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99"/>
  </p:notesMasterIdLst>
  <p:sldIdLst>
    <p:sldId id="258" r:id="rId2"/>
    <p:sldId id="502" r:id="rId3"/>
    <p:sldId id="503" r:id="rId4"/>
    <p:sldId id="259" r:id="rId5"/>
    <p:sldId id="400" r:id="rId6"/>
    <p:sldId id="324" r:id="rId7"/>
    <p:sldId id="323" r:id="rId8"/>
    <p:sldId id="326" r:id="rId9"/>
    <p:sldId id="399" r:id="rId10"/>
    <p:sldId id="391" r:id="rId11"/>
    <p:sldId id="394" r:id="rId12"/>
    <p:sldId id="417" r:id="rId13"/>
    <p:sldId id="423" r:id="rId14"/>
    <p:sldId id="395" r:id="rId15"/>
    <p:sldId id="418" r:id="rId16"/>
    <p:sldId id="396" r:id="rId17"/>
    <p:sldId id="475" r:id="rId18"/>
    <p:sldId id="498" r:id="rId19"/>
    <p:sldId id="499" r:id="rId20"/>
    <p:sldId id="500" r:id="rId21"/>
    <p:sldId id="501" r:id="rId22"/>
    <p:sldId id="409" r:id="rId23"/>
    <p:sldId id="421" r:id="rId24"/>
    <p:sldId id="330" r:id="rId25"/>
    <p:sldId id="331" r:id="rId26"/>
    <p:sldId id="419" r:id="rId27"/>
    <p:sldId id="332" r:id="rId28"/>
    <p:sldId id="474" r:id="rId29"/>
    <p:sldId id="434" r:id="rId30"/>
    <p:sldId id="435" r:id="rId31"/>
    <p:sldId id="436" r:id="rId32"/>
    <p:sldId id="448" r:id="rId33"/>
    <p:sldId id="401" r:id="rId34"/>
    <p:sldId id="476" r:id="rId35"/>
    <p:sldId id="333" r:id="rId36"/>
    <p:sldId id="486" r:id="rId37"/>
    <p:sldId id="489" r:id="rId38"/>
    <p:sldId id="487" r:id="rId39"/>
    <p:sldId id="371" r:id="rId40"/>
    <p:sldId id="372" r:id="rId41"/>
    <p:sldId id="477" r:id="rId42"/>
    <p:sldId id="340" r:id="rId43"/>
    <p:sldId id="373" r:id="rId44"/>
    <p:sldId id="382" r:id="rId45"/>
    <p:sldId id="383" r:id="rId46"/>
    <p:sldId id="384" r:id="rId47"/>
    <p:sldId id="385" r:id="rId48"/>
    <p:sldId id="447" r:id="rId49"/>
    <p:sldId id="478" r:id="rId50"/>
    <p:sldId id="337" r:id="rId51"/>
    <p:sldId id="338" r:id="rId52"/>
    <p:sldId id="386" r:id="rId53"/>
    <p:sldId id="480" r:id="rId54"/>
    <p:sldId id="451" r:id="rId55"/>
    <p:sldId id="453" r:id="rId56"/>
    <p:sldId id="455" r:id="rId57"/>
    <p:sldId id="457" r:id="rId58"/>
    <p:sldId id="454" r:id="rId59"/>
    <p:sldId id="479" r:id="rId60"/>
    <p:sldId id="361" r:id="rId61"/>
    <p:sldId id="443" r:id="rId62"/>
    <p:sldId id="458" r:id="rId63"/>
    <p:sldId id="463" r:id="rId64"/>
    <p:sldId id="459" r:id="rId65"/>
    <p:sldId id="481" r:id="rId66"/>
    <p:sldId id="363" r:id="rId67"/>
    <p:sldId id="444" r:id="rId68"/>
    <p:sldId id="446" r:id="rId69"/>
    <p:sldId id="482" r:id="rId70"/>
    <p:sldId id="362" r:id="rId71"/>
    <p:sldId id="445" r:id="rId72"/>
    <p:sldId id="460" r:id="rId73"/>
    <p:sldId id="461" r:id="rId74"/>
    <p:sldId id="483" r:id="rId75"/>
    <p:sldId id="368" r:id="rId76"/>
    <p:sldId id="472" r:id="rId77"/>
    <p:sldId id="424" r:id="rId78"/>
    <p:sldId id="374" r:id="rId79"/>
    <p:sldId id="465" r:id="rId80"/>
    <p:sldId id="464" r:id="rId81"/>
    <p:sldId id="484" r:id="rId82"/>
    <p:sldId id="369" r:id="rId83"/>
    <p:sldId id="466" r:id="rId84"/>
    <p:sldId id="469" r:id="rId85"/>
    <p:sldId id="467" r:id="rId86"/>
    <p:sldId id="471" r:id="rId87"/>
    <p:sldId id="468" r:id="rId88"/>
    <p:sldId id="491" r:id="rId89"/>
    <p:sldId id="490" r:id="rId90"/>
    <p:sldId id="492" r:id="rId91"/>
    <p:sldId id="493" r:id="rId92"/>
    <p:sldId id="495" r:id="rId93"/>
    <p:sldId id="497" r:id="rId94"/>
    <p:sldId id="402" r:id="rId95"/>
    <p:sldId id="377" r:id="rId96"/>
    <p:sldId id="378" r:id="rId97"/>
    <p:sldId id="403" r:id="rId9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Style moyen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306799F8-075E-4A3A-A7F6-7FBC6576F1A4}" styleName="Style à thème 2 - Accentuation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04"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4911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C2747B-02D7-4A5E-B775-618E4EBB34D3}" type="datetimeFigureOut">
              <a:rPr lang="fr-FR" smtClean="0"/>
              <a:pPr/>
              <a:t>13/11/2013</a:t>
            </a:fld>
            <a:endParaRPr lang="fr-CH"/>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5751CC-0980-4901-9758-98C28EF9CF2B}" type="slidenum">
              <a:rPr lang="fr-CH" smtClean="0"/>
              <a:pPr/>
              <a:t>‹N°›</a:t>
            </a:fld>
            <a:endParaRPr lang="fr-CH"/>
          </a:p>
        </p:txBody>
      </p:sp>
    </p:spTree>
    <p:extLst>
      <p:ext uri="{BB962C8B-B14F-4D97-AF65-F5344CB8AC3E}">
        <p14:creationId xmlns:p14="http://schemas.microsoft.com/office/powerpoint/2010/main" val="2031402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smtClean="0"/>
              <a:t>Modifiez le style du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6AD8D91A-A2EE-4B54-B3C6-F6C67903BA9C}" type="datetime1">
              <a:rPr lang="en-US" smtClean="0"/>
              <a:pPr/>
              <a:t>11/13/2013</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B19785C6-EBAF-49D5-AD4D-BABF4DFAAD59}" type="datetime1">
              <a:rPr lang="en-US" smtClean="0"/>
              <a:pPr/>
              <a:t>11/13/2013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6A404122-9A3A-4FD8-98B8-22631F32846C}" type="datetime1">
              <a:rPr lang="en-US" smtClean="0"/>
              <a:pPr/>
              <a:t>11/13/2013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337156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escription Simple">
    <p:spTree>
      <p:nvGrpSpPr>
        <p:cNvPr id="1" name=""/>
        <p:cNvGrpSpPr/>
        <p:nvPr/>
      </p:nvGrpSpPr>
      <p:grpSpPr>
        <a:xfrm>
          <a:off x="0" y="0"/>
          <a:ext cx="0" cy="0"/>
          <a:chOff x="0" y="0"/>
          <a:chExt cx="0" cy="0"/>
        </a:xfrm>
      </p:grpSpPr>
      <p:sp>
        <p:nvSpPr>
          <p:cNvPr id="7"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3" name="Espace réservé du contenu 2"/>
          <p:cNvSpPr>
            <a:spLocks noGrp="1"/>
          </p:cNvSpPr>
          <p:nvPr>
            <p:ph idx="1" hasCustomPrompt="1"/>
          </p:nvPr>
        </p:nvSpPr>
        <p:spPr/>
        <p:txBody>
          <a:bodyPr/>
          <a:lstStyle>
            <a:lvl1pPr>
              <a:defRPr/>
            </a:lvl1pPr>
            <a:lvl2pPr>
              <a:defRPr/>
            </a:lvl2pPr>
            <a:lvl3pPr>
              <a:defRPr/>
            </a:lvl3pPr>
            <a:lvl4pPr>
              <a:defRPr baseline="0"/>
            </a:lvl4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6" name="Espace réservé du numéro de diapositive 5"/>
          <p:cNvSpPr>
            <a:spLocks noGrp="1"/>
          </p:cNvSpPr>
          <p:nvPr>
            <p:ph type="sldNum" sz="quarter" idx="12"/>
          </p:nvPr>
        </p:nvSpPr>
        <p:spPr/>
        <p:txBody>
          <a:bodyPr/>
          <a:lstStyle/>
          <a:p>
            <a:fld id="{4D9D1695-9A20-4ABF-B09F-F410403341A1}" type="slidenum">
              <a:rPr lang="fr-CH" smtClean="0"/>
              <a:pPr/>
              <a:t>‹N°›</a:t>
            </a:fld>
            <a:endParaRPr lang="fr-CH"/>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ly_Title">
    <p:spTree>
      <p:nvGrpSpPr>
        <p:cNvPr id="1" name=""/>
        <p:cNvGrpSpPr/>
        <p:nvPr/>
      </p:nvGrpSpPr>
      <p:grpSpPr>
        <a:xfrm>
          <a:off x="0" y="0"/>
          <a:ext cx="0" cy="0"/>
          <a:chOff x="0" y="0"/>
          <a:chExt cx="0" cy="0"/>
        </a:xfrm>
      </p:grpSpPr>
      <p:sp>
        <p:nvSpPr>
          <p:cNvPr id="7"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6" name="Espace réservé du numéro de diapositive 5"/>
          <p:cNvSpPr>
            <a:spLocks noGrp="1"/>
          </p:cNvSpPr>
          <p:nvPr>
            <p:ph type="sldNum" sz="quarter" idx="12"/>
          </p:nvPr>
        </p:nvSpPr>
        <p:spPr/>
        <p:txBody>
          <a:bodyPr/>
          <a:lstStyle/>
          <a:p>
            <a:fld id="{4D9D1695-9A20-4ABF-B09F-F410403341A1}" type="slidenum">
              <a:rPr lang="fr-CH" smtClean="0"/>
              <a:pPr/>
              <a:t>‹N°›</a:t>
            </a:fld>
            <a:endParaRPr lang="fr-CH"/>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722313" y="1285860"/>
            <a:ext cx="7772400" cy="1643074"/>
          </a:xfrm>
          <a:prstGeom prst="rect">
            <a:avLst/>
          </a:prstGeom>
        </p:spPr>
        <p:txBody>
          <a:bodyPr anchor="ctr">
            <a:normAutofit/>
          </a:bodyPr>
          <a:lstStyle>
            <a:lvl1pPr algn="l">
              <a:defRPr sz="3600" b="0" cap="none" baseline="0">
                <a:solidFill>
                  <a:srgbClr val="FFC000"/>
                </a:solidFill>
              </a:defRPr>
            </a:lvl1pPr>
          </a:lstStyle>
          <a:p>
            <a:r>
              <a:rPr lang="fr-FR" dirty="0" err="1" smtClean="0"/>
              <a:t>Title</a:t>
            </a:r>
            <a:endParaRPr lang="fr-CH" dirty="0"/>
          </a:p>
        </p:txBody>
      </p:sp>
      <p:sp>
        <p:nvSpPr>
          <p:cNvPr id="6" name="Espace réservé du contenu 2"/>
          <p:cNvSpPr>
            <a:spLocks noGrp="1"/>
          </p:cNvSpPr>
          <p:nvPr>
            <p:ph sz="half" idx="10" hasCustomPrompt="1"/>
          </p:nvPr>
        </p:nvSpPr>
        <p:spPr>
          <a:xfrm>
            <a:off x="1357290" y="3143248"/>
            <a:ext cx="7143800" cy="3214710"/>
          </a:xfrm>
        </p:spPr>
        <p:txBody>
          <a:bodyPr/>
          <a:lstStyle>
            <a:lvl1pPr>
              <a:defRPr sz="2000"/>
            </a:lvl1pPr>
            <a:lvl2pPr>
              <a:defRPr sz="1600"/>
            </a:lvl2pPr>
            <a:lvl3pPr>
              <a:defRPr sz="1300"/>
            </a:lvl3pPr>
            <a:lvl4pPr>
              <a:buNone/>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p:txBody>
      </p:sp>
      <p:sp>
        <p:nvSpPr>
          <p:cNvPr id="4" name="Espace réservé du numéro de diapositive 5"/>
          <p:cNvSpPr>
            <a:spLocks noGrp="1"/>
          </p:cNvSpPr>
          <p:nvPr>
            <p:ph type="sldNum" sz="quarter" idx="4"/>
          </p:nvPr>
        </p:nvSpPr>
        <p:spPr>
          <a:xfrm>
            <a:off x="8715404" y="6357958"/>
            <a:ext cx="428628" cy="500042"/>
          </a:xfrm>
          <a:prstGeom prst="rect">
            <a:avLst/>
          </a:prstGeom>
        </p:spPr>
        <p:txBody>
          <a:bodyPr vert="horz" lIns="91440" tIns="45720" rIns="91440" bIns="45720" rtlCol="0" anchor="ctr"/>
          <a:lstStyle>
            <a:lvl1pPr algn="ctr">
              <a:defRPr sz="900">
                <a:solidFill>
                  <a:schemeClr val="tx1">
                    <a:tint val="75000"/>
                  </a:schemeClr>
                </a:solidFill>
              </a:defRPr>
            </a:lvl1pPr>
          </a:lstStyle>
          <a:p>
            <a:fld id="{4D9D1695-9A20-4ABF-B09F-F410403341A1}" type="slidenum">
              <a:rPr lang="fr-CH" smtClean="0"/>
              <a:pPr/>
              <a:t>‹N°›</a:t>
            </a:fld>
            <a:endParaRPr lang="fr-CH"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cription Double">
    <p:spTree>
      <p:nvGrpSpPr>
        <p:cNvPr id="1" name=""/>
        <p:cNvGrpSpPr/>
        <p:nvPr/>
      </p:nvGrpSpPr>
      <p:grpSpPr>
        <a:xfrm>
          <a:off x="0" y="0"/>
          <a:ext cx="0" cy="0"/>
          <a:chOff x="0" y="0"/>
          <a:chExt cx="0" cy="0"/>
        </a:xfrm>
      </p:grpSpPr>
      <p:sp>
        <p:nvSpPr>
          <p:cNvPr id="3" name="Espace réservé du contenu 2"/>
          <p:cNvSpPr>
            <a:spLocks noGrp="1"/>
          </p:cNvSpPr>
          <p:nvPr>
            <p:ph sz="half" idx="1" hasCustomPrompt="1"/>
          </p:nvPr>
        </p:nvSpPr>
        <p:spPr>
          <a:xfrm>
            <a:off x="457200" y="1428736"/>
            <a:ext cx="4038600" cy="4929222"/>
          </a:xfrm>
        </p:spPr>
        <p:txBody>
          <a:bodyPr/>
          <a:lstStyle>
            <a:lvl1pPr>
              <a:defRPr sz="2400"/>
            </a:lvl1pPr>
            <a:lvl2pPr>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4" name="Espace réservé du contenu 3"/>
          <p:cNvSpPr>
            <a:spLocks noGrp="1"/>
          </p:cNvSpPr>
          <p:nvPr>
            <p:ph sz="half" idx="2" hasCustomPrompt="1"/>
          </p:nvPr>
        </p:nvSpPr>
        <p:spPr>
          <a:xfrm>
            <a:off x="4648200" y="1428736"/>
            <a:ext cx="4038600" cy="4929222"/>
          </a:xfrm>
        </p:spPr>
        <p:txBody>
          <a:bodyPr/>
          <a:lstStyle>
            <a:lvl1pPr>
              <a:defRPr sz="2400"/>
            </a:lvl1pPr>
            <a:lvl2pPr>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7" name="Espace réservé du numéro de diapositive 6"/>
          <p:cNvSpPr>
            <a:spLocks noGrp="1"/>
          </p:cNvSpPr>
          <p:nvPr>
            <p:ph type="sldNum" sz="quarter" idx="12"/>
          </p:nvPr>
        </p:nvSpPr>
        <p:spPr/>
        <p:txBody>
          <a:bodyPr/>
          <a:lstStyle/>
          <a:p>
            <a:fld id="{4D9D1695-9A20-4ABF-B09F-F410403341A1}" type="slidenum">
              <a:rPr lang="fr-CH" smtClean="0"/>
              <a:pPr/>
              <a:t>‹N°›</a:t>
            </a:fld>
            <a:endParaRPr lang="fr-CH"/>
          </a:p>
        </p:txBody>
      </p:sp>
      <p:sp>
        <p:nvSpPr>
          <p:cNvPr id="8"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a:defRPr/>
            </a:pPr>
            <a:fld id="{CCC52671-6CFA-4249-A7F4-52BAC3BA6B84}" type="datetime1">
              <a:rPr lang="fr-FR" smtClean="0"/>
              <a:t>13/11/2013</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00BEDCF4-13A7-48BF-A7DE-C1E80E00B4DB}"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mtClean="0"/>
              <a:t>Modifiez le style du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smtClean="0"/>
              <a:t>Modifiez les styles du texte du masque</a:t>
            </a:r>
          </a:p>
        </p:txBody>
      </p:sp>
      <p:sp>
        <p:nvSpPr>
          <p:cNvPr id="4" name="Date Placeholder 3"/>
          <p:cNvSpPr>
            <a:spLocks noGrp="1"/>
          </p:cNvSpPr>
          <p:nvPr>
            <p:ph type="dt" sz="half" idx="10"/>
          </p:nvPr>
        </p:nvSpPr>
        <p:spPr/>
        <p:txBody>
          <a:bodyPr/>
          <a:lstStyle/>
          <a:p>
            <a:fld id="{82BB47B5-C739-4DAE-AACD-CC58CA843AC4}" type="datetime1">
              <a:rPr lang="en-US" smtClean="0"/>
              <a:pPr/>
              <a:t>11/13/2013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11/13/2013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9D1695-9A20-4ABF-B09F-F410403341A1}" type="slidenum">
              <a:rPr lang="fr-CH" smtClean="0"/>
              <a:pPr/>
              <a:t>‹N°›</a:t>
            </a:fld>
            <a:endParaRPr lang="fr-CH" dirty="0"/>
          </a:p>
        </p:txBody>
      </p:sp>
      <p:sp>
        <p:nvSpPr>
          <p:cNvPr id="8" name="Title 7"/>
          <p:cNvSpPr>
            <a:spLocks noGrp="1"/>
          </p:cNvSpPr>
          <p:nvPr>
            <p:ph type="title"/>
          </p:nvPr>
        </p:nvSpPr>
        <p:spPr/>
        <p:txBody>
          <a:bodyPr/>
          <a:lstStyle/>
          <a:p>
            <a:r>
              <a:rPr lang="fr-FR" smtClean="0"/>
              <a:t>Modifiez le style du titre</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smtClean="0"/>
              <a:t>Modifiez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smtClean="0"/>
              <a:t>Modifiez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11/13/2013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fld id="{0E70D3E6-EF16-4488-94A4-211508FE4682}" type="datetime1">
              <a:rPr lang="en-US" smtClean="0"/>
              <a:pPr/>
              <a:t>11/13/2013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7FB3B-20DA-4D0E-BF16-8262B7156612}" type="datetime1">
              <a:rPr lang="en-US" smtClean="0"/>
              <a:pPr/>
              <a:t>11/13/2013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mtClean="0"/>
              <a:t>Modifiez le style du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smtClean="0"/>
              <a:t>Modifiez les styles du texte du masque</a:t>
            </a:r>
          </a:p>
        </p:txBody>
      </p:sp>
      <p:sp>
        <p:nvSpPr>
          <p:cNvPr id="5" name="Date Placeholder 4"/>
          <p:cNvSpPr>
            <a:spLocks noGrp="1"/>
          </p:cNvSpPr>
          <p:nvPr>
            <p:ph type="dt" sz="half" idx="10"/>
          </p:nvPr>
        </p:nvSpPr>
        <p:spPr/>
        <p:txBody>
          <a:bodyPr/>
          <a:lstStyle/>
          <a:p>
            <a:fld id="{8C273C2C-6BD0-40EC-8D8D-4D51F089C5EB}" type="datetime1">
              <a:rPr lang="en-US" smtClean="0"/>
              <a:pPr/>
              <a:t>11/13/2013</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4D9D1695-9A20-4ABF-B09F-F410403341A1}" type="slidenum">
              <a:rPr lang="fr-CH" smtClean="0"/>
              <a:pPr/>
              <a:t>‹N°›</a:t>
            </a:fld>
            <a:endParaRPr lang="fr-CH" dirty="0"/>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smtClean="0"/>
              <a:t>Cliquez sur l'icône pour ajouter une image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smtClean="0"/>
              <a:t>Modifiez le style du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2D377F5C-EDA7-4864-9756-35769B0E62CF}" type="datetime1">
              <a:rPr lang="en-US" smtClean="0"/>
              <a:pPr/>
              <a:t>11/13/2013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smtClean="0"/>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88B99C93-F56F-46AB-9EB8-53614A95B15F}" type="datetime1">
              <a:rPr lang="en-US" smtClean="0"/>
              <a:pPr/>
              <a:t>11/13/2013</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4D9D1695-9A20-4ABF-B09F-F410403341A1}" type="slidenum">
              <a:rPr lang="fr-CH" smtClean="0"/>
              <a:pPr/>
              <a:t>‹N°›</a:t>
            </a:fld>
            <a:endParaRPr lang="fr-CH" dirty="0"/>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52" r:id="rId16"/>
    <p:sldLayoutId id="2147483654" r:id="rId17"/>
  </p:sldLayoutIdLst>
  <p:hf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49.png"/></Relationships>
</file>

<file path=ppt/slides/_rels/slide7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8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CH" dirty="0" smtClean="0"/>
              <a:t>Commande client</a:t>
            </a:r>
            <a:br>
              <a:rPr lang="fr-CH" dirty="0" smtClean="0"/>
            </a:br>
            <a:r>
              <a:rPr lang="fr-CH" sz="1600" dirty="0" smtClean="0"/>
              <a:t/>
            </a:r>
            <a:br>
              <a:rPr lang="fr-CH" sz="1600" dirty="0" smtClean="0"/>
            </a:br>
            <a:r>
              <a:rPr lang="fr-CH" sz="2400" b="0" dirty="0" smtClean="0"/>
              <a:t>Opérations de base</a:t>
            </a:r>
            <a:endParaRPr lang="fr-CH" sz="2400" b="0" dirty="0"/>
          </a:p>
        </p:txBody>
      </p:sp>
      <p:sp>
        <p:nvSpPr>
          <p:cNvPr id="3" name="Sous-titre 2"/>
          <p:cNvSpPr>
            <a:spLocks noGrp="1"/>
          </p:cNvSpPr>
          <p:nvPr>
            <p:ph type="subTitle" idx="1"/>
          </p:nvPr>
        </p:nvSpPr>
        <p:spPr/>
        <p:txBody>
          <a:bodyPr>
            <a:normAutofit fontScale="25000" lnSpcReduction="20000"/>
          </a:bodyPr>
          <a:lstStyle/>
          <a:p>
            <a:r>
              <a:rPr lang="fr-CH" dirty="0" smtClean="0"/>
              <a:t>SAP Module</a:t>
            </a:r>
          </a:p>
          <a:p>
            <a:r>
              <a:rPr lang="fr-CH" dirty="0" smtClean="0"/>
              <a:t>SD -Vente &amp; Distribution</a:t>
            </a:r>
          </a:p>
          <a:p>
            <a:r>
              <a:rPr lang="fr-CH" smtClean="0"/>
              <a:t>ADV - </a:t>
            </a:r>
            <a:r>
              <a:rPr lang="fr-CH" dirty="0" smtClean="0"/>
              <a:t>Administration des ventes</a:t>
            </a:r>
            <a:endParaRPr lang="fr-CH"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10</a:t>
            </a:fld>
            <a:endParaRPr lang="fr-CH"/>
          </a:p>
        </p:txBody>
      </p:sp>
      <p:sp>
        <p:nvSpPr>
          <p:cNvPr id="9" name="Titre 8"/>
          <p:cNvSpPr>
            <a:spLocks noGrp="1"/>
          </p:cNvSpPr>
          <p:nvPr>
            <p:ph type="title"/>
          </p:nvPr>
        </p:nvSpPr>
        <p:spPr/>
        <p:txBody>
          <a:bodyPr/>
          <a:lstStyle/>
          <a:p>
            <a:r>
              <a:rPr lang="fr-CH" dirty="0" smtClean="0"/>
              <a:t>Master data</a:t>
            </a:r>
            <a:endParaRPr lang="fr-CH" dirty="0"/>
          </a:p>
        </p:txBody>
      </p:sp>
      <p:pic>
        <p:nvPicPr>
          <p:cNvPr id="11" name="Picture 2"/>
          <p:cNvPicPr>
            <a:picLocks noChangeAspect="1" noChangeArrowheads="1"/>
          </p:cNvPicPr>
          <p:nvPr/>
        </p:nvPicPr>
        <p:blipFill>
          <a:blip r:embed="rId2" cstate="print"/>
          <a:srcRect/>
          <a:stretch>
            <a:fillRect/>
          </a:stretch>
        </p:blipFill>
        <p:spPr bwMode="auto">
          <a:xfrm>
            <a:off x="500034" y="2857496"/>
            <a:ext cx="8152777" cy="3286148"/>
          </a:xfrm>
          <a:prstGeom prst="rect">
            <a:avLst/>
          </a:prstGeom>
          <a:noFill/>
          <a:ln w="9525">
            <a:noFill/>
            <a:miter lim="800000"/>
            <a:headEnd/>
            <a:tailEnd/>
          </a:ln>
          <a:effectLst/>
        </p:spPr>
      </p:pic>
      <p:sp>
        <p:nvSpPr>
          <p:cNvPr id="8" name="Cylindre 7"/>
          <p:cNvSpPr/>
          <p:nvPr/>
        </p:nvSpPr>
        <p:spPr>
          <a:xfrm>
            <a:off x="571472" y="1285860"/>
            <a:ext cx="2143140" cy="928694"/>
          </a:xfrm>
          <a:prstGeom prst="can">
            <a:avLst/>
          </a:prstGeom>
          <a:solidFill>
            <a:srgbClr val="00B050">
              <a:alpha val="50000"/>
            </a:srgbClr>
          </a:solidFill>
          <a:ln w="38100">
            <a:solidFill>
              <a:srgbClr val="00B05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client</a:t>
            </a:r>
            <a:endParaRPr lang="fr-CH" sz="1800" dirty="0">
              <a:solidFill>
                <a:schemeClr val="tx1"/>
              </a:solidFill>
            </a:endParaRPr>
          </a:p>
        </p:txBody>
      </p:sp>
      <p:sp>
        <p:nvSpPr>
          <p:cNvPr id="10" name="Cylindre 9"/>
          <p:cNvSpPr/>
          <p:nvPr/>
        </p:nvSpPr>
        <p:spPr>
          <a:xfrm>
            <a:off x="3500430" y="1285860"/>
            <a:ext cx="2143140" cy="928694"/>
          </a:xfrm>
          <a:prstGeom prst="can">
            <a:avLst/>
          </a:prstGeom>
          <a:solidFill>
            <a:srgbClr val="0070C0">
              <a:alpha val="50000"/>
            </a:srgbClr>
          </a:solidFill>
          <a:ln w="38100">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article</a:t>
            </a:r>
            <a:endParaRPr lang="fr-CH" sz="1800" dirty="0">
              <a:solidFill>
                <a:schemeClr val="tx1"/>
              </a:solidFill>
            </a:endParaRPr>
          </a:p>
        </p:txBody>
      </p:sp>
      <p:sp>
        <p:nvSpPr>
          <p:cNvPr id="12" name="Cylindre 11"/>
          <p:cNvSpPr/>
          <p:nvPr/>
        </p:nvSpPr>
        <p:spPr>
          <a:xfrm>
            <a:off x="6429388" y="1285860"/>
            <a:ext cx="2143140" cy="928694"/>
          </a:xfrm>
          <a:prstGeom prst="can">
            <a:avLst/>
          </a:prstGeom>
          <a:solidFill>
            <a:srgbClr val="7030A0">
              <a:alpha val="50000"/>
            </a:srgbClr>
          </a:solidFill>
          <a:ln w="38100">
            <a:solidFill>
              <a:srgbClr val="7030A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Conditions de vente</a:t>
            </a:r>
            <a:endParaRPr lang="fr-CH" sz="1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11</a:t>
            </a:fld>
            <a:endParaRPr lang="fr-CH"/>
          </a:p>
        </p:txBody>
      </p:sp>
      <p:sp>
        <p:nvSpPr>
          <p:cNvPr id="9" name="Titre 8"/>
          <p:cNvSpPr>
            <a:spLocks noGrp="1"/>
          </p:cNvSpPr>
          <p:nvPr>
            <p:ph type="title"/>
          </p:nvPr>
        </p:nvSpPr>
        <p:spPr/>
        <p:txBody>
          <a:bodyPr/>
          <a:lstStyle/>
          <a:p>
            <a:r>
              <a:rPr lang="fr-CH" dirty="0" smtClean="0"/>
              <a:t>Master data</a:t>
            </a:r>
            <a:endParaRPr lang="fr-CH" dirty="0"/>
          </a:p>
        </p:txBody>
      </p:sp>
      <p:pic>
        <p:nvPicPr>
          <p:cNvPr id="8" name="Picture 2"/>
          <p:cNvPicPr>
            <a:picLocks noChangeAspect="1" noChangeArrowheads="1"/>
          </p:cNvPicPr>
          <p:nvPr/>
        </p:nvPicPr>
        <p:blipFill>
          <a:blip r:embed="rId2" cstate="print"/>
          <a:srcRect/>
          <a:stretch>
            <a:fillRect/>
          </a:stretch>
        </p:blipFill>
        <p:spPr bwMode="auto">
          <a:xfrm>
            <a:off x="500034" y="2857496"/>
            <a:ext cx="8152777" cy="3286148"/>
          </a:xfrm>
          <a:prstGeom prst="rect">
            <a:avLst/>
          </a:prstGeom>
          <a:noFill/>
          <a:ln w="9525">
            <a:noFill/>
            <a:miter lim="800000"/>
            <a:headEnd/>
            <a:tailEnd/>
          </a:ln>
          <a:effectLst/>
        </p:spPr>
      </p:pic>
      <p:sp>
        <p:nvSpPr>
          <p:cNvPr id="10" name="Rectangle 9"/>
          <p:cNvSpPr/>
          <p:nvPr/>
        </p:nvSpPr>
        <p:spPr>
          <a:xfrm>
            <a:off x="500034" y="3000372"/>
            <a:ext cx="4000528" cy="357190"/>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1" name="Rectangle 10"/>
          <p:cNvSpPr/>
          <p:nvPr/>
        </p:nvSpPr>
        <p:spPr>
          <a:xfrm>
            <a:off x="571472" y="4786322"/>
            <a:ext cx="2071702" cy="285752"/>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2" name="Rectangle 11"/>
          <p:cNvSpPr/>
          <p:nvPr/>
        </p:nvSpPr>
        <p:spPr>
          <a:xfrm>
            <a:off x="2643174" y="4786322"/>
            <a:ext cx="2286016" cy="285752"/>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3" name="Connecteur en angle 53"/>
          <p:cNvCxnSpPr>
            <a:stCxn id="28" idx="3"/>
            <a:endCxn id="11" idx="0"/>
          </p:cNvCxnSpPr>
          <p:nvPr/>
        </p:nvCxnSpPr>
        <p:spPr>
          <a:xfrm rot="5400000">
            <a:off x="339299" y="3482579"/>
            <a:ext cx="2571768" cy="35719"/>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cteur en angle 53"/>
          <p:cNvCxnSpPr>
            <a:stCxn id="28" idx="3"/>
            <a:endCxn id="12" idx="0"/>
          </p:cNvCxnSpPr>
          <p:nvPr/>
        </p:nvCxnSpPr>
        <p:spPr>
          <a:xfrm rot="16200000" flipH="1">
            <a:off x="1428728" y="2428868"/>
            <a:ext cx="2571768" cy="214314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5" name="Connecteur en angle 53"/>
          <p:cNvCxnSpPr>
            <a:stCxn id="28" idx="3"/>
            <a:endCxn id="10" idx="0"/>
          </p:cNvCxnSpPr>
          <p:nvPr/>
        </p:nvCxnSpPr>
        <p:spPr>
          <a:xfrm rot="16200000" flipH="1">
            <a:off x="1678761" y="2178835"/>
            <a:ext cx="785818" cy="857256"/>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8" name="Cylindre 27"/>
          <p:cNvSpPr/>
          <p:nvPr/>
        </p:nvSpPr>
        <p:spPr>
          <a:xfrm>
            <a:off x="571472" y="1285860"/>
            <a:ext cx="2143140" cy="928694"/>
          </a:xfrm>
          <a:prstGeom prst="can">
            <a:avLst/>
          </a:prstGeom>
          <a:solidFill>
            <a:srgbClr val="00B050">
              <a:alpha val="50000"/>
            </a:srgbClr>
          </a:solidFill>
          <a:ln w="38100">
            <a:solidFill>
              <a:srgbClr val="00B05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client</a:t>
            </a:r>
            <a:endParaRPr lang="fr-CH" sz="1800" dirty="0">
              <a:solidFill>
                <a:schemeClr val="tx1"/>
              </a:solidFill>
            </a:endParaRPr>
          </a:p>
        </p:txBody>
      </p:sp>
      <p:sp>
        <p:nvSpPr>
          <p:cNvPr id="29" name="Cylindre 28"/>
          <p:cNvSpPr/>
          <p:nvPr/>
        </p:nvSpPr>
        <p:spPr>
          <a:xfrm>
            <a:off x="3500430" y="1285860"/>
            <a:ext cx="2143140" cy="928694"/>
          </a:xfrm>
          <a:prstGeom prst="can">
            <a:avLst/>
          </a:prstGeom>
          <a:solidFill>
            <a:schemeClr val="bg1">
              <a:lumMod val="65000"/>
            </a:schemeClr>
          </a:solidFill>
          <a:ln w="38100">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article</a:t>
            </a:r>
            <a:endParaRPr lang="fr-CH" sz="1800" dirty="0">
              <a:solidFill>
                <a:schemeClr val="tx1"/>
              </a:solidFill>
            </a:endParaRPr>
          </a:p>
        </p:txBody>
      </p:sp>
      <p:sp>
        <p:nvSpPr>
          <p:cNvPr id="30" name="Cylindre 29"/>
          <p:cNvSpPr/>
          <p:nvPr/>
        </p:nvSpPr>
        <p:spPr>
          <a:xfrm>
            <a:off x="6429388" y="1285860"/>
            <a:ext cx="2143140" cy="928694"/>
          </a:xfrm>
          <a:prstGeom prst="can">
            <a:avLst/>
          </a:prstGeom>
          <a:solidFill>
            <a:schemeClr val="bg1">
              <a:lumMod val="65000"/>
            </a:schemeClr>
          </a:solidFill>
          <a:ln w="38100">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Conditions de vente</a:t>
            </a:r>
            <a:endParaRPr lang="fr-CH" sz="1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Fiche client</a:t>
            </a:r>
            <a:r>
              <a:rPr lang="fr-CH" dirty="0" smtClean="0"/>
              <a:t> </a:t>
            </a:r>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12</a:t>
            </a:fld>
            <a:endParaRPr lang="fr-CH"/>
          </a:p>
        </p:txBody>
      </p:sp>
      <p:sp>
        <p:nvSpPr>
          <p:cNvPr id="4" name="Titre 3"/>
          <p:cNvSpPr>
            <a:spLocks noGrp="1"/>
          </p:cNvSpPr>
          <p:nvPr>
            <p:ph type="title"/>
          </p:nvPr>
        </p:nvSpPr>
        <p:spPr/>
        <p:txBody>
          <a:bodyPr/>
          <a:lstStyle/>
          <a:p>
            <a:r>
              <a:rPr lang="fr-CH" dirty="0" smtClean="0"/>
              <a:t>Master data</a:t>
            </a:r>
            <a:endParaRPr lang="fr-CH" dirty="0"/>
          </a:p>
        </p:txBody>
      </p:sp>
      <p:sp>
        <p:nvSpPr>
          <p:cNvPr id="6" name="Rectangle 5"/>
          <p:cNvSpPr/>
          <p:nvPr/>
        </p:nvSpPr>
        <p:spPr>
          <a:xfrm>
            <a:off x="785786" y="2928934"/>
            <a:ext cx="2071702" cy="2000264"/>
          </a:xfrm>
          <a:prstGeom prst="rect">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b"/>
          <a:lstStyle/>
          <a:p>
            <a:pPr algn="ctr"/>
            <a:r>
              <a:rPr lang="fr-CH" sz="2000" dirty="0" smtClean="0">
                <a:solidFill>
                  <a:schemeClr val="tx1"/>
                </a:solidFill>
              </a:rPr>
              <a:t>Fiche client</a:t>
            </a:r>
          </a:p>
        </p:txBody>
      </p:sp>
      <p:pic>
        <p:nvPicPr>
          <p:cNvPr id="7" name="Image 6" descr="User_Transparent.png"/>
          <p:cNvPicPr>
            <a:picLocks noChangeAspect="1"/>
          </p:cNvPicPr>
          <p:nvPr/>
        </p:nvPicPr>
        <p:blipFill>
          <a:blip r:embed="rId2" cstate="print"/>
          <a:stretch>
            <a:fillRect/>
          </a:stretch>
        </p:blipFill>
        <p:spPr>
          <a:xfrm>
            <a:off x="1295401" y="3026256"/>
            <a:ext cx="1052472" cy="1260000"/>
          </a:xfrm>
          <a:prstGeom prst="rect">
            <a:avLst/>
          </a:prstGeom>
        </p:spPr>
      </p:pic>
      <p:sp>
        <p:nvSpPr>
          <p:cNvPr id="8" name="Rectangle 7"/>
          <p:cNvSpPr/>
          <p:nvPr/>
        </p:nvSpPr>
        <p:spPr>
          <a:xfrm>
            <a:off x="5621090" y="1643050"/>
            <a:ext cx="2880000" cy="1260000"/>
          </a:xfrm>
          <a:prstGeom prst="rect">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t>Nom</a:t>
            </a:r>
          </a:p>
          <a:p>
            <a:pPr marL="355600" indent="-173038">
              <a:buFont typeface="Wingdings" pitchFamily="2" charset="2"/>
              <a:buChar char="§"/>
              <a:tabLst>
                <a:tab pos="355600" algn="l"/>
              </a:tabLst>
            </a:pPr>
            <a:r>
              <a:rPr lang="fr-CH" sz="1600" dirty="0" smtClean="0"/>
              <a:t>Adresse</a:t>
            </a:r>
          </a:p>
          <a:p>
            <a:pPr marL="355600" indent="-173038">
              <a:buFont typeface="Wingdings" pitchFamily="2" charset="2"/>
              <a:buChar char="§"/>
              <a:tabLst>
                <a:tab pos="355600" algn="l"/>
              </a:tabLst>
            </a:pPr>
            <a:r>
              <a:rPr lang="fr-CH" sz="1600" dirty="0" smtClean="0"/>
              <a:t>Langue</a:t>
            </a:r>
          </a:p>
          <a:p>
            <a:pPr marL="355600" indent="-173038">
              <a:buFont typeface="Wingdings" pitchFamily="2" charset="2"/>
              <a:buChar char="§"/>
              <a:tabLst>
                <a:tab pos="355600" algn="l"/>
              </a:tabLst>
            </a:pPr>
            <a:r>
              <a:rPr lang="fr-CH" sz="1600" dirty="0" smtClean="0"/>
              <a:t>…</a:t>
            </a:r>
            <a:endParaRPr lang="fr-CH" sz="1600" dirty="0"/>
          </a:p>
        </p:txBody>
      </p:sp>
      <p:sp>
        <p:nvSpPr>
          <p:cNvPr id="9" name="Cylindre 8"/>
          <p:cNvSpPr/>
          <p:nvPr/>
        </p:nvSpPr>
        <p:spPr>
          <a:xfrm>
            <a:off x="4000496" y="1643050"/>
            <a:ext cx="1440000" cy="1260000"/>
          </a:xfrm>
          <a:prstGeom prst="can">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t>Mandant</a:t>
            </a:r>
            <a:endParaRPr lang="fr-CH" dirty="0"/>
          </a:p>
        </p:txBody>
      </p:sp>
      <p:sp>
        <p:nvSpPr>
          <p:cNvPr id="10" name="Rectangle 9"/>
          <p:cNvSpPr/>
          <p:nvPr/>
        </p:nvSpPr>
        <p:spPr>
          <a:xfrm>
            <a:off x="5621090" y="3312008"/>
            <a:ext cx="2880000" cy="1260000"/>
          </a:xfrm>
          <a:prstGeom prst="rect">
            <a:avLst/>
          </a:prstGeom>
          <a:solidFill>
            <a:srgbClr val="FF0000">
              <a:alpha val="5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solidFill>
                  <a:schemeClr val="tx1"/>
                </a:solidFill>
              </a:rPr>
              <a:t>Paramètre du paiement</a:t>
            </a:r>
          </a:p>
          <a:p>
            <a:pPr marL="355600" indent="-173038">
              <a:buFont typeface="Wingdings" pitchFamily="2" charset="2"/>
              <a:buChar char="§"/>
              <a:tabLst>
                <a:tab pos="355600" algn="l"/>
              </a:tabLst>
            </a:pPr>
            <a:r>
              <a:rPr lang="fr-CH" sz="1600" dirty="0" smtClean="0">
                <a:solidFill>
                  <a:schemeClr val="tx1"/>
                </a:solidFill>
              </a:rPr>
              <a:t>Gestion des comptes</a:t>
            </a:r>
          </a:p>
          <a:p>
            <a:pPr marL="355600" indent="-173038">
              <a:buFont typeface="Wingdings" pitchFamily="2" charset="2"/>
              <a:buChar char="§"/>
              <a:tabLst>
                <a:tab pos="355600" algn="l"/>
              </a:tabLst>
            </a:pPr>
            <a:r>
              <a:rPr lang="fr-CH" sz="1600" dirty="0" smtClean="0">
                <a:solidFill>
                  <a:schemeClr val="tx1"/>
                </a:solidFill>
              </a:rPr>
              <a:t>Imputation</a:t>
            </a:r>
          </a:p>
          <a:p>
            <a:pPr marL="355600" indent="-173038">
              <a:buFont typeface="Wingdings" pitchFamily="2" charset="2"/>
              <a:buChar char="§"/>
              <a:tabLst>
                <a:tab pos="355600" algn="l"/>
              </a:tabLst>
            </a:pPr>
            <a:r>
              <a:rPr lang="fr-CH" sz="1600" dirty="0" smtClean="0">
                <a:solidFill>
                  <a:schemeClr val="tx1"/>
                </a:solidFill>
              </a:rPr>
              <a:t>…</a:t>
            </a:r>
            <a:endParaRPr lang="fr-CH" sz="1600" dirty="0">
              <a:solidFill>
                <a:schemeClr val="tx1"/>
              </a:solidFill>
            </a:endParaRPr>
          </a:p>
        </p:txBody>
      </p:sp>
      <p:sp>
        <p:nvSpPr>
          <p:cNvPr id="11" name="Cylindre 10"/>
          <p:cNvSpPr/>
          <p:nvPr/>
        </p:nvSpPr>
        <p:spPr>
          <a:xfrm>
            <a:off x="4000496" y="3312008"/>
            <a:ext cx="1440000" cy="1260000"/>
          </a:xfrm>
          <a:prstGeom prst="can">
            <a:avLst/>
          </a:prstGeom>
          <a:solidFill>
            <a:srgbClr val="FF0000">
              <a:alpha val="5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Société</a:t>
            </a:r>
            <a:endParaRPr lang="fr-CH" dirty="0">
              <a:solidFill>
                <a:schemeClr val="tx1"/>
              </a:solidFill>
            </a:endParaRPr>
          </a:p>
        </p:txBody>
      </p:sp>
      <p:sp>
        <p:nvSpPr>
          <p:cNvPr id="12" name="Rectangle 11"/>
          <p:cNvSpPr/>
          <p:nvPr/>
        </p:nvSpPr>
        <p:spPr>
          <a:xfrm>
            <a:off x="5621090" y="5000636"/>
            <a:ext cx="2880000" cy="1260000"/>
          </a:xfrm>
          <a:prstGeom prst="rect">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solidFill>
                  <a:schemeClr val="tx1"/>
                </a:solidFill>
              </a:rPr>
              <a:t>Vente, expédition</a:t>
            </a:r>
          </a:p>
          <a:p>
            <a:pPr marL="355600" indent="-173038">
              <a:buFont typeface="Wingdings" pitchFamily="2" charset="2"/>
              <a:buChar char="§"/>
              <a:tabLst>
                <a:tab pos="355600" algn="l"/>
              </a:tabLst>
            </a:pPr>
            <a:r>
              <a:rPr lang="fr-CH" sz="1600" dirty="0" smtClean="0">
                <a:solidFill>
                  <a:schemeClr val="tx1"/>
                </a:solidFill>
              </a:rPr>
              <a:t>Paramètre de facturation</a:t>
            </a:r>
          </a:p>
          <a:p>
            <a:pPr marL="355600" indent="-173038">
              <a:buFont typeface="Wingdings" pitchFamily="2" charset="2"/>
              <a:buChar char="§"/>
              <a:tabLst>
                <a:tab pos="355600" algn="l"/>
              </a:tabLst>
            </a:pPr>
            <a:r>
              <a:rPr lang="fr-CH" sz="1600" dirty="0" smtClean="0">
                <a:solidFill>
                  <a:schemeClr val="tx1"/>
                </a:solidFill>
              </a:rPr>
              <a:t>Partenaire</a:t>
            </a:r>
          </a:p>
          <a:p>
            <a:pPr marL="355600" indent="-173038">
              <a:buFont typeface="Wingdings" pitchFamily="2" charset="2"/>
              <a:buChar char="§"/>
              <a:tabLst>
                <a:tab pos="355600" algn="l"/>
              </a:tabLst>
            </a:pPr>
            <a:r>
              <a:rPr lang="fr-CH" sz="1600" dirty="0" smtClean="0">
                <a:solidFill>
                  <a:schemeClr val="tx1"/>
                </a:solidFill>
              </a:rPr>
              <a:t>…</a:t>
            </a:r>
            <a:endParaRPr lang="fr-CH" sz="1600" dirty="0">
              <a:solidFill>
                <a:schemeClr val="tx1"/>
              </a:solidFill>
            </a:endParaRPr>
          </a:p>
        </p:txBody>
      </p:sp>
      <p:sp>
        <p:nvSpPr>
          <p:cNvPr id="13" name="Cylindre 12"/>
          <p:cNvSpPr/>
          <p:nvPr/>
        </p:nvSpPr>
        <p:spPr>
          <a:xfrm>
            <a:off x="4000496" y="5000636"/>
            <a:ext cx="1440000" cy="1260000"/>
          </a:xfrm>
          <a:prstGeom prst="can">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Domaine commerciale</a:t>
            </a:r>
            <a:endParaRPr lang="fr-CH" dirty="0">
              <a:solidFill>
                <a:schemeClr val="tx1"/>
              </a:solidFill>
            </a:endParaRPr>
          </a:p>
        </p:txBody>
      </p:sp>
      <p:cxnSp>
        <p:nvCxnSpPr>
          <p:cNvPr id="15" name="Connecteur en angle 14"/>
          <p:cNvCxnSpPr>
            <a:stCxn id="6" idx="3"/>
            <a:endCxn id="9" idx="2"/>
          </p:cNvCxnSpPr>
          <p:nvPr/>
        </p:nvCxnSpPr>
        <p:spPr>
          <a:xfrm flipV="1">
            <a:off x="2857488" y="2273050"/>
            <a:ext cx="1143008" cy="1656016"/>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en angle 15"/>
          <p:cNvCxnSpPr>
            <a:stCxn id="6" idx="3"/>
            <a:endCxn id="11" idx="2"/>
          </p:cNvCxnSpPr>
          <p:nvPr/>
        </p:nvCxnSpPr>
        <p:spPr>
          <a:xfrm>
            <a:off x="2857488" y="3929066"/>
            <a:ext cx="1143008" cy="12942"/>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cteur en angle 18"/>
          <p:cNvCxnSpPr>
            <a:stCxn id="6" idx="3"/>
            <a:endCxn id="13" idx="2"/>
          </p:cNvCxnSpPr>
          <p:nvPr/>
        </p:nvCxnSpPr>
        <p:spPr>
          <a:xfrm>
            <a:off x="2857488" y="3929066"/>
            <a:ext cx="1143008" cy="1701570"/>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normAutofit lnSpcReduction="10000"/>
          </a:bodyPr>
          <a:lstStyle/>
          <a:p>
            <a:r>
              <a:rPr lang="fr-CH" u="sng" dirty="0" smtClean="0"/>
              <a:t>Fiche client</a:t>
            </a:r>
          </a:p>
          <a:p>
            <a:pPr lvl="3"/>
            <a:endParaRPr lang="fr-CH" dirty="0" smtClean="0"/>
          </a:p>
          <a:p>
            <a:pPr lvl="1"/>
            <a:r>
              <a:rPr lang="fr-CH" dirty="0" smtClean="0"/>
              <a:t>Dans une entreprise, 2 sociétés entretiennent des relations commerciales avec le même client</a:t>
            </a:r>
          </a:p>
          <a:p>
            <a:pPr lvl="3"/>
            <a:endParaRPr lang="fr-CH" dirty="0" smtClean="0"/>
          </a:p>
          <a:p>
            <a:pPr lvl="2"/>
            <a:r>
              <a:rPr lang="fr-CH" dirty="0" smtClean="0"/>
              <a:t>Les données générales (adresse, etc.) sont enregistrées dans le domaine général </a:t>
            </a:r>
          </a:p>
          <a:p>
            <a:pPr lvl="3"/>
            <a:r>
              <a:rPr lang="fr-CH" dirty="0" smtClean="0"/>
              <a:t>En effet, les deux sociétés utilisent ces données pour communiquer avec le client</a:t>
            </a:r>
          </a:p>
          <a:p>
            <a:pPr lvl="3"/>
            <a:endParaRPr lang="fr-CH" dirty="0" smtClean="0"/>
          </a:p>
          <a:p>
            <a:pPr lvl="2"/>
            <a:r>
              <a:rPr lang="fr-CH" dirty="0" smtClean="0"/>
              <a:t>Chaque société gère les données spécifiques</a:t>
            </a:r>
          </a:p>
          <a:p>
            <a:pPr lvl="3"/>
            <a:r>
              <a:rPr lang="fr-CH" dirty="0" smtClean="0"/>
              <a:t>A sa comptabilité financière (le compte collectif, …)</a:t>
            </a:r>
          </a:p>
          <a:p>
            <a:pPr lvl="3"/>
            <a:r>
              <a:rPr lang="fr-CH" dirty="0" smtClean="0"/>
              <a:t>A ses relations commerciales (les conditions de paiement, ….)</a:t>
            </a:r>
          </a:p>
        </p:txBody>
      </p:sp>
      <p:sp>
        <p:nvSpPr>
          <p:cNvPr id="3" name="Espace réservé du numéro de diapositive 2"/>
          <p:cNvSpPr>
            <a:spLocks noGrp="1"/>
          </p:cNvSpPr>
          <p:nvPr>
            <p:ph type="sldNum" sz="quarter" idx="12"/>
          </p:nvPr>
        </p:nvSpPr>
        <p:spPr/>
        <p:txBody>
          <a:bodyPr/>
          <a:lstStyle/>
          <a:p>
            <a:fld id="{1116E1D0-6B21-4889-9511-78F236635347}" type="slidenum">
              <a:rPr lang="fr-CH" smtClean="0"/>
              <a:pPr/>
              <a:t>13</a:t>
            </a:fld>
            <a:endParaRPr lang="fr-CH"/>
          </a:p>
        </p:txBody>
      </p:sp>
      <p:sp>
        <p:nvSpPr>
          <p:cNvPr id="4" name="Titre 3"/>
          <p:cNvSpPr>
            <a:spLocks noGrp="1"/>
          </p:cNvSpPr>
          <p:nvPr>
            <p:ph type="title"/>
          </p:nvPr>
        </p:nvSpPr>
        <p:spPr>
          <a:prstGeom prst="rect">
            <a:avLst/>
          </a:prstGeom>
        </p:spPr>
        <p:txBody>
          <a:bodyPr/>
          <a:lstStyle/>
          <a:p>
            <a:r>
              <a:rPr lang="fr-CH" dirty="0" smtClean="0"/>
              <a:t>Master data</a:t>
            </a:r>
            <a:endParaRPr lang="fr-CH" dirty="0"/>
          </a:p>
        </p:txBody>
      </p:sp>
      <p:sp>
        <p:nvSpPr>
          <p:cNvPr id="6" name="Cylindre 5"/>
          <p:cNvSpPr/>
          <p:nvPr/>
        </p:nvSpPr>
        <p:spPr>
          <a:xfrm>
            <a:off x="4729996" y="5392568"/>
            <a:ext cx="1485078" cy="553891"/>
          </a:xfrm>
          <a:prstGeom prst="can">
            <a:avLst/>
          </a:prstGeom>
          <a:solidFill>
            <a:srgbClr val="0070C0">
              <a:alpha val="50000"/>
            </a:srgbClr>
          </a:solidFill>
          <a:ln w="38100">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400" dirty="0" smtClean="0">
                <a:solidFill>
                  <a:schemeClr val="tx1"/>
                </a:solidFill>
              </a:rPr>
              <a:t>Dom. Com. 01</a:t>
            </a:r>
          </a:p>
        </p:txBody>
      </p:sp>
      <p:sp>
        <p:nvSpPr>
          <p:cNvPr id="7" name="Cylindre 6"/>
          <p:cNvSpPr/>
          <p:nvPr/>
        </p:nvSpPr>
        <p:spPr>
          <a:xfrm>
            <a:off x="3000364" y="6000768"/>
            <a:ext cx="3214710" cy="571504"/>
          </a:xfrm>
          <a:prstGeom prst="can">
            <a:avLst/>
          </a:prstGeom>
          <a:solidFill>
            <a:schemeClr val="tx1">
              <a:alpha val="50000"/>
            </a:schemeClr>
          </a:solidFill>
          <a:ln w="3810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2000" dirty="0" smtClean="0">
                <a:solidFill>
                  <a:schemeClr val="tx1"/>
                </a:solidFill>
              </a:rPr>
              <a:t>Donnée de base</a:t>
            </a:r>
          </a:p>
        </p:txBody>
      </p:sp>
      <p:sp>
        <p:nvSpPr>
          <p:cNvPr id="8" name="Cylindre 7"/>
          <p:cNvSpPr/>
          <p:nvPr/>
        </p:nvSpPr>
        <p:spPr>
          <a:xfrm>
            <a:off x="3000364" y="5400715"/>
            <a:ext cx="1485078" cy="545745"/>
          </a:xfrm>
          <a:prstGeom prst="can">
            <a:avLst/>
          </a:prstGeom>
          <a:solidFill>
            <a:srgbClr val="FF0000">
              <a:alpha val="50000"/>
            </a:srgbClr>
          </a:solidFill>
          <a:ln w="38100">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400" dirty="0" smtClean="0">
                <a:solidFill>
                  <a:schemeClr val="tx1"/>
                </a:solidFill>
              </a:rPr>
              <a:t>Société 01</a:t>
            </a:r>
          </a:p>
        </p:txBody>
      </p:sp>
      <p:sp>
        <p:nvSpPr>
          <p:cNvPr id="9" name="Cylindre 8"/>
          <p:cNvSpPr/>
          <p:nvPr/>
        </p:nvSpPr>
        <p:spPr>
          <a:xfrm>
            <a:off x="3000364" y="4794469"/>
            <a:ext cx="1485078" cy="545745"/>
          </a:xfrm>
          <a:prstGeom prst="can">
            <a:avLst/>
          </a:prstGeom>
          <a:solidFill>
            <a:srgbClr val="FF0000">
              <a:alpha val="50000"/>
            </a:srgbClr>
          </a:solidFill>
          <a:ln w="38100">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400" dirty="0" smtClean="0">
                <a:solidFill>
                  <a:schemeClr val="tx1"/>
                </a:solidFill>
              </a:rPr>
              <a:t>Société 02</a:t>
            </a:r>
            <a:endParaRPr lang="fr-CH" sz="1400" dirty="0">
              <a:solidFill>
                <a:schemeClr val="tx1"/>
              </a:solidFill>
            </a:endParaRPr>
          </a:p>
        </p:txBody>
      </p:sp>
      <p:sp>
        <p:nvSpPr>
          <p:cNvPr id="10" name="Cylindre 9"/>
          <p:cNvSpPr/>
          <p:nvPr/>
        </p:nvSpPr>
        <p:spPr>
          <a:xfrm>
            <a:off x="4729996" y="4786322"/>
            <a:ext cx="1485078" cy="553891"/>
          </a:xfrm>
          <a:prstGeom prst="can">
            <a:avLst/>
          </a:prstGeom>
          <a:solidFill>
            <a:srgbClr val="0070C0">
              <a:alpha val="50000"/>
            </a:srgbClr>
          </a:solidFill>
          <a:ln w="38100">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400" dirty="0" smtClean="0">
                <a:solidFill>
                  <a:schemeClr val="tx1"/>
                </a:solidFill>
              </a:rPr>
              <a:t>Dom. Com. 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5">
                                            <p:txEl>
                                              <p:pRg st="5" end="5"/>
                                            </p:txEl>
                                          </p:spTgt>
                                        </p:tgtEl>
                                        <p:attrNameLst>
                                          <p:attrName>style.visibility</p:attrName>
                                        </p:attrNameLst>
                                      </p:cBhvr>
                                      <p:to>
                                        <p:strVal val="visible"/>
                                      </p:to>
                                    </p:set>
                                  </p:childTnLst>
                                </p:cTn>
                              </p:par>
                            </p:childTnLst>
                          </p:cTn>
                        </p:par>
                        <p:par>
                          <p:cTn id="16" fill="hold">
                            <p:stCondLst>
                              <p:cond delay="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xEl>
                                              <p:pRg st="7" end="7"/>
                                            </p:txEl>
                                          </p:spTgt>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5">
                                            <p:txEl>
                                              <p:pRg st="9" end="9"/>
                                            </p:txEl>
                                          </p:spTgt>
                                        </p:tgtEl>
                                        <p:attrNameLst>
                                          <p:attrName>style.visibility</p:attrName>
                                        </p:attrNameLst>
                                      </p:cBhvr>
                                      <p:to>
                                        <p:strVal val="visible"/>
                                      </p:to>
                                    </p:set>
                                  </p:childTnLst>
                                </p:cTn>
                              </p:par>
                            </p:childTnLst>
                          </p:cTn>
                        </p:par>
                        <p:par>
                          <p:cTn id="30" fill="hold">
                            <p:stCondLst>
                              <p:cond delay="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5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uiExpand="1"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14</a:t>
            </a:fld>
            <a:endParaRPr lang="fr-CH"/>
          </a:p>
        </p:txBody>
      </p:sp>
      <p:sp>
        <p:nvSpPr>
          <p:cNvPr id="9" name="Titre 8"/>
          <p:cNvSpPr>
            <a:spLocks noGrp="1"/>
          </p:cNvSpPr>
          <p:nvPr>
            <p:ph type="title"/>
          </p:nvPr>
        </p:nvSpPr>
        <p:spPr/>
        <p:txBody>
          <a:bodyPr/>
          <a:lstStyle/>
          <a:p>
            <a:r>
              <a:rPr lang="fr-CH" dirty="0" smtClean="0"/>
              <a:t>Master data</a:t>
            </a:r>
            <a:endParaRPr lang="fr-CH" dirty="0"/>
          </a:p>
        </p:txBody>
      </p:sp>
      <p:pic>
        <p:nvPicPr>
          <p:cNvPr id="11" name="Picture 2"/>
          <p:cNvPicPr>
            <a:picLocks noChangeAspect="1" noChangeArrowheads="1"/>
          </p:cNvPicPr>
          <p:nvPr/>
        </p:nvPicPr>
        <p:blipFill>
          <a:blip r:embed="rId2" cstate="print"/>
          <a:srcRect/>
          <a:stretch>
            <a:fillRect/>
          </a:stretch>
        </p:blipFill>
        <p:spPr bwMode="auto">
          <a:xfrm>
            <a:off x="500034" y="2857496"/>
            <a:ext cx="8152777" cy="3286148"/>
          </a:xfrm>
          <a:prstGeom prst="rect">
            <a:avLst/>
          </a:prstGeom>
          <a:noFill/>
          <a:ln w="9525">
            <a:noFill/>
            <a:miter lim="800000"/>
            <a:headEnd/>
            <a:tailEnd/>
          </a:ln>
          <a:effectLst/>
        </p:spPr>
      </p:pic>
      <p:sp>
        <p:nvSpPr>
          <p:cNvPr id="8" name="Rectangle 7"/>
          <p:cNvSpPr/>
          <p:nvPr/>
        </p:nvSpPr>
        <p:spPr>
          <a:xfrm>
            <a:off x="1000100" y="5643578"/>
            <a:ext cx="500067" cy="357190"/>
          </a:xfrm>
          <a:prstGeom prst="rect">
            <a:avLst/>
          </a:prstGeom>
          <a:solidFill>
            <a:srgbClr val="0070C0">
              <a:alpha val="25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p:cNvSpPr/>
          <p:nvPr/>
        </p:nvSpPr>
        <p:spPr>
          <a:xfrm>
            <a:off x="2214546" y="5643578"/>
            <a:ext cx="285752" cy="357190"/>
          </a:xfrm>
          <a:prstGeom prst="rect">
            <a:avLst/>
          </a:prstGeom>
          <a:solidFill>
            <a:srgbClr val="0070C0">
              <a:alpha val="25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2" name="Rectangle 11"/>
          <p:cNvSpPr/>
          <p:nvPr/>
        </p:nvSpPr>
        <p:spPr>
          <a:xfrm>
            <a:off x="6429388" y="5643578"/>
            <a:ext cx="357190" cy="357190"/>
          </a:xfrm>
          <a:prstGeom prst="rect">
            <a:avLst/>
          </a:prstGeom>
          <a:solidFill>
            <a:srgbClr val="0070C0">
              <a:alpha val="25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3" name="Rectangle 12"/>
          <p:cNvSpPr/>
          <p:nvPr/>
        </p:nvSpPr>
        <p:spPr>
          <a:xfrm>
            <a:off x="4572000" y="4143380"/>
            <a:ext cx="357190" cy="357190"/>
          </a:xfrm>
          <a:prstGeom prst="rect">
            <a:avLst/>
          </a:prstGeom>
          <a:solidFill>
            <a:srgbClr val="0070C0">
              <a:alpha val="25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4" name="Connecteur en angle 53"/>
          <p:cNvCxnSpPr>
            <a:stCxn id="30" idx="3"/>
            <a:endCxn id="8" idx="0"/>
          </p:cNvCxnSpPr>
          <p:nvPr/>
        </p:nvCxnSpPr>
        <p:spPr>
          <a:xfrm rot="5400000">
            <a:off x="1196555" y="2268133"/>
            <a:ext cx="3429024" cy="3321866"/>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Connecteur en angle 53"/>
          <p:cNvCxnSpPr>
            <a:stCxn id="30" idx="3"/>
            <a:endCxn id="10" idx="0"/>
          </p:cNvCxnSpPr>
          <p:nvPr/>
        </p:nvCxnSpPr>
        <p:spPr>
          <a:xfrm rot="5400000">
            <a:off x="1750199" y="2821777"/>
            <a:ext cx="3429024" cy="2214578"/>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en angle 53"/>
          <p:cNvCxnSpPr>
            <a:stCxn id="30" idx="3"/>
            <a:endCxn id="13" idx="0"/>
          </p:cNvCxnSpPr>
          <p:nvPr/>
        </p:nvCxnSpPr>
        <p:spPr>
          <a:xfrm rot="16200000" flipH="1">
            <a:off x="3696884" y="3089669"/>
            <a:ext cx="1928826" cy="17859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cteur en angle 53"/>
          <p:cNvCxnSpPr>
            <a:stCxn id="30" idx="3"/>
            <a:endCxn id="12" idx="0"/>
          </p:cNvCxnSpPr>
          <p:nvPr/>
        </p:nvCxnSpPr>
        <p:spPr>
          <a:xfrm rot="16200000" flipH="1">
            <a:off x="3875479" y="2911074"/>
            <a:ext cx="3429024" cy="2035983"/>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9" name="Cylindre 28"/>
          <p:cNvSpPr/>
          <p:nvPr/>
        </p:nvSpPr>
        <p:spPr>
          <a:xfrm>
            <a:off x="571472" y="1285860"/>
            <a:ext cx="2143140" cy="928694"/>
          </a:xfrm>
          <a:prstGeom prst="can">
            <a:avLst/>
          </a:prstGeom>
          <a:solidFill>
            <a:schemeClr val="bg1">
              <a:lumMod val="65000"/>
            </a:schemeClr>
          </a:solidFill>
          <a:ln w="38100">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client</a:t>
            </a:r>
            <a:endParaRPr lang="fr-CH" sz="1800" dirty="0">
              <a:solidFill>
                <a:schemeClr val="tx1"/>
              </a:solidFill>
            </a:endParaRPr>
          </a:p>
        </p:txBody>
      </p:sp>
      <p:sp>
        <p:nvSpPr>
          <p:cNvPr id="30" name="Cylindre 29"/>
          <p:cNvSpPr/>
          <p:nvPr/>
        </p:nvSpPr>
        <p:spPr>
          <a:xfrm>
            <a:off x="3500430" y="1285860"/>
            <a:ext cx="2143140" cy="928694"/>
          </a:xfrm>
          <a:prstGeom prst="can">
            <a:avLst/>
          </a:prstGeom>
          <a:solidFill>
            <a:srgbClr val="0070C0">
              <a:alpha val="50000"/>
            </a:srgbClr>
          </a:solidFill>
          <a:ln w="38100">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article</a:t>
            </a:r>
            <a:endParaRPr lang="fr-CH" sz="1800" dirty="0">
              <a:solidFill>
                <a:schemeClr val="tx1"/>
              </a:solidFill>
            </a:endParaRPr>
          </a:p>
        </p:txBody>
      </p:sp>
      <p:sp>
        <p:nvSpPr>
          <p:cNvPr id="31" name="Cylindre 30"/>
          <p:cNvSpPr/>
          <p:nvPr/>
        </p:nvSpPr>
        <p:spPr>
          <a:xfrm>
            <a:off x="6429388" y="1285860"/>
            <a:ext cx="2143140" cy="928694"/>
          </a:xfrm>
          <a:prstGeom prst="can">
            <a:avLst/>
          </a:prstGeom>
          <a:solidFill>
            <a:schemeClr val="bg1">
              <a:lumMod val="65000"/>
            </a:schemeClr>
          </a:solidFill>
          <a:ln w="38100">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Conditions de vente</a:t>
            </a:r>
            <a:endParaRPr lang="fr-CH" sz="1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Fiche article</a:t>
            </a:r>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15</a:t>
            </a:fld>
            <a:endParaRPr lang="fr-CH"/>
          </a:p>
        </p:txBody>
      </p:sp>
      <p:sp>
        <p:nvSpPr>
          <p:cNvPr id="4" name="Titre 3"/>
          <p:cNvSpPr>
            <a:spLocks noGrp="1"/>
          </p:cNvSpPr>
          <p:nvPr>
            <p:ph type="title"/>
          </p:nvPr>
        </p:nvSpPr>
        <p:spPr/>
        <p:txBody>
          <a:bodyPr/>
          <a:lstStyle/>
          <a:p>
            <a:r>
              <a:rPr lang="fr-CH" dirty="0" smtClean="0"/>
              <a:t>Master data</a:t>
            </a:r>
            <a:endParaRPr lang="fr-CH" dirty="0"/>
          </a:p>
        </p:txBody>
      </p:sp>
      <p:sp>
        <p:nvSpPr>
          <p:cNvPr id="6" name="Rectangle 5"/>
          <p:cNvSpPr/>
          <p:nvPr/>
        </p:nvSpPr>
        <p:spPr>
          <a:xfrm>
            <a:off x="785786" y="2928934"/>
            <a:ext cx="2071702" cy="2000264"/>
          </a:xfrm>
          <a:prstGeom prst="rect">
            <a:avLst/>
          </a:prstGeom>
          <a:solidFill>
            <a:srgbClr val="00B050">
              <a:alpha val="50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b"/>
          <a:lstStyle/>
          <a:p>
            <a:pPr algn="ctr"/>
            <a:r>
              <a:rPr lang="fr-CH" sz="2000" dirty="0" smtClean="0">
                <a:solidFill>
                  <a:schemeClr val="tx1"/>
                </a:solidFill>
              </a:rPr>
              <a:t>Fiche article</a:t>
            </a:r>
          </a:p>
        </p:txBody>
      </p:sp>
      <p:sp>
        <p:nvSpPr>
          <p:cNvPr id="8" name="Rectangle 7"/>
          <p:cNvSpPr/>
          <p:nvPr/>
        </p:nvSpPr>
        <p:spPr>
          <a:xfrm>
            <a:off x="5621090" y="1357298"/>
            <a:ext cx="2880000" cy="1260000"/>
          </a:xfrm>
          <a:prstGeom prst="rect">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t>Numéro de l'article</a:t>
            </a:r>
          </a:p>
          <a:p>
            <a:pPr marL="355600" indent="-173038">
              <a:buFont typeface="Wingdings" pitchFamily="2" charset="2"/>
              <a:buChar char="§"/>
              <a:tabLst>
                <a:tab pos="355600" algn="l"/>
              </a:tabLst>
            </a:pPr>
            <a:r>
              <a:rPr lang="fr-CH" sz="1600" dirty="0" smtClean="0"/>
              <a:t>Volume / Poids</a:t>
            </a:r>
          </a:p>
          <a:p>
            <a:pPr marL="355600" indent="-173038">
              <a:buFont typeface="Wingdings" pitchFamily="2" charset="2"/>
              <a:buChar char="§"/>
              <a:tabLst>
                <a:tab pos="355600" algn="l"/>
              </a:tabLst>
            </a:pPr>
            <a:r>
              <a:rPr lang="fr-CH" sz="1600" dirty="0" smtClean="0"/>
              <a:t>Unité de mesure</a:t>
            </a:r>
          </a:p>
          <a:p>
            <a:pPr marL="355600" indent="-173038">
              <a:buFont typeface="Wingdings" pitchFamily="2" charset="2"/>
              <a:buChar char="§"/>
              <a:tabLst>
                <a:tab pos="355600" algn="l"/>
              </a:tabLst>
            </a:pPr>
            <a:r>
              <a:rPr lang="fr-CH" sz="1600" dirty="0" smtClean="0"/>
              <a:t>…</a:t>
            </a:r>
            <a:endParaRPr lang="fr-CH" sz="1600" dirty="0"/>
          </a:p>
        </p:txBody>
      </p:sp>
      <p:sp>
        <p:nvSpPr>
          <p:cNvPr id="9" name="Cylindre 8"/>
          <p:cNvSpPr/>
          <p:nvPr/>
        </p:nvSpPr>
        <p:spPr>
          <a:xfrm>
            <a:off x="4000496" y="1357298"/>
            <a:ext cx="1440000" cy="1260000"/>
          </a:xfrm>
          <a:prstGeom prst="can">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t>Mandant</a:t>
            </a:r>
            <a:endParaRPr lang="fr-CH" dirty="0"/>
          </a:p>
        </p:txBody>
      </p:sp>
      <p:sp>
        <p:nvSpPr>
          <p:cNvPr id="12" name="Rectangle 11"/>
          <p:cNvSpPr/>
          <p:nvPr/>
        </p:nvSpPr>
        <p:spPr>
          <a:xfrm>
            <a:off x="5621090" y="2714620"/>
            <a:ext cx="2880000" cy="1260000"/>
          </a:xfrm>
          <a:prstGeom prst="rect">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solidFill>
                  <a:schemeClr val="tx1"/>
                </a:solidFill>
              </a:rPr>
              <a:t>Division de livraison</a:t>
            </a:r>
          </a:p>
          <a:p>
            <a:pPr marL="355600" indent="-173038">
              <a:buFont typeface="Wingdings" pitchFamily="2" charset="2"/>
              <a:buChar char="§"/>
              <a:tabLst>
                <a:tab pos="355600" algn="l"/>
              </a:tabLst>
            </a:pPr>
            <a:r>
              <a:rPr lang="fr-CH" sz="1600" dirty="0" smtClean="0">
                <a:solidFill>
                  <a:schemeClr val="tx1"/>
                </a:solidFill>
              </a:rPr>
              <a:t>Catégorie de taxes</a:t>
            </a:r>
          </a:p>
          <a:p>
            <a:pPr marL="355600" indent="-173038">
              <a:buFont typeface="Wingdings" pitchFamily="2" charset="2"/>
              <a:buChar char="§"/>
              <a:tabLst>
                <a:tab pos="355600" algn="l"/>
              </a:tabLst>
            </a:pPr>
            <a:r>
              <a:rPr lang="fr-CH" sz="1600" dirty="0" smtClean="0">
                <a:solidFill>
                  <a:schemeClr val="tx1"/>
                </a:solidFill>
              </a:rPr>
              <a:t>Unité de vente</a:t>
            </a:r>
          </a:p>
          <a:p>
            <a:pPr marL="355600" indent="-173038">
              <a:buFont typeface="Wingdings" pitchFamily="2" charset="2"/>
              <a:buChar char="§"/>
              <a:tabLst>
                <a:tab pos="355600" algn="l"/>
              </a:tabLst>
            </a:pPr>
            <a:r>
              <a:rPr lang="fr-CH" sz="1600" dirty="0" smtClean="0">
                <a:solidFill>
                  <a:schemeClr val="tx1"/>
                </a:solidFill>
              </a:rPr>
              <a:t>…</a:t>
            </a:r>
            <a:endParaRPr lang="fr-CH" sz="1600" dirty="0">
              <a:solidFill>
                <a:schemeClr val="tx1"/>
              </a:solidFill>
            </a:endParaRPr>
          </a:p>
        </p:txBody>
      </p:sp>
      <p:sp>
        <p:nvSpPr>
          <p:cNvPr id="13" name="Cylindre 12"/>
          <p:cNvSpPr/>
          <p:nvPr/>
        </p:nvSpPr>
        <p:spPr>
          <a:xfrm>
            <a:off x="4000496" y="2714620"/>
            <a:ext cx="1440000" cy="1260000"/>
          </a:xfrm>
          <a:prstGeom prst="can">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Domaine commerciale</a:t>
            </a:r>
            <a:endParaRPr lang="fr-CH" dirty="0">
              <a:solidFill>
                <a:schemeClr val="tx1"/>
              </a:solidFill>
            </a:endParaRPr>
          </a:p>
        </p:txBody>
      </p:sp>
      <p:sp>
        <p:nvSpPr>
          <p:cNvPr id="15" name="Rectangle 14"/>
          <p:cNvSpPr/>
          <p:nvPr/>
        </p:nvSpPr>
        <p:spPr>
          <a:xfrm>
            <a:off x="5621090" y="4071942"/>
            <a:ext cx="2880000" cy="1260000"/>
          </a:xfrm>
          <a:prstGeom prst="rect">
            <a:avLst/>
          </a:prstGeom>
          <a:solidFill>
            <a:srgbClr val="FFC000">
              <a:alpha val="5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solidFill>
                  <a:schemeClr val="tx1"/>
                </a:solidFill>
              </a:rPr>
              <a:t>Évaluation du stock</a:t>
            </a:r>
          </a:p>
          <a:p>
            <a:pPr marL="355600" indent="-173038">
              <a:buFont typeface="Wingdings" pitchFamily="2" charset="2"/>
              <a:buChar char="§"/>
              <a:tabLst>
                <a:tab pos="355600" algn="l"/>
              </a:tabLst>
            </a:pPr>
            <a:r>
              <a:rPr lang="fr-CH" sz="1600" dirty="0" smtClean="0">
                <a:solidFill>
                  <a:schemeClr val="tx1"/>
                </a:solidFill>
              </a:rPr>
              <a:t>Paramètres de planification</a:t>
            </a:r>
          </a:p>
          <a:p>
            <a:pPr marL="355600" indent="-173038">
              <a:buFont typeface="Wingdings" pitchFamily="2" charset="2"/>
              <a:buChar char="§"/>
              <a:tabLst>
                <a:tab pos="355600" algn="l"/>
              </a:tabLst>
            </a:pPr>
            <a:r>
              <a:rPr lang="fr-CH" sz="1600" dirty="0" smtClean="0">
                <a:solidFill>
                  <a:schemeClr val="tx1"/>
                </a:solidFill>
              </a:rPr>
              <a:t>Paramètres d'achat</a:t>
            </a:r>
          </a:p>
          <a:p>
            <a:pPr marL="355600" indent="-173038">
              <a:buFont typeface="Wingdings" pitchFamily="2" charset="2"/>
              <a:buChar char="§"/>
              <a:tabLst>
                <a:tab pos="355600" algn="l"/>
              </a:tabLst>
            </a:pPr>
            <a:r>
              <a:rPr lang="fr-CH" sz="1600" dirty="0" smtClean="0">
                <a:solidFill>
                  <a:schemeClr val="tx1"/>
                </a:solidFill>
              </a:rPr>
              <a:t>…</a:t>
            </a:r>
            <a:endParaRPr lang="fr-CH" sz="1600" dirty="0">
              <a:solidFill>
                <a:schemeClr val="tx1"/>
              </a:solidFill>
            </a:endParaRPr>
          </a:p>
        </p:txBody>
      </p:sp>
      <p:sp>
        <p:nvSpPr>
          <p:cNvPr id="16" name="Cylindre 15"/>
          <p:cNvSpPr/>
          <p:nvPr/>
        </p:nvSpPr>
        <p:spPr>
          <a:xfrm>
            <a:off x="4000496" y="4071942"/>
            <a:ext cx="1440000" cy="1260000"/>
          </a:xfrm>
          <a:prstGeom prst="can">
            <a:avLst/>
          </a:prstGeom>
          <a:solidFill>
            <a:srgbClr val="FFC000">
              <a:alpha val="5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Stock</a:t>
            </a:r>
          </a:p>
          <a:p>
            <a:pPr algn="ctr"/>
            <a:r>
              <a:rPr lang="fr-CH" dirty="0" smtClean="0">
                <a:solidFill>
                  <a:schemeClr val="tx1"/>
                </a:solidFill>
              </a:rPr>
              <a:t>( Division )</a:t>
            </a:r>
            <a:endParaRPr lang="fr-CH" dirty="0">
              <a:solidFill>
                <a:schemeClr val="tx1"/>
              </a:solidFill>
            </a:endParaRPr>
          </a:p>
        </p:txBody>
      </p:sp>
      <p:sp>
        <p:nvSpPr>
          <p:cNvPr id="17" name="Rectangle 16"/>
          <p:cNvSpPr/>
          <p:nvPr/>
        </p:nvSpPr>
        <p:spPr>
          <a:xfrm>
            <a:off x="5621090" y="5455148"/>
            <a:ext cx="2880000" cy="1260000"/>
          </a:xfrm>
          <a:prstGeom prst="rect">
            <a:avLst/>
          </a:prstGeom>
          <a:solidFill>
            <a:srgbClr val="FFC000">
              <a:alpha val="5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173038">
              <a:buFont typeface="Wingdings" pitchFamily="2" charset="2"/>
              <a:buChar char="§"/>
              <a:tabLst>
                <a:tab pos="355600" algn="l"/>
              </a:tabLst>
            </a:pPr>
            <a:r>
              <a:rPr lang="fr-CH" sz="1600" dirty="0" smtClean="0">
                <a:solidFill>
                  <a:schemeClr val="tx1"/>
                </a:solidFill>
              </a:rPr>
              <a:t>Besoin de planification</a:t>
            </a:r>
          </a:p>
          <a:p>
            <a:pPr marL="355600" indent="-173038">
              <a:buFont typeface="Wingdings" pitchFamily="2" charset="2"/>
              <a:buChar char="§"/>
              <a:tabLst>
                <a:tab pos="355600" algn="l"/>
              </a:tabLst>
            </a:pPr>
            <a:r>
              <a:rPr lang="fr-CH" sz="1600" dirty="0" smtClean="0">
                <a:solidFill>
                  <a:schemeClr val="tx1"/>
                </a:solidFill>
              </a:rPr>
              <a:t>Paramètres</a:t>
            </a:r>
          </a:p>
          <a:p>
            <a:pPr marL="355600" indent="-173038">
              <a:buFont typeface="Wingdings" pitchFamily="2" charset="2"/>
              <a:buChar char="§"/>
              <a:tabLst>
                <a:tab pos="355600" algn="l"/>
              </a:tabLst>
            </a:pPr>
            <a:r>
              <a:rPr lang="fr-CH" sz="1600" dirty="0" smtClean="0">
                <a:solidFill>
                  <a:schemeClr val="tx1"/>
                </a:solidFill>
              </a:rPr>
              <a:t>Gestion de l'inventaire</a:t>
            </a:r>
          </a:p>
          <a:p>
            <a:pPr marL="355600" indent="-173038">
              <a:buFont typeface="Wingdings" pitchFamily="2" charset="2"/>
              <a:buChar char="§"/>
              <a:tabLst>
                <a:tab pos="355600" algn="l"/>
              </a:tabLst>
            </a:pPr>
            <a:r>
              <a:rPr lang="fr-CH" sz="1600" dirty="0" smtClean="0">
                <a:solidFill>
                  <a:schemeClr val="tx1"/>
                </a:solidFill>
              </a:rPr>
              <a:t>…</a:t>
            </a:r>
            <a:endParaRPr lang="fr-CH" sz="1600" dirty="0">
              <a:solidFill>
                <a:schemeClr val="tx1"/>
              </a:solidFill>
            </a:endParaRPr>
          </a:p>
        </p:txBody>
      </p:sp>
      <p:sp>
        <p:nvSpPr>
          <p:cNvPr id="18" name="Cylindre 17"/>
          <p:cNvSpPr/>
          <p:nvPr/>
        </p:nvSpPr>
        <p:spPr>
          <a:xfrm>
            <a:off x="4000496" y="5455148"/>
            <a:ext cx="1440000" cy="1260000"/>
          </a:xfrm>
          <a:prstGeom prst="can">
            <a:avLst/>
          </a:prstGeom>
          <a:solidFill>
            <a:srgbClr val="FFC000">
              <a:alpha val="5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Stock</a:t>
            </a:r>
          </a:p>
          <a:p>
            <a:pPr algn="ctr"/>
            <a:r>
              <a:rPr lang="fr-CH" dirty="0" smtClean="0">
                <a:solidFill>
                  <a:schemeClr val="tx1"/>
                </a:solidFill>
              </a:rPr>
              <a:t>( Magasin )</a:t>
            </a:r>
            <a:endParaRPr lang="fr-CH" dirty="0">
              <a:solidFill>
                <a:schemeClr val="tx1"/>
              </a:solidFill>
            </a:endParaRPr>
          </a:p>
        </p:txBody>
      </p:sp>
      <p:pic>
        <p:nvPicPr>
          <p:cNvPr id="19" name="Image 18" descr="Notebook_Transparent.png"/>
          <p:cNvPicPr>
            <a:picLocks noChangeAspect="1"/>
          </p:cNvPicPr>
          <p:nvPr/>
        </p:nvPicPr>
        <p:blipFill>
          <a:blip r:embed="rId2" cstate="print"/>
          <a:stretch>
            <a:fillRect/>
          </a:stretch>
        </p:blipFill>
        <p:spPr>
          <a:xfrm>
            <a:off x="1173637" y="3000372"/>
            <a:ext cx="1296000" cy="1296000"/>
          </a:xfrm>
          <a:prstGeom prst="rect">
            <a:avLst/>
          </a:prstGeom>
        </p:spPr>
      </p:pic>
      <p:cxnSp>
        <p:nvCxnSpPr>
          <p:cNvPr id="20" name="Connecteur en angle 19"/>
          <p:cNvCxnSpPr>
            <a:stCxn id="6" idx="3"/>
            <a:endCxn id="9" idx="2"/>
          </p:cNvCxnSpPr>
          <p:nvPr/>
        </p:nvCxnSpPr>
        <p:spPr>
          <a:xfrm flipV="1">
            <a:off x="2857488" y="1987298"/>
            <a:ext cx="1143008" cy="1941768"/>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cteur en angle 22"/>
          <p:cNvCxnSpPr>
            <a:stCxn id="6" idx="3"/>
            <a:endCxn id="13" idx="2"/>
          </p:cNvCxnSpPr>
          <p:nvPr/>
        </p:nvCxnSpPr>
        <p:spPr>
          <a:xfrm flipV="1">
            <a:off x="2857488" y="3344620"/>
            <a:ext cx="1143008" cy="584446"/>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cteur en angle 25"/>
          <p:cNvCxnSpPr>
            <a:stCxn id="6" idx="3"/>
            <a:endCxn id="16" idx="2"/>
          </p:cNvCxnSpPr>
          <p:nvPr/>
        </p:nvCxnSpPr>
        <p:spPr>
          <a:xfrm>
            <a:off x="2857488" y="3929066"/>
            <a:ext cx="1143008" cy="772876"/>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Connecteur en angle 28"/>
          <p:cNvCxnSpPr>
            <a:stCxn id="6" idx="3"/>
            <a:endCxn id="18" idx="2"/>
          </p:cNvCxnSpPr>
          <p:nvPr/>
        </p:nvCxnSpPr>
        <p:spPr>
          <a:xfrm>
            <a:off x="2857488" y="3929066"/>
            <a:ext cx="1143008" cy="2156082"/>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16</a:t>
            </a:fld>
            <a:endParaRPr lang="fr-CH"/>
          </a:p>
        </p:txBody>
      </p:sp>
      <p:sp>
        <p:nvSpPr>
          <p:cNvPr id="9" name="Titre 8"/>
          <p:cNvSpPr>
            <a:spLocks noGrp="1"/>
          </p:cNvSpPr>
          <p:nvPr>
            <p:ph type="title"/>
          </p:nvPr>
        </p:nvSpPr>
        <p:spPr/>
        <p:txBody>
          <a:bodyPr/>
          <a:lstStyle/>
          <a:p>
            <a:r>
              <a:rPr lang="fr-CH" dirty="0" smtClean="0"/>
              <a:t>Master data</a:t>
            </a:r>
            <a:endParaRPr lang="fr-CH" dirty="0"/>
          </a:p>
        </p:txBody>
      </p:sp>
      <p:pic>
        <p:nvPicPr>
          <p:cNvPr id="11" name="Picture 2"/>
          <p:cNvPicPr>
            <a:picLocks noChangeAspect="1" noChangeArrowheads="1"/>
          </p:cNvPicPr>
          <p:nvPr/>
        </p:nvPicPr>
        <p:blipFill>
          <a:blip r:embed="rId2" cstate="print"/>
          <a:srcRect/>
          <a:stretch>
            <a:fillRect/>
          </a:stretch>
        </p:blipFill>
        <p:spPr bwMode="auto">
          <a:xfrm>
            <a:off x="500034" y="2857496"/>
            <a:ext cx="8152777" cy="3286148"/>
          </a:xfrm>
          <a:prstGeom prst="rect">
            <a:avLst/>
          </a:prstGeom>
          <a:noFill/>
          <a:ln w="9525">
            <a:noFill/>
            <a:miter lim="800000"/>
            <a:headEnd/>
            <a:tailEnd/>
          </a:ln>
          <a:effectLst/>
        </p:spPr>
      </p:pic>
      <p:sp>
        <p:nvSpPr>
          <p:cNvPr id="8" name="Rectangle 7"/>
          <p:cNvSpPr/>
          <p:nvPr/>
        </p:nvSpPr>
        <p:spPr>
          <a:xfrm>
            <a:off x="6929454" y="5572140"/>
            <a:ext cx="1785950" cy="500066"/>
          </a:xfrm>
          <a:prstGeom prst="rect">
            <a:avLst/>
          </a:prstGeom>
          <a:solidFill>
            <a:srgbClr val="7030A0">
              <a:alpha val="2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0" name="Connecteur en angle 53"/>
          <p:cNvCxnSpPr>
            <a:stCxn id="19" idx="3"/>
            <a:endCxn id="8" idx="0"/>
          </p:cNvCxnSpPr>
          <p:nvPr/>
        </p:nvCxnSpPr>
        <p:spPr>
          <a:xfrm rot="16200000" flipH="1">
            <a:off x="5982900" y="3732611"/>
            <a:ext cx="3357586" cy="32147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7" name="Cylindre 16"/>
          <p:cNvSpPr/>
          <p:nvPr/>
        </p:nvSpPr>
        <p:spPr>
          <a:xfrm>
            <a:off x="571472" y="1285860"/>
            <a:ext cx="2143140" cy="928694"/>
          </a:xfrm>
          <a:prstGeom prst="can">
            <a:avLst/>
          </a:prstGeom>
          <a:solidFill>
            <a:schemeClr val="bg1">
              <a:lumMod val="65000"/>
            </a:schemeClr>
          </a:solidFill>
          <a:ln w="38100">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client</a:t>
            </a:r>
            <a:endParaRPr lang="fr-CH" sz="1800" dirty="0">
              <a:solidFill>
                <a:schemeClr val="tx1"/>
              </a:solidFill>
            </a:endParaRPr>
          </a:p>
        </p:txBody>
      </p:sp>
      <p:sp>
        <p:nvSpPr>
          <p:cNvPr id="18" name="Cylindre 17"/>
          <p:cNvSpPr/>
          <p:nvPr/>
        </p:nvSpPr>
        <p:spPr>
          <a:xfrm>
            <a:off x="3500430" y="1285860"/>
            <a:ext cx="2143140" cy="928694"/>
          </a:xfrm>
          <a:prstGeom prst="can">
            <a:avLst/>
          </a:prstGeom>
          <a:solidFill>
            <a:schemeClr val="bg1">
              <a:lumMod val="65000"/>
            </a:schemeClr>
          </a:solidFill>
          <a:ln w="38100">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Fiche article</a:t>
            </a:r>
            <a:endParaRPr lang="fr-CH" sz="1800" dirty="0">
              <a:solidFill>
                <a:schemeClr val="tx1"/>
              </a:solidFill>
            </a:endParaRPr>
          </a:p>
        </p:txBody>
      </p:sp>
      <p:sp>
        <p:nvSpPr>
          <p:cNvPr id="19" name="Cylindre 18"/>
          <p:cNvSpPr/>
          <p:nvPr/>
        </p:nvSpPr>
        <p:spPr>
          <a:xfrm>
            <a:off x="6429388" y="1285860"/>
            <a:ext cx="2143140" cy="928694"/>
          </a:xfrm>
          <a:prstGeom prst="can">
            <a:avLst/>
          </a:prstGeom>
          <a:solidFill>
            <a:srgbClr val="7030A0">
              <a:alpha val="50000"/>
            </a:srgbClr>
          </a:solidFill>
          <a:ln w="38100">
            <a:solidFill>
              <a:srgbClr val="7030A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800" dirty="0" smtClean="0">
                <a:solidFill>
                  <a:schemeClr val="tx1"/>
                </a:solidFill>
              </a:rPr>
              <a:t>Conditions de vente</a:t>
            </a:r>
            <a:endParaRPr lang="fr-CH" sz="1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idx="1"/>
          </p:nvPr>
        </p:nvSpPr>
        <p:spPr/>
        <p:txBody>
          <a:bodyPr/>
          <a:lstStyle/>
          <a:p>
            <a:r>
              <a:rPr lang="fr-CH" u="sng" dirty="0" smtClean="0"/>
              <a:t>Conditions de vente</a:t>
            </a:r>
          </a:p>
          <a:p>
            <a:pPr lvl="2"/>
            <a:endParaRPr lang="fr-CH" dirty="0" smtClean="0"/>
          </a:p>
          <a:p>
            <a:pPr lvl="1"/>
            <a:r>
              <a:rPr lang="fr-CH" dirty="0" smtClean="0"/>
              <a:t>Les données sur les conditions de vente comprennent : </a:t>
            </a:r>
          </a:p>
          <a:p>
            <a:pPr lvl="2"/>
            <a:r>
              <a:rPr lang="fr-CH" dirty="0" smtClean="0"/>
              <a:t>Prix </a:t>
            </a:r>
          </a:p>
          <a:p>
            <a:pPr lvl="2"/>
            <a:r>
              <a:rPr lang="fr-CH" dirty="0" smtClean="0"/>
              <a:t>Surtaxes </a:t>
            </a:r>
          </a:p>
          <a:p>
            <a:pPr lvl="2"/>
            <a:r>
              <a:rPr lang="fr-CH" dirty="0" smtClean="0"/>
              <a:t>Promotions </a:t>
            </a:r>
          </a:p>
          <a:p>
            <a:pPr lvl="2"/>
            <a:r>
              <a:rPr lang="fr-CH" dirty="0" smtClean="0"/>
              <a:t>Fret </a:t>
            </a:r>
          </a:p>
          <a:p>
            <a:pPr lvl="2"/>
            <a:r>
              <a:rPr lang="fr-CH" dirty="0" smtClean="0"/>
              <a:t>Taxes </a:t>
            </a:r>
          </a:p>
          <a:p>
            <a:pPr lvl="2"/>
            <a:endParaRPr lang="fr-CH" dirty="0" smtClean="0"/>
          </a:p>
          <a:p>
            <a:pPr lvl="1"/>
            <a:r>
              <a:rPr lang="fr-CH" dirty="0" smtClean="0"/>
              <a:t>Dépendent : </a:t>
            </a:r>
          </a:p>
          <a:p>
            <a:pPr lvl="2"/>
            <a:r>
              <a:rPr lang="fr-CH" dirty="0" smtClean="0"/>
              <a:t>Fiche client</a:t>
            </a:r>
          </a:p>
          <a:p>
            <a:pPr lvl="2"/>
            <a:r>
              <a:rPr lang="fr-CH" dirty="0" smtClean="0"/>
              <a:t>Fiche article</a:t>
            </a:r>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17</a:t>
            </a:fld>
            <a:endParaRPr lang="fr-CH"/>
          </a:p>
        </p:txBody>
      </p:sp>
      <p:sp>
        <p:nvSpPr>
          <p:cNvPr id="5" name="Titre 4"/>
          <p:cNvSpPr>
            <a:spLocks noGrp="1"/>
          </p:cNvSpPr>
          <p:nvPr>
            <p:ph type="title"/>
          </p:nvPr>
        </p:nvSpPr>
        <p:spPr/>
        <p:txBody>
          <a:bodyPr/>
          <a:lstStyle/>
          <a:p>
            <a:r>
              <a:rPr lang="fr-CH" dirty="0" smtClean="0"/>
              <a:t>Master data</a:t>
            </a:r>
            <a:endParaRPr lang="fr-CH" dirty="0"/>
          </a:p>
        </p:txBody>
      </p:sp>
      <p:pic>
        <p:nvPicPr>
          <p:cNvPr id="7" name="Picture 2"/>
          <p:cNvPicPr>
            <a:picLocks noChangeAspect="1" noChangeArrowheads="1"/>
          </p:cNvPicPr>
          <p:nvPr/>
        </p:nvPicPr>
        <p:blipFill>
          <a:blip r:embed="rId2" cstate="print"/>
          <a:srcRect/>
          <a:stretch>
            <a:fillRect/>
          </a:stretch>
        </p:blipFill>
        <p:spPr bwMode="auto">
          <a:xfrm>
            <a:off x="3714744" y="3141885"/>
            <a:ext cx="4794511" cy="278744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t>Information client-article</a:t>
            </a:r>
            <a:endParaRPr lang="fr-CH" dirty="0"/>
          </a:p>
        </p:txBody>
      </p:sp>
      <p:sp>
        <p:nvSpPr>
          <p:cNvPr id="6" name="Espace réservé du contenu 5"/>
          <p:cNvSpPr>
            <a:spLocks noGrp="1"/>
          </p:cNvSpPr>
          <p:nvPr>
            <p:ph sz="half" idx="10"/>
          </p:nvPr>
        </p:nvSpPr>
        <p:spPr/>
        <p:txBody>
          <a:bodyPr/>
          <a:lstStyle/>
          <a:p>
            <a:r>
              <a:rPr lang="fr-CH" dirty="0" smtClean="0"/>
              <a:t>Les données relatives à un article défini pour un client spécifique sont enregistrées dans les informations client-article</a:t>
            </a:r>
          </a:p>
          <a:p>
            <a:endParaRPr lang="fr-CH" dirty="0" smtClean="0"/>
          </a:p>
          <a:p>
            <a:r>
              <a:rPr lang="fr-CH" dirty="0" smtClean="0"/>
              <a:t>Si par exemple l'un de vos clients utilise un numéro pour un article qui diffère du numéro que votre entreprise utilise pour identifier cet article, vous pouvez enregistrer le numéro d'article utilisé par le client dans l'information client-article</a:t>
            </a:r>
          </a:p>
          <a:p>
            <a:endParaRPr lang="fr-CH" dirty="0"/>
          </a:p>
        </p:txBody>
      </p:sp>
      <p:sp>
        <p:nvSpPr>
          <p:cNvPr id="3" name="Espace réservé du numéro de diapositive 2"/>
          <p:cNvSpPr>
            <a:spLocks noGrp="1"/>
          </p:cNvSpPr>
          <p:nvPr>
            <p:ph type="sldNum" sz="quarter" idx="4"/>
          </p:nvPr>
        </p:nvSpPr>
        <p:spPr/>
        <p:txBody>
          <a:bodyPr/>
          <a:lstStyle/>
          <a:p>
            <a:fld id="{4D9D1695-9A20-4ABF-B09F-F410403341A1}" type="slidenum">
              <a:rPr lang="fr-CH" smtClean="0"/>
              <a:pPr/>
              <a:t>18</a:t>
            </a:fld>
            <a:endParaRPr lang="fr-CH"/>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19</a:t>
            </a:fld>
            <a:endParaRPr lang="fr-CH"/>
          </a:p>
        </p:txBody>
      </p:sp>
      <p:sp>
        <p:nvSpPr>
          <p:cNvPr id="4" name="Titre 3"/>
          <p:cNvSpPr>
            <a:spLocks noGrp="1"/>
          </p:cNvSpPr>
          <p:nvPr>
            <p:ph type="title"/>
          </p:nvPr>
        </p:nvSpPr>
        <p:spPr/>
        <p:txBody>
          <a:bodyPr/>
          <a:lstStyle/>
          <a:p>
            <a:r>
              <a:rPr lang="fr-CH" dirty="0" smtClean="0"/>
              <a:t>Information client-article</a:t>
            </a:r>
            <a:endParaRPr lang="fr-CH" dirty="0"/>
          </a:p>
        </p:txBody>
      </p:sp>
      <p:sp>
        <p:nvSpPr>
          <p:cNvPr id="5" name="Cylindre 4"/>
          <p:cNvSpPr/>
          <p:nvPr/>
        </p:nvSpPr>
        <p:spPr>
          <a:xfrm>
            <a:off x="2175206" y="4465281"/>
            <a:ext cx="5040000" cy="1500013"/>
          </a:xfrm>
          <a:prstGeom prst="can">
            <a:avLst>
              <a:gd name="adj" fmla="val 9245"/>
            </a:avLst>
          </a:prstGeom>
          <a:solidFill>
            <a:srgbClr val="FFC000">
              <a:alpha val="25000"/>
            </a:srgbClr>
          </a:solidFill>
          <a:ln w="38100">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363538" indent="-187325" algn="just"/>
            <a:r>
              <a:rPr lang="fr-CH" sz="1400" u="sng" dirty="0" smtClean="0">
                <a:solidFill>
                  <a:schemeClr val="tx1"/>
                </a:solidFill>
              </a:rPr>
              <a:t>Donnée propre au client</a:t>
            </a:r>
          </a:p>
          <a:p>
            <a:pPr marL="719138" indent="-187325" algn="just">
              <a:buFont typeface="Wingdings" pitchFamily="2" charset="2"/>
              <a:buChar char="§"/>
            </a:pPr>
            <a:r>
              <a:rPr lang="fr-CH" sz="1400" dirty="0" smtClean="0">
                <a:solidFill>
                  <a:schemeClr val="tx1"/>
                </a:solidFill>
              </a:rPr>
              <a:t>Numéro d'article</a:t>
            </a:r>
            <a:endParaRPr lang="fr-CH" sz="1400" u="sng" dirty="0" smtClean="0">
              <a:solidFill>
                <a:schemeClr val="tx1"/>
              </a:solidFill>
            </a:endParaRPr>
          </a:p>
          <a:p>
            <a:pPr marL="719138" indent="-187325" algn="just">
              <a:buFont typeface="Wingdings" pitchFamily="2" charset="2"/>
              <a:buChar char="§"/>
            </a:pPr>
            <a:r>
              <a:rPr lang="fr-CH" sz="1400" dirty="0" smtClean="0">
                <a:solidFill>
                  <a:schemeClr val="tx1"/>
                </a:solidFill>
              </a:rPr>
              <a:t>Texte descriptif de l'article</a:t>
            </a:r>
            <a:endParaRPr lang="fr-CH" sz="1400" u="sng" dirty="0" smtClean="0">
              <a:solidFill>
                <a:schemeClr val="tx1"/>
              </a:solidFill>
            </a:endParaRPr>
          </a:p>
          <a:p>
            <a:pPr marL="719138" indent="-187325" algn="just">
              <a:buFont typeface="Wingdings" pitchFamily="2" charset="2"/>
              <a:buChar char="§"/>
            </a:pPr>
            <a:r>
              <a:rPr lang="fr-CH" sz="1400" dirty="0" smtClean="0">
                <a:solidFill>
                  <a:schemeClr val="tx1"/>
                </a:solidFill>
              </a:rPr>
              <a:t>Des données sur les livraisons et marges de livraison</a:t>
            </a:r>
          </a:p>
        </p:txBody>
      </p:sp>
      <p:sp>
        <p:nvSpPr>
          <p:cNvPr id="6" name="AutoShape 5"/>
          <p:cNvSpPr>
            <a:spLocks noChangeArrowheads="1"/>
          </p:cNvSpPr>
          <p:nvPr/>
        </p:nvSpPr>
        <p:spPr bwMode="auto">
          <a:xfrm rot="5400000">
            <a:off x="4103903" y="3105934"/>
            <a:ext cx="1029493" cy="331019"/>
          </a:xfrm>
          <a:prstGeom prst="notchedRightArrow">
            <a:avLst>
              <a:gd name="adj1" fmla="val 50000"/>
              <a:gd name="adj2" fmla="val 50000"/>
            </a:avLst>
          </a:prstGeom>
          <a:solidFill>
            <a:schemeClr val="tx1">
              <a:alpha val="79999"/>
            </a:schemeClr>
          </a:solidFill>
          <a:ln w="9525" algn="ctr">
            <a:solidFill>
              <a:schemeClr val="tx1"/>
            </a:solidFill>
            <a:miter lim="800000"/>
            <a:headEnd/>
            <a:tailEnd/>
          </a:ln>
        </p:spPr>
        <p:txBody>
          <a:bodyPr wrap="none" anchor="ctr"/>
          <a:lstStyle/>
          <a:p>
            <a:endParaRPr lang="fr-FR"/>
          </a:p>
        </p:txBody>
      </p:sp>
      <p:sp>
        <p:nvSpPr>
          <p:cNvPr id="7" name="Cylindre 6"/>
          <p:cNvSpPr/>
          <p:nvPr/>
        </p:nvSpPr>
        <p:spPr>
          <a:xfrm>
            <a:off x="4399353" y="1785926"/>
            <a:ext cx="2724044" cy="906229"/>
          </a:xfrm>
          <a:prstGeom prst="can">
            <a:avLst/>
          </a:prstGeom>
          <a:solidFill>
            <a:srgbClr val="00B050">
              <a:alpha val="50000"/>
            </a:srgbClr>
          </a:solidFill>
          <a:ln w="38100">
            <a:solidFill>
              <a:srgbClr val="00B05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600" dirty="0" smtClean="0">
                <a:solidFill>
                  <a:schemeClr val="tx1"/>
                </a:solidFill>
              </a:rPr>
              <a:t>Fiche article</a:t>
            </a:r>
            <a:endParaRPr lang="fr-CH" sz="1600" dirty="0">
              <a:solidFill>
                <a:schemeClr val="tx1"/>
              </a:solidFill>
            </a:endParaRPr>
          </a:p>
        </p:txBody>
      </p:sp>
      <p:sp>
        <p:nvSpPr>
          <p:cNvPr id="8" name="Cylindre 7"/>
          <p:cNvSpPr/>
          <p:nvPr/>
        </p:nvSpPr>
        <p:spPr>
          <a:xfrm>
            <a:off x="2183276" y="1785926"/>
            <a:ext cx="2724044" cy="906229"/>
          </a:xfrm>
          <a:prstGeom prst="can">
            <a:avLst/>
          </a:prstGeom>
          <a:solidFill>
            <a:srgbClr val="0070C0">
              <a:alpha val="50000"/>
            </a:srgbClr>
          </a:solidFill>
          <a:ln w="38100">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600" dirty="0" smtClean="0">
                <a:solidFill>
                  <a:schemeClr val="tx1"/>
                </a:solidFill>
              </a:rPr>
              <a:t>Fiche client</a:t>
            </a:r>
            <a:endParaRPr lang="fr-CH" sz="1600" dirty="0">
              <a:solidFill>
                <a:schemeClr val="tx1"/>
              </a:solidFill>
            </a:endParaRPr>
          </a:p>
        </p:txBody>
      </p:sp>
      <p:sp>
        <p:nvSpPr>
          <p:cNvPr id="9" name="Cylindre 8"/>
          <p:cNvSpPr/>
          <p:nvPr/>
        </p:nvSpPr>
        <p:spPr>
          <a:xfrm>
            <a:off x="2175206" y="3929066"/>
            <a:ext cx="5040000" cy="665312"/>
          </a:xfrm>
          <a:prstGeom prst="can">
            <a:avLst/>
          </a:prstGeom>
          <a:solidFill>
            <a:srgbClr val="FFC000"/>
          </a:solidFill>
          <a:ln w="38100">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CH" sz="1600" dirty="0" smtClean="0">
                <a:solidFill>
                  <a:schemeClr val="tx1"/>
                </a:solidFill>
              </a:rPr>
              <a:t>Information client-article</a:t>
            </a:r>
            <a:endParaRPr lang="fr-CH" sz="16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2271397806"/>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20000"/>
          </a:bodyPr>
          <a:lstStyle/>
          <a:p>
            <a:r>
              <a:rPr lang="fr-CH" u="sng" dirty="0" smtClean="0"/>
              <a:t>Fonctionnalités</a:t>
            </a:r>
          </a:p>
          <a:p>
            <a:pPr lvl="2"/>
            <a:endParaRPr lang="fr-CH" dirty="0" smtClean="0"/>
          </a:p>
          <a:p>
            <a:pPr lvl="1"/>
            <a:r>
              <a:rPr lang="fr-CH" dirty="0" smtClean="0"/>
              <a:t>Permet de spécifier un numéro d'article</a:t>
            </a:r>
          </a:p>
          <a:p>
            <a:pPr lvl="2">
              <a:tabLst>
                <a:tab pos="3679825" algn="l"/>
                <a:tab pos="4033838" algn="l"/>
              </a:tabLst>
            </a:pPr>
            <a:r>
              <a:rPr lang="fr-CH" dirty="0" smtClean="0"/>
              <a:t>Numéro d'article standard	</a:t>
            </a:r>
            <a:r>
              <a:rPr lang="fr-CH" dirty="0" smtClean="0">
                <a:sym typeface="Wingdings 3"/>
              </a:rPr>
              <a:t>  </a:t>
            </a:r>
            <a:r>
              <a:rPr lang="fr-CH" dirty="0" smtClean="0"/>
              <a:t>	votre entreprise</a:t>
            </a:r>
          </a:p>
          <a:p>
            <a:pPr lvl="2">
              <a:tabLst>
                <a:tab pos="3679825" algn="l"/>
                <a:tab pos="4033838" algn="l"/>
              </a:tabLst>
            </a:pPr>
            <a:r>
              <a:rPr lang="fr-CH" dirty="0" smtClean="0"/>
              <a:t>Numéro d'article spécifique	</a:t>
            </a:r>
            <a:r>
              <a:rPr lang="fr-CH" dirty="0" smtClean="0">
                <a:sym typeface="Wingdings 3"/>
              </a:rPr>
              <a:t>  </a:t>
            </a:r>
            <a:r>
              <a:rPr lang="fr-CH" dirty="0" smtClean="0"/>
              <a:t>	défini par le client</a:t>
            </a:r>
          </a:p>
          <a:p>
            <a:pPr lvl="2"/>
            <a:endParaRPr lang="fr-CH" dirty="0" smtClean="0"/>
          </a:p>
          <a:p>
            <a:pPr lvl="2"/>
            <a:r>
              <a:rPr lang="fr-CH" dirty="0" smtClean="0">
                <a:solidFill>
                  <a:srgbClr val="00B050"/>
                </a:solidFill>
              </a:rPr>
              <a:t>Information</a:t>
            </a:r>
            <a:r>
              <a:rPr lang="fr-CH" dirty="0" smtClean="0"/>
              <a:t> : grâce à une assignation automatique, il est possible d'utiliser le numéro spécifique dans une commande client</a:t>
            </a:r>
          </a:p>
          <a:p>
            <a:pPr lvl="2"/>
            <a:endParaRPr lang="fr-CH" dirty="0" smtClean="0"/>
          </a:p>
          <a:p>
            <a:pPr lvl="1"/>
            <a:r>
              <a:rPr lang="fr-CH" dirty="0" smtClean="0"/>
              <a:t>Enregistrer des données relatives à la livraison et aux marges de livraison convenues avec le client</a:t>
            </a:r>
          </a:p>
          <a:p>
            <a:pPr lvl="2"/>
            <a:endParaRPr lang="fr-CH" dirty="0" smtClean="0"/>
          </a:p>
          <a:p>
            <a:pPr lvl="1"/>
            <a:r>
              <a:rPr lang="fr-CH" dirty="0" smtClean="0"/>
              <a:t>Maintenir un texte par défaut</a:t>
            </a:r>
          </a:p>
          <a:p>
            <a:pPr lvl="2"/>
            <a:r>
              <a:rPr lang="fr-CH" dirty="0" smtClean="0"/>
              <a:t>Il sera copié dans les postes de document ADV concernés lors de la détermination du texte</a:t>
            </a:r>
          </a:p>
          <a:p>
            <a:pPr lvl="2"/>
            <a:r>
              <a:rPr lang="fr-CH" dirty="0" smtClean="0"/>
              <a:t>Texte qui figurera sur les commandes liées à ce client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20</a:t>
            </a:fld>
            <a:endParaRPr lang="fr-CH"/>
          </a:p>
        </p:txBody>
      </p:sp>
      <p:sp>
        <p:nvSpPr>
          <p:cNvPr id="4" name="Titre 3"/>
          <p:cNvSpPr>
            <a:spLocks noGrp="1"/>
          </p:cNvSpPr>
          <p:nvPr>
            <p:ph type="title"/>
          </p:nvPr>
        </p:nvSpPr>
        <p:spPr/>
        <p:txBody>
          <a:bodyPr/>
          <a:lstStyle/>
          <a:p>
            <a:r>
              <a:rPr lang="fr-CH" dirty="0" smtClean="0"/>
              <a:t>Information client-article</a:t>
            </a:r>
            <a:endParaRPr lang="fr-CH"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Codes de transaction</a:t>
            </a:r>
            <a:endParaRPr lang="fr-CH" dirty="0" smtClean="0">
              <a:solidFill>
                <a:srgbClr val="00B050"/>
              </a:solidFill>
            </a:endParaRPr>
          </a:p>
          <a:p>
            <a:pPr lvl="2"/>
            <a:endParaRPr lang="fr-CH" dirty="0" smtClean="0"/>
          </a:p>
          <a:p>
            <a:pPr lvl="1"/>
            <a:r>
              <a:rPr lang="fr-CH" dirty="0" smtClean="0"/>
              <a:t>Menu SAP</a:t>
            </a:r>
          </a:p>
          <a:p>
            <a:pPr lvl="2"/>
            <a:r>
              <a:rPr lang="fr-CH" dirty="0" smtClean="0"/>
              <a:t>Logistique</a:t>
            </a:r>
          </a:p>
          <a:p>
            <a:pPr lvl="2"/>
            <a:r>
              <a:rPr lang="fr-CH" dirty="0" smtClean="0"/>
              <a:t>Administration des ventes (ADV)</a:t>
            </a:r>
          </a:p>
          <a:p>
            <a:pPr lvl="2"/>
            <a:r>
              <a:rPr lang="fr-CH" dirty="0" smtClean="0"/>
              <a:t>Données de base</a:t>
            </a:r>
          </a:p>
          <a:p>
            <a:pPr lvl="2"/>
            <a:r>
              <a:rPr lang="fr-CH" dirty="0" smtClean="0"/>
              <a:t>Accords</a:t>
            </a:r>
          </a:p>
          <a:p>
            <a:pPr lvl="2"/>
            <a:r>
              <a:rPr lang="fr-CH" dirty="0" smtClean="0"/>
              <a:t>Info client-article</a:t>
            </a:r>
          </a:p>
          <a:p>
            <a:pPr lvl="3"/>
            <a:r>
              <a:rPr lang="fr-CH" dirty="0" smtClean="0"/>
              <a:t>…</a:t>
            </a:r>
          </a:p>
          <a:p>
            <a:pPr lvl="3"/>
            <a:endParaRPr lang="fr-CH" dirty="0" smtClean="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21</a:t>
            </a:fld>
            <a:endParaRPr lang="fr-CH"/>
          </a:p>
        </p:txBody>
      </p:sp>
      <p:sp>
        <p:nvSpPr>
          <p:cNvPr id="4" name="Titre 3"/>
          <p:cNvSpPr>
            <a:spLocks noGrp="1"/>
          </p:cNvSpPr>
          <p:nvPr>
            <p:ph type="title"/>
          </p:nvPr>
        </p:nvSpPr>
        <p:spPr/>
        <p:txBody>
          <a:bodyPr/>
          <a:lstStyle/>
          <a:p>
            <a:r>
              <a:rPr lang="fr-CH" dirty="0" smtClean="0"/>
              <a:t>Information client-article</a:t>
            </a:r>
            <a:endParaRPr lang="fr-CH" dirty="0"/>
          </a:p>
        </p:txBody>
      </p:sp>
      <p:pic>
        <p:nvPicPr>
          <p:cNvPr id="9" name="Picture 2"/>
          <p:cNvPicPr>
            <a:picLocks noChangeAspect="1" noChangeArrowheads="1"/>
          </p:cNvPicPr>
          <p:nvPr/>
        </p:nvPicPr>
        <p:blipFill>
          <a:blip r:embed="rId2" cstate="print"/>
          <a:srcRect/>
          <a:stretch>
            <a:fillRect/>
          </a:stretch>
        </p:blipFill>
        <p:spPr bwMode="auto">
          <a:xfrm>
            <a:off x="5357818" y="1938592"/>
            <a:ext cx="3238503" cy="3776424"/>
          </a:xfrm>
          <a:prstGeom prst="rect">
            <a:avLst/>
          </a:prstGeom>
          <a:noFill/>
          <a:ln w="9525">
            <a:noFill/>
            <a:miter lim="800000"/>
            <a:headEnd/>
            <a:tailEnd/>
          </a:ln>
          <a:effectLst/>
        </p:spPr>
      </p:pic>
      <p:sp>
        <p:nvSpPr>
          <p:cNvPr id="8" name="Rectangle 7"/>
          <p:cNvSpPr/>
          <p:nvPr/>
        </p:nvSpPr>
        <p:spPr bwMode="auto">
          <a:xfrm>
            <a:off x="6453181" y="4500570"/>
            <a:ext cx="2143140" cy="1214446"/>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t>Documents de vente</a:t>
            </a:r>
            <a:endParaRPr lang="fr-CH" dirty="0"/>
          </a:p>
        </p:txBody>
      </p:sp>
      <p:sp>
        <p:nvSpPr>
          <p:cNvPr id="6" name="Espace réservé du contenu 5"/>
          <p:cNvSpPr>
            <a:spLocks noGrp="1"/>
          </p:cNvSpPr>
          <p:nvPr>
            <p:ph sz="half" idx="10"/>
          </p:nvPr>
        </p:nvSpPr>
        <p:spPr/>
        <p:txBody>
          <a:bodyPr>
            <a:normAutofit/>
          </a:bodyPr>
          <a:lstStyle/>
          <a:p>
            <a:r>
              <a:rPr lang="fr-CH" dirty="0" smtClean="0"/>
              <a:t>Les transactions commerciales relatives aux ventes sont enregistrées dans le système sous forme de </a:t>
            </a:r>
            <a:r>
              <a:rPr lang="fr-CH" dirty="0" smtClean="0">
                <a:solidFill>
                  <a:srgbClr val="00B050"/>
                </a:solidFill>
              </a:rPr>
              <a:t>documents de vente</a:t>
            </a:r>
          </a:p>
          <a:p>
            <a:pPr lvl="2"/>
            <a:endParaRPr lang="fr-CH" dirty="0" smtClean="0"/>
          </a:p>
          <a:p>
            <a:r>
              <a:rPr lang="fr-CH" dirty="0" smtClean="0"/>
              <a:t>Il existe quatre catégories de documents de vente :</a:t>
            </a:r>
          </a:p>
          <a:p>
            <a:pPr lvl="1"/>
            <a:r>
              <a:rPr lang="fr-CH" dirty="0" smtClean="0"/>
              <a:t>Documents d'avant-vente (appels d'offres et offres)</a:t>
            </a:r>
          </a:p>
          <a:p>
            <a:pPr lvl="1"/>
            <a:r>
              <a:rPr lang="fr-CH" dirty="0" smtClean="0"/>
              <a:t>Commandes client</a:t>
            </a:r>
          </a:p>
          <a:p>
            <a:pPr lvl="1"/>
            <a:r>
              <a:rPr lang="fr-CH" dirty="0" smtClean="0"/>
              <a:t>Contrats-cadres, tels que les programmes de livraison</a:t>
            </a:r>
          </a:p>
          <a:p>
            <a:pPr lvl="1"/>
            <a:r>
              <a:rPr lang="fr-CH" dirty="0" smtClean="0"/>
              <a:t>Réclamations et problèmes des clients entraînant des livraisons gratuites et les demandes de notes de crédit</a:t>
            </a:r>
          </a:p>
        </p:txBody>
      </p:sp>
      <p:sp>
        <p:nvSpPr>
          <p:cNvPr id="3" name="Espace réservé du numéro de diapositive 2"/>
          <p:cNvSpPr>
            <a:spLocks noGrp="1"/>
          </p:cNvSpPr>
          <p:nvPr>
            <p:ph type="sldNum" sz="quarter" idx="4"/>
          </p:nvPr>
        </p:nvSpPr>
        <p:spPr/>
        <p:txBody>
          <a:bodyPr/>
          <a:lstStyle/>
          <a:p>
            <a:fld id="{4D9D1695-9A20-4ABF-B09F-F410403341A1}" type="slidenum">
              <a:rPr lang="fr-CH" smtClean="0"/>
              <a:pPr/>
              <a:t>22</a:t>
            </a:fld>
            <a:endParaRPr lang="fr-CH"/>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Documents de vente</a:t>
            </a:r>
            <a:r>
              <a:rPr lang="fr-CH" dirty="0" smtClean="0"/>
              <a:t> : </a:t>
            </a:r>
            <a:r>
              <a:rPr lang="fr-CH" dirty="0" smtClean="0">
                <a:solidFill>
                  <a:srgbClr val="00B050"/>
                </a:solidFill>
              </a:rPr>
              <a:t>Schéma</a:t>
            </a:r>
            <a:endParaRPr lang="fr-CH" dirty="0" smtClean="0"/>
          </a:p>
          <a:p>
            <a:pPr lvl="2"/>
            <a:endParaRPr lang="fr-CH" dirty="0" smtClean="0"/>
          </a:p>
          <a:p>
            <a:pPr lvl="1"/>
            <a:r>
              <a:rPr lang="fr-CH" dirty="0" smtClean="0"/>
              <a:t>Interdépendance des divers types de document de vente</a:t>
            </a:r>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23</a:t>
            </a:fld>
            <a:endParaRPr lang="fr-CH"/>
          </a:p>
        </p:txBody>
      </p:sp>
      <p:sp>
        <p:nvSpPr>
          <p:cNvPr id="4" name="Titre 3"/>
          <p:cNvSpPr>
            <a:spLocks noGrp="1"/>
          </p:cNvSpPr>
          <p:nvPr>
            <p:ph type="title"/>
          </p:nvPr>
        </p:nvSpPr>
        <p:spPr/>
        <p:txBody>
          <a:bodyPr/>
          <a:lstStyle/>
          <a:p>
            <a:r>
              <a:rPr lang="fr-CH" dirty="0" smtClean="0"/>
              <a:t>Master data</a:t>
            </a:r>
            <a:endParaRPr lang="fr-CH" dirty="0"/>
          </a:p>
        </p:txBody>
      </p:sp>
      <p:sp>
        <p:nvSpPr>
          <p:cNvPr id="34" name="Rectangle 33"/>
          <p:cNvSpPr/>
          <p:nvPr/>
        </p:nvSpPr>
        <p:spPr>
          <a:xfrm>
            <a:off x="1357290" y="2786058"/>
            <a:ext cx="6858048" cy="1643074"/>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r>
              <a:rPr lang="fr-CH" sz="2000" dirty="0" smtClean="0">
                <a:solidFill>
                  <a:sysClr val="windowText" lastClr="000000"/>
                </a:solidFill>
              </a:rPr>
              <a:t>Vente</a:t>
            </a:r>
            <a:endParaRPr lang="fr-CH" sz="2000" dirty="0">
              <a:solidFill>
                <a:sysClr val="windowText" lastClr="000000"/>
              </a:solidFill>
            </a:endParaRPr>
          </a:p>
        </p:txBody>
      </p:sp>
      <p:sp>
        <p:nvSpPr>
          <p:cNvPr id="35" name="Rectangle 34"/>
          <p:cNvSpPr/>
          <p:nvPr/>
        </p:nvSpPr>
        <p:spPr>
          <a:xfrm>
            <a:off x="2643174" y="2928934"/>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Appel d'offre</a:t>
            </a:r>
            <a:endParaRPr lang="fr-CH" sz="1400" dirty="0">
              <a:solidFill>
                <a:schemeClr val="tx1"/>
              </a:solidFill>
            </a:endParaRPr>
          </a:p>
        </p:txBody>
      </p:sp>
      <p:sp>
        <p:nvSpPr>
          <p:cNvPr id="36" name="Rectangle 35"/>
          <p:cNvSpPr/>
          <p:nvPr/>
        </p:nvSpPr>
        <p:spPr>
          <a:xfrm>
            <a:off x="4214810" y="2928934"/>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Offre</a:t>
            </a:r>
          </a:p>
        </p:txBody>
      </p:sp>
      <p:sp>
        <p:nvSpPr>
          <p:cNvPr id="37" name="Rectangle 36"/>
          <p:cNvSpPr/>
          <p:nvPr/>
        </p:nvSpPr>
        <p:spPr>
          <a:xfrm>
            <a:off x="5643570" y="2928934"/>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Contrat</a:t>
            </a:r>
          </a:p>
        </p:txBody>
      </p:sp>
      <p:sp>
        <p:nvSpPr>
          <p:cNvPr id="38" name="Rectangle 37"/>
          <p:cNvSpPr/>
          <p:nvPr/>
        </p:nvSpPr>
        <p:spPr>
          <a:xfrm>
            <a:off x="1500166" y="3714752"/>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Livraison</a:t>
            </a:r>
            <a:br>
              <a:rPr lang="fr-CH" sz="1400" dirty="0" smtClean="0">
                <a:solidFill>
                  <a:schemeClr val="tx1"/>
                </a:solidFill>
              </a:rPr>
            </a:br>
            <a:r>
              <a:rPr lang="fr-CH" sz="1400" dirty="0" smtClean="0">
                <a:solidFill>
                  <a:schemeClr val="tx1"/>
                </a:solidFill>
              </a:rPr>
              <a:t>gratuite</a:t>
            </a:r>
          </a:p>
        </p:txBody>
      </p:sp>
      <p:sp>
        <p:nvSpPr>
          <p:cNvPr id="39" name="Rectangle 38"/>
          <p:cNvSpPr/>
          <p:nvPr/>
        </p:nvSpPr>
        <p:spPr>
          <a:xfrm>
            <a:off x="2857488" y="3714752"/>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Livraison </a:t>
            </a:r>
            <a:br>
              <a:rPr lang="fr-CH" sz="1400" dirty="0" smtClean="0">
                <a:solidFill>
                  <a:schemeClr val="tx1"/>
                </a:solidFill>
              </a:rPr>
            </a:br>
            <a:r>
              <a:rPr lang="fr-CH" sz="1400" dirty="0" err="1" smtClean="0">
                <a:solidFill>
                  <a:schemeClr val="tx1"/>
                </a:solidFill>
              </a:rPr>
              <a:t>ult</a:t>
            </a:r>
            <a:r>
              <a:rPr lang="fr-CH" sz="1400" dirty="0" smtClean="0">
                <a:solidFill>
                  <a:schemeClr val="tx1"/>
                </a:solidFill>
              </a:rPr>
              <a:t>. gratuite</a:t>
            </a:r>
          </a:p>
        </p:txBody>
      </p:sp>
      <p:sp>
        <p:nvSpPr>
          <p:cNvPr id="40" name="Rectangle 39"/>
          <p:cNvSpPr/>
          <p:nvPr/>
        </p:nvSpPr>
        <p:spPr>
          <a:xfrm>
            <a:off x="4214810" y="3714752"/>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Commande</a:t>
            </a:r>
          </a:p>
        </p:txBody>
      </p:sp>
      <p:sp>
        <p:nvSpPr>
          <p:cNvPr id="41" name="Rectangle 40"/>
          <p:cNvSpPr/>
          <p:nvPr/>
        </p:nvSpPr>
        <p:spPr>
          <a:xfrm>
            <a:off x="5572132" y="3714752"/>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Retours</a:t>
            </a:r>
          </a:p>
        </p:txBody>
      </p:sp>
      <p:sp>
        <p:nvSpPr>
          <p:cNvPr id="42" name="Rectangle 41"/>
          <p:cNvSpPr/>
          <p:nvPr/>
        </p:nvSpPr>
        <p:spPr>
          <a:xfrm>
            <a:off x="6929454" y="3714752"/>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Programme</a:t>
            </a:r>
            <a:br>
              <a:rPr lang="fr-CH" sz="1400" dirty="0" smtClean="0">
                <a:solidFill>
                  <a:schemeClr val="tx1"/>
                </a:solidFill>
              </a:rPr>
            </a:br>
            <a:r>
              <a:rPr lang="fr-CH" sz="1400" dirty="0" smtClean="0">
                <a:solidFill>
                  <a:schemeClr val="tx1"/>
                </a:solidFill>
              </a:rPr>
              <a:t>livraison</a:t>
            </a:r>
          </a:p>
        </p:txBody>
      </p:sp>
      <p:cxnSp>
        <p:nvCxnSpPr>
          <p:cNvPr id="43" name="Connecteur droit 17"/>
          <p:cNvCxnSpPr>
            <a:stCxn id="49" idx="4"/>
            <a:endCxn id="39" idx="0"/>
          </p:cNvCxnSpPr>
          <p:nvPr/>
        </p:nvCxnSpPr>
        <p:spPr>
          <a:xfrm rot="5400000">
            <a:off x="4000496" y="2928934"/>
            <a:ext cx="214314" cy="1357322"/>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Connecteur droit 17"/>
          <p:cNvCxnSpPr>
            <a:stCxn id="38" idx="0"/>
            <a:endCxn id="49" idx="4"/>
          </p:cNvCxnSpPr>
          <p:nvPr/>
        </p:nvCxnSpPr>
        <p:spPr>
          <a:xfrm rot="5400000" flipH="1" flipV="1">
            <a:off x="3321835" y="2250273"/>
            <a:ext cx="214314" cy="2714644"/>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Connecteur droit 17"/>
          <p:cNvCxnSpPr>
            <a:stCxn id="40" idx="0"/>
            <a:endCxn id="49" idx="4"/>
          </p:cNvCxnSpPr>
          <p:nvPr/>
        </p:nvCxnSpPr>
        <p:spPr>
          <a:xfrm rot="5400000" flipH="1" flipV="1">
            <a:off x="4679157" y="3607595"/>
            <a:ext cx="214314" cy="1588"/>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17"/>
          <p:cNvCxnSpPr>
            <a:stCxn id="41" idx="0"/>
            <a:endCxn id="49" idx="4"/>
          </p:cNvCxnSpPr>
          <p:nvPr/>
        </p:nvCxnSpPr>
        <p:spPr>
          <a:xfrm rot="16200000" flipV="1">
            <a:off x="5357818" y="2928934"/>
            <a:ext cx="214314" cy="1357322"/>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cteur droit 17"/>
          <p:cNvCxnSpPr>
            <a:stCxn id="42" idx="0"/>
            <a:endCxn id="49" idx="4"/>
          </p:cNvCxnSpPr>
          <p:nvPr/>
        </p:nvCxnSpPr>
        <p:spPr>
          <a:xfrm rot="16200000" flipV="1">
            <a:off x="6036479" y="2250273"/>
            <a:ext cx="214314" cy="2714644"/>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Connecteur droit 17"/>
          <p:cNvCxnSpPr>
            <a:stCxn id="36" idx="1"/>
            <a:endCxn id="35" idx="3"/>
          </p:cNvCxnSpPr>
          <p:nvPr/>
        </p:nvCxnSpPr>
        <p:spPr>
          <a:xfrm rot="10800000">
            <a:off x="3786182" y="3143248"/>
            <a:ext cx="428628" cy="1588"/>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Ellipse 48"/>
          <p:cNvSpPr/>
          <p:nvPr/>
        </p:nvSpPr>
        <p:spPr>
          <a:xfrm>
            <a:off x="4763454" y="3454718"/>
            <a:ext cx="45720" cy="45720"/>
          </a:xfrm>
          <a:prstGeom prst="ellipse">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50" name="Connecteur droit 17"/>
          <p:cNvCxnSpPr>
            <a:stCxn id="49" idx="6"/>
            <a:endCxn id="37" idx="2"/>
          </p:cNvCxnSpPr>
          <p:nvPr/>
        </p:nvCxnSpPr>
        <p:spPr>
          <a:xfrm flipV="1">
            <a:off x="4809174" y="3357562"/>
            <a:ext cx="1405900" cy="120016"/>
          </a:xfrm>
          <a:prstGeom prst="bentConnector2">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Connecteur droit 17"/>
          <p:cNvCxnSpPr>
            <a:stCxn id="49" idx="0"/>
            <a:endCxn id="36" idx="2"/>
          </p:cNvCxnSpPr>
          <p:nvPr/>
        </p:nvCxnSpPr>
        <p:spPr>
          <a:xfrm rot="5400000" flipH="1" flipV="1">
            <a:off x="4737736" y="3406140"/>
            <a:ext cx="97156" cy="1588"/>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1357290" y="4637826"/>
            <a:ext cx="6858048" cy="720000"/>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lstStyle/>
          <a:p>
            <a:r>
              <a:rPr lang="fr-CH" sz="2000" dirty="0" smtClean="0">
                <a:solidFill>
                  <a:sysClr val="windowText" lastClr="000000"/>
                </a:solidFill>
              </a:rPr>
              <a:t>Expédition</a:t>
            </a:r>
            <a:endParaRPr lang="fr-CH" sz="2000" dirty="0">
              <a:solidFill>
                <a:sysClr val="windowText" lastClr="000000"/>
              </a:solidFill>
            </a:endParaRPr>
          </a:p>
        </p:txBody>
      </p:sp>
      <p:sp>
        <p:nvSpPr>
          <p:cNvPr id="53" name="Rectangle 52"/>
          <p:cNvSpPr/>
          <p:nvPr/>
        </p:nvSpPr>
        <p:spPr>
          <a:xfrm>
            <a:off x="4214810" y="4780702"/>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Livraison</a:t>
            </a:r>
          </a:p>
        </p:txBody>
      </p:sp>
      <p:cxnSp>
        <p:nvCxnSpPr>
          <p:cNvPr id="54" name="Connecteur droit 17"/>
          <p:cNvCxnSpPr>
            <a:endCxn id="40" idx="2"/>
          </p:cNvCxnSpPr>
          <p:nvPr/>
        </p:nvCxnSpPr>
        <p:spPr>
          <a:xfrm rot="5400000" flipH="1" flipV="1">
            <a:off x="4607719" y="4321975"/>
            <a:ext cx="357190" cy="1588"/>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eur droit 17"/>
          <p:cNvCxnSpPr>
            <a:stCxn id="53" idx="0"/>
            <a:endCxn id="42" idx="2"/>
          </p:cNvCxnSpPr>
          <p:nvPr/>
        </p:nvCxnSpPr>
        <p:spPr>
          <a:xfrm rot="5400000" flipH="1" flipV="1">
            <a:off x="5824975" y="3104719"/>
            <a:ext cx="637322" cy="2714644"/>
          </a:xfrm>
          <a:prstGeom prst="bentConnector3">
            <a:avLst>
              <a:gd name="adj1" fmla="val 70255"/>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eur droit 17"/>
          <p:cNvCxnSpPr>
            <a:stCxn id="53" idx="0"/>
            <a:endCxn id="38" idx="2"/>
          </p:cNvCxnSpPr>
          <p:nvPr/>
        </p:nvCxnSpPr>
        <p:spPr>
          <a:xfrm rot="16200000" flipV="1">
            <a:off x="3110331" y="3104719"/>
            <a:ext cx="637322" cy="2714644"/>
          </a:xfrm>
          <a:prstGeom prst="bentConnector3">
            <a:avLst>
              <a:gd name="adj1" fmla="val 70255"/>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1357290" y="5566520"/>
            <a:ext cx="6858048" cy="720000"/>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lstStyle/>
          <a:p>
            <a:r>
              <a:rPr lang="fr-CH" sz="2000" dirty="0" smtClean="0">
                <a:solidFill>
                  <a:sysClr val="windowText" lastClr="000000"/>
                </a:solidFill>
              </a:rPr>
              <a:t>Facturation</a:t>
            </a:r>
            <a:endParaRPr lang="fr-CH" sz="2000" dirty="0">
              <a:solidFill>
                <a:sysClr val="windowText" lastClr="000000"/>
              </a:solidFill>
            </a:endParaRPr>
          </a:p>
        </p:txBody>
      </p:sp>
      <p:sp>
        <p:nvSpPr>
          <p:cNvPr id="58" name="Rectangle 57"/>
          <p:cNvSpPr/>
          <p:nvPr/>
        </p:nvSpPr>
        <p:spPr>
          <a:xfrm>
            <a:off x="3286116" y="5709396"/>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Document</a:t>
            </a:r>
            <a:br>
              <a:rPr lang="fr-CH" sz="1400" dirty="0" smtClean="0">
                <a:solidFill>
                  <a:schemeClr val="tx1"/>
                </a:solidFill>
              </a:rPr>
            </a:br>
            <a:r>
              <a:rPr lang="fr-CH" sz="1400" dirty="0" smtClean="0">
                <a:solidFill>
                  <a:schemeClr val="tx1"/>
                </a:solidFill>
              </a:rPr>
              <a:t>Facturation</a:t>
            </a:r>
          </a:p>
        </p:txBody>
      </p:sp>
      <p:cxnSp>
        <p:nvCxnSpPr>
          <p:cNvPr id="59" name="Connecteur droit 17"/>
          <p:cNvCxnSpPr>
            <a:stCxn id="58" idx="0"/>
            <a:endCxn id="53" idx="2"/>
          </p:cNvCxnSpPr>
          <p:nvPr/>
        </p:nvCxnSpPr>
        <p:spPr>
          <a:xfrm rot="5400000" flipH="1" flipV="1">
            <a:off x="4071934" y="4995016"/>
            <a:ext cx="500066" cy="928694"/>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4929190" y="5709396"/>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Notes </a:t>
            </a:r>
            <a:br>
              <a:rPr lang="fr-CH" sz="1400" dirty="0" smtClean="0">
                <a:solidFill>
                  <a:schemeClr val="tx1"/>
                </a:solidFill>
              </a:rPr>
            </a:br>
            <a:r>
              <a:rPr lang="fr-CH" sz="1400" dirty="0" smtClean="0">
                <a:solidFill>
                  <a:schemeClr val="tx1"/>
                </a:solidFill>
              </a:rPr>
              <a:t>débit</a:t>
            </a:r>
          </a:p>
        </p:txBody>
      </p:sp>
      <p:sp>
        <p:nvSpPr>
          <p:cNvPr id="61" name="Rectangle 60"/>
          <p:cNvSpPr/>
          <p:nvPr/>
        </p:nvSpPr>
        <p:spPr>
          <a:xfrm>
            <a:off x="6786578" y="5709396"/>
            <a:ext cx="1143008" cy="42862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fr-CH" sz="1400" dirty="0" smtClean="0">
                <a:solidFill>
                  <a:schemeClr val="tx1"/>
                </a:solidFill>
              </a:rPr>
              <a:t>Notes crédit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Documents de vente</a:t>
            </a:r>
            <a:r>
              <a:rPr lang="fr-CH" dirty="0" smtClean="0"/>
              <a:t> : </a:t>
            </a:r>
            <a:r>
              <a:rPr lang="fr-CH" dirty="0" smtClean="0">
                <a:solidFill>
                  <a:srgbClr val="00B050"/>
                </a:solidFill>
              </a:rPr>
              <a:t>Structure</a:t>
            </a:r>
            <a:endParaRPr lang="fr-CH" dirty="0" smtClean="0"/>
          </a:p>
          <a:p>
            <a:pPr lvl="2"/>
            <a:endParaRPr lang="fr-CH" dirty="0" smtClean="0"/>
          </a:p>
          <a:p>
            <a:pPr lvl="1"/>
            <a:r>
              <a:rPr lang="fr-CH" dirty="0" smtClean="0"/>
              <a:t>Tous les documents de vente sont basés sur la même structure</a:t>
            </a:r>
          </a:p>
          <a:p>
            <a:pPr lvl="3"/>
            <a:endParaRPr lang="fr-CH" dirty="0" smtClean="0"/>
          </a:p>
          <a:p>
            <a:pPr lvl="2"/>
            <a:r>
              <a:rPr lang="fr-CH" dirty="0" smtClean="0"/>
              <a:t>Ils sont constitués d’un en-tête de document et d’un nombre quelconque de postes</a:t>
            </a:r>
          </a:p>
          <a:p>
            <a:pPr lvl="3"/>
            <a:endParaRPr lang="fr-CH" dirty="0" smtClean="0"/>
          </a:p>
          <a:p>
            <a:pPr lvl="2"/>
            <a:r>
              <a:rPr lang="fr-CH" dirty="0" smtClean="0"/>
              <a:t>Ces postes peuvent être à leur tour divisés en un certain nombre d’échéances de livraison</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24</a:t>
            </a:fld>
            <a:endParaRPr lang="fr-CH"/>
          </a:p>
        </p:txBody>
      </p:sp>
      <p:sp>
        <p:nvSpPr>
          <p:cNvPr id="4" name="Titre 3"/>
          <p:cNvSpPr>
            <a:spLocks noGrp="1"/>
          </p:cNvSpPr>
          <p:nvPr>
            <p:ph type="title"/>
          </p:nvPr>
        </p:nvSpPr>
        <p:spPr/>
        <p:txBody>
          <a:bodyPr/>
          <a:lstStyle/>
          <a:p>
            <a:r>
              <a:rPr lang="fr-CH" dirty="0" smtClean="0"/>
              <a:t>Master data</a:t>
            </a:r>
            <a:endParaRPr lang="fr-CH" dirty="0"/>
          </a:p>
        </p:txBody>
      </p:sp>
      <p:grpSp>
        <p:nvGrpSpPr>
          <p:cNvPr id="5" name="Groupe 4"/>
          <p:cNvGrpSpPr/>
          <p:nvPr/>
        </p:nvGrpSpPr>
        <p:grpSpPr>
          <a:xfrm>
            <a:off x="2000232" y="4125072"/>
            <a:ext cx="5203303" cy="1947134"/>
            <a:chOff x="2725981" y="4465543"/>
            <a:chExt cx="5203303" cy="1947134"/>
          </a:xfrm>
        </p:grpSpPr>
        <p:sp>
          <p:nvSpPr>
            <p:cNvPr id="6" name="Rectangle à coins arrondis 5"/>
            <p:cNvSpPr/>
            <p:nvPr/>
          </p:nvSpPr>
          <p:spPr>
            <a:xfrm>
              <a:off x="2725981" y="4465543"/>
              <a:ext cx="5203303" cy="1947134"/>
            </a:xfrm>
            <a:prstGeom prst="roundRect">
              <a:avLst/>
            </a:prstGeom>
          </p:spPr>
          <p:style>
            <a:lnRef idx="2">
              <a:schemeClr val="dk1"/>
            </a:lnRef>
            <a:fillRef idx="1">
              <a:schemeClr val="lt1"/>
            </a:fillRef>
            <a:effectRef idx="0">
              <a:schemeClr val="dk1"/>
            </a:effectRef>
            <a:fontRef idx="minor">
              <a:schemeClr val="dk1"/>
            </a:fontRef>
          </p:style>
          <p:txBody>
            <a:bodyPr rtlCol="0" anchor="ctr" anchorCtr="0"/>
            <a:lstStyle/>
            <a:p>
              <a:r>
                <a:rPr lang="fr-CH" sz="1800" dirty="0" smtClean="0"/>
                <a:t>En-tête</a:t>
              </a:r>
              <a:endParaRPr lang="fr-CH" sz="1800" dirty="0">
                <a:solidFill>
                  <a:schemeClr val="accent6"/>
                </a:solidFill>
              </a:endParaRPr>
            </a:p>
          </p:txBody>
        </p:sp>
        <p:sp>
          <p:nvSpPr>
            <p:cNvPr id="7" name="Rectangle à coins arrondis 6"/>
            <p:cNvSpPr/>
            <p:nvPr/>
          </p:nvSpPr>
          <p:spPr>
            <a:xfrm>
              <a:off x="4109624" y="4631613"/>
              <a:ext cx="3496929" cy="522421"/>
            </a:xfrm>
            <a:prstGeom prst="roundRect">
              <a:avLst/>
            </a:prstGeom>
            <a:solidFill>
              <a:srgbClr val="00B0F0">
                <a:alpha val="50000"/>
              </a:srgbClr>
            </a:solidFill>
            <a:ln>
              <a:solidFill>
                <a:srgbClr val="00B0F0"/>
              </a:solidFill>
            </a:ln>
          </p:spPr>
          <p:style>
            <a:lnRef idx="1">
              <a:schemeClr val="accent2"/>
            </a:lnRef>
            <a:fillRef idx="2">
              <a:schemeClr val="accent2"/>
            </a:fillRef>
            <a:effectRef idx="1">
              <a:schemeClr val="accent2"/>
            </a:effectRef>
            <a:fontRef idx="minor">
              <a:schemeClr val="dk1"/>
            </a:fontRef>
          </p:style>
          <p:txBody>
            <a:bodyPr rtlCol="0" anchor="t" anchorCtr="0"/>
            <a:lstStyle/>
            <a:p>
              <a:r>
                <a:rPr lang="fr-CH" sz="1600" dirty="0" smtClean="0"/>
                <a:t>Article 1</a:t>
              </a:r>
            </a:p>
          </p:txBody>
        </p:sp>
        <p:sp>
          <p:nvSpPr>
            <p:cNvPr id="8" name="Rectangle à coins arrondis 7"/>
            <p:cNvSpPr/>
            <p:nvPr/>
          </p:nvSpPr>
          <p:spPr>
            <a:xfrm>
              <a:off x="4109624" y="5263402"/>
              <a:ext cx="3496929" cy="954496"/>
            </a:xfrm>
            <a:prstGeom prst="roundRect">
              <a:avLst/>
            </a:prstGeom>
            <a:solidFill>
              <a:srgbClr val="00B0F0">
                <a:alpha val="50000"/>
              </a:srgbClr>
            </a:solidFill>
            <a:ln>
              <a:solidFill>
                <a:srgbClr val="00B0F0"/>
              </a:solidFill>
            </a:ln>
          </p:spPr>
          <p:style>
            <a:lnRef idx="1">
              <a:schemeClr val="accent2"/>
            </a:lnRef>
            <a:fillRef idx="2">
              <a:schemeClr val="accent2"/>
            </a:fillRef>
            <a:effectRef idx="1">
              <a:schemeClr val="accent2"/>
            </a:effectRef>
            <a:fontRef idx="minor">
              <a:schemeClr val="dk1"/>
            </a:fontRef>
          </p:style>
          <p:txBody>
            <a:bodyPr rtlCol="0" anchor="t" anchorCtr="0"/>
            <a:lstStyle/>
            <a:p>
              <a:r>
                <a:rPr lang="fr-CH" sz="1600" dirty="0" smtClean="0"/>
                <a:t>Article 2</a:t>
              </a:r>
            </a:p>
          </p:txBody>
        </p:sp>
      </p:grpSp>
      <p:grpSp>
        <p:nvGrpSpPr>
          <p:cNvPr id="9" name="Groupe 8"/>
          <p:cNvGrpSpPr/>
          <p:nvPr/>
        </p:nvGrpSpPr>
        <p:grpSpPr>
          <a:xfrm>
            <a:off x="4812635" y="4355690"/>
            <a:ext cx="1777713" cy="1467947"/>
            <a:chOff x="5538384" y="4696161"/>
            <a:chExt cx="1777713" cy="1467947"/>
          </a:xfrm>
        </p:grpSpPr>
        <p:sp>
          <p:nvSpPr>
            <p:cNvPr id="10" name="Rectangle à coins arrondis 9"/>
            <p:cNvSpPr/>
            <p:nvPr/>
          </p:nvSpPr>
          <p:spPr>
            <a:xfrm>
              <a:off x="5538384" y="4696161"/>
              <a:ext cx="1777713" cy="382573"/>
            </a:xfrm>
            <a:prstGeom prst="roundRect">
              <a:avLst/>
            </a:prstGeom>
            <a:solidFill>
              <a:srgbClr val="00FF00">
                <a:alpha val="50000"/>
              </a:srgbClr>
            </a:solidFill>
            <a:ln>
              <a:solidFill>
                <a:srgbClr val="00FF00"/>
              </a:solidFill>
            </a:ln>
          </p:spPr>
          <p:style>
            <a:lnRef idx="1">
              <a:schemeClr val="accent3"/>
            </a:lnRef>
            <a:fillRef idx="2">
              <a:schemeClr val="accent3"/>
            </a:fillRef>
            <a:effectRef idx="1">
              <a:schemeClr val="accent3"/>
            </a:effectRef>
            <a:fontRef idx="minor">
              <a:schemeClr val="dk1"/>
            </a:fontRef>
          </p:style>
          <p:txBody>
            <a:bodyPr rtlCol="0" anchor="ctr" anchorCtr="0"/>
            <a:lstStyle/>
            <a:p>
              <a:pPr algn="ctr"/>
              <a:r>
                <a:rPr lang="fr-CH" sz="1400" dirty="0" smtClean="0"/>
                <a:t>Échéance 1</a:t>
              </a:r>
              <a:endParaRPr lang="fr-CH" sz="1400" dirty="0" smtClean="0">
                <a:solidFill>
                  <a:schemeClr val="tx1"/>
                </a:solidFill>
              </a:endParaRPr>
            </a:p>
          </p:txBody>
        </p:sp>
        <p:sp>
          <p:nvSpPr>
            <p:cNvPr id="11" name="Rectangle à coins arrondis 10"/>
            <p:cNvSpPr/>
            <p:nvPr/>
          </p:nvSpPr>
          <p:spPr>
            <a:xfrm>
              <a:off x="5538384" y="5332654"/>
              <a:ext cx="1777713" cy="382573"/>
            </a:xfrm>
            <a:prstGeom prst="roundRect">
              <a:avLst/>
            </a:prstGeom>
            <a:solidFill>
              <a:srgbClr val="00FF00">
                <a:alpha val="50000"/>
              </a:srgbClr>
            </a:solidFill>
            <a:ln>
              <a:solidFill>
                <a:srgbClr val="00FF00"/>
              </a:solidFill>
            </a:ln>
          </p:spPr>
          <p:style>
            <a:lnRef idx="1">
              <a:schemeClr val="accent3"/>
            </a:lnRef>
            <a:fillRef idx="2">
              <a:schemeClr val="accent3"/>
            </a:fillRef>
            <a:effectRef idx="1">
              <a:schemeClr val="accent3"/>
            </a:effectRef>
            <a:fontRef idx="minor">
              <a:schemeClr val="dk1"/>
            </a:fontRef>
          </p:style>
          <p:txBody>
            <a:bodyPr rtlCol="0" anchor="ctr" anchorCtr="0"/>
            <a:lstStyle/>
            <a:p>
              <a:pPr algn="ctr"/>
              <a:r>
                <a:rPr lang="fr-CH" sz="1400" dirty="0" smtClean="0"/>
                <a:t>Échéance 1</a:t>
              </a:r>
              <a:endParaRPr lang="fr-CH" sz="1400" dirty="0" smtClean="0">
                <a:solidFill>
                  <a:schemeClr val="tx1"/>
                </a:solidFill>
              </a:endParaRPr>
            </a:p>
          </p:txBody>
        </p:sp>
        <p:sp>
          <p:nvSpPr>
            <p:cNvPr id="12" name="Rectangle à coins arrondis 11"/>
            <p:cNvSpPr/>
            <p:nvPr/>
          </p:nvSpPr>
          <p:spPr>
            <a:xfrm>
              <a:off x="5538384" y="5781535"/>
              <a:ext cx="1777713" cy="382573"/>
            </a:xfrm>
            <a:prstGeom prst="roundRect">
              <a:avLst/>
            </a:prstGeom>
            <a:solidFill>
              <a:srgbClr val="00FF00">
                <a:alpha val="50000"/>
              </a:srgbClr>
            </a:solidFill>
            <a:ln>
              <a:solidFill>
                <a:srgbClr val="00FF00"/>
              </a:solidFill>
            </a:ln>
          </p:spPr>
          <p:style>
            <a:lnRef idx="1">
              <a:schemeClr val="accent3"/>
            </a:lnRef>
            <a:fillRef idx="2">
              <a:schemeClr val="accent3"/>
            </a:fillRef>
            <a:effectRef idx="1">
              <a:schemeClr val="accent3"/>
            </a:effectRef>
            <a:fontRef idx="minor">
              <a:schemeClr val="dk1"/>
            </a:fontRef>
          </p:style>
          <p:txBody>
            <a:bodyPr rtlCol="0" anchor="ctr" anchorCtr="0"/>
            <a:lstStyle/>
            <a:p>
              <a:pPr algn="ctr"/>
              <a:r>
                <a:rPr lang="fr-CH" sz="1400" dirty="0" smtClean="0"/>
                <a:t>Échéance 2</a:t>
              </a:r>
              <a:endParaRPr lang="fr-CH" sz="1400" dirty="0" smtClean="0">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childTnLst>
                          </p:cTn>
                        </p:par>
                        <p:par>
                          <p:cTn id="14" fill="hold">
                            <p:stCondLst>
                              <p:cond delay="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childTnLst>
                                </p:cTn>
                              </p:par>
                            </p:childTnLst>
                          </p:cTn>
                        </p:par>
                        <p:par>
                          <p:cTn id="22" fill="hold">
                            <p:stCondLst>
                              <p:cond delay="0"/>
                            </p:stCondLst>
                            <p:childTnLst>
                              <p:par>
                                <p:cTn id="23" presetID="22" presetClass="entr" presetSubtype="1"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25</a:t>
            </a:fld>
            <a:endParaRPr lang="fr-CH"/>
          </a:p>
        </p:txBody>
      </p:sp>
      <p:sp>
        <p:nvSpPr>
          <p:cNvPr id="5" name="Titre 4"/>
          <p:cNvSpPr>
            <a:spLocks noGrp="1"/>
          </p:cNvSpPr>
          <p:nvPr>
            <p:ph type="title"/>
          </p:nvPr>
        </p:nvSpPr>
        <p:spPr/>
        <p:txBody>
          <a:bodyPr/>
          <a:lstStyle/>
          <a:p>
            <a:r>
              <a:rPr lang="fr-CH" dirty="0" smtClean="0"/>
              <a:t>Master data</a:t>
            </a:r>
            <a:endParaRPr lang="fr-CH" dirty="0"/>
          </a:p>
        </p:txBody>
      </p:sp>
      <p:sp>
        <p:nvSpPr>
          <p:cNvPr id="6" name="Rectangle 5"/>
          <p:cNvSpPr>
            <a:spLocks noChangeArrowheads="1"/>
          </p:cNvSpPr>
          <p:nvPr/>
        </p:nvSpPr>
        <p:spPr bwMode="auto">
          <a:xfrm>
            <a:off x="4167214" y="1267754"/>
            <a:ext cx="4191000" cy="1617584"/>
          </a:xfrm>
          <a:prstGeom prst="rect">
            <a:avLst/>
          </a:prstGeom>
          <a:solidFill>
            <a:srgbClr val="00B050">
              <a:alpha val="30196"/>
            </a:srgbClr>
          </a:solidFill>
          <a:ln w="19050" algn="ctr">
            <a:solidFill>
              <a:srgbClr val="00B050"/>
            </a:solidFill>
            <a:miter lim="800000"/>
            <a:headEnd/>
            <a:tailEnd/>
          </a:ln>
        </p:spPr>
        <p:txBody>
          <a:bodyPr wrap="none"/>
          <a:lstStyle/>
          <a:p>
            <a:pPr>
              <a:spcBef>
                <a:spcPct val="0"/>
              </a:spcBef>
              <a:buClrTx/>
              <a:buFontTx/>
              <a:buNone/>
            </a:pPr>
            <a:r>
              <a:rPr lang="fr-CH" sz="1800" smtClean="0"/>
              <a:t>En-tête</a:t>
            </a:r>
            <a:endParaRPr lang="fr-CH" sz="1800"/>
          </a:p>
        </p:txBody>
      </p:sp>
      <p:sp>
        <p:nvSpPr>
          <p:cNvPr id="7" name="Rectangle 6"/>
          <p:cNvSpPr>
            <a:spLocks noChangeArrowheads="1"/>
          </p:cNvSpPr>
          <p:nvPr/>
        </p:nvSpPr>
        <p:spPr bwMode="auto">
          <a:xfrm>
            <a:off x="4243414" y="1638889"/>
            <a:ext cx="4038600" cy="1192659"/>
          </a:xfrm>
          <a:prstGeom prst="rect">
            <a:avLst/>
          </a:prstGeom>
          <a:solidFill>
            <a:schemeClr val="bg1">
              <a:alpha val="92155"/>
            </a:schemeClr>
          </a:solidFill>
          <a:ln w="25400" algn="ctr">
            <a:solidFill>
              <a:schemeClr val="tx1"/>
            </a:solidFill>
            <a:miter lim="800000"/>
            <a:headEnd/>
            <a:tailEnd/>
          </a:ln>
        </p:spPr>
        <p:txBody>
          <a:bodyPr wrap="none" numCol="2" anchor="t"/>
          <a:lstStyle/>
          <a:p>
            <a:r>
              <a:rPr lang="fr-CH" sz="1400" smtClean="0"/>
              <a:t>N° donneur d'ordre</a:t>
            </a:r>
          </a:p>
          <a:p>
            <a:r>
              <a:rPr lang="fr-CH" sz="1400" smtClean="0"/>
              <a:t>N° client livré et du payeur</a:t>
            </a:r>
          </a:p>
          <a:p>
            <a:r>
              <a:rPr lang="fr-CH" sz="1400" smtClean="0"/>
              <a:t>Devise &amp; taux de change</a:t>
            </a:r>
          </a:p>
          <a:p>
            <a:r>
              <a:rPr lang="fr-CH" sz="1400" smtClean="0"/>
              <a:t>Prix</a:t>
            </a:r>
          </a:p>
          <a:p>
            <a:r>
              <a:rPr lang="fr-CH" sz="1400" smtClean="0"/>
              <a:t>Date de livraison</a:t>
            </a:r>
          </a:p>
          <a:p>
            <a:r>
              <a:rPr lang="fr-CH" sz="1400" smtClean="0"/>
              <a:t>Point d’expédition</a:t>
            </a:r>
          </a:p>
          <a:p>
            <a:r>
              <a:rPr lang="fr-CH" sz="1400" b="0" smtClean="0"/>
              <a:t>…</a:t>
            </a:r>
            <a:endParaRPr lang="fr-CH" sz="1400" b="0"/>
          </a:p>
        </p:txBody>
      </p:sp>
      <p:sp>
        <p:nvSpPr>
          <p:cNvPr id="8" name="Rectangle 8"/>
          <p:cNvSpPr>
            <a:spLocks noChangeArrowheads="1"/>
          </p:cNvSpPr>
          <p:nvPr/>
        </p:nvSpPr>
        <p:spPr bwMode="auto">
          <a:xfrm>
            <a:off x="4167214" y="3145873"/>
            <a:ext cx="4191000" cy="1768015"/>
          </a:xfrm>
          <a:prstGeom prst="rect">
            <a:avLst/>
          </a:prstGeom>
          <a:solidFill>
            <a:srgbClr val="00B0F0">
              <a:alpha val="30196"/>
            </a:srgbClr>
          </a:solidFill>
          <a:ln w="19050" algn="ctr">
            <a:solidFill>
              <a:srgbClr val="00B0F0"/>
            </a:solidFill>
            <a:miter lim="800000"/>
            <a:headEnd/>
            <a:tailEnd/>
          </a:ln>
        </p:spPr>
        <p:txBody>
          <a:bodyPr wrap="none"/>
          <a:lstStyle/>
          <a:p>
            <a:pPr>
              <a:spcBef>
                <a:spcPct val="0"/>
              </a:spcBef>
              <a:buClrTx/>
              <a:buFontTx/>
              <a:buNone/>
            </a:pPr>
            <a:r>
              <a:rPr lang="fr-CH" sz="1800" smtClean="0"/>
              <a:t>Poste</a:t>
            </a:r>
            <a:endParaRPr lang="fr-CH" sz="1800"/>
          </a:p>
        </p:txBody>
      </p:sp>
      <p:sp>
        <p:nvSpPr>
          <p:cNvPr id="9" name="Rectangle 9"/>
          <p:cNvSpPr>
            <a:spLocks noChangeArrowheads="1"/>
          </p:cNvSpPr>
          <p:nvPr/>
        </p:nvSpPr>
        <p:spPr bwMode="auto">
          <a:xfrm>
            <a:off x="4243414" y="3560041"/>
            <a:ext cx="4038600" cy="1295401"/>
          </a:xfrm>
          <a:prstGeom prst="rect">
            <a:avLst/>
          </a:prstGeom>
          <a:solidFill>
            <a:schemeClr val="bg1">
              <a:alpha val="92155"/>
            </a:schemeClr>
          </a:solidFill>
          <a:ln w="25400" algn="ctr">
            <a:solidFill>
              <a:schemeClr val="tx1"/>
            </a:solidFill>
            <a:miter lim="800000"/>
            <a:headEnd/>
            <a:tailEnd/>
          </a:ln>
        </p:spPr>
        <p:txBody>
          <a:bodyPr wrap="none" numCol="2"/>
          <a:lstStyle/>
          <a:p>
            <a:r>
              <a:rPr lang="fr-CH" sz="1400" smtClean="0"/>
              <a:t>N° article</a:t>
            </a:r>
          </a:p>
          <a:p>
            <a:r>
              <a:rPr lang="fr-CH" sz="1400" smtClean="0"/>
              <a:t>Quantité</a:t>
            </a:r>
          </a:p>
          <a:p>
            <a:r>
              <a:rPr lang="fr-CH" sz="1400" smtClean="0"/>
              <a:t>N° client livré</a:t>
            </a:r>
          </a:p>
          <a:p>
            <a:r>
              <a:rPr lang="fr-CH" sz="1400" smtClean="0"/>
              <a:t>N° payeur</a:t>
            </a:r>
          </a:p>
          <a:p>
            <a:r>
              <a:rPr lang="fr-CH" sz="1400" smtClean="0"/>
              <a:t>Stockage</a:t>
            </a:r>
          </a:p>
          <a:p>
            <a:r>
              <a:rPr lang="fr-CH" sz="1400" smtClean="0"/>
              <a:t>Division</a:t>
            </a:r>
          </a:p>
          <a:p>
            <a:r>
              <a:rPr lang="fr-CH" sz="1400" smtClean="0"/>
              <a:t>Prix</a:t>
            </a:r>
          </a:p>
          <a:p>
            <a:r>
              <a:rPr lang="fr-CH" sz="1400" b="0" smtClean="0"/>
              <a:t>…		</a:t>
            </a:r>
            <a:endParaRPr lang="fr-CH" sz="1400" b="0"/>
          </a:p>
        </p:txBody>
      </p:sp>
      <p:sp>
        <p:nvSpPr>
          <p:cNvPr id="10" name="Rectangle 11"/>
          <p:cNvSpPr>
            <a:spLocks noChangeArrowheads="1"/>
          </p:cNvSpPr>
          <p:nvPr/>
        </p:nvSpPr>
        <p:spPr bwMode="auto">
          <a:xfrm>
            <a:off x="4167214" y="5131574"/>
            <a:ext cx="4191000" cy="1512136"/>
          </a:xfrm>
          <a:prstGeom prst="rect">
            <a:avLst/>
          </a:prstGeom>
          <a:solidFill>
            <a:srgbClr val="FFC000">
              <a:alpha val="30196"/>
            </a:srgbClr>
          </a:solidFill>
          <a:ln w="19050" algn="ctr">
            <a:solidFill>
              <a:srgbClr val="FFC000"/>
            </a:solidFill>
            <a:miter lim="800000"/>
            <a:headEnd/>
            <a:tailEnd/>
          </a:ln>
        </p:spPr>
        <p:txBody>
          <a:bodyPr wrap="none"/>
          <a:lstStyle/>
          <a:p>
            <a:pPr>
              <a:spcBef>
                <a:spcPct val="0"/>
              </a:spcBef>
              <a:buClrTx/>
              <a:buFontTx/>
              <a:buNone/>
            </a:pPr>
            <a:r>
              <a:rPr lang="fr-CH" sz="1800" smtClean="0"/>
              <a:t>Echéancier (par poste)</a:t>
            </a:r>
            <a:endParaRPr lang="fr-CH" sz="1800"/>
          </a:p>
        </p:txBody>
      </p:sp>
      <p:sp>
        <p:nvSpPr>
          <p:cNvPr id="11" name="Rectangle 12"/>
          <p:cNvSpPr>
            <a:spLocks noChangeArrowheads="1"/>
          </p:cNvSpPr>
          <p:nvPr/>
        </p:nvSpPr>
        <p:spPr bwMode="auto">
          <a:xfrm>
            <a:off x="4243414" y="5500163"/>
            <a:ext cx="4038600" cy="1078998"/>
          </a:xfrm>
          <a:prstGeom prst="rect">
            <a:avLst/>
          </a:prstGeom>
          <a:solidFill>
            <a:schemeClr val="bg1">
              <a:alpha val="92155"/>
            </a:schemeClr>
          </a:solidFill>
          <a:ln w="25400" algn="ctr">
            <a:solidFill>
              <a:schemeClr val="tx1"/>
            </a:solidFill>
            <a:miter lim="800000"/>
            <a:headEnd/>
            <a:tailEnd/>
          </a:ln>
        </p:spPr>
        <p:txBody>
          <a:bodyPr wrap="none" numCol="1"/>
          <a:lstStyle/>
          <a:p>
            <a:r>
              <a:rPr lang="fr-CH" sz="1400" smtClean="0"/>
              <a:t>Type d'échéance</a:t>
            </a:r>
          </a:p>
          <a:p>
            <a:r>
              <a:rPr lang="fr-CH" sz="1400" smtClean="0"/>
              <a:t>Date de livraison</a:t>
            </a:r>
          </a:p>
          <a:p>
            <a:r>
              <a:rPr lang="fr-CH" sz="1400" smtClean="0"/>
              <a:t>Quantité confirmée</a:t>
            </a:r>
          </a:p>
          <a:p>
            <a:r>
              <a:rPr lang="fr-CH" sz="1400" smtClean="0"/>
              <a:t>…</a:t>
            </a:r>
          </a:p>
        </p:txBody>
      </p:sp>
      <p:sp>
        <p:nvSpPr>
          <p:cNvPr id="12" name="AutoShape 14"/>
          <p:cNvSpPr>
            <a:spLocks noChangeArrowheads="1"/>
          </p:cNvSpPr>
          <p:nvPr/>
        </p:nvSpPr>
        <p:spPr bwMode="auto">
          <a:xfrm rot="10800000">
            <a:off x="833248" y="3145874"/>
            <a:ext cx="1371600" cy="1752600"/>
          </a:xfrm>
          <a:prstGeom prst="foldedCorner">
            <a:avLst>
              <a:gd name="adj" fmla="val 29685"/>
            </a:avLst>
          </a:prstGeom>
          <a:solidFill>
            <a:schemeClr val="bg1">
              <a:alpha val="29019"/>
            </a:schemeClr>
          </a:solidFill>
          <a:ln w="19050">
            <a:solidFill>
              <a:schemeClr val="tx1"/>
            </a:solidFill>
            <a:round/>
            <a:headEnd/>
            <a:tailEnd/>
          </a:ln>
        </p:spPr>
        <p:txBody>
          <a:bodyPr rot="10800000" wrap="none" anchor="ctr"/>
          <a:lstStyle/>
          <a:p>
            <a:pPr algn="ctr">
              <a:spcBef>
                <a:spcPct val="0"/>
              </a:spcBef>
              <a:buClrTx/>
              <a:buFontTx/>
              <a:buNone/>
            </a:pPr>
            <a:r>
              <a:rPr lang="fr-CH" sz="1600" b="0" smtClean="0"/>
              <a:t>Document </a:t>
            </a:r>
          </a:p>
          <a:p>
            <a:pPr algn="ctr">
              <a:spcBef>
                <a:spcPct val="0"/>
              </a:spcBef>
              <a:buClrTx/>
              <a:buFontTx/>
              <a:buNone/>
            </a:pPr>
            <a:r>
              <a:rPr lang="fr-CH" sz="1600" b="0" smtClean="0"/>
              <a:t>de vente</a:t>
            </a:r>
          </a:p>
          <a:p>
            <a:pPr algn="ctr">
              <a:spcBef>
                <a:spcPct val="0"/>
              </a:spcBef>
              <a:buClrTx/>
              <a:buFontTx/>
              <a:buNone/>
            </a:pPr>
            <a:endParaRPr lang="fr-CH" sz="1600" b="0" smtClean="0"/>
          </a:p>
          <a:p>
            <a:pPr algn="ctr">
              <a:spcBef>
                <a:spcPct val="0"/>
              </a:spcBef>
              <a:buClrTx/>
              <a:buFontTx/>
              <a:buNone/>
            </a:pPr>
            <a:r>
              <a:rPr lang="fr-CH" sz="1600" b="0" smtClean="0"/>
              <a:t>Numéro</a:t>
            </a:r>
            <a:endParaRPr lang="fr-CH" sz="1600" b="0"/>
          </a:p>
        </p:txBody>
      </p:sp>
      <p:sp>
        <p:nvSpPr>
          <p:cNvPr id="13" name="AutoShape 15"/>
          <p:cNvSpPr>
            <a:spLocks noChangeArrowheads="1"/>
          </p:cNvSpPr>
          <p:nvPr/>
        </p:nvSpPr>
        <p:spPr bwMode="auto">
          <a:xfrm rot="19988647">
            <a:off x="2368900" y="2612474"/>
            <a:ext cx="1447800" cy="457200"/>
          </a:xfrm>
          <a:prstGeom prst="rightArrow">
            <a:avLst>
              <a:gd name="adj1" fmla="val 50000"/>
              <a:gd name="adj2" fmla="val 79167"/>
            </a:avLst>
          </a:prstGeom>
          <a:solidFill>
            <a:schemeClr val="tx1">
              <a:alpha val="30196"/>
            </a:schemeClr>
          </a:solidFill>
          <a:ln w="25400" algn="ctr">
            <a:solidFill>
              <a:schemeClr val="tx1"/>
            </a:solidFill>
            <a:miter lim="800000"/>
            <a:headEnd/>
            <a:tailEnd/>
          </a:ln>
        </p:spPr>
        <p:txBody>
          <a:bodyPr wrap="none" anchor="ctr"/>
          <a:lstStyle/>
          <a:p>
            <a:endParaRPr lang="fr-CH"/>
          </a:p>
        </p:txBody>
      </p:sp>
      <p:sp>
        <p:nvSpPr>
          <p:cNvPr id="14" name="AutoShape 16"/>
          <p:cNvSpPr>
            <a:spLocks noChangeArrowheads="1"/>
          </p:cNvSpPr>
          <p:nvPr/>
        </p:nvSpPr>
        <p:spPr bwMode="auto">
          <a:xfrm rot="1798903">
            <a:off x="2368900" y="5050874"/>
            <a:ext cx="1447800" cy="457200"/>
          </a:xfrm>
          <a:prstGeom prst="rightArrow">
            <a:avLst>
              <a:gd name="adj1" fmla="val 50000"/>
              <a:gd name="adj2" fmla="val 79167"/>
            </a:avLst>
          </a:prstGeom>
          <a:solidFill>
            <a:schemeClr val="tx1">
              <a:alpha val="30196"/>
            </a:schemeClr>
          </a:solidFill>
          <a:ln w="25400" algn="ctr">
            <a:solidFill>
              <a:schemeClr val="tx1"/>
            </a:solidFill>
            <a:miter lim="800000"/>
            <a:headEnd/>
            <a:tailEnd/>
          </a:ln>
        </p:spPr>
        <p:txBody>
          <a:bodyPr wrap="none" anchor="ctr"/>
          <a:lstStyle/>
          <a:p>
            <a:endParaRPr lang="fr-CH"/>
          </a:p>
        </p:txBody>
      </p:sp>
      <p:sp>
        <p:nvSpPr>
          <p:cNvPr id="15" name="AutoShape 17"/>
          <p:cNvSpPr>
            <a:spLocks noChangeArrowheads="1"/>
          </p:cNvSpPr>
          <p:nvPr/>
        </p:nvSpPr>
        <p:spPr bwMode="auto">
          <a:xfrm>
            <a:off x="2597500" y="3831674"/>
            <a:ext cx="1295400" cy="457200"/>
          </a:xfrm>
          <a:prstGeom prst="rightArrow">
            <a:avLst>
              <a:gd name="adj1" fmla="val 50000"/>
              <a:gd name="adj2" fmla="val 70833"/>
            </a:avLst>
          </a:prstGeom>
          <a:solidFill>
            <a:schemeClr val="tx1">
              <a:alpha val="30196"/>
            </a:schemeClr>
          </a:solidFill>
          <a:ln w="25400" algn="ctr">
            <a:solidFill>
              <a:schemeClr val="tx1"/>
            </a:solidFill>
            <a:miter lim="800000"/>
            <a:headEnd/>
            <a:tailEnd/>
          </a:ln>
        </p:spPr>
        <p:txBody>
          <a:bodyPr wrap="none" anchor="ctr"/>
          <a:lstStyle/>
          <a:p>
            <a:endParaRPr lang="fr-CH"/>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Documents de vente</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26</a:t>
            </a:fld>
            <a:endParaRPr lang="fr-CH"/>
          </a:p>
        </p:txBody>
      </p:sp>
      <p:sp>
        <p:nvSpPr>
          <p:cNvPr id="4" name="Titre 3"/>
          <p:cNvSpPr>
            <a:spLocks noGrp="1"/>
          </p:cNvSpPr>
          <p:nvPr>
            <p:ph type="title"/>
          </p:nvPr>
        </p:nvSpPr>
        <p:spPr/>
        <p:txBody>
          <a:bodyPr/>
          <a:lstStyle/>
          <a:p>
            <a:r>
              <a:rPr lang="fr-CH" dirty="0" smtClean="0"/>
              <a:t>Master data</a:t>
            </a:r>
            <a:endParaRPr lang="fr-CH" dirty="0"/>
          </a:p>
        </p:txBody>
      </p:sp>
      <p:sp>
        <p:nvSpPr>
          <p:cNvPr id="5" name="Rectangle 4"/>
          <p:cNvSpPr/>
          <p:nvPr/>
        </p:nvSpPr>
        <p:spPr>
          <a:xfrm>
            <a:off x="785786" y="2000240"/>
            <a:ext cx="1428760" cy="2000264"/>
          </a:xfrm>
          <a:prstGeom prst="rect">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b"/>
          <a:lstStyle/>
          <a:p>
            <a:pPr algn="ctr"/>
            <a:r>
              <a:rPr lang="fr-CH" sz="2000" dirty="0" smtClean="0">
                <a:solidFill>
                  <a:schemeClr val="tx1"/>
                </a:solidFill>
              </a:rPr>
              <a:t>Fiche client</a:t>
            </a:r>
          </a:p>
        </p:txBody>
      </p:sp>
      <p:pic>
        <p:nvPicPr>
          <p:cNvPr id="6" name="Image 5" descr="User_Transparent.png"/>
          <p:cNvPicPr>
            <a:picLocks noChangeAspect="1"/>
          </p:cNvPicPr>
          <p:nvPr/>
        </p:nvPicPr>
        <p:blipFill>
          <a:blip r:embed="rId2" cstate="print"/>
          <a:stretch>
            <a:fillRect/>
          </a:stretch>
        </p:blipFill>
        <p:spPr>
          <a:xfrm>
            <a:off x="973930" y="2097562"/>
            <a:ext cx="1052472" cy="1260000"/>
          </a:xfrm>
          <a:prstGeom prst="rect">
            <a:avLst/>
          </a:prstGeom>
        </p:spPr>
      </p:pic>
      <p:sp>
        <p:nvSpPr>
          <p:cNvPr id="7" name="Rectangle 6"/>
          <p:cNvSpPr/>
          <p:nvPr/>
        </p:nvSpPr>
        <p:spPr>
          <a:xfrm>
            <a:off x="785786" y="4214818"/>
            <a:ext cx="1428760" cy="2000264"/>
          </a:xfrm>
          <a:prstGeom prst="rect">
            <a:avLst/>
          </a:prstGeom>
          <a:solidFill>
            <a:srgbClr val="00B050">
              <a:alpha val="50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b"/>
          <a:lstStyle/>
          <a:p>
            <a:pPr algn="ctr"/>
            <a:r>
              <a:rPr lang="fr-CH" sz="2000" dirty="0" smtClean="0">
                <a:solidFill>
                  <a:schemeClr val="tx1"/>
                </a:solidFill>
              </a:rPr>
              <a:t>Fiche article</a:t>
            </a:r>
          </a:p>
        </p:txBody>
      </p:sp>
      <p:pic>
        <p:nvPicPr>
          <p:cNvPr id="8" name="Image 7" descr="Notebook_Transparent.png"/>
          <p:cNvPicPr>
            <a:picLocks noChangeAspect="1"/>
          </p:cNvPicPr>
          <p:nvPr/>
        </p:nvPicPr>
        <p:blipFill>
          <a:blip r:embed="rId3" cstate="print"/>
          <a:stretch>
            <a:fillRect/>
          </a:stretch>
        </p:blipFill>
        <p:spPr>
          <a:xfrm>
            <a:off x="852166" y="4286256"/>
            <a:ext cx="1296000" cy="1296000"/>
          </a:xfrm>
          <a:prstGeom prst="rect">
            <a:avLst/>
          </a:prstGeom>
        </p:spPr>
      </p:pic>
      <p:sp>
        <p:nvSpPr>
          <p:cNvPr id="12" name="Rectangle 12"/>
          <p:cNvSpPr>
            <a:spLocks noChangeArrowheads="1"/>
          </p:cNvSpPr>
          <p:nvPr/>
        </p:nvSpPr>
        <p:spPr bwMode="auto">
          <a:xfrm>
            <a:off x="6500826" y="2000240"/>
            <a:ext cx="2214578" cy="4214842"/>
          </a:xfrm>
          <a:prstGeom prst="rect">
            <a:avLst/>
          </a:prstGeom>
          <a:solidFill>
            <a:srgbClr val="0070C0">
              <a:alpha val="20000"/>
            </a:srgbClr>
          </a:solidFill>
          <a:ln w="25400">
            <a:solidFill>
              <a:srgbClr val="0070C0"/>
            </a:solidFill>
            <a:miter lim="800000"/>
            <a:headEnd/>
            <a:tailEnd/>
          </a:ln>
        </p:spPr>
        <p:txBody>
          <a:bodyPr wrap="none" tIns="180000" bIns="180000" anchor="t"/>
          <a:lstStyle/>
          <a:p>
            <a:pPr algn="ctr">
              <a:spcBef>
                <a:spcPct val="0"/>
              </a:spcBef>
              <a:buClrTx/>
              <a:buFontTx/>
              <a:buNone/>
            </a:pPr>
            <a:r>
              <a:rPr lang="fr-CH" sz="1800" dirty="0" smtClean="0">
                <a:solidFill>
                  <a:srgbClr val="000000"/>
                </a:solidFill>
              </a:rPr>
              <a:t>Domaine commercial</a:t>
            </a:r>
          </a:p>
          <a:p>
            <a:pPr algn="ctr">
              <a:spcBef>
                <a:spcPct val="0"/>
              </a:spcBef>
              <a:buClrTx/>
              <a:buFontTx/>
              <a:buNone/>
            </a:pPr>
            <a:endParaRPr lang="fr-CH" sz="1800" dirty="0" smtClean="0">
              <a:solidFill>
                <a:srgbClr val="000000"/>
              </a:solidFill>
            </a:endParaRPr>
          </a:p>
          <a:p>
            <a:pPr algn="ctr">
              <a:spcBef>
                <a:spcPct val="0"/>
              </a:spcBef>
              <a:buClrTx/>
              <a:buFontTx/>
              <a:buNone/>
            </a:pPr>
            <a:endParaRPr lang="fr-CH" sz="1800" b="0" dirty="0" smtClean="0">
              <a:solidFill>
                <a:srgbClr val="000000"/>
              </a:solidFill>
            </a:endParaRPr>
          </a:p>
          <a:p>
            <a:pPr algn="ctr">
              <a:spcBef>
                <a:spcPct val="0"/>
              </a:spcBef>
              <a:buClrTx/>
              <a:buFontTx/>
              <a:buNone/>
            </a:pPr>
            <a:endParaRPr lang="fr-CH" sz="1800" b="0" dirty="0" smtClean="0">
              <a:solidFill>
                <a:srgbClr val="000000"/>
              </a:solidFill>
            </a:endParaRPr>
          </a:p>
          <a:p>
            <a:pPr algn="ctr">
              <a:spcBef>
                <a:spcPct val="0"/>
              </a:spcBef>
              <a:buClrTx/>
              <a:buFontTx/>
              <a:buNone/>
            </a:pPr>
            <a:endParaRPr lang="fr-CH" sz="1800" b="0" dirty="0" smtClean="0">
              <a:solidFill>
                <a:srgbClr val="000000"/>
              </a:solidFill>
            </a:endParaRPr>
          </a:p>
          <a:p>
            <a:pPr algn="ctr">
              <a:spcBef>
                <a:spcPct val="0"/>
              </a:spcBef>
              <a:buClrTx/>
              <a:buFontTx/>
              <a:buNone/>
            </a:pPr>
            <a:endParaRPr lang="fr-CH" sz="1800" b="0" dirty="0" smtClean="0">
              <a:solidFill>
                <a:srgbClr val="000000"/>
              </a:solidFill>
            </a:endParaRPr>
          </a:p>
          <a:p>
            <a:pPr algn="ctr">
              <a:spcBef>
                <a:spcPct val="0"/>
              </a:spcBef>
              <a:buClrTx/>
              <a:buFontTx/>
              <a:buNone/>
            </a:pPr>
            <a:endParaRPr lang="fr-CH" sz="1800" b="0" dirty="0" smtClean="0">
              <a:solidFill>
                <a:srgbClr val="000000"/>
              </a:solidFill>
            </a:endParaRPr>
          </a:p>
          <a:p>
            <a:pPr algn="ctr">
              <a:spcBef>
                <a:spcPct val="0"/>
              </a:spcBef>
              <a:buClrTx/>
              <a:buFontTx/>
              <a:buNone/>
            </a:pPr>
            <a:endParaRPr lang="fr-CH" sz="1800" b="0" dirty="0" smtClean="0">
              <a:solidFill>
                <a:srgbClr val="000000"/>
              </a:solidFill>
            </a:endParaRPr>
          </a:p>
          <a:p>
            <a:pPr algn="ctr">
              <a:spcBef>
                <a:spcPct val="0"/>
              </a:spcBef>
              <a:buClrTx/>
              <a:buFontTx/>
              <a:buNone/>
            </a:pPr>
            <a:endParaRPr lang="fr-CH" sz="1800" b="0" dirty="0">
              <a:solidFill>
                <a:srgbClr val="000000"/>
              </a:solidFill>
            </a:endParaRPr>
          </a:p>
        </p:txBody>
      </p:sp>
      <p:sp>
        <p:nvSpPr>
          <p:cNvPr id="13" name="Rectangle 13"/>
          <p:cNvSpPr>
            <a:spLocks noChangeArrowheads="1"/>
          </p:cNvSpPr>
          <p:nvPr/>
        </p:nvSpPr>
        <p:spPr bwMode="auto">
          <a:xfrm>
            <a:off x="6708115" y="2851876"/>
            <a:ext cx="1800000" cy="720000"/>
          </a:xfrm>
          <a:prstGeom prst="rect">
            <a:avLst/>
          </a:prstGeom>
          <a:solidFill>
            <a:srgbClr val="00B0F0">
              <a:alpha val="30196"/>
            </a:srgbClr>
          </a:solidFill>
          <a:ln w="25400">
            <a:solidFill>
              <a:srgbClr val="00B0F0"/>
            </a:solidFill>
            <a:miter lim="800000"/>
            <a:headEnd/>
            <a:tailEnd/>
          </a:ln>
        </p:spPr>
        <p:txBody>
          <a:bodyPr wrap="none" anchor="ctr"/>
          <a:lstStyle/>
          <a:p>
            <a:pPr algn="ctr">
              <a:spcBef>
                <a:spcPct val="0"/>
              </a:spcBef>
              <a:buClrTx/>
              <a:buFontTx/>
              <a:buNone/>
            </a:pPr>
            <a:r>
              <a:rPr lang="fr-CH" sz="1400" b="0" dirty="0" smtClean="0">
                <a:solidFill>
                  <a:srgbClr val="000000"/>
                </a:solidFill>
              </a:rPr>
              <a:t>Organisation vente</a:t>
            </a:r>
          </a:p>
        </p:txBody>
      </p:sp>
      <p:sp>
        <p:nvSpPr>
          <p:cNvPr id="14" name="Rectangle 14"/>
          <p:cNvSpPr>
            <a:spLocks noChangeArrowheads="1"/>
          </p:cNvSpPr>
          <p:nvPr/>
        </p:nvSpPr>
        <p:spPr bwMode="auto">
          <a:xfrm>
            <a:off x="6708115" y="3923446"/>
            <a:ext cx="1800000" cy="720000"/>
          </a:xfrm>
          <a:prstGeom prst="rect">
            <a:avLst/>
          </a:prstGeom>
          <a:solidFill>
            <a:srgbClr val="00B0F0">
              <a:alpha val="30196"/>
            </a:srgbClr>
          </a:solidFill>
          <a:ln w="25400">
            <a:solidFill>
              <a:srgbClr val="00B0F0"/>
            </a:solidFill>
            <a:miter lim="800000"/>
            <a:headEnd/>
            <a:tailEnd/>
          </a:ln>
        </p:spPr>
        <p:txBody>
          <a:bodyPr wrap="none" anchor="ctr"/>
          <a:lstStyle/>
          <a:p>
            <a:pPr algn="ctr">
              <a:spcBef>
                <a:spcPct val="0"/>
              </a:spcBef>
              <a:buClrTx/>
              <a:buFontTx/>
              <a:buNone/>
            </a:pPr>
            <a:r>
              <a:rPr lang="fr-CH" sz="1400" b="0" dirty="0" smtClean="0">
                <a:solidFill>
                  <a:srgbClr val="000000"/>
                </a:solidFill>
              </a:rPr>
              <a:t>Canal de distribution</a:t>
            </a:r>
          </a:p>
        </p:txBody>
      </p:sp>
      <p:sp>
        <p:nvSpPr>
          <p:cNvPr id="15" name="Rectangle 15"/>
          <p:cNvSpPr>
            <a:spLocks noChangeArrowheads="1"/>
          </p:cNvSpPr>
          <p:nvPr/>
        </p:nvSpPr>
        <p:spPr bwMode="auto">
          <a:xfrm>
            <a:off x="6708115" y="5000636"/>
            <a:ext cx="1800000" cy="720000"/>
          </a:xfrm>
          <a:prstGeom prst="rect">
            <a:avLst/>
          </a:prstGeom>
          <a:solidFill>
            <a:srgbClr val="00B0F0">
              <a:alpha val="30196"/>
            </a:srgbClr>
          </a:solidFill>
          <a:ln w="25400">
            <a:solidFill>
              <a:srgbClr val="00B0F0"/>
            </a:solidFill>
            <a:miter lim="800000"/>
            <a:headEnd/>
            <a:tailEnd/>
          </a:ln>
        </p:spPr>
        <p:txBody>
          <a:bodyPr wrap="none" anchor="ctr"/>
          <a:lstStyle/>
          <a:p>
            <a:pPr algn="ctr">
              <a:spcBef>
                <a:spcPct val="0"/>
              </a:spcBef>
              <a:buClrTx/>
              <a:buFontTx/>
              <a:buNone/>
            </a:pPr>
            <a:r>
              <a:rPr lang="fr-CH" sz="1400" b="0" dirty="0" smtClean="0">
                <a:solidFill>
                  <a:srgbClr val="000000"/>
                </a:solidFill>
              </a:rPr>
              <a:t>Secteur d’activité</a:t>
            </a:r>
          </a:p>
        </p:txBody>
      </p:sp>
      <p:sp>
        <p:nvSpPr>
          <p:cNvPr id="17" name="Rectangle 16"/>
          <p:cNvSpPr/>
          <p:nvPr/>
        </p:nvSpPr>
        <p:spPr>
          <a:xfrm>
            <a:off x="2928926" y="2000240"/>
            <a:ext cx="2857520" cy="4286280"/>
          </a:xfrm>
          <a:prstGeom prst="rect">
            <a:avLst/>
          </a:prstGeom>
          <a:solidFill>
            <a:schemeClr val="tx1">
              <a:alpha val="2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t"/>
          <a:lstStyle/>
          <a:p>
            <a:pPr algn="ctr"/>
            <a:r>
              <a:rPr lang="fr-CH" dirty="0" smtClean="0">
                <a:solidFill>
                  <a:schemeClr val="tx1"/>
                </a:solidFill>
              </a:rPr>
              <a:t>Document de vente</a:t>
            </a:r>
          </a:p>
          <a:p>
            <a:pPr algn="ctr"/>
            <a:endParaRPr lang="fr-CH" dirty="0" smtClean="0"/>
          </a:p>
          <a:p>
            <a:pPr algn="ctr"/>
            <a:endParaRPr lang="fr-CH" dirty="0" smtClean="0"/>
          </a:p>
          <a:p>
            <a:pPr algn="ctr"/>
            <a:endParaRPr lang="fr-CH" dirty="0"/>
          </a:p>
        </p:txBody>
      </p:sp>
      <p:sp>
        <p:nvSpPr>
          <p:cNvPr id="18" name="Rectangle 17"/>
          <p:cNvSpPr/>
          <p:nvPr/>
        </p:nvSpPr>
        <p:spPr>
          <a:xfrm>
            <a:off x="3143240" y="2714620"/>
            <a:ext cx="2357454" cy="785818"/>
          </a:xfrm>
          <a:prstGeom prst="rect">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fr-CH" dirty="0" smtClean="0"/>
              <a:t>Donneur d'ordre</a:t>
            </a:r>
          </a:p>
          <a:p>
            <a:pPr algn="ctr"/>
            <a:r>
              <a:rPr lang="fr-CH" dirty="0" smtClean="0"/>
              <a:t>1000</a:t>
            </a:r>
          </a:p>
        </p:txBody>
      </p:sp>
      <p:sp>
        <p:nvSpPr>
          <p:cNvPr id="21" name="Rectangle 20"/>
          <p:cNvSpPr/>
          <p:nvPr/>
        </p:nvSpPr>
        <p:spPr>
          <a:xfrm>
            <a:off x="3143240" y="3714752"/>
            <a:ext cx="2357454" cy="2428892"/>
          </a:xfrm>
          <a:prstGeom prst="rect">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r>
              <a:rPr lang="fr-CH" dirty="0" smtClean="0"/>
              <a:t>Poste(s)</a:t>
            </a:r>
          </a:p>
        </p:txBody>
      </p:sp>
      <p:graphicFrame>
        <p:nvGraphicFramePr>
          <p:cNvPr id="20" name="Tableau 19"/>
          <p:cNvGraphicFramePr>
            <a:graphicFrameLocks noGrp="1"/>
          </p:cNvGraphicFramePr>
          <p:nvPr/>
        </p:nvGraphicFramePr>
        <p:xfrm>
          <a:off x="3357554" y="4196088"/>
          <a:ext cx="2000264" cy="1782760"/>
        </p:xfrm>
        <a:graphic>
          <a:graphicData uri="http://schemas.openxmlformats.org/drawingml/2006/table">
            <a:tbl>
              <a:tblPr firstRow="1" bandRow="1">
                <a:tableStyleId>{284E427A-3D55-4303-BF80-6455036E1DE7}</a:tableStyleId>
              </a:tblPr>
              <a:tblGrid>
                <a:gridCol w="451673"/>
                <a:gridCol w="903345"/>
                <a:gridCol w="645246"/>
              </a:tblGrid>
              <a:tr h="356552">
                <a:tc>
                  <a:txBody>
                    <a:bodyPr/>
                    <a:lstStyle/>
                    <a:p>
                      <a:pPr algn="ctr"/>
                      <a:r>
                        <a:rPr lang="fr-CH" sz="1400" dirty="0" smtClean="0"/>
                        <a:t>N°</a:t>
                      </a:r>
                      <a:endParaRPr lang="fr-CH" sz="1400" dirty="0"/>
                    </a:p>
                  </a:txBody>
                  <a:tcPr/>
                </a:tc>
                <a:tc>
                  <a:txBody>
                    <a:bodyPr/>
                    <a:lstStyle/>
                    <a:p>
                      <a:pPr algn="ctr"/>
                      <a:r>
                        <a:rPr lang="fr-CH" sz="1400" dirty="0" smtClean="0"/>
                        <a:t>Article</a:t>
                      </a:r>
                      <a:endParaRPr lang="fr-CH" sz="1400" dirty="0"/>
                    </a:p>
                  </a:txBody>
                  <a:tcPr/>
                </a:tc>
                <a:tc>
                  <a:txBody>
                    <a:bodyPr/>
                    <a:lstStyle/>
                    <a:p>
                      <a:pPr algn="ctr"/>
                      <a:r>
                        <a:rPr lang="fr-CH" sz="1400" dirty="0" err="1" smtClean="0"/>
                        <a:t>Qte</a:t>
                      </a:r>
                      <a:endParaRPr lang="fr-CH" sz="1400" dirty="0"/>
                    </a:p>
                  </a:txBody>
                  <a:tcPr/>
                </a:tc>
              </a:tr>
              <a:tr h="356552">
                <a:tc>
                  <a:txBody>
                    <a:bodyPr/>
                    <a:lstStyle/>
                    <a:p>
                      <a:r>
                        <a:rPr lang="fr-CH" sz="1400" dirty="0" smtClean="0"/>
                        <a:t>10</a:t>
                      </a:r>
                      <a:endParaRPr lang="fr-CH" sz="1400" dirty="0"/>
                    </a:p>
                  </a:txBody>
                  <a:tcPr/>
                </a:tc>
                <a:tc>
                  <a:txBody>
                    <a:bodyPr/>
                    <a:lstStyle/>
                    <a:p>
                      <a:r>
                        <a:rPr lang="fr-CH" sz="1400" dirty="0" smtClean="0"/>
                        <a:t>P-103</a:t>
                      </a:r>
                      <a:endParaRPr lang="fr-CH" sz="1400" dirty="0"/>
                    </a:p>
                  </a:txBody>
                  <a:tcPr/>
                </a:tc>
                <a:tc>
                  <a:txBody>
                    <a:bodyPr/>
                    <a:lstStyle/>
                    <a:p>
                      <a:r>
                        <a:rPr lang="fr-CH" sz="1400" dirty="0" smtClean="0"/>
                        <a:t>1</a:t>
                      </a:r>
                      <a:endParaRPr lang="fr-CH" sz="1400" dirty="0"/>
                    </a:p>
                  </a:txBody>
                  <a:tcPr/>
                </a:tc>
              </a:tr>
              <a:tr h="356552">
                <a:tc>
                  <a:txBody>
                    <a:bodyPr/>
                    <a:lstStyle/>
                    <a:p>
                      <a:r>
                        <a:rPr lang="fr-CH" sz="1400" dirty="0" smtClean="0"/>
                        <a:t>…</a:t>
                      </a:r>
                      <a:endParaRPr lang="fr-CH" sz="1400" dirty="0"/>
                    </a:p>
                  </a:txBody>
                  <a:tcPr/>
                </a:tc>
                <a:tc>
                  <a:txBody>
                    <a:bodyPr/>
                    <a:lstStyle/>
                    <a:p>
                      <a:r>
                        <a:rPr lang="fr-CH" sz="1400" dirty="0" smtClean="0"/>
                        <a:t>…</a:t>
                      </a:r>
                      <a:endParaRPr lang="fr-CH" sz="1400" dirty="0"/>
                    </a:p>
                  </a:txBody>
                  <a:tcPr/>
                </a:tc>
                <a:tc>
                  <a:txBody>
                    <a:bodyPr/>
                    <a:lstStyle/>
                    <a:p>
                      <a:r>
                        <a:rPr lang="fr-CH" sz="1400" dirty="0" smtClean="0"/>
                        <a:t>…</a:t>
                      </a:r>
                      <a:endParaRPr lang="fr-CH" sz="1400" dirty="0"/>
                    </a:p>
                  </a:txBody>
                  <a:tcPr/>
                </a:tc>
              </a:tr>
              <a:tr h="356552">
                <a:tc>
                  <a:txBody>
                    <a:bodyPr/>
                    <a:lstStyle/>
                    <a:p>
                      <a:r>
                        <a:rPr lang="fr-CH" sz="1400" dirty="0" smtClean="0"/>
                        <a:t>…</a:t>
                      </a:r>
                      <a:endParaRPr lang="fr-CH" sz="1400" dirty="0"/>
                    </a:p>
                  </a:txBody>
                  <a:tcPr/>
                </a:tc>
                <a:tc>
                  <a:txBody>
                    <a:bodyPr/>
                    <a:lstStyle/>
                    <a:p>
                      <a:r>
                        <a:rPr lang="fr-CH" sz="1400" dirty="0" smtClean="0"/>
                        <a:t>…</a:t>
                      </a:r>
                      <a:endParaRPr lang="fr-CH" sz="1400" dirty="0"/>
                    </a:p>
                  </a:txBody>
                  <a:tcPr/>
                </a:tc>
                <a:tc>
                  <a:txBody>
                    <a:bodyPr/>
                    <a:lstStyle/>
                    <a:p>
                      <a:r>
                        <a:rPr lang="fr-CH" sz="1400" dirty="0" smtClean="0"/>
                        <a:t>…</a:t>
                      </a:r>
                      <a:endParaRPr lang="fr-CH" sz="1400" dirty="0"/>
                    </a:p>
                  </a:txBody>
                  <a:tcPr/>
                </a:tc>
              </a:tr>
              <a:tr h="356552">
                <a:tc>
                  <a:txBody>
                    <a:bodyPr/>
                    <a:lstStyle/>
                    <a:p>
                      <a:r>
                        <a:rPr lang="fr-CH" sz="1400" dirty="0" smtClean="0"/>
                        <a:t>…</a:t>
                      </a:r>
                      <a:endParaRPr lang="fr-CH" sz="1400" dirty="0"/>
                    </a:p>
                  </a:txBody>
                  <a:tcPr/>
                </a:tc>
                <a:tc>
                  <a:txBody>
                    <a:bodyPr/>
                    <a:lstStyle/>
                    <a:p>
                      <a:r>
                        <a:rPr lang="fr-CH" sz="1400" dirty="0" smtClean="0"/>
                        <a:t>…</a:t>
                      </a:r>
                      <a:endParaRPr lang="fr-CH" sz="1400" dirty="0"/>
                    </a:p>
                  </a:txBody>
                  <a:tcPr/>
                </a:tc>
                <a:tc>
                  <a:txBody>
                    <a:bodyPr/>
                    <a:lstStyle/>
                    <a:p>
                      <a:r>
                        <a:rPr lang="fr-CH" sz="1400" dirty="0" smtClean="0"/>
                        <a:t>…</a:t>
                      </a:r>
                      <a:endParaRPr lang="fr-CH" sz="1400" dirty="0"/>
                    </a:p>
                  </a:txBody>
                  <a:tcPr/>
                </a:tc>
              </a:tr>
            </a:tbl>
          </a:graphicData>
        </a:graphic>
      </p:graphicFrame>
      <p:cxnSp>
        <p:nvCxnSpPr>
          <p:cNvPr id="23" name="Connecteur droit avec flèche 22"/>
          <p:cNvCxnSpPr>
            <a:stCxn id="5" idx="3"/>
            <a:endCxn id="18" idx="1"/>
          </p:cNvCxnSpPr>
          <p:nvPr/>
        </p:nvCxnSpPr>
        <p:spPr>
          <a:xfrm>
            <a:off x="2214546" y="3000372"/>
            <a:ext cx="928694" cy="107157"/>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a:stCxn id="7" idx="3"/>
            <a:endCxn id="21" idx="1"/>
          </p:cNvCxnSpPr>
          <p:nvPr/>
        </p:nvCxnSpPr>
        <p:spPr>
          <a:xfrm flipV="1">
            <a:off x="2214546" y="4929198"/>
            <a:ext cx="928694" cy="285752"/>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12" idx="1"/>
            <a:endCxn id="17" idx="3"/>
          </p:cNvCxnSpPr>
          <p:nvPr/>
        </p:nvCxnSpPr>
        <p:spPr>
          <a:xfrm rot="10800000" flipV="1">
            <a:off x="5786446" y="4107660"/>
            <a:ext cx="714380" cy="35719"/>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Documents de vente</a:t>
            </a:r>
            <a:r>
              <a:rPr lang="fr-CH" dirty="0" smtClean="0"/>
              <a:t> : </a:t>
            </a:r>
            <a:r>
              <a:rPr lang="fr-CH" dirty="0" smtClean="0">
                <a:solidFill>
                  <a:srgbClr val="00B050"/>
                </a:solidFill>
              </a:rPr>
              <a:t>SAP</a:t>
            </a:r>
          </a:p>
          <a:p>
            <a:pPr lvl="2"/>
            <a:endParaRPr lang="fr-CH" dirty="0" smtClean="0"/>
          </a:p>
          <a:p>
            <a:pPr lvl="1"/>
            <a:r>
              <a:rPr lang="fr-CH" dirty="0" smtClean="0"/>
              <a:t>En-tête</a:t>
            </a:r>
          </a:p>
          <a:p>
            <a:pPr lvl="1"/>
            <a:r>
              <a:rPr lang="fr-CH" dirty="0" smtClean="0"/>
              <a:t>Poste</a:t>
            </a:r>
          </a:p>
          <a:p>
            <a:pPr lvl="1"/>
            <a:r>
              <a:rPr lang="fr-CH" dirty="0" smtClean="0"/>
              <a:t>Échéancier (par poste)</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27</a:t>
            </a:fld>
            <a:endParaRPr lang="fr-CH"/>
          </a:p>
        </p:txBody>
      </p:sp>
      <p:sp>
        <p:nvSpPr>
          <p:cNvPr id="4" name="Titre 3"/>
          <p:cNvSpPr>
            <a:spLocks noGrp="1"/>
          </p:cNvSpPr>
          <p:nvPr>
            <p:ph type="title"/>
          </p:nvPr>
        </p:nvSpPr>
        <p:spPr/>
        <p:txBody>
          <a:bodyPr/>
          <a:lstStyle/>
          <a:p>
            <a:r>
              <a:rPr lang="fr-CH" dirty="0" smtClean="0"/>
              <a:t>Master data</a:t>
            </a:r>
            <a:endParaRPr lang="fr-CH" dirty="0"/>
          </a:p>
        </p:txBody>
      </p:sp>
      <p:pic>
        <p:nvPicPr>
          <p:cNvPr id="5" name="Picture 3"/>
          <p:cNvPicPr>
            <a:picLocks noChangeAspect="1" noChangeArrowheads="1"/>
          </p:cNvPicPr>
          <p:nvPr/>
        </p:nvPicPr>
        <p:blipFill>
          <a:blip r:embed="rId2" cstate="print"/>
          <a:srcRect/>
          <a:stretch>
            <a:fillRect/>
          </a:stretch>
        </p:blipFill>
        <p:spPr bwMode="auto">
          <a:xfrm>
            <a:off x="1000100" y="4154745"/>
            <a:ext cx="4535543" cy="2428952"/>
          </a:xfrm>
          <a:prstGeom prst="rect">
            <a:avLst/>
          </a:prstGeom>
          <a:noFill/>
          <a:ln w="9525">
            <a:noFill/>
            <a:miter lim="800000"/>
            <a:headEnd/>
            <a:tailEnd/>
          </a:ln>
          <a:effectLst/>
        </p:spPr>
      </p:pic>
      <p:sp>
        <p:nvSpPr>
          <p:cNvPr id="6" name="Rectangle 5"/>
          <p:cNvSpPr/>
          <p:nvPr/>
        </p:nvSpPr>
        <p:spPr>
          <a:xfrm>
            <a:off x="1032373" y="5945298"/>
            <a:ext cx="4503269" cy="638399"/>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7" name="Picture 2"/>
          <p:cNvPicPr>
            <a:picLocks noChangeAspect="1" noChangeArrowheads="1"/>
          </p:cNvPicPr>
          <p:nvPr/>
        </p:nvPicPr>
        <p:blipFill>
          <a:blip r:embed="rId3" cstate="print"/>
          <a:srcRect/>
          <a:stretch>
            <a:fillRect/>
          </a:stretch>
        </p:blipFill>
        <p:spPr bwMode="auto">
          <a:xfrm>
            <a:off x="4799275" y="1428736"/>
            <a:ext cx="3739358" cy="3138545"/>
          </a:xfrm>
          <a:prstGeom prst="rect">
            <a:avLst/>
          </a:prstGeom>
          <a:noFill/>
          <a:ln w="9525">
            <a:noFill/>
            <a:miter lim="800000"/>
            <a:headEnd/>
            <a:tailEnd/>
          </a:ln>
          <a:effectLst/>
        </p:spPr>
      </p:pic>
      <p:sp>
        <p:nvSpPr>
          <p:cNvPr id="8" name="Rectangle 7"/>
          <p:cNvSpPr/>
          <p:nvPr/>
        </p:nvSpPr>
        <p:spPr>
          <a:xfrm>
            <a:off x="4799275" y="1832592"/>
            <a:ext cx="3739358" cy="649983"/>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4799275" y="3881271"/>
            <a:ext cx="3739358" cy="686010"/>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p:cNvSpPr/>
          <p:nvPr/>
        </p:nvSpPr>
        <p:spPr>
          <a:xfrm>
            <a:off x="4799275" y="5140959"/>
            <a:ext cx="704094" cy="225910"/>
          </a:xfrm>
          <a:prstGeom prst="rect">
            <a:avLst/>
          </a:prstGeom>
          <a:solidFill>
            <a:srgbClr val="00B050">
              <a:alpha val="2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par>
                          <p:cTn id="11" fill="hold">
                            <p:stCondLst>
                              <p:cond delay="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par>
                          <p:cTn id="19" fill="hold">
                            <p:stCondLst>
                              <p:cond delay="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par>
                          <p:cTn id="27" fill="hold">
                            <p:stCondLst>
                              <p:cond delay="1000"/>
                            </p:stCondLst>
                            <p:childTnLst>
                              <p:par>
                                <p:cTn id="28" presetID="2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solidFill>
                  <a:schemeClr val="bg1">
                    <a:lumMod val="50000"/>
                  </a:schemeClr>
                </a:solidFill>
              </a:rPr>
              <a:t>Structure organisationnelle</a:t>
            </a:r>
          </a:p>
          <a:p>
            <a:pPr lvl="2"/>
            <a:endParaRPr lang="fr-CH" dirty="0" smtClean="0">
              <a:solidFill>
                <a:schemeClr val="bg1">
                  <a:lumMod val="50000"/>
                </a:schemeClr>
              </a:solidFill>
            </a:endParaRPr>
          </a:p>
          <a:p>
            <a:r>
              <a:rPr lang="fr-CH" dirty="0" smtClean="0">
                <a:solidFill>
                  <a:schemeClr val="bg1">
                    <a:lumMod val="50000"/>
                  </a:schemeClr>
                </a:solidFill>
              </a:rPr>
              <a:t>Master data</a:t>
            </a:r>
          </a:p>
          <a:p>
            <a:pPr lvl="2"/>
            <a:endParaRPr lang="fr-CH" dirty="0" smtClean="0"/>
          </a:p>
          <a:p>
            <a:r>
              <a:rPr lang="fr-CH" dirty="0" smtClean="0"/>
              <a:t>Flux de documents</a:t>
            </a:r>
          </a:p>
          <a:p>
            <a:pPr lvl="2"/>
            <a:endParaRPr lang="fr-CH" dirty="0" smtClean="0"/>
          </a:p>
          <a:p>
            <a:r>
              <a:rPr lang="fr-CH" dirty="0" smtClean="0">
                <a:solidFill>
                  <a:schemeClr val="bg1">
                    <a:lumMod val="50000"/>
                  </a:schemeClr>
                </a:solidFill>
              </a:rPr>
              <a:t>Processus de vente</a:t>
            </a:r>
          </a:p>
          <a:p>
            <a:pPr lvl="2"/>
            <a:endParaRPr lang="fr-CH" dirty="0" smtClean="0">
              <a:solidFill>
                <a:schemeClr val="bg1">
                  <a:lumMod val="50000"/>
                </a:schemeClr>
              </a:solidFill>
            </a:endParaRPr>
          </a:p>
          <a:p>
            <a:r>
              <a:rPr lang="fr-CH" dirty="0" smtClean="0">
                <a:solidFill>
                  <a:schemeClr val="bg1">
                    <a:lumMod val="50000"/>
                  </a:schemeClr>
                </a:solidFill>
              </a:rPr>
              <a:t>Gestion des crédits</a:t>
            </a:r>
          </a:p>
          <a:p>
            <a:pPr lvl="2"/>
            <a:endParaRPr lang="fr-CH" dirty="0" smtClean="0">
              <a:solidFill>
                <a:schemeClr val="bg1">
                  <a:lumMod val="50000"/>
                </a:schemeClr>
              </a:solidFill>
            </a:endParaRPr>
          </a:p>
          <a:p>
            <a:r>
              <a:rPr lang="fr-CH" dirty="0" err="1" smtClean="0">
                <a:solidFill>
                  <a:schemeClr val="bg1">
                    <a:lumMod val="50000"/>
                  </a:schemeClr>
                </a:solidFill>
              </a:rPr>
              <a:t>Reporting</a:t>
            </a:r>
            <a:endParaRPr lang="fr-CH" dirty="0" smtClean="0">
              <a:solidFill>
                <a:schemeClr val="bg1">
                  <a:lumMod val="50000"/>
                </a:schemeClr>
              </a:solidFill>
            </a:endParaRPr>
          </a:p>
          <a:p>
            <a:pPr lvl="2"/>
            <a:endParaRPr lang="fr-CH" dirty="0">
              <a:solidFill>
                <a:schemeClr val="bg1">
                  <a:lumMod val="50000"/>
                </a:schemeClr>
              </a:solidFill>
            </a:endParaRPr>
          </a:p>
          <a:p>
            <a:r>
              <a:rPr lang="fr-CH" dirty="0" smtClean="0">
                <a:solidFill>
                  <a:schemeClr val="bg1">
                    <a:lumMod val="50000"/>
                  </a:schemeClr>
                </a:solidFill>
              </a:rPr>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28</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Définition</a:t>
            </a:r>
          </a:p>
          <a:p>
            <a:pPr lvl="2"/>
            <a:endParaRPr lang="fr-CH" dirty="0" smtClean="0"/>
          </a:p>
          <a:p>
            <a:pPr lvl="1"/>
            <a:r>
              <a:rPr lang="fr-CH" dirty="0" smtClean="0"/>
              <a:t>Indique à quel stade s'est arrêté le traitement du document de vente</a:t>
            </a:r>
          </a:p>
          <a:p>
            <a:pPr lvl="2"/>
            <a:endParaRPr lang="fr-CH" dirty="0" smtClean="0"/>
          </a:p>
          <a:p>
            <a:pPr lvl="1"/>
            <a:r>
              <a:rPr lang="fr-CH" dirty="0" smtClean="0"/>
              <a:t>Crée une opération à partir des documents consécutifs dans le système.</a:t>
            </a:r>
          </a:p>
          <a:p>
            <a:pPr lvl="2"/>
            <a:r>
              <a:rPr lang="fr-CH" dirty="0" smtClean="0"/>
              <a:t>Exemple : un flux de documents peut comprendre une offre, une commande client, une livraison et une facture, …</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29</a:t>
            </a:fld>
            <a:endParaRPr lang="fr-CH"/>
          </a:p>
        </p:txBody>
      </p:sp>
      <p:sp>
        <p:nvSpPr>
          <p:cNvPr id="4" name="Titre 3"/>
          <p:cNvSpPr>
            <a:spLocks noGrp="1"/>
          </p:cNvSpPr>
          <p:nvPr>
            <p:ph type="title"/>
          </p:nvPr>
        </p:nvSpPr>
        <p:spPr/>
        <p:txBody>
          <a:bodyPr/>
          <a:lstStyle/>
          <a:p>
            <a:r>
              <a:rPr lang="fr-CH" dirty="0" smtClean="0"/>
              <a:t>Flux de documents</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143108" y="4068773"/>
            <a:ext cx="4912883" cy="23606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522920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Fonctionnalités</a:t>
            </a:r>
          </a:p>
          <a:p>
            <a:pPr lvl="2"/>
            <a:endParaRPr lang="fr-CH" dirty="0" smtClean="0"/>
          </a:p>
          <a:p>
            <a:pPr lvl="1"/>
            <a:r>
              <a:rPr lang="fr-CH" dirty="0" smtClean="0"/>
              <a:t>Répertorie </a:t>
            </a:r>
            <a:r>
              <a:rPr lang="fr-CH" dirty="0" smtClean="0">
                <a:solidFill>
                  <a:srgbClr val="00B050"/>
                </a:solidFill>
              </a:rPr>
              <a:t>tous les documents </a:t>
            </a:r>
            <a:r>
              <a:rPr lang="fr-CH" dirty="0" smtClean="0"/>
              <a:t>précédents et subséquents</a:t>
            </a:r>
          </a:p>
          <a:p>
            <a:pPr lvl="2"/>
            <a:endParaRPr lang="fr-CH" dirty="0" smtClean="0"/>
          </a:p>
          <a:p>
            <a:pPr lvl="1"/>
            <a:r>
              <a:rPr lang="fr-CH" dirty="0" smtClean="0"/>
              <a:t>Indique la </a:t>
            </a:r>
            <a:r>
              <a:rPr lang="fr-CH" dirty="0" smtClean="0">
                <a:solidFill>
                  <a:srgbClr val="00B050"/>
                </a:solidFill>
              </a:rPr>
              <a:t>date de validité </a:t>
            </a:r>
            <a:r>
              <a:rPr lang="fr-CH" dirty="0" smtClean="0"/>
              <a:t>et le </a:t>
            </a:r>
            <a:r>
              <a:rPr lang="fr-CH" dirty="0" smtClean="0">
                <a:solidFill>
                  <a:srgbClr val="00B050"/>
                </a:solidFill>
              </a:rPr>
              <a:t>statut</a:t>
            </a:r>
            <a:r>
              <a:rPr lang="fr-CH" dirty="0" smtClean="0"/>
              <a:t> de traitement complet de chaque document</a:t>
            </a:r>
          </a:p>
          <a:p>
            <a:pPr lvl="2"/>
            <a:endParaRPr lang="fr-CH" dirty="0" smtClean="0"/>
          </a:p>
          <a:p>
            <a:pPr lvl="1"/>
            <a:r>
              <a:rPr lang="fr-CH" dirty="0" smtClean="0"/>
              <a:t>Est mis à jour à chaque modification apporté à un document</a:t>
            </a:r>
          </a:p>
          <a:p>
            <a:pPr lvl="2"/>
            <a:endParaRPr lang="fr-CH" dirty="0" smtClean="0"/>
          </a:p>
          <a:p>
            <a:pPr lvl="1"/>
            <a:r>
              <a:rPr lang="fr-CH" dirty="0" smtClean="0"/>
              <a:t>Est mis à jour par le système à deux niveaux :</a:t>
            </a:r>
          </a:p>
          <a:p>
            <a:pPr lvl="2"/>
            <a:r>
              <a:rPr lang="fr-CH" dirty="0" smtClean="0"/>
              <a:t>Pour le document complet </a:t>
            </a:r>
          </a:p>
          <a:p>
            <a:pPr lvl="2"/>
            <a:r>
              <a:rPr lang="fr-CH" dirty="0" smtClean="0"/>
              <a:t>Pour les postes individuels du document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30</a:t>
            </a:fld>
            <a:endParaRPr lang="fr-CH"/>
          </a:p>
        </p:txBody>
      </p:sp>
      <p:sp>
        <p:nvSpPr>
          <p:cNvPr id="4" name="Titre 3"/>
          <p:cNvSpPr>
            <a:spLocks noGrp="1"/>
          </p:cNvSpPr>
          <p:nvPr>
            <p:ph type="title"/>
          </p:nvPr>
        </p:nvSpPr>
        <p:spPr/>
        <p:txBody>
          <a:bodyPr/>
          <a:lstStyle/>
          <a:p>
            <a:r>
              <a:rPr lang="fr-CH" dirty="0" smtClean="0"/>
              <a:t>Flux de documents</a:t>
            </a:r>
            <a:endParaRPr lang="fr-CH"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Fonctionnalités</a:t>
            </a:r>
          </a:p>
          <a:p>
            <a:pPr lvl="2"/>
            <a:endParaRPr lang="fr-CH" dirty="0" smtClean="0"/>
          </a:p>
          <a:p>
            <a:pPr lvl="1"/>
            <a:endParaRPr lang="fr-CH" dirty="0" smtClean="0"/>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31</a:t>
            </a:fld>
            <a:endParaRPr lang="fr-CH"/>
          </a:p>
        </p:txBody>
      </p:sp>
      <p:sp>
        <p:nvSpPr>
          <p:cNvPr id="4" name="Titre 3"/>
          <p:cNvSpPr>
            <a:spLocks noGrp="1"/>
          </p:cNvSpPr>
          <p:nvPr>
            <p:ph type="title"/>
          </p:nvPr>
        </p:nvSpPr>
        <p:spPr/>
        <p:txBody>
          <a:bodyPr/>
          <a:lstStyle/>
          <a:p>
            <a:r>
              <a:rPr lang="fr-CH" dirty="0" smtClean="0"/>
              <a:t>Flux de documents</a:t>
            </a:r>
            <a:endParaRPr lang="fr-CH" dirty="0"/>
          </a:p>
        </p:txBody>
      </p:sp>
      <p:sp>
        <p:nvSpPr>
          <p:cNvPr id="6" name="Rectangle 5"/>
          <p:cNvSpPr/>
          <p:nvPr/>
        </p:nvSpPr>
        <p:spPr>
          <a:xfrm>
            <a:off x="857224" y="1785926"/>
            <a:ext cx="7858180" cy="1500198"/>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endParaRPr lang="fr-CH" dirty="0">
              <a:solidFill>
                <a:schemeClr val="tx1"/>
              </a:solidFill>
            </a:endParaRPr>
          </a:p>
        </p:txBody>
      </p:sp>
      <p:sp>
        <p:nvSpPr>
          <p:cNvPr id="8" name="Parchemin vertical 7"/>
          <p:cNvSpPr/>
          <p:nvPr/>
        </p:nvSpPr>
        <p:spPr>
          <a:xfrm>
            <a:off x="1000100" y="2000240"/>
            <a:ext cx="1440000" cy="1080000"/>
          </a:xfrm>
          <a:prstGeom prst="verticalScroll">
            <a:avLst/>
          </a:prstGeom>
          <a:solidFill>
            <a:schemeClr val="tx1">
              <a:alpha val="50000"/>
            </a:scheme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chemeClr val="bg1"/>
                </a:solidFill>
              </a:rPr>
              <a:t>Commande client</a:t>
            </a:r>
          </a:p>
          <a:p>
            <a:pPr algn="ctr"/>
            <a:r>
              <a:rPr lang="fr-CH" sz="2000" b="1" dirty="0" smtClean="0">
                <a:solidFill>
                  <a:srgbClr val="00B050"/>
                </a:solidFill>
                <a:sym typeface="Wingdings 2"/>
              </a:rPr>
              <a:t></a:t>
            </a:r>
            <a:endParaRPr lang="fr-CH" sz="2000" b="1" dirty="0" smtClean="0">
              <a:solidFill>
                <a:srgbClr val="00B050"/>
              </a:solidFill>
            </a:endParaRPr>
          </a:p>
        </p:txBody>
      </p:sp>
      <p:sp>
        <p:nvSpPr>
          <p:cNvPr id="10" name="Flèche droite 9"/>
          <p:cNvSpPr/>
          <p:nvPr/>
        </p:nvSpPr>
        <p:spPr>
          <a:xfrm>
            <a:off x="2428860" y="2357430"/>
            <a:ext cx="642942" cy="28575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12" name="Parchemin vertical 11"/>
          <p:cNvSpPr/>
          <p:nvPr/>
        </p:nvSpPr>
        <p:spPr>
          <a:xfrm>
            <a:off x="3060562" y="2000240"/>
            <a:ext cx="1440000" cy="1080000"/>
          </a:xfrm>
          <a:prstGeom prst="verticalScroll">
            <a:avLst/>
          </a:prstGeom>
          <a:solidFill>
            <a:schemeClr val="tx1">
              <a:alpha val="50000"/>
            </a:scheme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chemeClr val="bg1"/>
                </a:solidFill>
              </a:rPr>
              <a:t>Livraison</a:t>
            </a:r>
          </a:p>
          <a:p>
            <a:pPr algn="ctr"/>
            <a:endParaRPr lang="fr-CH" sz="1600" dirty="0" smtClean="0">
              <a:solidFill>
                <a:schemeClr val="bg1"/>
              </a:solidFill>
            </a:endParaRPr>
          </a:p>
          <a:p>
            <a:pPr algn="ctr"/>
            <a:r>
              <a:rPr lang="fr-CH" sz="2000" b="1" dirty="0" smtClean="0">
                <a:solidFill>
                  <a:srgbClr val="00B050"/>
                </a:solidFill>
                <a:sym typeface="Wingdings 2"/>
              </a:rPr>
              <a:t></a:t>
            </a:r>
            <a:endParaRPr lang="fr-CH" sz="2000" b="1" dirty="0" smtClean="0">
              <a:solidFill>
                <a:srgbClr val="00B050"/>
              </a:solidFill>
            </a:endParaRPr>
          </a:p>
        </p:txBody>
      </p:sp>
      <p:sp>
        <p:nvSpPr>
          <p:cNvPr id="13" name="Parchemin vertical 12"/>
          <p:cNvSpPr/>
          <p:nvPr/>
        </p:nvSpPr>
        <p:spPr>
          <a:xfrm>
            <a:off x="5143504" y="2000240"/>
            <a:ext cx="1440000" cy="1080000"/>
          </a:xfrm>
          <a:prstGeom prst="verticalScroll">
            <a:avLst/>
          </a:prstGeom>
          <a:solidFill>
            <a:srgbClr val="FFC000">
              <a:alpha val="50000"/>
            </a:srgb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ysClr val="windowText" lastClr="000000"/>
                </a:solidFill>
              </a:rPr>
              <a:t>Facture</a:t>
            </a:r>
          </a:p>
          <a:p>
            <a:pPr algn="ctr"/>
            <a:endParaRPr lang="fr-CH" sz="1600" dirty="0" smtClean="0">
              <a:solidFill>
                <a:sysClr val="windowText" lastClr="000000"/>
              </a:solidFill>
            </a:endParaRPr>
          </a:p>
          <a:p>
            <a:pPr algn="ctr"/>
            <a:r>
              <a:rPr lang="fr-CH" sz="2000" b="1" dirty="0" smtClean="0">
                <a:solidFill>
                  <a:srgbClr val="00B050"/>
                </a:solidFill>
                <a:sym typeface="Wingdings 2"/>
              </a:rPr>
              <a:t></a:t>
            </a:r>
            <a:endParaRPr lang="fr-CH" sz="2000" b="1" dirty="0" smtClean="0">
              <a:solidFill>
                <a:srgbClr val="00B050"/>
              </a:solidFill>
            </a:endParaRPr>
          </a:p>
        </p:txBody>
      </p:sp>
      <p:sp>
        <p:nvSpPr>
          <p:cNvPr id="14" name="Parchemin vertical 13"/>
          <p:cNvSpPr/>
          <p:nvPr/>
        </p:nvSpPr>
        <p:spPr>
          <a:xfrm>
            <a:off x="7203966" y="2000240"/>
            <a:ext cx="1440000" cy="1080000"/>
          </a:xfrm>
          <a:prstGeom prst="verticalScroll">
            <a:avLst/>
          </a:prstGeom>
          <a:solidFill>
            <a:srgbClr val="FFC000">
              <a:alpha val="50000"/>
            </a:srgb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ysClr val="windowText" lastClr="000000"/>
                </a:solidFill>
              </a:rPr>
              <a:t>Document</a:t>
            </a:r>
          </a:p>
          <a:p>
            <a:pPr algn="ctr"/>
            <a:r>
              <a:rPr lang="fr-CH" sz="1600" dirty="0" smtClean="0">
                <a:solidFill>
                  <a:sysClr val="windowText" lastClr="000000"/>
                </a:solidFill>
              </a:rPr>
              <a:t>Facturation</a:t>
            </a:r>
          </a:p>
          <a:p>
            <a:pPr algn="ctr"/>
            <a:endParaRPr lang="fr-CH" sz="2000" b="1" dirty="0" smtClean="0">
              <a:solidFill>
                <a:srgbClr val="00B050"/>
              </a:solidFill>
            </a:endParaRPr>
          </a:p>
        </p:txBody>
      </p:sp>
      <p:sp>
        <p:nvSpPr>
          <p:cNvPr id="15" name="Flèche droite 14"/>
          <p:cNvSpPr/>
          <p:nvPr/>
        </p:nvSpPr>
        <p:spPr>
          <a:xfrm>
            <a:off x="4500562" y="2357430"/>
            <a:ext cx="642942" cy="28575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16" name="Flèche droite 15"/>
          <p:cNvSpPr/>
          <p:nvPr/>
        </p:nvSpPr>
        <p:spPr>
          <a:xfrm>
            <a:off x="6572264" y="2357430"/>
            <a:ext cx="642942" cy="28575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grpSp>
        <p:nvGrpSpPr>
          <p:cNvPr id="5" name="Groupe 19"/>
          <p:cNvGrpSpPr/>
          <p:nvPr/>
        </p:nvGrpSpPr>
        <p:grpSpPr>
          <a:xfrm>
            <a:off x="857224" y="4071942"/>
            <a:ext cx="3000396" cy="1857388"/>
            <a:chOff x="857224" y="4286256"/>
            <a:chExt cx="3000396" cy="1857388"/>
          </a:xfrm>
        </p:grpSpPr>
        <p:sp>
          <p:nvSpPr>
            <p:cNvPr id="17" name="Rectangle 16"/>
            <p:cNvSpPr/>
            <p:nvPr/>
          </p:nvSpPr>
          <p:spPr>
            <a:xfrm>
              <a:off x="857224" y="4286256"/>
              <a:ext cx="3000396" cy="1857388"/>
            </a:xfrm>
            <a:prstGeom prst="rect">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fr-CH" dirty="0" smtClean="0">
                  <a:solidFill>
                    <a:sysClr val="windowText" lastClr="000000"/>
                  </a:solidFill>
                </a:rPr>
                <a:t>Monitoring</a:t>
              </a:r>
            </a:p>
          </p:txBody>
        </p:sp>
        <p:pic>
          <p:nvPicPr>
            <p:cNvPr id="18" name="Image 17" descr="PC_Transparent.png"/>
            <p:cNvPicPr>
              <a:picLocks noChangeAspect="1"/>
            </p:cNvPicPr>
            <p:nvPr/>
          </p:nvPicPr>
          <p:blipFill>
            <a:blip r:embed="rId2" cstate="print"/>
            <a:stretch>
              <a:fillRect/>
            </a:stretch>
          </p:blipFill>
          <p:spPr>
            <a:xfrm>
              <a:off x="957403" y="4500570"/>
              <a:ext cx="1257143" cy="1257143"/>
            </a:xfrm>
            <a:prstGeom prst="rect">
              <a:avLst/>
            </a:prstGeom>
          </p:spPr>
        </p:pic>
        <p:sp>
          <p:nvSpPr>
            <p:cNvPr id="19" name="Rectangle 18"/>
            <p:cNvSpPr/>
            <p:nvPr/>
          </p:nvSpPr>
          <p:spPr>
            <a:xfrm>
              <a:off x="2357422" y="4786321"/>
              <a:ext cx="1357322" cy="67168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fr-CH" dirty="0" smtClean="0">
                  <a:solidFill>
                    <a:sysClr val="windowText" lastClr="000000"/>
                  </a:solidFill>
                </a:rPr>
                <a:t>Flux de document</a:t>
              </a:r>
              <a:endParaRPr lang="fr-CH" dirty="0">
                <a:solidFill>
                  <a:sysClr val="windowText" lastClr="000000"/>
                </a:solidFill>
              </a:endParaRPr>
            </a:p>
          </p:txBody>
        </p:sp>
      </p:grpSp>
      <p:cxnSp>
        <p:nvCxnSpPr>
          <p:cNvPr id="24" name="Connecteur en angle 23"/>
          <p:cNvCxnSpPr>
            <a:stCxn id="8" idx="2"/>
            <a:endCxn id="19" idx="0"/>
          </p:cNvCxnSpPr>
          <p:nvPr/>
        </p:nvCxnSpPr>
        <p:spPr>
          <a:xfrm rot="16200000" flipH="1">
            <a:off x="1632208" y="3168131"/>
            <a:ext cx="1491767" cy="1315983"/>
          </a:xfrm>
          <a:prstGeom prst="bentConnector3">
            <a:avLst>
              <a:gd name="adj1" fmla="val 50000"/>
            </a:avLst>
          </a:prstGeom>
          <a:ln w="28575">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Connecteur en angle 25"/>
          <p:cNvCxnSpPr>
            <a:stCxn id="12" idx="2"/>
            <a:endCxn id="19" idx="0"/>
          </p:cNvCxnSpPr>
          <p:nvPr/>
        </p:nvCxnSpPr>
        <p:spPr>
          <a:xfrm rot="5400000">
            <a:off x="2662440" y="3453884"/>
            <a:ext cx="1491767" cy="744479"/>
          </a:xfrm>
          <a:prstGeom prst="bentConnector3">
            <a:avLst>
              <a:gd name="adj1" fmla="val 50000"/>
            </a:avLst>
          </a:prstGeom>
          <a:ln w="28575">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Connecteur en angle 28"/>
          <p:cNvCxnSpPr>
            <a:stCxn id="13" idx="2"/>
            <a:endCxn id="19" idx="0"/>
          </p:cNvCxnSpPr>
          <p:nvPr/>
        </p:nvCxnSpPr>
        <p:spPr>
          <a:xfrm rot="5400000">
            <a:off x="3703911" y="2412413"/>
            <a:ext cx="1491767" cy="2827421"/>
          </a:xfrm>
          <a:prstGeom prst="bentConnector3">
            <a:avLst>
              <a:gd name="adj1" fmla="val 50000"/>
            </a:avLst>
          </a:prstGeom>
          <a:ln w="28575">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Connecteur en angle 31"/>
          <p:cNvCxnSpPr>
            <a:stCxn id="14" idx="2"/>
            <a:endCxn id="19" idx="0"/>
          </p:cNvCxnSpPr>
          <p:nvPr/>
        </p:nvCxnSpPr>
        <p:spPr>
          <a:xfrm rot="5400000">
            <a:off x="4734142" y="1382182"/>
            <a:ext cx="1491767" cy="4887883"/>
          </a:xfrm>
          <a:prstGeom prst="bentConnector3">
            <a:avLst>
              <a:gd name="adj1" fmla="val 50000"/>
            </a:avLst>
          </a:prstGeom>
          <a:ln w="28575">
            <a:solidFill>
              <a:srgbClr val="FF000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cxnSp>
        <p:nvCxnSpPr>
          <p:cNvPr id="35" name="Connecteur en angle 34"/>
          <p:cNvCxnSpPr>
            <a:stCxn id="19" idx="3"/>
            <a:endCxn id="43" idx="1"/>
          </p:cNvCxnSpPr>
          <p:nvPr/>
        </p:nvCxnSpPr>
        <p:spPr>
          <a:xfrm>
            <a:off x="3714744" y="4907849"/>
            <a:ext cx="714380" cy="378539"/>
          </a:xfrm>
          <a:prstGeom prst="bentConnector3">
            <a:avLst>
              <a:gd name="adj1" fmla="val 50000"/>
            </a:avLst>
          </a:prstGeom>
          <a:ln w="28575">
            <a:solidFill>
              <a:srgbClr val="FF0000"/>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429124" y="4071942"/>
            <a:ext cx="4357718" cy="2428892"/>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endParaRPr lang="fr-CH" dirty="0">
              <a:solidFill>
                <a:schemeClr val="tx1"/>
              </a:solidFill>
            </a:endParaRPr>
          </a:p>
        </p:txBody>
      </p:sp>
      <p:graphicFrame>
        <p:nvGraphicFramePr>
          <p:cNvPr id="22" name="Tableau 21"/>
          <p:cNvGraphicFramePr>
            <a:graphicFrameLocks noGrp="1"/>
          </p:cNvGraphicFramePr>
          <p:nvPr/>
        </p:nvGraphicFramePr>
        <p:xfrm>
          <a:off x="4572000" y="4214818"/>
          <a:ext cx="4071968" cy="2346960"/>
        </p:xfrm>
        <a:graphic>
          <a:graphicData uri="http://schemas.openxmlformats.org/drawingml/2006/table">
            <a:tbl>
              <a:tblPr firstRow="1" bandRow="1">
                <a:tableStyleId>{6E25E649-3F16-4E02-A733-19D2CDBF48F0}</a:tableStyleId>
              </a:tblPr>
              <a:tblGrid>
                <a:gridCol w="1857390"/>
                <a:gridCol w="500066"/>
                <a:gridCol w="857256"/>
                <a:gridCol w="857256"/>
              </a:tblGrid>
              <a:tr h="255136">
                <a:tc>
                  <a:txBody>
                    <a:bodyPr/>
                    <a:lstStyle/>
                    <a:p>
                      <a:r>
                        <a:rPr lang="fr-CH" sz="1400" dirty="0" smtClean="0"/>
                        <a:t>Document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N°</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Date</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Statut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55136">
                <a:tc>
                  <a:txBody>
                    <a:bodyPr/>
                    <a:lstStyle/>
                    <a:p>
                      <a:r>
                        <a:rPr lang="fr-CH" sz="1400" dirty="0" smtClean="0"/>
                        <a:t>Commande</a:t>
                      </a:r>
                      <a:r>
                        <a:rPr lang="fr-CH" sz="1400" baseline="0" dirty="0" smtClean="0"/>
                        <a:t> client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152</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b="1" dirty="0" smtClean="0">
                          <a:solidFill>
                            <a:srgbClr val="00B050"/>
                          </a:solidFill>
                          <a:sym typeface="Wingdings 2"/>
                        </a:rPr>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55136">
                <a:tc>
                  <a:txBody>
                    <a:bodyPr/>
                    <a:lstStyle/>
                    <a:p>
                      <a:r>
                        <a:rPr lang="fr-CH" sz="1400" dirty="0" smtClean="0"/>
                        <a:t>Livraison</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256</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b="1" dirty="0" smtClean="0">
                          <a:solidFill>
                            <a:srgbClr val="00B050"/>
                          </a:solidFill>
                          <a:sym typeface="Wingdings 2"/>
                        </a:rPr>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55136">
                <a:tc>
                  <a:txBody>
                    <a:bodyPr/>
                    <a:lstStyle/>
                    <a:p>
                      <a:r>
                        <a:rPr lang="fr-CH" sz="1400" dirty="0" smtClean="0"/>
                        <a:t>Ordre de</a:t>
                      </a:r>
                      <a:r>
                        <a:rPr lang="fr-CH" sz="1400" baseline="0" dirty="0" smtClean="0"/>
                        <a:t> transfert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12</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b="1" dirty="0" smtClean="0">
                          <a:solidFill>
                            <a:srgbClr val="00B050"/>
                          </a:solidFill>
                          <a:sym typeface="Wingdings 2"/>
                        </a:rPr>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55136">
                <a:tc>
                  <a:txBody>
                    <a:bodyPr/>
                    <a:lstStyle/>
                    <a:p>
                      <a:r>
                        <a:rPr lang="fr-CH" sz="1400" dirty="0" smtClean="0"/>
                        <a:t>Sortie marchandises</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189</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b="1" dirty="0" smtClean="0">
                          <a:solidFill>
                            <a:srgbClr val="00B050"/>
                          </a:solidFill>
                          <a:sym typeface="Wingdings 2"/>
                        </a:rPr>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55136">
                <a:tc>
                  <a:txBody>
                    <a:bodyPr/>
                    <a:lstStyle/>
                    <a:p>
                      <a:r>
                        <a:rPr lang="fr-CH" sz="1400" dirty="0" smtClean="0"/>
                        <a:t>Facture</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856</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b="1" dirty="0" smtClean="0">
                          <a:solidFill>
                            <a:srgbClr val="00B050"/>
                          </a:solidFill>
                          <a:sym typeface="Wingdings 2"/>
                        </a:rPr>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55136">
                <a:tc>
                  <a:txBody>
                    <a:bodyPr/>
                    <a:lstStyle/>
                    <a:p>
                      <a:r>
                        <a:rPr lang="fr-CH" sz="1400" dirty="0" smtClean="0"/>
                        <a:t>Document</a:t>
                      </a:r>
                      <a:r>
                        <a:rPr lang="fr-CH" sz="1400" baseline="0" dirty="0" smtClean="0"/>
                        <a:t> facturation</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984</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CH" sz="1400" dirty="0" smtClean="0"/>
                        <a:t>…</a:t>
                      </a: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fr-CH"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Accès dans SAP</a:t>
            </a:r>
            <a:endParaRPr lang="fr-CH" dirty="0" smtClean="0">
              <a:solidFill>
                <a:srgbClr val="00B050"/>
              </a:solidFill>
            </a:endParaRPr>
          </a:p>
          <a:p>
            <a:pPr lvl="2"/>
            <a:endParaRPr lang="fr-CH" dirty="0" smtClean="0"/>
          </a:p>
          <a:p>
            <a:pPr lvl="1"/>
            <a:r>
              <a:rPr lang="fr-CH" dirty="0" smtClean="0"/>
              <a:t>Via l'</a:t>
            </a:r>
            <a:r>
              <a:rPr lang="fr-CH" dirty="0" smtClean="0">
                <a:solidFill>
                  <a:srgbClr val="00B050"/>
                </a:solidFill>
              </a:rPr>
              <a:t>icône</a:t>
            </a:r>
            <a:r>
              <a:rPr lang="fr-CH" dirty="0" smtClean="0"/>
              <a:t>         dans la barre d'outil de l'application</a:t>
            </a:r>
          </a:p>
          <a:p>
            <a:pPr lvl="2"/>
            <a:endParaRPr lang="fr-CH" dirty="0" smtClean="0"/>
          </a:p>
          <a:p>
            <a:pPr lvl="1"/>
            <a:r>
              <a:rPr lang="fr-CH" dirty="0" smtClean="0"/>
              <a:t>Via le raccourci clavier "</a:t>
            </a:r>
            <a:r>
              <a:rPr lang="fr-CH" dirty="0" smtClean="0">
                <a:solidFill>
                  <a:srgbClr val="00B050"/>
                </a:solidFill>
              </a:rPr>
              <a:t>F5</a:t>
            </a:r>
            <a:r>
              <a:rPr lang="fr-CH" dirty="0" smtClean="0"/>
              <a:t>"</a:t>
            </a:r>
          </a:p>
          <a:p>
            <a:pPr lvl="2"/>
            <a:endParaRPr lang="fr-CH" dirty="0" smtClean="0"/>
          </a:p>
          <a:p>
            <a:pPr lvl="1"/>
            <a:r>
              <a:rPr lang="fr-CH" dirty="0" smtClean="0"/>
              <a:t>Via le menu "</a:t>
            </a:r>
            <a:r>
              <a:rPr lang="fr-CH" dirty="0" smtClean="0">
                <a:solidFill>
                  <a:srgbClr val="00B050"/>
                </a:solidFill>
              </a:rPr>
              <a:t>Environnement</a:t>
            </a:r>
            <a:r>
              <a:rPr lang="fr-CH" dirty="0" smtClean="0"/>
              <a:t>" </a:t>
            </a:r>
          </a:p>
          <a:p>
            <a:pPr lvl="2"/>
            <a:endParaRPr lang="fr-CH" dirty="0" smtClean="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32</a:t>
            </a:fld>
            <a:endParaRPr lang="fr-CH"/>
          </a:p>
        </p:txBody>
      </p:sp>
      <p:sp>
        <p:nvSpPr>
          <p:cNvPr id="4" name="Titre 3"/>
          <p:cNvSpPr>
            <a:spLocks noGrp="1"/>
          </p:cNvSpPr>
          <p:nvPr>
            <p:ph type="title"/>
          </p:nvPr>
        </p:nvSpPr>
        <p:spPr/>
        <p:txBody>
          <a:bodyPr/>
          <a:lstStyle/>
          <a:p>
            <a:r>
              <a:rPr lang="fr-CH" dirty="0" smtClean="0"/>
              <a:t>Flux de documents</a:t>
            </a:r>
            <a:endParaRPr lang="fr-CH" dirty="0"/>
          </a:p>
        </p:txBody>
      </p:sp>
      <p:pic>
        <p:nvPicPr>
          <p:cNvPr id="1026" name="Picture 2"/>
          <p:cNvPicPr>
            <a:picLocks noChangeAspect="1" noChangeArrowheads="1"/>
          </p:cNvPicPr>
          <p:nvPr/>
        </p:nvPicPr>
        <p:blipFill>
          <a:blip r:embed="rId2" cstate="print"/>
          <a:srcRect/>
          <a:stretch>
            <a:fillRect/>
          </a:stretch>
        </p:blipFill>
        <p:spPr bwMode="auto">
          <a:xfrm>
            <a:off x="2426050" y="1857364"/>
            <a:ext cx="360000" cy="360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5214942" y="2595579"/>
            <a:ext cx="2276475" cy="3190875"/>
          </a:xfrm>
          <a:prstGeom prst="rect">
            <a:avLst/>
          </a:prstGeom>
          <a:noFill/>
          <a:ln w="9525">
            <a:noFill/>
            <a:miter lim="800000"/>
            <a:headEnd/>
            <a:tailEnd/>
          </a:ln>
          <a:effectLst/>
        </p:spPr>
      </p:pic>
      <p:sp>
        <p:nvSpPr>
          <p:cNvPr id="8" name="Rectangle 7"/>
          <p:cNvSpPr/>
          <p:nvPr/>
        </p:nvSpPr>
        <p:spPr bwMode="auto">
          <a:xfrm>
            <a:off x="5214942" y="3643314"/>
            <a:ext cx="2286016"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par>
                          <p:cTn id="21" fill="hold">
                            <p:stCondLst>
                              <p:cond delay="0"/>
                            </p:stCondLst>
                            <p:childTnLst>
                              <p:par>
                                <p:cTn id="22" presetID="22" presetClass="entr" presetSubtype="8" fill="hold" nodeType="after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wipe(left)">
                                      <p:cBhvr>
                                        <p:cTn id="24" dur="500"/>
                                        <p:tgtEl>
                                          <p:spTgt spid="1027"/>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solidFill>
                  <a:schemeClr val="bg1">
                    <a:lumMod val="50000"/>
                  </a:schemeClr>
                </a:solidFill>
              </a:rPr>
              <a:t>Structure organisationnelle</a:t>
            </a:r>
          </a:p>
          <a:p>
            <a:pPr lvl="2"/>
            <a:endParaRPr lang="fr-CH" dirty="0" smtClean="0">
              <a:solidFill>
                <a:schemeClr val="bg1">
                  <a:lumMod val="50000"/>
                </a:schemeClr>
              </a:solidFill>
            </a:endParaRPr>
          </a:p>
          <a:p>
            <a:r>
              <a:rPr lang="fr-CH" dirty="0" smtClean="0">
                <a:solidFill>
                  <a:schemeClr val="bg1">
                    <a:lumMod val="50000"/>
                  </a:schemeClr>
                </a:solidFill>
              </a:rPr>
              <a:t>Master data</a:t>
            </a:r>
          </a:p>
          <a:p>
            <a:pPr lvl="2"/>
            <a:endParaRPr lang="fr-CH" dirty="0" smtClean="0"/>
          </a:p>
          <a:p>
            <a:r>
              <a:rPr lang="fr-CH" dirty="0" smtClean="0">
                <a:solidFill>
                  <a:schemeClr val="bg1">
                    <a:lumMod val="50000"/>
                  </a:schemeClr>
                </a:solidFill>
              </a:rPr>
              <a:t>Flux de documents</a:t>
            </a:r>
            <a:endParaRPr lang="fr-CH" dirty="0" smtClean="0"/>
          </a:p>
          <a:p>
            <a:pPr lvl="2"/>
            <a:endParaRPr lang="fr-CH" dirty="0" smtClean="0"/>
          </a:p>
          <a:p>
            <a:r>
              <a:rPr lang="fr-CH" dirty="0" smtClean="0"/>
              <a:t>Processus de vente</a:t>
            </a:r>
          </a:p>
          <a:p>
            <a:pPr lvl="2"/>
            <a:endParaRPr lang="fr-CH" dirty="0" smtClean="0"/>
          </a:p>
          <a:p>
            <a:r>
              <a:rPr lang="fr-CH" dirty="0" smtClean="0">
                <a:solidFill>
                  <a:schemeClr val="bg1">
                    <a:lumMod val="50000"/>
                  </a:schemeClr>
                </a:solidFill>
              </a:rPr>
              <a:t>Gestion des crédits</a:t>
            </a:r>
          </a:p>
          <a:p>
            <a:pPr lvl="2"/>
            <a:endParaRPr lang="fr-CH" dirty="0" smtClean="0">
              <a:solidFill>
                <a:schemeClr val="bg1">
                  <a:lumMod val="50000"/>
                </a:schemeClr>
              </a:solidFill>
            </a:endParaRPr>
          </a:p>
          <a:p>
            <a:r>
              <a:rPr lang="fr-CH" dirty="0" err="1" smtClean="0">
                <a:solidFill>
                  <a:schemeClr val="bg1">
                    <a:lumMod val="50000"/>
                  </a:schemeClr>
                </a:solidFill>
              </a:rPr>
              <a:t>Reporting</a:t>
            </a:r>
            <a:endParaRPr lang="fr-CH" dirty="0" smtClean="0">
              <a:solidFill>
                <a:schemeClr val="bg1">
                  <a:lumMod val="50000"/>
                </a:schemeClr>
              </a:solidFill>
            </a:endParaRPr>
          </a:p>
          <a:p>
            <a:pPr lvl="2"/>
            <a:endParaRPr lang="fr-CH" dirty="0">
              <a:solidFill>
                <a:schemeClr val="bg1">
                  <a:lumMod val="50000"/>
                </a:schemeClr>
              </a:solidFill>
            </a:endParaRPr>
          </a:p>
          <a:p>
            <a:r>
              <a:rPr lang="fr-CH" dirty="0" smtClean="0">
                <a:solidFill>
                  <a:schemeClr val="bg1">
                    <a:lumMod val="50000"/>
                  </a:schemeClr>
                </a:solidFill>
              </a:rPr>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33</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34</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101" name="Rectangle 100"/>
          <p:cNvSpPr/>
          <p:nvPr/>
        </p:nvSpPr>
        <p:spPr>
          <a:xfrm>
            <a:off x="6000760" y="1214422"/>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Activités "</a:t>
            </a:r>
            <a:r>
              <a:rPr lang="fr-CH" u="sng" dirty="0" err="1" smtClean="0"/>
              <a:t>pré-vente</a:t>
            </a:r>
            <a:r>
              <a:rPr lang="fr-CH" u="sng" dirty="0" smtClean="0"/>
              <a:t>"</a:t>
            </a:r>
          </a:p>
          <a:p>
            <a:pPr lvl="2"/>
            <a:endParaRPr lang="fr-CH" dirty="0" smtClean="0"/>
          </a:p>
          <a:p>
            <a:pPr lvl="1"/>
            <a:r>
              <a:rPr lang="fr-CH" dirty="0" smtClean="0"/>
              <a:t>Il s'agit des activités effectuées avant la vente</a:t>
            </a:r>
          </a:p>
          <a:p>
            <a:pPr lvl="2"/>
            <a:endParaRPr lang="fr-CH" dirty="0" smtClean="0"/>
          </a:p>
          <a:p>
            <a:pPr lvl="1"/>
            <a:r>
              <a:rPr lang="fr-CH" dirty="0" smtClean="0"/>
              <a:t>Comprennent : </a:t>
            </a:r>
          </a:p>
          <a:p>
            <a:pPr lvl="2"/>
            <a:r>
              <a:rPr lang="fr-CH" dirty="0" smtClean="0"/>
              <a:t>Support vente : système Computer-</a:t>
            </a:r>
            <a:r>
              <a:rPr lang="fr-CH" dirty="0" err="1" smtClean="0"/>
              <a:t>Aided</a:t>
            </a:r>
            <a:r>
              <a:rPr lang="fr-CH" dirty="0" smtClean="0"/>
              <a:t> </a:t>
            </a:r>
            <a:r>
              <a:rPr lang="fr-CH" dirty="0" err="1" smtClean="0"/>
              <a:t>Selling</a:t>
            </a:r>
            <a:r>
              <a:rPr lang="fr-CH" dirty="0" smtClean="0"/>
              <a:t> (CAS)</a:t>
            </a:r>
          </a:p>
          <a:p>
            <a:pPr lvl="2"/>
            <a:r>
              <a:rPr lang="fr-CH" dirty="0" smtClean="0"/>
              <a:t>Demande d'offre</a:t>
            </a:r>
          </a:p>
          <a:p>
            <a:pPr lvl="2"/>
            <a:r>
              <a:rPr lang="fr-CH" dirty="0" smtClean="0"/>
              <a:t>Offre </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35</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3000364" y="3822010"/>
            <a:ext cx="5423347" cy="25359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77500" lnSpcReduction="20000"/>
          </a:bodyPr>
          <a:lstStyle/>
          <a:p>
            <a:r>
              <a:rPr lang="fr-CH" u="sng" dirty="0" smtClean="0"/>
              <a:t>Activités "</a:t>
            </a:r>
            <a:r>
              <a:rPr lang="fr-CH" u="sng" dirty="0" err="1" smtClean="0"/>
              <a:t>pré-vente</a:t>
            </a:r>
            <a:r>
              <a:rPr lang="fr-CH" u="sng" dirty="0" smtClean="0"/>
              <a:t>"</a:t>
            </a:r>
          </a:p>
          <a:p>
            <a:pPr lvl="2"/>
            <a:endParaRPr lang="fr-CH" dirty="0" smtClean="0"/>
          </a:p>
          <a:p>
            <a:pPr lvl="1"/>
            <a:r>
              <a:rPr lang="fr-CH" dirty="0" smtClean="0"/>
              <a:t>Le but ultime de toutes les activités dites de "</a:t>
            </a:r>
            <a:r>
              <a:rPr lang="fr-CH" dirty="0" err="1" smtClean="0"/>
              <a:t>pré-vente</a:t>
            </a:r>
            <a:r>
              <a:rPr lang="fr-CH" dirty="0" smtClean="0"/>
              <a:t>" est d'équiper les vendeurs avec tous les renseignements nécessaires pour négocier et effectuer le maximum du potentiel de vente. </a:t>
            </a:r>
          </a:p>
          <a:p>
            <a:pPr lvl="2"/>
            <a:endParaRPr lang="fr-CH" dirty="0" smtClean="0"/>
          </a:p>
          <a:p>
            <a:pPr lvl="1"/>
            <a:r>
              <a:rPr lang="fr-CH" dirty="0" smtClean="0"/>
              <a:t>Renseignements nécessaires : </a:t>
            </a:r>
          </a:p>
          <a:p>
            <a:pPr lvl="2"/>
            <a:r>
              <a:rPr lang="fr-CH" dirty="0" smtClean="0"/>
              <a:t>Ventes passées</a:t>
            </a:r>
          </a:p>
          <a:p>
            <a:pPr lvl="2"/>
            <a:r>
              <a:rPr lang="fr-CH" dirty="0" smtClean="0"/>
              <a:t>Communications passées</a:t>
            </a:r>
          </a:p>
          <a:p>
            <a:pPr lvl="2"/>
            <a:r>
              <a:rPr lang="fr-CH" dirty="0" smtClean="0"/>
              <a:t>Information sur le contact</a:t>
            </a:r>
          </a:p>
          <a:p>
            <a:pPr lvl="2"/>
            <a:r>
              <a:rPr lang="fr-CH" dirty="0" smtClean="0"/>
              <a:t>Information générale sur la société </a:t>
            </a:r>
          </a:p>
          <a:p>
            <a:pPr lvl="2"/>
            <a:r>
              <a:rPr lang="fr-CH" dirty="0" smtClean="0"/>
              <a:t>Les limites de crédit et son utilisation </a:t>
            </a:r>
          </a:p>
          <a:p>
            <a:pPr lvl="2"/>
            <a:r>
              <a:rPr lang="fr-CH" dirty="0" smtClean="0"/>
              <a:t>Commandes courantes &amp; arriérées</a:t>
            </a:r>
          </a:p>
          <a:p>
            <a:pPr lvl="2"/>
            <a:r>
              <a:rPr lang="fr-CH" dirty="0" smtClean="0"/>
              <a:t>…</a:t>
            </a:r>
          </a:p>
          <a:p>
            <a:pPr lvl="2"/>
            <a:endParaRPr lang="fr-CH" dirty="0" smtClean="0"/>
          </a:p>
          <a:p>
            <a:pPr lvl="1"/>
            <a:r>
              <a:rPr lang="fr-CH" dirty="0" smtClean="0"/>
              <a:t>Plus ou moins équivalent à un </a:t>
            </a:r>
            <a:r>
              <a:rPr lang="fr-CH" dirty="0" smtClean="0">
                <a:solidFill>
                  <a:srgbClr val="00B050"/>
                </a:solidFill>
              </a:rPr>
              <a:t>CRM light</a:t>
            </a:r>
          </a:p>
          <a:p>
            <a:pPr lvl="2"/>
            <a:endParaRPr lang="fr-CH" dirty="0" smtClean="0"/>
          </a:p>
          <a:p>
            <a:pPr lvl="1"/>
            <a:r>
              <a:rPr lang="fr-CH" dirty="0" smtClean="0"/>
              <a:t>Vision à 360° du client</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36</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r>
              <a:rPr lang="fr-CH" u="sng" dirty="0" smtClean="0"/>
              <a:t>Activités "</a:t>
            </a:r>
            <a:r>
              <a:rPr lang="fr-CH" u="sng" dirty="0" err="1" smtClean="0"/>
              <a:t>pré-vente</a:t>
            </a:r>
            <a:r>
              <a:rPr lang="fr-CH" u="sng" dirty="0" smtClean="0"/>
              <a:t>"</a:t>
            </a:r>
            <a:r>
              <a:rPr lang="fr-CH" dirty="0" smtClean="0"/>
              <a:t> : </a:t>
            </a:r>
            <a:r>
              <a:rPr lang="fr-CH" dirty="0" smtClean="0">
                <a:solidFill>
                  <a:srgbClr val="00B050"/>
                </a:solidFill>
              </a:rPr>
              <a:t>Support de vente</a:t>
            </a:r>
          </a:p>
          <a:p>
            <a:pPr lvl="2"/>
            <a:endParaRPr lang="fr-CH" dirty="0" smtClean="0"/>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37</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
        <p:nvSpPr>
          <p:cNvPr id="7" name="Rectangle 6"/>
          <p:cNvSpPr/>
          <p:nvPr/>
        </p:nvSpPr>
        <p:spPr>
          <a:xfrm>
            <a:off x="3143240" y="2000240"/>
            <a:ext cx="2643206" cy="642942"/>
          </a:xfrm>
          <a:prstGeom prst="rect">
            <a:avLst/>
          </a:prstGeom>
          <a:solidFill>
            <a:srgbClr val="FF0000">
              <a:alpha val="20000"/>
            </a:srgb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dirty="0" smtClean="0">
                <a:solidFill>
                  <a:sysClr val="windowText" lastClr="000000"/>
                </a:solidFill>
              </a:rPr>
              <a:t>Support de vente</a:t>
            </a:r>
          </a:p>
          <a:p>
            <a:pPr algn="ctr"/>
            <a:r>
              <a:rPr lang="fr-CH" dirty="0" smtClean="0">
                <a:solidFill>
                  <a:sysClr val="windowText" lastClr="000000"/>
                </a:solidFill>
              </a:rPr>
              <a:t>Système CAS</a:t>
            </a:r>
            <a:endParaRPr lang="fr-CH" dirty="0">
              <a:solidFill>
                <a:sysClr val="windowText" lastClr="000000"/>
              </a:solidFill>
            </a:endParaRPr>
          </a:p>
        </p:txBody>
      </p:sp>
      <p:sp>
        <p:nvSpPr>
          <p:cNvPr id="8" name="Rectangle 7"/>
          <p:cNvSpPr/>
          <p:nvPr/>
        </p:nvSpPr>
        <p:spPr>
          <a:xfrm>
            <a:off x="3143240" y="2928934"/>
            <a:ext cx="2643206" cy="642942"/>
          </a:xfrm>
          <a:prstGeom prst="rect">
            <a:avLst/>
          </a:prstGeom>
          <a:solidFill>
            <a:schemeClr val="bg1">
              <a:lumMod val="50000"/>
              <a:alpha val="2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72000" bIns="36000" rtlCol="0" anchor="ctr"/>
          <a:lstStyle/>
          <a:p>
            <a:r>
              <a:rPr lang="fr-CH" dirty="0" smtClean="0">
                <a:solidFill>
                  <a:sysClr val="windowText" lastClr="000000"/>
                </a:solidFill>
              </a:rPr>
              <a:t>Vente</a:t>
            </a:r>
            <a:endParaRPr lang="fr-CH" dirty="0">
              <a:solidFill>
                <a:sysClr val="windowText" lastClr="000000"/>
              </a:solidFill>
            </a:endParaRPr>
          </a:p>
        </p:txBody>
      </p:sp>
      <p:sp>
        <p:nvSpPr>
          <p:cNvPr id="9" name="Rectangle 8"/>
          <p:cNvSpPr/>
          <p:nvPr/>
        </p:nvSpPr>
        <p:spPr>
          <a:xfrm>
            <a:off x="4572000" y="3071810"/>
            <a:ext cx="1071570" cy="357190"/>
          </a:xfrm>
          <a:prstGeom prst="rect">
            <a:avLst/>
          </a:prstGeom>
          <a:solidFill>
            <a:srgbClr val="00B050">
              <a:alpha val="20000"/>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sz="1400" dirty="0" smtClean="0">
                <a:solidFill>
                  <a:sysClr val="windowText" lastClr="000000"/>
                </a:solidFill>
              </a:rPr>
              <a:t>Commande</a:t>
            </a:r>
            <a:endParaRPr lang="fr-CH" sz="1400" dirty="0">
              <a:solidFill>
                <a:sysClr val="windowText" lastClr="000000"/>
              </a:solidFill>
            </a:endParaRPr>
          </a:p>
        </p:txBody>
      </p:sp>
      <p:sp>
        <p:nvSpPr>
          <p:cNvPr id="10" name="Rectangle 9"/>
          <p:cNvSpPr/>
          <p:nvPr/>
        </p:nvSpPr>
        <p:spPr>
          <a:xfrm>
            <a:off x="3143240" y="3857628"/>
            <a:ext cx="2643206" cy="642942"/>
          </a:xfrm>
          <a:prstGeom prst="rect">
            <a:avLst/>
          </a:prstGeom>
          <a:solidFill>
            <a:schemeClr val="bg1">
              <a:lumMod val="50000"/>
              <a:alpha val="2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72000" bIns="36000" rtlCol="0" anchor="ctr"/>
          <a:lstStyle/>
          <a:p>
            <a:r>
              <a:rPr lang="fr-CH" dirty="0" smtClean="0">
                <a:solidFill>
                  <a:sysClr val="windowText" lastClr="000000"/>
                </a:solidFill>
              </a:rPr>
              <a:t>Expédition</a:t>
            </a:r>
            <a:endParaRPr lang="fr-CH" dirty="0">
              <a:solidFill>
                <a:sysClr val="windowText" lastClr="000000"/>
              </a:solidFill>
            </a:endParaRPr>
          </a:p>
        </p:txBody>
      </p:sp>
      <p:sp>
        <p:nvSpPr>
          <p:cNvPr id="11" name="Rectangle 10"/>
          <p:cNvSpPr/>
          <p:nvPr/>
        </p:nvSpPr>
        <p:spPr>
          <a:xfrm>
            <a:off x="4572000" y="4000504"/>
            <a:ext cx="1071570" cy="357190"/>
          </a:xfrm>
          <a:prstGeom prst="rect">
            <a:avLst/>
          </a:prstGeom>
          <a:solidFill>
            <a:srgbClr val="00B050">
              <a:alpha val="20000"/>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sz="1400" dirty="0" smtClean="0">
                <a:solidFill>
                  <a:sysClr val="windowText" lastClr="000000"/>
                </a:solidFill>
              </a:rPr>
              <a:t>Livraison</a:t>
            </a:r>
            <a:endParaRPr lang="fr-CH" sz="1400" dirty="0">
              <a:solidFill>
                <a:sysClr val="windowText" lastClr="000000"/>
              </a:solidFill>
            </a:endParaRPr>
          </a:p>
        </p:txBody>
      </p:sp>
      <p:sp>
        <p:nvSpPr>
          <p:cNvPr id="12" name="Rectangle 11"/>
          <p:cNvSpPr/>
          <p:nvPr/>
        </p:nvSpPr>
        <p:spPr>
          <a:xfrm>
            <a:off x="3143240" y="4786322"/>
            <a:ext cx="2643206" cy="642942"/>
          </a:xfrm>
          <a:prstGeom prst="rect">
            <a:avLst/>
          </a:prstGeom>
          <a:solidFill>
            <a:schemeClr val="bg1">
              <a:lumMod val="50000"/>
              <a:alpha val="2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72000" bIns="36000" rtlCol="0" anchor="ctr"/>
          <a:lstStyle/>
          <a:p>
            <a:r>
              <a:rPr lang="fr-CH" dirty="0" smtClean="0">
                <a:solidFill>
                  <a:sysClr val="windowText" lastClr="000000"/>
                </a:solidFill>
              </a:rPr>
              <a:t>Facturation</a:t>
            </a:r>
            <a:endParaRPr lang="fr-CH" dirty="0">
              <a:solidFill>
                <a:sysClr val="windowText" lastClr="000000"/>
              </a:solidFill>
            </a:endParaRPr>
          </a:p>
        </p:txBody>
      </p:sp>
      <p:sp>
        <p:nvSpPr>
          <p:cNvPr id="13" name="Rectangle 12"/>
          <p:cNvSpPr/>
          <p:nvPr/>
        </p:nvSpPr>
        <p:spPr>
          <a:xfrm>
            <a:off x="4572000" y="4929198"/>
            <a:ext cx="1071570" cy="357190"/>
          </a:xfrm>
          <a:prstGeom prst="rect">
            <a:avLst/>
          </a:prstGeom>
          <a:solidFill>
            <a:srgbClr val="00B050">
              <a:alpha val="20000"/>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sz="1400" dirty="0" smtClean="0">
                <a:solidFill>
                  <a:sysClr val="windowText" lastClr="000000"/>
                </a:solidFill>
              </a:rPr>
              <a:t>Facture</a:t>
            </a:r>
            <a:endParaRPr lang="fr-CH" sz="1400" dirty="0">
              <a:solidFill>
                <a:sysClr val="windowText" lastClr="000000"/>
              </a:solidFill>
            </a:endParaRPr>
          </a:p>
        </p:txBody>
      </p:sp>
      <p:sp>
        <p:nvSpPr>
          <p:cNvPr id="14" name="Rectangle 13"/>
          <p:cNvSpPr/>
          <p:nvPr/>
        </p:nvSpPr>
        <p:spPr>
          <a:xfrm>
            <a:off x="3143240" y="5715016"/>
            <a:ext cx="2643206" cy="642942"/>
          </a:xfrm>
          <a:prstGeom prst="rect">
            <a:avLst/>
          </a:prstGeom>
          <a:solidFill>
            <a:schemeClr val="bg1">
              <a:lumMod val="50000"/>
              <a:alpha val="2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dirty="0" smtClean="0">
                <a:solidFill>
                  <a:sysClr val="windowText" lastClr="000000"/>
                </a:solidFill>
              </a:rPr>
              <a:t>Comptabilité financière</a:t>
            </a:r>
            <a:endParaRPr lang="fr-CH" dirty="0">
              <a:solidFill>
                <a:sysClr val="windowText" lastClr="000000"/>
              </a:solidFill>
            </a:endParaRPr>
          </a:p>
        </p:txBody>
      </p:sp>
      <p:sp>
        <p:nvSpPr>
          <p:cNvPr id="15" name="Double flèche verticale 14"/>
          <p:cNvSpPr/>
          <p:nvPr/>
        </p:nvSpPr>
        <p:spPr>
          <a:xfrm>
            <a:off x="1357290" y="2000240"/>
            <a:ext cx="1357322" cy="4357718"/>
          </a:xfrm>
          <a:prstGeom prst="upDownArrow">
            <a:avLst>
              <a:gd name="adj1" fmla="val 66314"/>
              <a:gd name="adj2" fmla="val 50000"/>
            </a:avLst>
          </a:prstGeom>
          <a:solidFill>
            <a:schemeClr val="accent1">
              <a:alpha val="2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sz="1400" dirty="0" smtClean="0">
                <a:solidFill>
                  <a:sysClr val="windowText" lastClr="000000"/>
                </a:solidFill>
              </a:rPr>
              <a:t>Système</a:t>
            </a:r>
            <a:br>
              <a:rPr lang="fr-CH" sz="1400" dirty="0" smtClean="0">
                <a:solidFill>
                  <a:sysClr val="windowText" lastClr="000000"/>
                </a:solidFill>
              </a:rPr>
            </a:br>
            <a:r>
              <a:rPr lang="fr-CH" sz="1400" dirty="0" smtClean="0">
                <a:solidFill>
                  <a:sysClr val="windowText" lastClr="000000"/>
                </a:solidFill>
              </a:rPr>
              <a:t>d'info.</a:t>
            </a:r>
            <a:br>
              <a:rPr lang="fr-CH" sz="1400" dirty="0" smtClean="0">
                <a:solidFill>
                  <a:sysClr val="windowText" lastClr="000000"/>
                </a:solidFill>
              </a:rPr>
            </a:br>
            <a:r>
              <a:rPr lang="fr-CH" sz="1400" dirty="0" err="1" smtClean="0">
                <a:solidFill>
                  <a:sysClr val="windowText" lastClr="000000"/>
                </a:solidFill>
              </a:rPr>
              <a:t>comm</a:t>
            </a:r>
            <a:r>
              <a:rPr lang="fr-CH" sz="1400" dirty="0" smtClean="0">
                <a:solidFill>
                  <a:sysClr val="windowText" lastClr="000000"/>
                </a:solidFill>
              </a:rPr>
              <a:t>.</a:t>
            </a:r>
          </a:p>
          <a:p>
            <a:pPr algn="ctr"/>
            <a:endParaRPr lang="fr-CH" sz="1400" dirty="0" smtClean="0">
              <a:solidFill>
                <a:sysClr val="windowText" lastClr="000000"/>
              </a:solidFill>
            </a:endParaRPr>
          </a:p>
          <a:p>
            <a:pPr algn="ctr"/>
            <a:r>
              <a:rPr lang="fr-CH" sz="1400" dirty="0" smtClean="0">
                <a:solidFill>
                  <a:sysClr val="windowText" lastClr="000000"/>
                </a:solidFill>
              </a:rPr>
              <a:t>( </a:t>
            </a:r>
            <a:r>
              <a:rPr lang="fr-CH" sz="1400" dirty="0" smtClean="0">
                <a:solidFill>
                  <a:srgbClr val="FF0000"/>
                </a:solidFill>
              </a:rPr>
              <a:t>SIC</a:t>
            </a:r>
            <a:r>
              <a:rPr lang="fr-CH" sz="1400" dirty="0" smtClean="0">
                <a:solidFill>
                  <a:sysClr val="windowText" lastClr="000000"/>
                </a:solidFill>
              </a:rPr>
              <a:t> )</a:t>
            </a:r>
          </a:p>
        </p:txBody>
      </p:sp>
      <p:sp>
        <p:nvSpPr>
          <p:cNvPr id="16" name="Double flèche verticale 15"/>
          <p:cNvSpPr/>
          <p:nvPr/>
        </p:nvSpPr>
        <p:spPr>
          <a:xfrm>
            <a:off x="6715140" y="2000240"/>
            <a:ext cx="1214446" cy="2500330"/>
          </a:xfrm>
          <a:prstGeom prst="upDownArrow">
            <a:avLst>
              <a:gd name="adj1" fmla="val 67716"/>
              <a:gd name="adj2" fmla="val 50000"/>
            </a:avLst>
          </a:prstGeom>
          <a:solidFill>
            <a:srgbClr val="FFC000">
              <a:alpha val="20000"/>
            </a:srgbClr>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fr-CH" sz="1400" dirty="0" smtClean="0">
                <a:solidFill>
                  <a:sysClr val="windowText" lastClr="000000"/>
                </a:solidFill>
              </a:rPr>
              <a:t>Gestion des articles</a:t>
            </a:r>
          </a:p>
        </p:txBody>
      </p:sp>
      <p:cxnSp>
        <p:nvCxnSpPr>
          <p:cNvPr id="18" name="Connecteur droit avec flèche 17"/>
          <p:cNvCxnSpPr>
            <a:stCxn id="9" idx="2"/>
            <a:endCxn id="11" idx="0"/>
          </p:cNvCxnSpPr>
          <p:nvPr/>
        </p:nvCxnSpPr>
        <p:spPr>
          <a:xfrm rot="5400000">
            <a:off x="4822033" y="3714752"/>
            <a:ext cx="57150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a:stCxn id="11" idx="2"/>
            <a:endCxn id="13" idx="0"/>
          </p:cNvCxnSpPr>
          <p:nvPr/>
        </p:nvCxnSpPr>
        <p:spPr>
          <a:xfrm rot="5400000">
            <a:off x="4822033" y="4643446"/>
            <a:ext cx="57150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a:stCxn id="12" idx="2"/>
            <a:endCxn id="14" idx="0"/>
          </p:cNvCxnSpPr>
          <p:nvPr/>
        </p:nvCxnSpPr>
        <p:spPr>
          <a:xfrm rot="5400000">
            <a:off x="4321967" y="5572140"/>
            <a:ext cx="285752"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10" idx="3"/>
            <a:endCxn id="16" idx="2"/>
          </p:cNvCxnSpPr>
          <p:nvPr/>
        </p:nvCxnSpPr>
        <p:spPr>
          <a:xfrm flipV="1">
            <a:off x="5786446" y="3250405"/>
            <a:ext cx="1124730" cy="928694"/>
          </a:xfrm>
          <a:prstGeom prst="bentConnector3">
            <a:avLst>
              <a:gd name="adj1" fmla="val 50000"/>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 de transaction</a:t>
            </a:r>
            <a:r>
              <a:rPr lang="fr-CH" dirty="0" smtClean="0"/>
              <a:t> : </a:t>
            </a:r>
            <a:r>
              <a:rPr lang="fr-CH" dirty="0" smtClean="0">
                <a:solidFill>
                  <a:srgbClr val="00B050"/>
                </a:solidFill>
              </a:rPr>
              <a:t>Support de vente</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Support de vente</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38</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026" name="Picture 2"/>
          <p:cNvPicPr>
            <a:picLocks noChangeAspect="1" noChangeArrowheads="1"/>
          </p:cNvPicPr>
          <p:nvPr/>
        </p:nvPicPr>
        <p:blipFill>
          <a:blip r:embed="rId2" cstate="print"/>
          <a:srcRect/>
          <a:stretch>
            <a:fillRect/>
          </a:stretch>
        </p:blipFill>
        <p:spPr bwMode="auto">
          <a:xfrm>
            <a:off x="5715008" y="2000240"/>
            <a:ext cx="2814640" cy="2771002"/>
          </a:xfrm>
          <a:prstGeom prst="rect">
            <a:avLst/>
          </a:prstGeom>
          <a:noFill/>
          <a:ln w="9525">
            <a:noFill/>
            <a:miter lim="800000"/>
            <a:headEnd/>
            <a:tailEnd/>
          </a:ln>
        </p:spPr>
      </p:pic>
      <p:sp>
        <p:nvSpPr>
          <p:cNvPr id="6" name="Rectangle 5"/>
          <p:cNvSpPr/>
          <p:nvPr/>
        </p:nvSpPr>
        <p:spPr bwMode="auto">
          <a:xfrm>
            <a:off x="6477219" y="3786190"/>
            <a:ext cx="1880995" cy="100013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 de transaction</a:t>
            </a:r>
            <a:r>
              <a:rPr lang="fr-CH" dirty="0" smtClean="0"/>
              <a:t> : </a:t>
            </a:r>
            <a:r>
              <a:rPr lang="fr-CH" dirty="0" smtClean="0">
                <a:solidFill>
                  <a:srgbClr val="00B050"/>
                </a:solidFill>
              </a:rPr>
              <a:t>Demande d'offre</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Demande offre client</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39</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3"/>
          <p:cNvPicPr>
            <a:picLocks noChangeAspect="1" noChangeArrowheads="1"/>
          </p:cNvPicPr>
          <p:nvPr/>
        </p:nvPicPr>
        <p:blipFill>
          <a:blip r:embed="rId2" cstate="print"/>
          <a:srcRect/>
          <a:stretch>
            <a:fillRect/>
          </a:stretch>
        </p:blipFill>
        <p:spPr bwMode="auto">
          <a:xfrm>
            <a:off x="5143504" y="1877891"/>
            <a:ext cx="3429000" cy="2765555"/>
          </a:xfrm>
          <a:prstGeom prst="rect">
            <a:avLst/>
          </a:prstGeom>
          <a:noFill/>
          <a:ln w="9525">
            <a:noFill/>
            <a:miter lim="800000"/>
            <a:headEnd/>
            <a:tailEnd/>
          </a:ln>
          <a:effectLst/>
        </p:spPr>
      </p:pic>
      <p:sp>
        <p:nvSpPr>
          <p:cNvPr id="6" name="Rectangle 5"/>
          <p:cNvSpPr/>
          <p:nvPr/>
        </p:nvSpPr>
        <p:spPr bwMode="auto">
          <a:xfrm>
            <a:off x="5897248" y="3729047"/>
            <a:ext cx="2666781" cy="742278"/>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t>Structure organisationnelle</a:t>
            </a:r>
          </a:p>
          <a:p>
            <a:pPr lvl="2"/>
            <a:endParaRPr lang="fr-CH" dirty="0" smtClean="0"/>
          </a:p>
          <a:p>
            <a:r>
              <a:rPr lang="fr-CH" dirty="0" smtClean="0"/>
              <a:t>Master data</a:t>
            </a:r>
          </a:p>
          <a:p>
            <a:pPr lvl="2"/>
            <a:endParaRPr lang="fr-CH" dirty="0" smtClean="0"/>
          </a:p>
          <a:p>
            <a:r>
              <a:rPr lang="fr-CH" dirty="0" smtClean="0"/>
              <a:t>Flux de documents</a:t>
            </a:r>
          </a:p>
          <a:p>
            <a:pPr lvl="2"/>
            <a:endParaRPr lang="fr-CH" dirty="0" smtClean="0"/>
          </a:p>
          <a:p>
            <a:r>
              <a:rPr lang="fr-CH" dirty="0" smtClean="0"/>
              <a:t>Processus de vente</a:t>
            </a:r>
          </a:p>
          <a:p>
            <a:pPr lvl="2"/>
            <a:endParaRPr lang="fr-CH" dirty="0" smtClean="0"/>
          </a:p>
          <a:p>
            <a:r>
              <a:rPr lang="fr-CH" dirty="0" smtClean="0"/>
              <a:t>Gestion des crédits</a:t>
            </a:r>
          </a:p>
          <a:p>
            <a:pPr lvl="2"/>
            <a:endParaRPr lang="fr-CH" dirty="0" smtClean="0"/>
          </a:p>
          <a:p>
            <a:r>
              <a:rPr lang="fr-CH" dirty="0" err="1" smtClean="0"/>
              <a:t>Reporting</a:t>
            </a:r>
            <a:endParaRPr lang="fr-CH" dirty="0" smtClean="0"/>
          </a:p>
          <a:p>
            <a:pPr lvl="2"/>
            <a:endParaRPr lang="fr-CH" dirty="0"/>
          </a:p>
          <a:p>
            <a:r>
              <a:rPr lang="fr-CH" dirty="0" smtClean="0"/>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4</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 de transaction</a:t>
            </a:r>
            <a:r>
              <a:rPr lang="fr-CH" dirty="0" smtClean="0"/>
              <a:t> : </a:t>
            </a:r>
            <a:r>
              <a:rPr lang="fr-CH" dirty="0" smtClean="0">
                <a:solidFill>
                  <a:srgbClr val="00B050"/>
                </a:solidFill>
              </a:rPr>
              <a:t>Offre</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Offre</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40</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2290" name="Picture 2"/>
          <p:cNvPicPr>
            <a:picLocks noChangeAspect="1" noChangeArrowheads="1"/>
          </p:cNvPicPr>
          <p:nvPr/>
        </p:nvPicPr>
        <p:blipFill>
          <a:blip r:embed="rId2" cstate="print"/>
          <a:srcRect/>
          <a:stretch>
            <a:fillRect/>
          </a:stretch>
        </p:blipFill>
        <p:spPr bwMode="auto">
          <a:xfrm>
            <a:off x="5143504" y="1976454"/>
            <a:ext cx="3267075" cy="3810000"/>
          </a:xfrm>
          <a:prstGeom prst="rect">
            <a:avLst/>
          </a:prstGeom>
          <a:noFill/>
          <a:ln w="9525">
            <a:noFill/>
            <a:miter lim="800000"/>
            <a:headEnd/>
            <a:tailEnd/>
          </a:ln>
          <a:effectLst/>
        </p:spPr>
      </p:pic>
      <p:sp>
        <p:nvSpPr>
          <p:cNvPr id="6" name="Rectangle 5"/>
          <p:cNvSpPr/>
          <p:nvPr/>
        </p:nvSpPr>
        <p:spPr bwMode="auto">
          <a:xfrm>
            <a:off x="5905747" y="4000504"/>
            <a:ext cx="2595343" cy="1785950"/>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41</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101" name="Rectangle 100"/>
          <p:cNvSpPr/>
          <p:nvPr/>
        </p:nvSpPr>
        <p:spPr>
          <a:xfrm>
            <a:off x="6000760" y="1785926"/>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pic>
        <p:nvPicPr>
          <p:cNvPr id="47"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Commande client</a:t>
            </a:r>
            <a:r>
              <a:rPr lang="fr-CH" dirty="0" smtClean="0"/>
              <a:t> </a:t>
            </a:r>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42</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
        <p:nvSpPr>
          <p:cNvPr id="17" name="Rectangle 5"/>
          <p:cNvSpPr>
            <a:spLocks noChangeArrowheads="1"/>
          </p:cNvSpPr>
          <p:nvPr/>
        </p:nvSpPr>
        <p:spPr bwMode="auto">
          <a:xfrm>
            <a:off x="4381528" y="1267754"/>
            <a:ext cx="4191000" cy="1617584"/>
          </a:xfrm>
          <a:prstGeom prst="rect">
            <a:avLst/>
          </a:prstGeom>
          <a:solidFill>
            <a:srgbClr val="00B050">
              <a:alpha val="30196"/>
            </a:srgbClr>
          </a:solidFill>
          <a:ln w="19050" algn="ctr">
            <a:solidFill>
              <a:srgbClr val="00B050"/>
            </a:solidFill>
            <a:miter lim="800000"/>
            <a:headEnd/>
            <a:tailEnd/>
          </a:ln>
        </p:spPr>
        <p:txBody>
          <a:bodyPr wrap="none"/>
          <a:lstStyle/>
          <a:p>
            <a:pPr>
              <a:spcBef>
                <a:spcPct val="0"/>
              </a:spcBef>
              <a:buClrTx/>
              <a:buFontTx/>
              <a:buNone/>
            </a:pPr>
            <a:r>
              <a:rPr lang="en-US" sz="1800" smtClean="0"/>
              <a:t>En-</a:t>
            </a:r>
            <a:r>
              <a:rPr lang="en-US" sz="1800" err="1" smtClean="0"/>
              <a:t>tête</a:t>
            </a:r>
            <a:endParaRPr lang="en-US" sz="1800"/>
          </a:p>
        </p:txBody>
      </p:sp>
      <p:sp>
        <p:nvSpPr>
          <p:cNvPr id="18" name="Rectangle 6"/>
          <p:cNvSpPr>
            <a:spLocks noChangeArrowheads="1"/>
          </p:cNvSpPr>
          <p:nvPr/>
        </p:nvSpPr>
        <p:spPr bwMode="auto">
          <a:xfrm>
            <a:off x="4457728" y="1638889"/>
            <a:ext cx="4038600" cy="1192659"/>
          </a:xfrm>
          <a:prstGeom prst="rect">
            <a:avLst/>
          </a:prstGeom>
          <a:solidFill>
            <a:schemeClr val="bg1">
              <a:alpha val="92155"/>
            </a:schemeClr>
          </a:solidFill>
          <a:ln w="25400" algn="ctr">
            <a:solidFill>
              <a:schemeClr val="tx1"/>
            </a:solidFill>
            <a:miter lim="800000"/>
            <a:headEnd/>
            <a:tailEnd/>
          </a:ln>
        </p:spPr>
        <p:txBody>
          <a:bodyPr wrap="none" numCol="2" anchor="t"/>
          <a:lstStyle/>
          <a:p>
            <a:r>
              <a:rPr lang="fr-CH" sz="1400" dirty="0" smtClean="0"/>
              <a:t>N° donneur d'ordre</a:t>
            </a:r>
          </a:p>
          <a:p>
            <a:r>
              <a:rPr lang="fr-CH" sz="1400" dirty="0" smtClean="0"/>
              <a:t>N° client livré et du payeur</a:t>
            </a:r>
          </a:p>
          <a:p>
            <a:r>
              <a:rPr lang="fr-CH" sz="1400" dirty="0" smtClean="0"/>
              <a:t>Devise &amp; taux de change</a:t>
            </a:r>
          </a:p>
          <a:p>
            <a:r>
              <a:rPr lang="fr-CH" sz="1400" dirty="0" smtClean="0"/>
              <a:t>Prix</a:t>
            </a:r>
          </a:p>
          <a:p>
            <a:r>
              <a:rPr lang="fr-CH" sz="1400" dirty="0" smtClean="0"/>
              <a:t>Date de livraison</a:t>
            </a:r>
          </a:p>
          <a:p>
            <a:r>
              <a:rPr lang="fr-CH" sz="1400" dirty="0" smtClean="0"/>
              <a:t>Point d’expédition</a:t>
            </a:r>
          </a:p>
          <a:p>
            <a:r>
              <a:rPr lang="en-US" sz="1400" b="0" dirty="0" smtClean="0"/>
              <a:t>…</a:t>
            </a:r>
            <a:endParaRPr lang="en-US" sz="1400" b="0" dirty="0"/>
          </a:p>
        </p:txBody>
      </p:sp>
      <p:sp>
        <p:nvSpPr>
          <p:cNvPr id="19" name="Rectangle 8"/>
          <p:cNvSpPr>
            <a:spLocks noChangeArrowheads="1"/>
          </p:cNvSpPr>
          <p:nvPr/>
        </p:nvSpPr>
        <p:spPr bwMode="auto">
          <a:xfrm>
            <a:off x="4381528" y="3145873"/>
            <a:ext cx="4191000" cy="1768015"/>
          </a:xfrm>
          <a:prstGeom prst="rect">
            <a:avLst/>
          </a:prstGeom>
          <a:solidFill>
            <a:srgbClr val="00B0F0">
              <a:alpha val="30196"/>
            </a:srgbClr>
          </a:solidFill>
          <a:ln w="19050" algn="ctr">
            <a:solidFill>
              <a:srgbClr val="00B0F0"/>
            </a:solidFill>
            <a:miter lim="800000"/>
            <a:headEnd/>
            <a:tailEnd/>
          </a:ln>
        </p:spPr>
        <p:txBody>
          <a:bodyPr wrap="none"/>
          <a:lstStyle/>
          <a:p>
            <a:pPr>
              <a:spcBef>
                <a:spcPct val="0"/>
              </a:spcBef>
              <a:buClrTx/>
              <a:buFontTx/>
              <a:buNone/>
            </a:pPr>
            <a:r>
              <a:rPr lang="en-US" sz="1800" err="1" smtClean="0"/>
              <a:t>Poste</a:t>
            </a:r>
            <a:endParaRPr lang="en-US" sz="1800"/>
          </a:p>
        </p:txBody>
      </p:sp>
      <p:sp>
        <p:nvSpPr>
          <p:cNvPr id="20" name="Rectangle 9"/>
          <p:cNvSpPr>
            <a:spLocks noChangeArrowheads="1"/>
          </p:cNvSpPr>
          <p:nvPr/>
        </p:nvSpPr>
        <p:spPr bwMode="auto">
          <a:xfrm>
            <a:off x="4457728" y="3560041"/>
            <a:ext cx="4038600" cy="1295401"/>
          </a:xfrm>
          <a:prstGeom prst="rect">
            <a:avLst/>
          </a:prstGeom>
          <a:solidFill>
            <a:schemeClr val="bg1">
              <a:alpha val="92155"/>
            </a:schemeClr>
          </a:solidFill>
          <a:ln w="25400" algn="ctr">
            <a:solidFill>
              <a:schemeClr val="tx1"/>
            </a:solidFill>
            <a:miter lim="800000"/>
            <a:headEnd/>
            <a:tailEnd/>
          </a:ln>
        </p:spPr>
        <p:txBody>
          <a:bodyPr wrap="none" numCol="2"/>
          <a:lstStyle/>
          <a:p>
            <a:r>
              <a:rPr lang="fr-CH" sz="1400" dirty="0" smtClean="0"/>
              <a:t>N° article</a:t>
            </a:r>
          </a:p>
          <a:p>
            <a:r>
              <a:rPr lang="fr-CH" sz="1400" dirty="0" smtClean="0"/>
              <a:t>Quantité</a:t>
            </a:r>
          </a:p>
          <a:p>
            <a:r>
              <a:rPr lang="fr-CH" sz="1400" dirty="0" smtClean="0"/>
              <a:t>N° client livré</a:t>
            </a:r>
          </a:p>
          <a:p>
            <a:r>
              <a:rPr lang="fr-CH" sz="1400" dirty="0" smtClean="0"/>
              <a:t>N° payeur</a:t>
            </a:r>
          </a:p>
          <a:p>
            <a:r>
              <a:rPr lang="fr-CH" sz="1400" dirty="0" smtClean="0"/>
              <a:t>Stockage</a:t>
            </a:r>
          </a:p>
          <a:p>
            <a:r>
              <a:rPr lang="fr-CH" sz="1400" dirty="0" smtClean="0"/>
              <a:t>Division</a:t>
            </a:r>
          </a:p>
          <a:p>
            <a:r>
              <a:rPr lang="fr-CH" sz="1400" dirty="0" smtClean="0"/>
              <a:t>Prix</a:t>
            </a:r>
          </a:p>
          <a:p>
            <a:r>
              <a:rPr lang="en-US" sz="1400" b="0" dirty="0" smtClean="0"/>
              <a:t>…</a:t>
            </a:r>
            <a:r>
              <a:rPr lang="en-US" sz="1400" b="0" dirty="0"/>
              <a:t>		</a:t>
            </a:r>
          </a:p>
        </p:txBody>
      </p:sp>
      <p:sp>
        <p:nvSpPr>
          <p:cNvPr id="21" name="Rectangle 11"/>
          <p:cNvSpPr>
            <a:spLocks noChangeArrowheads="1"/>
          </p:cNvSpPr>
          <p:nvPr/>
        </p:nvSpPr>
        <p:spPr bwMode="auto">
          <a:xfrm>
            <a:off x="4381528" y="5131574"/>
            <a:ext cx="4191000" cy="1512136"/>
          </a:xfrm>
          <a:prstGeom prst="rect">
            <a:avLst/>
          </a:prstGeom>
          <a:solidFill>
            <a:srgbClr val="FFC000">
              <a:alpha val="30196"/>
            </a:srgbClr>
          </a:solidFill>
          <a:ln w="19050" algn="ctr">
            <a:solidFill>
              <a:srgbClr val="FFC000"/>
            </a:solidFill>
            <a:miter lim="800000"/>
            <a:headEnd/>
            <a:tailEnd/>
          </a:ln>
        </p:spPr>
        <p:txBody>
          <a:bodyPr wrap="none"/>
          <a:lstStyle/>
          <a:p>
            <a:pPr>
              <a:spcBef>
                <a:spcPct val="0"/>
              </a:spcBef>
              <a:buClrTx/>
              <a:buFontTx/>
              <a:buNone/>
            </a:pPr>
            <a:r>
              <a:rPr lang="en-US" sz="1800" err="1" smtClean="0"/>
              <a:t>Echéancier</a:t>
            </a:r>
            <a:r>
              <a:rPr lang="en-US" sz="1800" smtClean="0"/>
              <a:t> (par </a:t>
            </a:r>
            <a:r>
              <a:rPr lang="en-US" sz="1800" err="1" smtClean="0"/>
              <a:t>poste</a:t>
            </a:r>
            <a:r>
              <a:rPr lang="en-US" sz="1800" smtClean="0"/>
              <a:t>)</a:t>
            </a:r>
            <a:endParaRPr lang="en-US" sz="1800"/>
          </a:p>
        </p:txBody>
      </p:sp>
      <p:sp>
        <p:nvSpPr>
          <p:cNvPr id="22" name="Rectangle 12"/>
          <p:cNvSpPr>
            <a:spLocks noChangeArrowheads="1"/>
          </p:cNvSpPr>
          <p:nvPr/>
        </p:nvSpPr>
        <p:spPr bwMode="auto">
          <a:xfrm>
            <a:off x="4457728" y="5500163"/>
            <a:ext cx="4038600" cy="1078998"/>
          </a:xfrm>
          <a:prstGeom prst="rect">
            <a:avLst/>
          </a:prstGeom>
          <a:solidFill>
            <a:schemeClr val="bg1">
              <a:alpha val="92155"/>
            </a:schemeClr>
          </a:solidFill>
          <a:ln w="25400" algn="ctr">
            <a:solidFill>
              <a:schemeClr val="tx1"/>
            </a:solidFill>
            <a:miter lim="800000"/>
            <a:headEnd/>
            <a:tailEnd/>
          </a:ln>
        </p:spPr>
        <p:txBody>
          <a:bodyPr wrap="none" numCol="1"/>
          <a:lstStyle/>
          <a:p>
            <a:r>
              <a:rPr lang="fr-CH" sz="1400" dirty="0" smtClean="0"/>
              <a:t>Type d'échéance</a:t>
            </a:r>
          </a:p>
          <a:p>
            <a:r>
              <a:rPr lang="fr-CH" sz="1400" dirty="0" smtClean="0"/>
              <a:t>Date de livraison</a:t>
            </a:r>
          </a:p>
          <a:p>
            <a:r>
              <a:rPr lang="fr-CH" sz="1400" dirty="0" smtClean="0"/>
              <a:t>Quantité confirmée</a:t>
            </a:r>
          </a:p>
          <a:p>
            <a:r>
              <a:rPr lang="fr-CH" sz="1400" dirty="0" smtClean="0"/>
              <a:t>…</a:t>
            </a:r>
          </a:p>
        </p:txBody>
      </p:sp>
      <p:sp>
        <p:nvSpPr>
          <p:cNvPr id="23" name="AutoShape 14"/>
          <p:cNvSpPr>
            <a:spLocks noChangeArrowheads="1"/>
          </p:cNvSpPr>
          <p:nvPr/>
        </p:nvSpPr>
        <p:spPr bwMode="auto">
          <a:xfrm rot="10800000">
            <a:off x="1047562" y="3145874"/>
            <a:ext cx="1371600" cy="1752600"/>
          </a:xfrm>
          <a:prstGeom prst="foldedCorner">
            <a:avLst>
              <a:gd name="adj" fmla="val 29685"/>
            </a:avLst>
          </a:prstGeom>
          <a:solidFill>
            <a:schemeClr val="bg1">
              <a:alpha val="29019"/>
            </a:schemeClr>
          </a:solidFill>
          <a:ln w="19050">
            <a:solidFill>
              <a:schemeClr val="tx1"/>
            </a:solidFill>
            <a:round/>
            <a:headEnd/>
            <a:tailEnd/>
          </a:ln>
        </p:spPr>
        <p:txBody>
          <a:bodyPr rot="10800000" wrap="none" anchor="ctr"/>
          <a:lstStyle/>
          <a:p>
            <a:pPr algn="ctr">
              <a:spcBef>
                <a:spcPct val="0"/>
              </a:spcBef>
              <a:buClrTx/>
              <a:buFontTx/>
              <a:buNone/>
            </a:pPr>
            <a:r>
              <a:rPr lang="en-US" sz="1600" b="0" dirty="0" smtClean="0"/>
              <a:t>Document </a:t>
            </a:r>
          </a:p>
          <a:p>
            <a:pPr algn="ctr">
              <a:spcBef>
                <a:spcPct val="0"/>
              </a:spcBef>
              <a:buClrTx/>
              <a:buFontTx/>
              <a:buNone/>
            </a:pPr>
            <a:r>
              <a:rPr lang="en-US" sz="1600" b="0" dirty="0" smtClean="0"/>
              <a:t>de </a:t>
            </a:r>
            <a:r>
              <a:rPr lang="en-US" sz="1600" b="0" dirty="0" err="1" smtClean="0"/>
              <a:t>vente</a:t>
            </a:r>
            <a:endParaRPr lang="en-US" sz="1600" b="0" dirty="0"/>
          </a:p>
          <a:p>
            <a:pPr algn="ctr">
              <a:spcBef>
                <a:spcPct val="0"/>
              </a:spcBef>
              <a:buClrTx/>
              <a:buFontTx/>
              <a:buNone/>
            </a:pPr>
            <a:endParaRPr lang="en-US" sz="1600" b="0" dirty="0"/>
          </a:p>
          <a:p>
            <a:pPr algn="ctr">
              <a:spcBef>
                <a:spcPct val="0"/>
              </a:spcBef>
              <a:buClrTx/>
              <a:buFontTx/>
              <a:buNone/>
            </a:pPr>
            <a:r>
              <a:rPr lang="en-US" sz="1600" b="0" dirty="0" err="1" smtClean="0"/>
              <a:t>Numéro</a:t>
            </a:r>
            <a:endParaRPr lang="en-US" sz="1600" b="0" dirty="0"/>
          </a:p>
        </p:txBody>
      </p:sp>
      <p:sp>
        <p:nvSpPr>
          <p:cNvPr id="24" name="AutoShape 15"/>
          <p:cNvSpPr>
            <a:spLocks noChangeArrowheads="1"/>
          </p:cNvSpPr>
          <p:nvPr/>
        </p:nvSpPr>
        <p:spPr bwMode="auto">
          <a:xfrm rot="19988647">
            <a:off x="2583214" y="2612474"/>
            <a:ext cx="1447800" cy="457200"/>
          </a:xfrm>
          <a:prstGeom prst="rightArrow">
            <a:avLst>
              <a:gd name="adj1" fmla="val 50000"/>
              <a:gd name="adj2" fmla="val 79167"/>
            </a:avLst>
          </a:prstGeom>
          <a:solidFill>
            <a:schemeClr val="tx1">
              <a:alpha val="30196"/>
            </a:schemeClr>
          </a:solidFill>
          <a:ln w="25400" algn="ctr">
            <a:solidFill>
              <a:schemeClr val="tx1"/>
            </a:solidFill>
            <a:miter lim="800000"/>
            <a:headEnd/>
            <a:tailEnd/>
          </a:ln>
        </p:spPr>
        <p:txBody>
          <a:bodyPr wrap="none" anchor="ctr"/>
          <a:lstStyle/>
          <a:p>
            <a:endParaRPr lang="fr-FR"/>
          </a:p>
        </p:txBody>
      </p:sp>
      <p:sp>
        <p:nvSpPr>
          <p:cNvPr id="25" name="AutoShape 16"/>
          <p:cNvSpPr>
            <a:spLocks noChangeArrowheads="1"/>
          </p:cNvSpPr>
          <p:nvPr/>
        </p:nvSpPr>
        <p:spPr bwMode="auto">
          <a:xfrm rot="1798903">
            <a:off x="2583214" y="5050874"/>
            <a:ext cx="1447800" cy="457200"/>
          </a:xfrm>
          <a:prstGeom prst="rightArrow">
            <a:avLst>
              <a:gd name="adj1" fmla="val 50000"/>
              <a:gd name="adj2" fmla="val 79167"/>
            </a:avLst>
          </a:prstGeom>
          <a:solidFill>
            <a:schemeClr val="tx1">
              <a:alpha val="30196"/>
            </a:schemeClr>
          </a:solidFill>
          <a:ln w="25400" algn="ctr">
            <a:solidFill>
              <a:schemeClr val="tx1"/>
            </a:solidFill>
            <a:miter lim="800000"/>
            <a:headEnd/>
            <a:tailEnd/>
          </a:ln>
        </p:spPr>
        <p:txBody>
          <a:bodyPr wrap="none" anchor="ctr"/>
          <a:lstStyle/>
          <a:p>
            <a:endParaRPr lang="fr-FR"/>
          </a:p>
        </p:txBody>
      </p:sp>
      <p:sp>
        <p:nvSpPr>
          <p:cNvPr id="26" name="AutoShape 17"/>
          <p:cNvSpPr>
            <a:spLocks noChangeArrowheads="1"/>
          </p:cNvSpPr>
          <p:nvPr/>
        </p:nvSpPr>
        <p:spPr bwMode="auto">
          <a:xfrm>
            <a:off x="2811814" y="3831674"/>
            <a:ext cx="1295400" cy="457200"/>
          </a:xfrm>
          <a:prstGeom prst="rightArrow">
            <a:avLst>
              <a:gd name="adj1" fmla="val 50000"/>
              <a:gd name="adj2" fmla="val 70833"/>
            </a:avLst>
          </a:prstGeom>
          <a:solidFill>
            <a:schemeClr val="tx1">
              <a:alpha val="30196"/>
            </a:schemeClr>
          </a:solidFill>
          <a:ln w="25400" algn="ctr">
            <a:solidFill>
              <a:schemeClr val="tx1"/>
            </a:solidFill>
            <a:miter lim="800000"/>
            <a:headEnd/>
            <a:tailEnd/>
          </a:ln>
        </p:spPr>
        <p:txBody>
          <a:bodyPr wrap="none" anchor="ctr"/>
          <a:lstStyle/>
          <a:p>
            <a:endParaRPr lang="fr-F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Commande client</a:t>
            </a:r>
            <a:r>
              <a:rPr lang="fr-CH" dirty="0" smtClean="0"/>
              <a:t> : </a:t>
            </a:r>
            <a:r>
              <a:rPr lang="fr-CH" dirty="0" smtClean="0">
                <a:solidFill>
                  <a:srgbClr val="00B050"/>
                </a:solidFill>
              </a:rPr>
              <a:t>Codes de transaction</a:t>
            </a:r>
            <a:endParaRPr lang="fr-CH" u="sng" dirty="0" smtClean="0"/>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Commande client</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43</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7" name="Picture 2"/>
          <p:cNvPicPr>
            <a:picLocks noChangeAspect="1" noChangeArrowheads="1"/>
          </p:cNvPicPr>
          <p:nvPr/>
        </p:nvPicPr>
        <p:blipFill>
          <a:blip r:embed="rId2" cstate="print"/>
          <a:srcRect/>
          <a:stretch>
            <a:fillRect/>
          </a:stretch>
        </p:blipFill>
        <p:spPr bwMode="auto">
          <a:xfrm>
            <a:off x="5268974" y="1785926"/>
            <a:ext cx="3338659" cy="4643470"/>
          </a:xfrm>
          <a:prstGeom prst="rect">
            <a:avLst/>
          </a:prstGeom>
          <a:noFill/>
          <a:ln w="9525">
            <a:noFill/>
            <a:miter lim="800000"/>
            <a:headEnd/>
            <a:tailEnd/>
          </a:ln>
          <a:effectLst/>
        </p:spPr>
      </p:pic>
      <p:sp>
        <p:nvSpPr>
          <p:cNvPr id="8" name="Rectangle 7"/>
          <p:cNvSpPr/>
          <p:nvPr/>
        </p:nvSpPr>
        <p:spPr bwMode="auto">
          <a:xfrm>
            <a:off x="6032746" y="3801382"/>
            <a:ext cx="2611220" cy="2628014"/>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normAutofit fontScale="92500" lnSpcReduction="20000"/>
          </a:bodyPr>
          <a:lstStyle/>
          <a:p>
            <a:r>
              <a:rPr lang="fr-CH" u="sng" dirty="0" smtClean="0"/>
              <a:t>Commande client</a:t>
            </a:r>
            <a:r>
              <a:rPr lang="fr-CH" dirty="0" smtClean="0"/>
              <a:t> : </a:t>
            </a:r>
            <a:r>
              <a:rPr lang="fr-CH" dirty="0" smtClean="0">
                <a:solidFill>
                  <a:srgbClr val="00B050"/>
                </a:solidFill>
              </a:rPr>
              <a:t>Transaction VA01</a:t>
            </a:r>
          </a:p>
          <a:p>
            <a:pPr lvl="2"/>
            <a:endParaRPr lang="fr-CH" dirty="0" smtClean="0"/>
          </a:p>
          <a:p>
            <a:pPr lvl="1"/>
            <a:r>
              <a:rPr lang="fr-CH" dirty="0" smtClean="0"/>
              <a:t>Initialement</a:t>
            </a:r>
          </a:p>
          <a:p>
            <a:pPr lvl="2"/>
            <a:r>
              <a:rPr lang="fr-CH" dirty="0" smtClean="0"/>
              <a:t>Type de commande</a:t>
            </a:r>
          </a:p>
          <a:p>
            <a:pPr lvl="3">
              <a:tabLst>
                <a:tab pos="2065338" algn="l"/>
                <a:tab pos="2238375" algn="l"/>
              </a:tabLst>
            </a:pPr>
            <a:r>
              <a:rPr lang="fr-CH" dirty="0" smtClean="0"/>
              <a:t>CDCL	=	Commande client standard</a:t>
            </a:r>
          </a:p>
          <a:p>
            <a:pPr lvl="3">
              <a:tabLst>
                <a:tab pos="2065338" algn="l"/>
                <a:tab pos="2238375" algn="l"/>
              </a:tabLst>
            </a:pPr>
            <a:r>
              <a:rPr lang="fr-CH" dirty="0" smtClean="0"/>
              <a:t>BV	=	Vente au comptant</a:t>
            </a:r>
          </a:p>
          <a:p>
            <a:pPr lvl="3">
              <a:tabLst>
                <a:tab pos="2065338" algn="l"/>
                <a:tab pos="2238375" algn="l"/>
              </a:tabLst>
            </a:pPr>
            <a:r>
              <a:rPr lang="fr-CH" dirty="0" smtClean="0"/>
              <a:t>…</a:t>
            </a:r>
          </a:p>
          <a:p>
            <a:pPr lvl="2"/>
            <a:endParaRPr lang="fr-CH" dirty="0" smtClean="0"/>
          </a:p>
          <a:p>
            <a:pPr lvl="1"/>
            <a:r>
              <a:rPr lang="fr-CH" dirty="0" smtClean="0"/>
              <a:t>En-tête</a:t>
            </a:r>
          </a:p>
          <a:p>
            <a:pPr lvl="2"/>
            <a:r>
              <a:rPr lang="fr-CH" dirty="0" smtClean="0"/>
              <a:t>Donneur d'ordre</a:t>
            </a:r>
          </a:p>
          <a:p>
            <a:pPr lvl="2"/>
            <a:r>
              <a:rPr lang="fr-CH" dirty="0" smtClean="0"/>
              <a:t>Réceptionnaire</a:t>
            </a:r>
          </a:p>
          <a:p>
            <a:pPr lvl="2"/>
            <a:endParaRPr lang="fr-CH" dirty="0" smtClean="0"/>
          </a:p>
          <a:p>
            <a:pPr lvl="1"/>
            <a:r>
              <a:rPr lang="fr-CH" dirty="0" smtClean="0"/>
              <a:t>Poste</a:t>
            </a:r>
          </a:p>
          <a:p>
            <a:pPr lvl="2"/>
            <a:r>
              <a:rPr lang="fr-CH" dirty="0" smtClean="0"/>
              <a:t>N° article</a:t>
            </a:r>
          </a:p>
          <a:p>
            <a:pPr lvl="2"/>
            <a:r>
              <a:rPr lang="fr-CH" dirty="0" smtClean="0"/>
              <a:t>Quantité</a:t>
            </a:r>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44</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4338" name="Picture 2"/>
          <p:cNvPicPr>
            <a:picLocks noChangeAspect="1" noChangeArrowheads="1"/>
          </p:cNvPicPr>
          <p:nvPr/>
        </p:nvPicPr>
        <p:blipFill>
          <a:blip r:embed="rId2" cstate="print"/>
          <a:srcRect/>
          <a:stretch>
            <a:fillRect/>
          </a:stretch>
        </p:blipFill>
        <p:spPr bwMode="auto">
          <a:xfrm>
            <a:off x="5429256" y="1928802"/>
            <a:ext cx="3238492" cy="1428760"/>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cstate="print"/>
          <a:srcRect/>
          <a:stretch>
            <a:fillRect/>
          </a:stretch>
        </p:blipFill>
        <p:spPr bwMode="auto">
          <a:xfrm>
            <a:off x="4572000" y="3786190"/>
            <a:ext cx="4131289" cy="2638427"/>
          </a:xfrm>
          <a:prstGeom prst="rect">
            <a:avLst/>
          </a:prstGeom>
          <a:noFill/>
          <a:ln w="9525">
            <a:noFill/>
            <a:miter lim="800000"/>
            <a:headEnd/>
            <a:tailEnd/>
          </a:ln>
          <a:effectLst/>
        </p:spPr>
      </p:pic>
      <p:sp>
        <p:nvSpPr>
          <p:cNvPr id="27" name="Rectangle 26"/>
          <p:cNvSpPr/>
          <p:nvPr/>
        </p:nvSpPr>
        <p:spPr bwMode="auto">
          <a:xfrm>
            <a:off x="5429256" y="1928802"/>
            <a:ext cx="2611220" cy="357190"/>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
        <p:nvSpPr>
          <p:cNvPr id="28" name="Rectangle 27"/>
          <p:cNvSpPr/>
          <p:nvPr/>
        </p:nvSpPr>
        <p:spPr bwMode="auto">
          <a:xfrm>
            <a:off x="4500562" y="4214818"/>
            <a:ext cx="1357322"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
        <p:nvSpPr>
          <p:cNvPr id="29" name="Rectangle 28"/>
          <p:cNvSpPr/>
          <p:nvPr/>
        </p:nvSpPr>
        <p:spPr bwMode="auto">
          <a:xfrm>
            <a:off x="4643438" y="5857892"/>
            <a:ext cx="4071966" cy="571504"/>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5">
                                            <p:txEl>
                                              <p:pRg st="5" end="5"/>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par>
                          <p:cTn id="23" fill="hold">
                            <p:stCondLst>
                              <p:cond delay="0"/>
                            </p:stCondLst>
                            <p:childTnLst>
                              <p:par>
                                <p:cTn id="24" presetID="22" presetClass="entr" presetSubtype="8" fill="hold" nodeType="afterEffect">
                                  <p:stCondLst>
                                    <p:cond delay="0"/>
                                  </p:stCondLst>
                                  <p:childTnLst>
                                    <p:set>
                                      <p:cBhvr>
                                        <p:cTn id="25" dur="1" fill="hold">
                                          <p:stCondLst>
                                            <p:cond delay="0"/>
                                          </p:stCondLst>
                                        </p:cTn>
                                        <p:tgtEl>
                                          <p:spTgt spid="14338"/>
                                        </p:tgtEl>
                                        <p:attrNameLst>
                                          <p:attrName>style.visibility</p:attrName>
                                        </p:attrNameLst>
                                      </p:cBhvr>
                                      <p:to>
                                        <p:strVal val="visible"/>
                                      </p:to>
                                    </p:set>
                                    <p:animEffect transition="in" filter="wipe(left)">
                                      <p:cBhvr>
                                        <p:cTn id="26" dur="500"/>
                                        <p:tgtEl>
                                          <p:spTgt spid="14338"/>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childTnLst>
                                    <p:set>
                                      <p:cBhvr>
                                        <p:cTn id="37" dur="1" fill="hold">
                                          <p:stCondLst>
                                            <p:cond delay="0"/>
                                          </p:stCondLst>
                                        </p:cTn>
                                        <p:tgtEl>
                                          <p:spTgt spid="5">
                                            <p:txEl>
                                              <p:pRg st="9" end="9"/>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childTnLst>
                                    <p:set>
                                      <p:cBhvr>
                                        <p:cTn id="40" dur="1" fill="hold">
                                          <p:stCondLst>
                                            <p:cond delay="0"/>
                                          </p:stCondLst>
                                        </p:cTn>
                                        <p:tgtEl>
                                          <p:spTgt spid="5">
                                            <p:txEl>
                                              <p:pRg st="10" end="10"/>
                                            </p:txEl>
                                          </p:spTgt>
                                        </p:tgtEl>
                                        <p:attrNameLst>
                                          <p:attrName>style.visibility</p:attrName>
                                        </p:attrNameLst>
                                      </p:cBhvr>
                                      <p:to>
                                        <p:strVal val="visible"/>
                                      </p:to>
                                    </p:set>
                                  </p:childTnLst>
                                </p:cTn>
                              </p:par>
                            </p:childTnLst>
                          </p:cTn>
                        </p:par>
                        <p:par>
                          <p:cTn id="41" fill="hold">
                            <p:stCondLst>
                              <p:cond delay="0"/>
                            </p:stCondLst>
                            <p:childTnLst>
                              <p:par>
                                <p:cTn id="42" presetID="22" presetClass="entr" presetSubtype="8" fill="hold" nodeType="afterEffect">
                                  <p:stCondLst>
                                    <p:cond delay="0"/>
                                  </p:stCondLst>
                                  <p:childTnLst>
                                    <p:set>
                                      <p:cBhvr>
                                        <p:cTn id="43" dur="1" fill="hold">
                                          <p:stCondLst>
                                            <p:cond delay="0"/>
                                          </p:stCondLst>
                                        </p:cTn>
                                        <p:tgtEl>
                                          <p:spTgt spid="14339"/>
                                        </p:tgtEl>
                                        <p:attrNameLst>
                                          <p:attrName>style.visibility</p:attrName>
                                        </p:attrNameLst>
                                      </p:cBhvr>
                                      <p:to>
                                        <p:strVal val="visible"/>
                                      </p:to>
                                    </p:set>
                                    <p:animEffect transition="in" filter="wipe(left)">
                                      <p:cBhvr>
                                        <p:cTn id="44" dur="500"/>
                                        <p:tgtEl>
                                          <p:spTgt spid="14339"/>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
                                            <p:txEl>
                                              <p:pRg st="12" end="12"/>
                                            </p:txEl>
                                          </p:spTgt>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grpId="0" nodeType="afterEffect">
                                  <p:stCondLst>
                                    <p:cond delay="0"/>
                                  </p:stCondLst>
                                  <p:childTnLst>
                                    <p:set>
                                      <p:cBhvr>
                                        <p:cTn id="55" dur="1" fill="hold">
                                          <p:stCondLst>
                                            <p:cond delay="0"/>
                                          </p:stCondLst>
                                        </p:cTn>
                                        <p:tgtEl>
                                          <p:spTgt spid="5">
                                            <p:txEl>
                                              <p:pRg st="13" end="13"/>
                                            </p:txEl>
                                          </p:spTgt>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0" nodeType="afterEffect">
                                  <p:stCondLst>
                                    <p:cond delay="0"/>
                                  </p:stCondLst>
                                  <p:childTnLst>
                                    <p:set>
                                      <p:cBhvr>
                                        <p:cTn id="58" dur="1" fill="hold">
                                          <p:stCondLst>
                                            <p:cond delay="0"/>
                                          </p:stCondLst>
                                        </p:cTn>
                                        <p:tgtEl>
                                          <p:spTgt spid="5">
                                            <p:txEl>
                                              <p:pRg st="14" end="14"/>
                                            </p:txEl>
                                          </p:spTgt>
                                        </p:tgtEl>
                                        <p:attrNameLst>
                                          <p:attrName>style.visibility</p:attrName>
                                        </p:attrNameLst>
                                      </p:cBhvr>
                                      <p:to>
                                        <p:strVal val="visible"/>
                                      </p:to>
                                    </p:se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27" grpId="0" animBg="1"/>
      <p:bldP spid="28" grpId="0" animBg="1"/>
      <p:bldP spid="2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Commande client</a:t>
            </a:r>
            <a:r>
              <a:rPr lang="fr-CH" dirty="0" smtClean="0"/>
              <a:t> : </a:t>
            </a:r>
            <a:r>
              <a:rPr lang="fr-CH" dirty="0" smtClean="0">
                <a:solidFill>
                  <a:srgbClr val="00B050"/>
                </a:solidFill>
              </a:rPr>
              <a:t>Transaction VA01 [en-tête]</a:t>
            </a:r>
          </a:p>
          <a:p>
            <a:pPr lvl="3"/>
            <a:endParaRPr lang="fr-CH" dirty="0" smtClean="0"/>
          </a:p>
          <a:p>
            <a:pPr lvl="1"/>
            <a:r>
              <a:rPr lang="fr-CH" dirty="0" smtClean="0"/>
              <a:t>Donneur d'ordre </a:t>
            </a:r>
          </a:p>
          <a:p>
            <a:pPr lvl="3"/>
            <a:endParaRPr lang="fr-CH" dirty="0" smtClean="0"/>
          </a:p>
          <a:p>
            <a:pPr lvl="2"/>
            <a:r>
              <a:rPr lang="fr-CH" dirty="0" smtClean="0"/>
              <a:t>Si à l'écran initial, </a:t>
            </a:r>
            <a:r>
              <a:rPr lang="fr-CH" dirty="0" smtClean="0">
                <a:solidFill>
                  <a:srgbClr val="00B050"/>
                </a:solidFill>
              </a:rPr>
              <a:t>aucun domaine commerciale</a:t>
            </a:r>
            <a:r>
              <a:rPr lang="fr-CH" dirty="0" smtClean="0"/>
              <a:t> n'a été choisi, le système propose tous les domaines commerciaux existants pour le donneur d'ordre</a:t>
            </a:r>
          </a:p>
          <a:p>
            <a:pPr lvl="3"/>
            <a:endParaRPr lang="fr-CH" dirty="0" smtClean="0"/>
          </a:p>
          <a:p>
            <a:pPr lvl="2"/>
            <a:r>
              <a:rPr lang="fr-CH" dirty="0" smtClean="0"/>
              <a:t>Si le donneur d'ordre possède plusieurs partenaires avec plusieurs rôles (fiche client), le système les propose automatiquement</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45</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7172" name="Picture 4"/>
          <p:cNvPicPr>
            <a:picLocks noChangeAspect="1" noChangeArrowheads="1"/>
          </p:cNvPicPr>
          <p:nvPr/>
        </p:nvPicPr>
        <p:blipFill>
          <a:blip r:embed="rId2" cstate="print"/>
          <a:srcRect/>
          <a:stretch>
            <a:fillRect/>
          </a:stretch>
        </p:blipFill>
        <p:spPr bwMode="auto">
          <a:xfrm>
            <a:off x="270966" y="4429132"/>
            <a:ext cx="3015150" cy="1071570"/>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cstate="print"/>
          <a:srcRect/>
          <a:stretch>
            <a:fillRect/>
          </a:stretch>
        </p:blipFill>
        <p:spPr bwMode="auto">
          <a:xfrm>
            <a:off x="3714744" y="3791962"/>
            <a:ext cx="4680000" cy="1565864"/>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4071934" y="5429264"/>
            <a:ext cx="4680000" cy="1293476"/>
          </a:xfrm>
          <a:prstGeom prst="rect">
            <a:avLst/>
          </a:prstGeom>
          <a:noFill/>
          <a:ln w="9525">
            <a:noFill/>
            <a:miter lim="800000"/>
            <a:headEnd/>
            <a:tailEnd/>
          </a:ln>
          <a:effectLst/>
        </p:spPr>
      </p:pic>
      <p:sp>
        <p:nvSpPr>
          <p:cNvPr id="9" name="Rectangle 8"/>
          <p:cNvSpPr/>
          <p:nvPr/>
        </p:nvSpPr>
        <p:spPr>
          <a:xfrm>
            <a:off x="1500166" y="4714884"/>
            <a:ext cx="1000132" cy="285752"/>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0" name="Connecteur en angle 9"/>
          <p:cNvCxnSpPr>
            <a:stCxn id="9" idx="3"/>
            <a:endCxn id="7170" idx="1"/>
          </p:cNvCxnSpPr>
          <p:nvPr/>
        </p:nvCxnSpPr>
        <p:spPr>
          <a:xfrm flipV="1">
            <a:off x="2500298" y="4574894"/>
            <a:ext cx="1214446" cy="282866"/>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786183" y="4785880"/>
            <a:ext cx="4432700" cy="220527"/>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8" name="Connecteur en angle 17"/>
          <p:cNvCxnSpPr>
            <a:stCxn id="17" idx="2"/>
            <a:endCxn id="7171" idx="0"/>
          </p:cNvCxnSpPr>
          <p:nvPr/>
        </p:nvCxnSpPr>
        <p:spPr>
          <a:xfrm rot="16200000" flipH="1">
            <a:off x="5995805" y="5013134"/>
            <a:ext cx="422857" cy="409401"/>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childTnLst>
                          </p:cTn>
                        </p:par>
                        <p:par>
                          <p:cTn id="14" fill="hold">
                            <p:stCondLst>
                              <p:cond delay="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7170"/>
                                        </p:tgtEl>
                                        <p:attrNameLst>
                                          <p:attrName>style.visibility</p:attrName>
                                        </p:attrNameLst>
                                      </p:cBhvr>
                                      <p:to>
                                        <p:strVal val="visible"/>
                                      </p:to>
                                    </p:set>
                                    <p:animEffect transition="in" filter="wipe(left)">
                                      <p:cBhvr>
                                        <p:cTn id="25" dur="500"/>
                                        <p:tgtEl>
                                          <p:spTgt spid="717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childTnLst>
                                </p:cTn>
                              </p:par>
                            </p:childTnLst>
                          </p:cTn>
                        </p:par>
                        <p:par>
                          <p:cTn id="30" fill="hold">
                            <p:stCondLst>
                              <p:cond delay="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7171"/>
                                        </p:tgtEl>
                                        <p:attrNameLst>
                                          <p:attrName>style.visibility</p:attrName>
                                        </p:attrNameLst>
                                      </p:cBhvr>
                                      <p:to>
                                        <p:strVal val="visible"/>
                                      </p:to>
                                    </p:set>
                                    <p:animEffect transition="in" filter="wipe(up)">
                                      <p:cBhvr>
                                        <p:cTn id="41"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animBg="1"/>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Commande client</a:t>
            </a:r>
            <a:r>
              <a:rPr lang="fr-CH" dirty="0" smtClean="0"/>
              <a:t> : </a:t>
            </a:r>
            <a:r>
              <a:rPr lang="fr-CH" dirty="0" smtClean="0">
                <a:solidFill>
                  <a:srgbClr val="00B050"/>
                </a:solidFill>
              </a:rPr>
              <a:t>Transaction VA01 [en-tête]</a:t>
            </a:r>
          </a:p>
          <a:p>
            <a:pPr lvl="3"/>
            <a:endParaRPr lang="fr-CH" dirty="0" smtClean="0"/>
          </a:p>
          <a:p>
            <a:pPr lvl="1"/>
            <a:r>
              <a:rPr lang="fr-CH" dirty="0" smtClean="0"/>
              <a:t>Une fois le donneur d'ordre sélectionné, les informations contenu dans la fiche client de celui-ci sont repris automatiquement</a:t>
            </a:r>
          </a:p>
          <a:p>
            <a:pPr lvl="2"/>
            <a:r>
              <a:rPr lang="fr-CH" dirty="0" smtClean="0"/>
              <a:t>Réceptionnaire</a:t>
            </a:r>
          </a:p>
          <a:p>
            <a:pPr lvl="2"/>
            <a:r>
              <a:rPr lang="fr-CH" dirty="0" smtClean="0"/>
              <a:t>Condition de paiement</a:t>
            </a:r>
          </a:p>
          <a:p>
            <a:pPr lvl="2"/>
            <a:r>
              <a:rPr lang="fr-CH" dirty="0" smtClean="0"/>
              <a:t>Incoterms = termes de commerce international</a:t>
            </a:r>
          </a:p>
          <a:p>
            <a:pPr lvl="2"/>
            <a:r>
              <a:rPr lang="fr-CH" dirty="0" smtClean="0"/>
              <a:t>…</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46</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8194" name="Picture 2"/>
          <p:cNvPicPr>
            <a:picLocks noChangeAspect="1" noChangeArrowheads="1"/>
          </p:cNvPicPr>
          <p:nvPr/>
        </p:nvPicPr>
        <p:blipFill>
          <a:blip r:embed="rId2" cstate="print"/>
          <a:srcRect/>
          <a:stretch>
            <a:fillRect/>
          </a:stretch>
        </p:blipFill>
        <p:spPr bwMode="auto">
          <a:xfrm>
            <a:off x="3248067" y="3571876"/>
            <a:ext cx="5181585" cy="2714644"/>
          </a:xfrm>
          <a:prstGeom prst="rect">
            <a:avLst/>
          </a:prstGeom>
          <a:noFill/>
          <a:ln w="9525">
            <a:noFill/>
            <a:miter lim="800000"/>
            <a:headEnd/>
            <a:tailEnd/>
          </a:ln>
          <a:effectLst/>
        </p:spPr>
      </p:pic>
      <p:sp>
        <p:nvSpPr>
          <p:cNvPr id="6" name="Rectangle 5"/>
          <p:cNvSpPr/>
          <p:nvPr/>
        </p:nvSpPr>
        <p:spPr>
          <a:xfrm>
            <a:off x="3214678" y="3786190"/>
            <a:ext cx="4572032" cy="357190"/>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7" name="Rectangle 6"/>
          <p:cNvSpPr/>
          <p:nvPr/>
        </p:nvSpPr>
        <p:spPr>
          <a:xfrm>
            <a:off x="3286116" y="5643578"/>
            <a:ext cx="2214578" cy="285752"/>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8" name="Rectangle 7"/>
          <p:cNvSpPr/>
          <p:nvPr/>
        </p:nvSpPr>
        <p:spPr>
          <a:xfrm>
            <a:off x="3286116" y="6000768"/>
            <a:ext cx="4572032" cy="285752"/>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5572132" y="5643578"/>
            <a:ext cx="2286016" cy="285752"/>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p:cNvSpPr/>
          <p:nvPr/>
        </p:nvSpPr>
        <p:spPr>
          <a:xfrm>
            <a:off x="1142976" y="4000504"/>
            <a:ext cx="1428760" cy="2000264"/>
          </a:xfrm>
          <a:prstGeom prst="rect">
            <a:avLst/>
          </a:prstGeom>
          <a:solidFill>
            <a:schemeClr val="accent1">
              <a:alpha val="5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b"/>
          <a:lstStyle/>
          <a:p>
            <a:pPr algn="ctr"/>
            <a:r>
              <a:rPr lang="fr-CH" sz="2000" dirty="0" smtClean="0">
                <a:solidFill>
                  <a:schemeClr val="tx1"/>
                </a:solidFill>
              </a:rPr>
              <a:t>Fiche client</a:t>
            </a:r>
          </a:p>
        </p:txBody>
      </p:sp>
      <p:pic>
        <p:nvPicPr>
          <p:cNvPr id="11" name="Image 10" descr="User_Transparent.png"/>
          <p:cNvPicPr>
            <a:picLocks noChangeAspect="1"/>
          </p:cNvPicPr>
          <p:nvPr/>
        </p:nvPicPr>
        <p:blipFill>
          <a:blip r:embed="rId3" cstate="print"/>
          <a:stretch>
            <a:fillRect/>
          </a:stretch>
        </p:blipFill>
        <p:spPr>
          <a:xfrm>
            <a:off x="1331120" y="4097826"/>
            <a:ext cx="1052472" cy="12600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Commande client</a:t>
            </a:r>
            <a:r>
              <a:rPr lang="fr-CH" dirty="0" smtClean="0"/>
              <a:t> : </a:t>
            </a:r>
            <a:r>
              <a:rPr lang="fr-CH" dirty="0" smtClean="0">
                <a:solidFill>
                  <a:srgbClr val="00B050"/>
                </a:solidFill>
              </a:rPr>
              <a:t>Transaction VA01 [poste]</a:t>
            </a:r>
          </a:p>
          <a:p>
            <a:pPr lvl="2"/>
            <a:endParaRPr lang="fr-CH" dirty="0" smtClean="0"/>
          </a:p>
          <a:p>
            <a:pPr lvl="1"/>
            <a:r>
              <a:rPr lang="fr-CH" dirty="0" smtClean="0"/>
              <a:t>Une fois l'article et la quantité "validé"</a:t>
            </a:r>
          </a:p>
          <a:p>
            <a:pPr lvl="2"/>
            <a:r>
              <a:rPr lang="fr-CH" dirty="0" smtClean="0"/>
              <a:t>Les informations sont automatiquement repris depuis la fiche article et introduite dans le document de vente</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47</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5362" name="Picture 2"/>
          <p:cNvPicPr>
            <a:picLocks noChangeAspect="1" noChangeArrowheads="1"/>
          </p:cNvPicPr>
          <p:nvPr/>
        </p:nvPicPr>
        <p:blipFill>
          <a:blip r:embed="rId2" cstate="print"/>
          <a:srcRect/>
          <a:stretch>
            <a:fillRect/>
          </a:stretch>
        </p:blipFill>
        <p:spPr bwMode="auto">
          <a:xfrm>
            <a:off x="3443322" y="3282101"/>
            <a:ext cx="5200644" cy="2575791"/>
          </a:xfrm>
          <a:prstGeom prst="rect">
            <a:avLst/>
          </a:prstGeom>
          <a:noFill/>
          <a:ln w="9525">
            <a:noFill/>
            <a:miter lim="800000"/>
            <a:headEnd/>
            <a:tailEnd/>
          </a:ln>
          <a:effectLst/>
        </p:spPr>
      </p:pic>
      <p:sp>
        <p:nvSpPr>
          <p:cNvPr id="13" name="Rectangle 12"/>
          <p:cNvSpPr/>
          <p:nvPr/>
        </p:nvSpPr>
        <p:spPr>
          <a:xfrm>
            <a:off x="4000496" y="5357826"/>
            <a:ext cx="631987" cy="326576"/>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6" name="Rectangle 15"/>
          <p:cNvSpPr/>
          <p:nvPr/>
        </p:nvSpPr>
        <p:spPr>
          <a:xfrm>
            <a:off x="4986298" y="5357826"/>
            <a:ext cx="846301" cy="326576"/>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0" name="Rectangle 19"/>
          <p:cNvSpPr/>
          <p:nvPr/>
        </p:nvSpPr>
        <p:spPr>
          <a:xfrm>
            <a:off x="6600571" y="3816804"/>
            <a:ext cx="1471891" cy="326576"/>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1" name="Rectangle 20"/>
          <p:cNvSpPr/>
          <p:nvPr/>
        </p:nvSpPr>
        <p:spPr>
          <a:xfrm>
            <a:off x="6000760" y="5357826"/>
            <a:ext cx="2571768" cy="326576"/>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2" name="Rectangle 11"/>
          <p:cNvSpPr/>
          <p:nvPr/>
        </p:nvSpPr>
        <p:spPr>
          <a:xfrm>
            <a:off x="1285852" y="3571876"/>
            <a:ext cx="1428760" cy="2000264"/>
          </a:xfrm>
          <a:prstGeom prst="rect">
            <a:avLst/>
          </a:prstGeom>
          <a:solidFill>
            <a:srgbClr val="00B050">
              <a:alpha val="50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72000" tIns="180000" rIns="72000" bIns="180000" rtlCol="0" anchor="b"/>
          <a:lstStyle/>
          <a:p>
            <a:pPr algn="ctr"/>
            <a:r>
              <a:rPr lang="fr-CH" sz="2000" dirty="0" smtClean="0">
                <a:solidFill>
                  <a:schemeClr val="tx1"/>
                </a:solidFill>
              </a:rPr>
              <a:t>Fiche article</a:t>
            </a:r>
          </a:p>
        </p:txBody>
      </p:sp>
      <p:pic>
        <p:nvPicPr>
          <p:cNvPr id="14" name="Image 13" descr="Notebook_Transparent.png"/>
          <p:cNvPicPr>
            <a:picLocks noChangeAspect="1"/>
          </p:cNvPicPr>
          <p:nvPr/>
        </p:nvPicPr>
        <p:blipFill>
          <a:blip r:embed="rId3" cstate="print"/>
          <a:stretch>
            <a:fillRect/>
          </a:stretch>
        </p:blipFill>
        <p:spPr>
          <a:xfrm>
            <a:off x="1352232" y="3643314"/>
            <a:ext cx="1296000" cy="129600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Commande client</a:t>
            </a:r>
            <a:r>
              <a:rPr lang="fr-CH" dirty="0" smtClean="0"/>
              <a:t> : </a:t>
            </a:r>
            <a:r>
              <a:rPr lang="fr-CH" dirty="0" smtClean="0">
                <a:solidFill>
                  <a:srgbClr val="00B050"/>
                </a:solidFill>
              </a:rPr>
              <a:t>Flux de documents</a:t>
            </a:r>
          </a:p>
          <a:p>
            <a:pPr lvl="2"/>
            <a:endParaRPr lang="fr-CH" dirty="0" smtClean="0"/>
          </a:p>
          <a:p>
            <a:pPr lvl="1"/>
            <a:r>
              <a:rPr lang="fr-CH" dirty="0" smtClean="0"/>
              <a:t>Transaction VA03 "Afficher commande client"</a:t>
            </a:r>
          </a:p>
          <a:p>
            <a:pPr lvl="2">
              <a:tabLst>
                <a:tab pos="2333625" algn="l"/>
              </a:tabLst>
            </a:pPr>
            <a:r>
              <a:rPr lang="fr-CH" dirty="0" smtClean="0"/>
              <a:t>Icône 	ou depuis le menu  "Environnement / Afficher flux doc."</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48</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85984" y="2214554"/>
            <a:ext cx="360000" cy="360000"/>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cstate="print"/>
          <a:srcRect/>
          <a:stretch>
            <a:fillRect/>
          </a:stretch>
        </p:blipFill>
        <p:spPr bwMode="auto">
          <a:xfrm>
            <a:off x="1571604" y="3143248"/>
            <a:ext cx="5476875" cy="198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49</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2357430"/>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t>Structure organisationnelle</a:t>
            </a:r>
          </a:p>
          <a:p>
            <a:pPr lvl="2"/>
            <a:endParaRPr lang="fr-CH" dirty="0" smtClean="0"/>
          </a:p>
          <a:p>
            <a:r>
              <a:rPr lang="fr-CH" dirty="0" smtClean="0">
                <a:solidFill>
                  <a:schemeClr val="bg1">
                    <a:lumMod val="50000"/>
                  </a:schemeClr>
                </a:solidFill>
              </a:rPr>
              <a:t>Master data</a:t>
            </a:r>
          </a:p>
          <a:p>
            <a:pPr lvl="2"/>
            <a:endParaRPr lang="fr-CH" dirty="0" smtClean="0">
              <a:solidFill>
                <a:schemeClr val="bg1">
                  <a:lumMod val="50000"/>
                </a:schemeClr>
              </a:solidFill>
            </a:endParaRPr>
          </a:p>
          <a:p>
            <a:r>
              <a:rPr lang="fr-CH" dirty="0" smtClean="0">
                <a:solidFill>
                  <a:schemeClr val="bg1">
                    <a:lumMod val="50000"/>
                  </a:schemeClr>
                </a:solidFill>
              </a:rPr>
              <a:t>Flux de documents</a:t>
            </a:r>
          </a:p>
          <a:p>
            <a:pPr lvl="2"/>
            <a:endParaRPr lang="fr-CH" dirty="0" smtClean="0">
              <a:solidFill>
                <a:schemeClr val="bg1">
                  <a:lumMod val="50000"/>
                </a:schemeClr>
              </a:solidFill>
            </a:endParaRPr>
          </a:p>
          <a:p>
            <a:r>
              <a:rPr lang="fr-CH" dirty="0" smtClean="0">
                <a:solidFill>
                  <a:schemeClr val="bg1">
                    <a:lumMod val="50000"/>
                  </a:schemeClr>
                </a:solidFill>
              </a:rPr>
              <a:t>Processus de vente</a:t>
            </a:r>
          </a:p>
          <a:p>
            <a:pPr lvl="2"/>
            <a:endParaRPr lang="fr-CH" dirty="0" smtClean="0">
              <a:solidFill>
                <a:schemeClr val="bg1">
                  <a:lumMod val="50000"/>
                </a:schemeClr>
              </a:solidFill>
            </a:endParaRPr>
          </a:p>
          <a:p>
            <a:r>
              <a:rPr lang="fr-CH" dirty="0" smtClean="0">
                <a:solidFill>
                  <a:schemeClr val="bg1">
                    <a:lumMod val="50000"/>
                  </a:schemeClr>
                </a:solidFill>
              </a:rPr>
              <a:t>Gestion des crédits</a:t>
            </a:r>
          </a:p>
          <a:p>
            <a:pPr lvl="2"/>
            <a:endParaRPr lang="fr-CH" dirty="0" smtClean="0">
              <a:solidFill>
                <a:schemeClr val="bg1">
                  <a:lumMod val="50000"/>
                </a:schemeClr>
              </a:solidFill>
            </a:endParaRPr>
          </a:p>
          <a:p>
            <a:r>
              <a:rPr lang="fr-CH" dirty="0" err="1" smtClean="0">
                <a:solidFill>
                  <a:schemeClr val="bg1">
                    <a:lumMod val="50000"/>
                  </a:schemeClr>
                </a:solidFill>
              </a:rPr>
              <a:t>Reporting</a:t>
            </a:r>
            <a:endParaRPr lang="fr-CH" dirty="0" smtClean="0">
              <a:solidFill>
                <a:schemeClr val="bg1">
                  <a:lumMod val="50000"/>
                </a:schemeClr>
              </a:solidFill>
            </a:endParaRPr>
          </a:p>
          <a:p>
            <a:pPr lvl="2"/>
            <a:endParaRPr lang="fr-CH" dirty="0">
              <a:solidFill>
                <a:schemeClr val="bg1">
                  <a:lumMod val="50000"/>
                </a:schemeClr>
              </a:solidFill>
            </a:endParaRPr>
          </a:p>
          <a:p>
            <a:r>
              <a:rPr lang="fr-CH" dirty="0" smtClean="0">
                <a:solidFill>
                  <a:schemeClr val="bg1">
                    <a:lumMod val="50000"/>
                  </a:schemeClr>
                </a:solidFill>
              </a:rPr>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5</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Contrôle de la disponibilité</a:t>
            </a:r>
          </a:p>
          <a:p>
            <a:pPr lvl="2"/>
            <a:endParaRPr lang="fr-CH" dirty="0" smtClean="0"/>
          </a:p>
          <a:p>
            <a:pPr lvl="1"/>
            <a:r>
              <a:rPr lang="fr-CH" dirty="0" smtClean="0"/>
              <a:t>Détermine la date de disponibilité du matériel </a:t>
            </a:r>
          </a:p>
          <a:p>
            <a:pPr lvl="2"/>
            <a:endParaRPr lang="fr-CH" dirty="0" smtClean="0"/>
          </a:p>
          <a:p>
            <a:pPr lvl="1"/>
            <a:r>
              <a:rPr lang="fr-CH" dirty="0" smtClean="0"/>
              <a:t>Considère tous les mouvements de stocks</a:t>
            </a:r>
          </a:p>
          <a:p>
            <a:pPr lvl="2"/>
            <a:r>
              <a:rPr lang="fr-CH" dirty="0" smtClean="0"/>
              <a:t>Entrées &amp; sorties</a:t>
            </a:r>
          </a:p>
          <a:p>
            <a:pPr lvl="2"/>
            <a:endParaRPr lang="fr-CH" dirty="0" smtClean="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50</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026" name="Picture 2"/>
          <p:cNvPicPr>
            <a:picLocks noChangeAspect="1" noChangeArrowheads="1"/>
          </p:cNvPicPr>
          <p:nvPr/>
        </p:nvPicPr>
        <p:blipFill>
          <a:blip r:embed="rId2" cstate="print"/>
          <a:srcRect/>
          <a:stretch>
            <a:fillRect/>
          </a:stretch>
        </p:blipFill>
        <p:spPr bwMode="auto">
          <a:xfrm>
            <a:off x="1500166" y="3448881"/>
            <a:ext cx="6529380" cy="3051953"/>
          </a:xfrm>
          <a:prstGeom prst="rect">
            <a:avLst/>
          </a:prstGeom>
          <a:noFill/>
          <a:ln w="9525">
            <a:noFill/>
            <a:miter lim="800000"/>
            <a:headEnd/>
            <a:tailEnd/>
          </a:ln>
          <a:effectLst/>
        </p:spPr>
      </p:pic>
      <p:sp>
        <p:nvSpPr>
          <p:cNvPr id="6" name="Rectangle 5"/>
          <p:cNvSpPr/>
          <p:nvPr/>
        </p:nvSpPr>
        <p:spPr>
          <a:xfrm>
            <a:off x="2643174" y="6072206"/>
            <a:ext cx="500066" cy="357190"/>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Contrôle de la disponibilité</a:t>
            </a:r>
          </a:p>
          <a:p>
            <a:pPr lvl="2"/>
            <a:endParaRPr lang="fr-CH" dirty="0" smtClean="0"/>
          </a:p>
          <a:p>
            <a:pPr lvl="1"/>
            <a:r>
              <a:rPr lang="fr-CH" dirty="0" smtClean="0"/>
              <a:t>Afficher la disponibilité du poste</a:t>
            </a:r>
          </a:p>
          <a:p>
            <a:pPr lvl="2"/>
            <a:endParaRPr lang="fr-CH" dirty="0" smtClean="0"/>
          </a:p>
          <a:p>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51</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0" name="Picture 9"/>
          <p:cNvPicPr>
            <a:picLocks noChangeAspect="1" noChangeArrowheads="1"/>
          </p:cNvPicPr>
          <p:nvPr/>
        </p:nvPicPr>
        <p:blipFill>
          <a:blip r:embed="rId2" cstate="print"/>
          <a:srcRect/>
          <a:stretch>
            <a:fillRect/>
          </a:stretch>
        </p:blipFill>
        <p:spPr bwMode="auto">
          <a:xfrm>
            <a:off x="4783504" y="1857364"/>
            <a:ext cx="360000" cy="360000"/>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cstate="print"/>
          <a:srcRect/>
          <a:stretch>
            <a:fillRect/>
          </a:stretch>
        </p:blipFill>
        <p:spPr bwMode="auto">
          <a:xfrm>
            <a:off x="785786" y="2734379"/>
            <a:ext cx="7715304" cy="3766455"/>
          </a:xfrm>
          <a:prstGeom prst="rect">
            <a:avLst/>
          </a:prstGeom>
          <a:noFill/>
          <a:ln w="9525">
            <a:noFill/>
            <a:miter lim="800000"/>
            <a:headEnd/>
            <a:tailEnd/>
          </a:ln>
          <a:effectLst/>
        </p:spPr>
      </p:pic>
      <p:sp>
        <p:nvSpPr>
          <p:cNvPr id="9" name="Rectangle 8"/>
          <p:cNvSpPr/>
          <p:nvPr/>
        </p:nvSpPr>
        <p:spPr>
          <a:xfrm>
            <a:off x="785786" y="5072074"/>
            <a:ext cx="7643866" cy="1428760"/>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Contrôle de la disponibilité</a:t>
            </a:r>
          </a:p>
          <a:p>
            <a:pPr lvl="2"/>
            <a:endParaRPr lang="fr-CH" dirty="0" smtClean="0"/>
          </a:p>
          <a:p>
            <a:pPr lvl="1"/>
            <a:r>
              <a:rPr lang="fr-CH" dirty="0" smtClean="0"/>
              <a:t>Propose 3 modes de livraison </a:t>
            </a:r>
          </a:p>
          <a:p>
            <a:pPr lvl="2"/>
            <a:r>
              <a:rPr lang="fr-CH" dirty="0" smtClean="0"/>
              <a:t>Livraison unique</a:t>
            </a:r>
          </a:p>
          <a:p>
            <a:pPr lvl="2"/>
            <a:r>
              <a:rPr lang="fr-CH" dirty="0" smtClean="0"/>
              <a:t>Livraison complète</a:t>
            </a:r>
          </a:p>
          <a:p>
            <a:pPr lvl="2"/>
            <a:r>
              <a:rPr lang="fr-CH" dirty="0" smtClean="0"/>
              <a:t>Proposition livraison</a:t>
            </a:r>
          </a:p>
          <a:p>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52</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6" name="Picture 2"/>
          <p:cNvPicPr>
            <a:picLocks noChangeAspect="1" noChangeArrowheads="1"/>
          </p:cNvPicPr>
          <p:nvPr/>
        </p:nvPicPr>
        <p:blipFill>
          <a:blip r:embed="rId2" cstate="print"/>
          <a:srcRect/>
          <a:stretch>
            <a:fillRect/>
          </a:stretch>
        </p:blipFill>
        <p:spPr bwMode="auto">
          <a:xfrm>
            <a:off x="4429124" y="1909586"/>
            <a:ext cx="360000" cy="360000"/>
          </a:xfrm>
          <a:prstGeom prst="rect">
            <a:avLst/>
          </a:prstGeom>
          <a:noFill/>
          <a:ln w="9525">
            <a:noFill/>
            <a:miter lim="800000"/>
            <a:headEnd/>
            <a:tailEnd/>
          </a:ln>
          <a:effectLst/>
        </p:spPr>
      </p:pic>
      <p:pic>
        <p:nvPicPr>
          <p:cNvPr id="11266" name="Picture 2"/>
          <p:cNvPicPr>
            <a:picLocks noChangeAspect="1" noChangeArrowheads="1"/>
          </p:cNvPicPr>
          <p:nvPr/>
        </p:nvPicPr>
        <p:blipFill>
          <a:blip r:embed="rId3" cstate="print"/>
          <a:srcRect/>
          <a:stretch>
            <a:fillRect/>
          </a:stretch>
        </p:blipFill>
        <p:spPr bwMode="auto">
          <a:xfrm>
            <a:off x="3143240" y="3321065"/>
            <a:ext cx="5405430" cy="3251207"/>
          </a:xfrm>
          <a:prstGeom prst="rect">
            <a:avLst/>
          </a:prstGeom>
          <a:noFill/>
          <a:ln w="9525">
            <a:noFill/>
            <a:miter lim="800000"/>
            <a:headEnd/>
            <a:tailEnd/>
          </a:ln>
          <a:effectLst/>
        </p:spPr>
      </p:pic>
      <p:sp>
        <p:nvSpPr>
          <p:cNvPr id="9" name="Rectangle 8"/>
          <p:cNvSpPr/>
          <p:nvPr/>
        </p:nvSpPr>
        <p:spPr>
          <a:xfrm>
            <a:off x="3214678" y="3571876"/>
            <a:ext cx="2910657" cy="297348"/>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53</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2928934"/>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grpSp>
        <p:nvGrpSpPr>
          <p:cNvPr id="7" name="Groupe 56"/>
          <p:cNvGrpSpPr/>
          <p:nvPr/>
        </p:nvGrpSpPr>
        <p:grpSpPr>
          <a:xfrm>
            <a:off x="6143636" y="3071810"/>
            <a:ext cx="2786082" cy="357190"/>
            <a:chOff x="6572264" y="1428736"/>
            <a:chExt cx="2786082" cy="357190"/>
          </a:xfrm>
        </p:grpSpPr>
        <p:sp>
          <p:nvSpPr>
            <p:cNvPr id="58" name="Ellipse 57"/>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4</a:t>
              </a:r>
              <a:endParaRPr lang="fr-CH" sz="1600" b="1" dirty="0">
                <a:solidFill>
                  <a:schemeClr val="tx1"/>
                </a:solidFill>
              </a:endParaRPr>
            </a:p>
          </p:txBody>
        </p:sp>
        <p:sp>
          <p:nvSpPr>
            <p:cNvPr id="59" name="Rectangle 58"/>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Livraison sortante (création)</a:t>
              </a:r>
              <a:endParaRPr lang="fr-CH" sz="1400" dirty="0">
                <a:solidFill>
                  <a:sysClr val="windowText" lastClr="000000"/>
                </a:solidFill>
              </a:endParaRPr>
            </a:p>
          </p:txBody>
        </p:sp>
      </p:grpSp>
      <p:sp>
        <p:nvSpPr>
          <p:cNvPr id="102" name="Ellipse 101"/>
          <p:cNvSpPr/>
          <p:nvPr/>
        </p:nvSpPr>
        <p:spPr>
          <a:xfrm>
            <a:off x="5205890" y="2786058"/>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4</a:t>
            </a:r>
            <a:endParaRPr lang="fr-CH" b="1" dirty="0">
              <a:solidFill>
                <a:schemeClr val="bg1"/>
              </a:solidFill>
            </a:endParaRPr>
          </a:p>
        </p:txBody>
      </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20000"/>
          </a:bodyPr>
          <a:lstStyle/>
          <a:p>
            <a:r>
              <a:rPr lang="fr-CH" u="sng" dirty="0" smtClean="0"/>
              <a:t>Livraison sortante </a:t>
            </a:r>
          </a:p>
          <a:p>
            <a:pPr lvl="2"/>
            <a:endParaRPr lang="fr-CH" dirty="0" smtClean="0"/>
          </a:p>
          <a:p>
            <a:pPr lvl="1"/>
            <a:r>
              <a:rPr lang="fr-CH" dirty="0" smtClean="0"/>
              <a:t>Cette étape initie le </a:t>
            </a:r>
            <a:r>
              <a:rPr lang="fr-CH" dirty="0" smtClean="0">
                <a:solidFill>
                  <a:srgbClr val="00B050"/>
                </a:solidFill>
              </a:rPr>
              <a:t>processus d'expédition</a:t>
            </a:r>
            <a:endParaRPr lang="fr-CH" dirty="0" smtClean="0"/>
          </a:p>
          <a:p>
            <a:pPr lvl="2"/>
            <a:endParaRPr lang="fr-CH" dirty="0" smtClean="0"/>
          </a:p>
          <a:p>
            <a:pPr lvl="1"/>
            <a:r>
              <a:rPr lang="fr-CH" dirty="0" smtClean="0"/>
              <a:t>Les documents de livraison renseignent :</a:t>
            </a:r>
          </a:p>
          <a:p>
            <a:pPr lvl="2"/>
            <a:r>
              <a:rPr lang="fr-CH" dirty="0" smtClean="0"/>
              <a:t>Point d'expédition</a:t>
            </a:r>
          </a:p>
          <a:p>
            <a:pPr lvl="3"/>
            <a:r>
              <a:rPr lang="fr-CH" dirty="0" smtClean="0"/>
              <a:t>Lieu où sont traitées les livraisons</a:t>
            </a:r>
          </a:p>
          <a:p>
            <a:pPr lvl="3"/>
            <a:r>
              <a:rPr lang="fr-CH" dirty="0" smtClean="0"/>
              <a:t>Lieu physique (magasin, …) ou regroupement logique (groupe de personnes responsables des activités d'expédition)</a:t>
            </a:r>
          </a:p>
          <a:p>
            <a:pPr lvl="2"/>
            <a:r>
              <a:rPr lang="fr-CH" dirty="0" smtClean="0"/>
              <a:t>Informations sur l'ordonnancement de l'expédition et du transport</a:t>
            </a:r>
          </a:p>
          <a:p>
            <a:pPr lvl="3"/>
            <a:r>
              <a:rPr lang="fr-CH" dirty="0" smtClean="0"/>
              <a:t>Exemple : date de sortie des marchandises ou date de livraison au réceptionnaire des marchandises</a:t>
            </a:r>
          </a:p>
          <a:p>
            <a:pPr lvl="2"/>
            <a:r>
              <a:rPr lang="fr-CH" dirty="0" smtClean="0"/>
              <a:t>Poids et volumes de la livraison sortante dans sa totalité</a:t>
            </a:r>
          </a:p>
          <a:p>
            <a:pPr lvl="2"/>
            <a:r>
              <a:rPr lang="fr-CH" dirty="0" smtClean="0"/>
              <a:t>Références du donneur d'ordre et du réceptionnaire des marchandises</a:t>
            </a:r>
          </a:p>
          <a:p>
            <a:pPr lvl="2"/>
            <a:r>
              <a:rPr lang="fr-CH" dirty="0" smtClean="0"/>
              <a:t>Acheminement</a:t>
            </a:r>
          </a:p>
          <a:p>
            <a:pPr lvl="2"/>
            <a:r>
              <a:rPr lang="fr-CH" dirty="0" smtClean="0"/>
              <a:t>…</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54</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Livraison sortante</a:t>
            </a:r>
            <a:r>
              <a:rPr lang="fr-CH" dirty="0" smtClean="0"/>
              <a:t> : </a:t>
            </a:r>
            <a:r>
              <a:rPr lang="fr-CH" dirty="0" smtClean="0">
                <a:solidFill>
                  <a:srgbClr val="00B050"/>
                </a:solidFill>
              </a:rPr>
              <a:t>Codes de transaction</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Expédition &amp; transport</a:t>
            </a:r>
          </a:p>
          <a:p>
            <a:pPr lvl="2"/>
            <a:r>
              <a:rPr lang="fr-CH" dirty="0" smtClean="0"/>
              <a:t>Livraison sortante</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55</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2050" name="Picture 2"/>
          <p:cNvPicPr>
            <a:picLocks noChangeAspect="1" noChangeArrowheads="1"/>
          </p:cNvPicPr>
          <p:nvPr/>
        </p:nvPicPr>
        <p:blipFill>
          <a:blip r:embed="rId2" cstate="print"/>
          <a:srcRect/>
          <a:stretch>
            <a:fillRect/>
          </a:stretch>
        </p:blipFill>
        <p:spPr bwMode="auto">
          <a:xfrm>
            <a:off x="4655084" y="1857364"/>
            <a:ext cx="3988882" cy="4429156"/>
          </a:xfrm>
          <a:prstGeom prst="rect">
            <a:avLst/>
          </a:prstGeom>
          <a:noFill/>
          <a:ln w="9525">
            <a:noFill/>
            <a:miter lim="800000"/>
            <a:headEnd/>
            <a:tailEnd/>
          </a:ln>
          <a:effectLst/>
        </p:spPr>
      </p:pic>
      <p:sp>
        <p:nvSpPr>
          <p:cNvPr id="8" name="Rectangle 7"/>
          <p:cNvSpPr/>
          <p:nvPr/>
        </p:nvSpPr>
        <p:spPr bwMode="auto">
          <a:xfrm>
            <a:off x="5286380" y="3714751"/>
            <a:ext cx="3357586" cy="2643206"/>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Livraison sortante</a:t>
            </a:r>
            <a:r>
              <a:rPr lang="fr-CH" dirty="0" smtClean="0"/>
              <a:t> : </a:t>
            </a:r>
            <a:r>
              <a:rPr lang="fr-CH" dirty="0" smtClean="0">
                <a:solidFill>
                  <a:srgbClr val="00B050"/>
                </a:solidFill>
              </a:rPr>
              <a:t>Transaction VL01N</a:t>
            </a:r>
          </a:p>
          <a:p>
            <a:pPr lvl="2"/>
            <a:endParaRPr lang="fr-CH" dirty="0" smtClean="0"/>
          </a:p>
          <a:p>
            <a:pPr lvl="1"/>
            <a:r>
              <a:rPr lang="fr-CH" dirty="0" smtClean="0"/>
              <a:t>Créez une livraison sortante :</a:t>
            </a:r>
          </a:p>
          <a:p>
            <a:pPr lvl="2"/>
            <a:r>
              <a:rPr lang="fr-CH" dirty="0" smtClean="0"/>
              <a:t>Point d'expédition</a:t>
            </a:r>
          </a:p>
          <a:p>
            <a:pPr lvl="2"/>
            <a:r>
              <a:rPr lang="fr-CH" dirty="0" smtClean="0"/>
              <a:t>Date de sélection</a:t>
            </a:r>
          </a:p>
          <a:p>
            <a:pPr lvl="3"/>
            <a:r>
              <a:rPr lang="fr-CH" dirty="0" smtClean="0"/>
              <a:t>La livraison est impossible si on oublie de modifier la date de sélection</a:t>
            </a:r>
          </a:p>
          <a:p>
            <a:pPr lvl="3"/>
            <a:r>
              <a:rPr lang="fr-CH" dirty="0" smtClean="0"/>
              <a:t>Il faut prévoir un certain </a:t>
            </a:r>
            <a:r>
              <a:rPr lang="fr-CH" dirty="0" smtClean="0">
                <a:solidFill>
                  <a:srgbClr val="FF0000"/>
                </a:solidFill>
              </a:rPr>
              <a:t>temps de préparation</a:t>
            </a:r>
            <a:r>
              <a:rPr lang="fr-CH" dirty="0" smtClean="0"/>
              <a:t> pour la livraison (prélèvement, emballage, …)</a:t>
            </a:r>
          </a:p>
          <a:p>
            <a:pPr lvl="3"/>
            <a:r>
              <a:rPr lang="fr-CH" dirty="0" smtClean="0"/>
              <a:t>Exemple : date du jour + 1 mois</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56</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8194" name="Picture 2"/>
          <p:cNvPicPr>
            <a:picLocks noChangeAspect="1" noChangeArrowheads="1"/>
          </p:cNvPicPr>
          <p:nvPr/>
        </p:nvPicPr>
        <p:blipFill>
          <a:blip r:embed="rId2" cstate="print"/>
          <a:srcRect/>
          <a:stretch>
            <a:fillRect/>
          </a:stretch>
        </p:blipFill>
        <p:spPr bwMode="auto">
          <a:xfrm>
            <a:off x="3186145" y="3726348"/>
            <a:ext cx="5243507" cy="2849552"/>
          </a:xfrm>
          <a:prstGeom prst="rect">
            <a:avLst/>
          </a:prstGeom>
          <a:noFill/>
          <a:ln w="9525">
            <a:noFill/>
            <a:miter lim="800000"/>
            <a:headEnd/>
            <a:tailEnd/>
          </a:ln>
          <a:effectLst/>
        </p:spPr>
      </p:pic>
      <p:sp>
        <p:nvSpPr>
          <p:cNvPr id="6" name="Rectangle 5"/>
          <p:cNvSpPr/>
          <p:nvPr/>
        </p:nvSpPr>
        <p:spPr>
          <a:xfrm>
            <a:off x="5000628" y="3714752"/>
            <a:ext cx="2714644" cy="297348"/>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7" name="Rectangle 6"/>
          <p:cNvSpPr/>
          <p:nvPr/>
        </p:nvSpPr>
        <p:spPr>
          <a:xfrm>
            <a:off x="3214678" y="4583604"/>
            <a:ext cx="1785950" cy="297348"/>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8" name="Rectangle 7"/>
          <p:cNvSpPr/>
          <p:nvPr/>
        </p:nvSpPr>
        <p:spPr>
          <a:xfrm>
            <a:off x="3214678" y="5155108"/>
            <a:ext cx="2071702" cy="357190"/>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childTnLst>
                                </p:cTn>
                              </p:par>
                            </p:childTnLst>
                          </p:cTn>
                        </p:par>
                        <p:par>
                          <p:cTn id="18" fill="hold">
                            <p:stCondLst>
                              <p:cond delay="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par>
                          <p:cTn id="35" fill="hold">
                            <p:stCondLst>
                              <p:cond delay="0"/>
                            </p:stCondLst>
                            <p:childTnLst>
                              <p:par>
                                <p:cTn id="36" presetID="2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animBg="1"/>
      <p:bldP spid="7"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Livraison sortante</a:t>
            </a:r>
            <a:r>
              <a:rPr lang="fr-CH" dirty="0" smtClean="0"/>
              <a:t> : </a:t>
            </a:r>
            <a:r>
              <a:rPr lang="fr-CH" dirty="0" smtClean="0">
                <a:solidFill>
                  <a:srgbClr val="00B050"/>
                </a:solidFill>
              </a:rPr>
              <a:t>Transaction VL01N</a:t>
            </a:r>
          </a:p>
          <a:p>
            <a:pPr lvl="2"/>
            <a:endParaRPr lang="fr-CH" dirty="0" smtClean="0"/>
          </a:p>
          <a:p>
            <a:pPr lvl="1"/>
            <a:r>
              <a:rPr lang="fr-CH" dirty="0" smtClean="0"/>
              <a:t>Visualisez les différents onglets ainsi que leur contenu</a:t>
            </a:r>
          </a:p>
          <a:p>
            <a:pPr lvl="2"/>
            <a:r>
              <a:rPr lang="fr-CH" dirty="0" smtClean="0"/>
              <a:t>Prélèvement d'articles</a:t>
            </a:r>
          </a:p>
          <a:p>
            <a:pPr lvl="2"/>
            <a:r>
              <a:rPr lang="fr-CH" dirty="0" smtClean="0"/>
              <a:t>Données mouvement de stock</a:t>
            </a:r>
          </a:p>
          <a:p>
            <a:pPr lvl="2"/>
            <a:r>
              <a:rPr lang="fr-CH" dirty="0" smtClean="0"/>
              <a:t>…</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57</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9" name="Picture 2"/>
          <p:cNvPicPr>
            <a:picLocks noChangeAspect="1" noChangeArrowheads="1"/>
          </p:cNvPicPr>
          <p:nvPr/>
        </p:nvPicPr>
        <p:blipFill>
          <a:blip r:embed="rId2" cstate="print"/>
          <a:srcRect/>
          <a:stretch>
            <a:fillRect/>
          </a:stretch>
        </p:blipFill>
        <p:spPr bwMode="auto">
          <a:xfrm>
            <a:off x="642910" y="3500438"/>
            <a:ext cx="7829550" cy="2657475"/>
          </a:xfrm>
          <a:prstGeom prst="rect">
            <a:avLst/>
          </a:prstGeom>
          <a:noFill/>
          <a:ln w="9525">
            <a:noFill/>
            <a:miter lim="800000"/>
            <a:headEnd/>
            <a:tailEnd/>
          </a:ln>
          <a:effectLst/>
        </p:spPr>
      </p:pic>
      <p:sp>
        <p:nvSpPr>
          <p:cNvPr id="6" name="Rectangle 5"/>
          <p:cNvSpPr/>
          <p:nvPr/>
        </p:nvSpPr>
        <p:spPr>
          <a:xfrm>
            <a:off x="642910" y="4143380"/>
            <a:ext cx="7786742" cy="297348"/>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Livraison sortante</a:t>
            </a:r>
            <a:r>
              <a:rPr lang="fr-CH" dirty="0" smtClean="0"/>
              <a:t> : </a:t>
            </a:r>
            <a:r>
              <a:rPr lang="fr-CH" dirty="0" smtClean="0">
                <a:solidFill>
                  <a:srgbClr val="00B050"/>
                </a:solidFill>
              </a:rPr>
              <a:t>Flux de documents</a:t>
            </a:r>
          </a:p>
          <a:p>
            <a:pPr lvl="2"/>
            <a:endParaRPr lang="fr-CH" dirty="0" smtClean="0"/>
          </a:p>
          <a:p>
            <a:pPr lvl="1"/>
            <a:r>
              <a:rPr lang="fr-CH" dirty="0" smtClean="0"/>
              <a:t>Transaction VA03 "Afficher commande client"</a:t>
            </a:r>
          </a:p>
          <a:p>
            <a:pPr lvl="2">
              <a:tabLst>
                <a:tab pos="2333625" algn="l"/>
              </a:tabLst>
            </a:pPr>
            <a:r>
              <a:rPr lang="fr-CH" dirty="0" smtClean="0"/>
              <a:t>Icône 	ou depuis le menu  "Environnement / Afficher flux doc."</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58</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85984" y="2214554"/>
            <a:ext cx="360000" cy="360000"/>
          </a:xfrm>
          <a:prstGeom prst="rect">
            <a:avLst/>
          </a:prstGeom>
          <a:noFill/>
          <a:ln w="9525">
            <a:noFill/>
            <a:miter lim="800000"/>
            <a:headEnd/>
            <a:tailEnd/>
          </a:ln>
          <a:effectLst/>
        </p:spPr>
      </p:pic>
      <p:pic>
        <p:nvPicPr>
          <p:cNvPr id="9218" name="Picture 2"/>
          <p:cNvPicPr>
            <a:picLocks noChangeAspect="1" noChangeArrowheads="1"/>
          </p:cNvPicPr>
          <p:nvPr/>
        </p:nvPicPr>
        <p:blipFill>
          <a:blip r:embed="rId3" cstate="print"/>
          <a:srcRect/>
          <a:stretch>
            <a:fillRect/>
          </a:stretch>
        </p:blipFill>
        <p:spPr bwMode="auto">
          <a:xfrm>
            <a:off x="1500166" y="3000372"/>
            <a:ext cx="5419725" cy="2152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59</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3500438"/>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grpSp>
        <p:nvGrpSpPr>
          <p:cNvPr id="7" name="Groupe 56"/>
          <p:cNvGrpSpPr/>
          <p:nvPr/>
        </p:nvGrpSpPr>
        <p:grpSpPr>
          <a:xfrm>
            <a:off x="6143636" y="3071810"/>
            <a:ext cx="2786082" cy="357190"/>
            <a:chOff x="6572264" y="1428736"/>
            <a:chExt cx="2786082" cy="357190"/>
          </a:xfrm>
        </p:grpSpPr>
        <p:sp>
          <p:nvSpPr>
            <p:cNvPr id="58" name="Ellipse 57"/>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4</a:t>
              </a:r>
              <a:endParaRPr lang="fr-CH" sz="1600" b="1" dirty="0">
                <a:solidFill>
                  <a:schemeClr val="tx1"/>
                </a:solidFill>
              </a:endParaRPr>
            </a:p>
          </p:txBody>
        </p:sp>
        <p:sp>
          <p:nvSpPr>
            <p:cNvPr id="59" name="Rectangle 58"/>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Livraison sortante (création)</a:t>
              </a:r>
              <a:endParaRPr lang="fr-CH" sz="1400" dirty="0">
                <a:solidFill>
                  <a:sysClr val="windowText" lastClr="000000"/>
                </a:solidFill>
              </a:endParaRPr>
            </a:p>
          </p:txBody>
        </p:sp>
      </p:grpSp>
      <p:grpSp>
        <p:nvGrpSpPr>
          <p:cNvPr id="8" name="Groupe 59"/>
          <p:cNvGrpSpPr/>
          <p:nvPr/>
        </p:nvGrpSpPr>
        <p:grpSpPr>
          <a:xfrm>
            <a:off x="6143636" y="3643314"/>
            <a:ext cx="2786082" cy="357190"/>
            <a:chOff x="6572264" y="1428736"/>
            <a:chExt cx="2786082" cy="357190"/>
          </a:xfrm>
        </p:grpSpPr>
        <p:sp>
          <p:nvSpPr>
            <p:cNvPr id="61" name="Ellipse 60"/>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5</a:t>
              </a:r>
              <a:endParaRPr lang="fr-CH" sz="1600" b="1" dirty="0">
                <a:solidFill>
                  <a:schemeClr val="tx1"/>
                </a:solidFill>
              </a:endParaRPr>
            </a:p>
          </p:txBody>
        </p:sp>
        <p:sp>
          <p:nvSpPr>
            <p:cNvPr id="62" name="Rectangle 61"/>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Prélèvement d'articles</a:t>
              </a:r>
              <a:endParaRPr lang="fr-CH" sz="1400" dirty="0">
                <a:solidFill>
                  <a:sysClr val="windowText" lastClr="000000"/>
                </a:solidFill>
              </a:endParaRPr>
            </a:p>
          </p:txBody>
        </p:sp>
      </p:grpSp>
      <p:sp>
        <p:nvSpPr>
          <p:cNvPr id="102" name="Ellipse 101"/>
          <p:cNvSpPr/>
          <p:nvPr/>
        </p:nvSpPr>
        <p:spPr>
          <a:xfrm>
            <a:off x="5205890" y="2786058"/>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4</a:t>
            </a:r>
            <a:endParaRPr lang="fr-CH" b="1" dirty="0">
              <a:solidFill>
                <a:schemeClr val="bg1"/>
              </a:solidFill>
            </a:endParaRPr>
          </a:p>
        </p:txBody>
      </p:sp>
      <p:sp>
        <p:nvSpPr>
          <p:cNvPr id="103" name="Ellipse 102"/>
          <p:cNvSpPr/>
          <p:nvPr/>
        </p:nvSpPr>
        <p:spPr>
          <a:xfrm>
            <a:off x="5214942" y="400050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5</a:t>
            </a:r>
            <a:endParaRPr lang="fr-CH" b="1" dirty="0">
              <a:solidFill>
                <a:schemeClr val="bg1"/>
              </a:solidFill>
            </a:endParaRPr>
          </a:p>
        </p:txBody>
      </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Domaine commercial</a:t>
            </a:r>
            <a:endParaRPr lang="fr-CH" u="sng"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a:t>
            </a:fld>
            <a:endParaRPr lang="fr-CH"/>
          </a:p>
        </p:txBody>
      </p:sp>
      <p:sp>
        <p:nvSpPr>
          <p:cNvPr id="4" name="Titre 3"/>
          <p:cNvSpPr>
            <a:spLocks noGrp="1"/>
          </p:cNvSpPr>
          <p:nvPr>
            <p:ph type="title"/>
          </p:nvPr>
        </p:nvSpPr>
        <p:spPr/>
        <p:txBody>
          <a:bodyPr>
            <a:normAutofit/>
          </a:bodyPr>
          <a:lstStyle/>
          <a:p>
            <a:r>
              <a:rPr lang="fr-CH" dirty="0" smtClean="0"/>
              <a:t>Structure organisationnelle</a:t>
            </a:r>
            <a:endParaRPr lang="fr-CH" dirty="0"/>
          </a:p>
        </p:txBody>
      </p:sp>
      <p:sp>
        <p:nvSpPr>
          <p:cNvPr id="5" name="Rectangle 12"/>
          <p:cNvSpPr>
            <a:spLocks noChangeArrowheads="1"/>
          </p:cNvSpPr>
          <p:nvPr/>
        </p:nvSpPr>
        <p:spPr bwMode="auto">
          <a:xfrm>
            <a:off x="4954561" y="2681301"/>
            <a:ext cx="3219450" cy="2667000"/>
          </a:xfrm>
          <a:prstGeom prst="rect">
            <a:avLst/>
          </a:prstGeom>
          <a:solidFill>
            <a:srgbClr val="0070C0">
              <a:alpha val="20000"/>
            </a:srgbClr>
          </a:solidFill>
          <a:ln w="25400">
            <a:solidFill>
              <a:srgbClr val="0070C0"/>
            </a:solidFill>
            <a:miter lim="800000"/>
            <a:headEnd/>
            <a:tailEnd/>
          </a:ln>
        </p:spPr>
        <p:txBody>
          <a:bodyPr wrap="none" anchor="ctr"/>
          <a:lstStyle/>
          <a:p>
            <a:pPr algn="ctr">
              <a:spcBef>
                <a:spcPct val="0"/>
              </a:spcBef>
              <a:buClrTx/>
              <a:buFontTx/>
              <a:buNone/>
            </a:pPr>
            <a:r>
              <a:rPr lang="fr-CH" sz="1800" smtClean="0">
                <a:solidFill>
                  <a:srgbClr val="000000"/>
                </a:solidFill>
              </a:rPr>
              <a:t>Domaine commercial</a:t>
            </a:r>
          </a:p>
          <a:p>
            <a:pPr algn="ctr">
              <a:spcBef>
                <a:spcPct val="0"/>
              </a:spcBef>
              <a:buClrTx/>
              <a:buFontTx/>
              <a:buNone/>
            </a:pPr>
            <a:endParaRPr lang="fr-CH" sz="1800" smtClean="0">
              <a:solidFill>
                <a:srgbClr val="000000"/>
              </a:solidFill>
            </a:endParaRPr>
          </a:p>
          <a:p>
            <a:pPr algn="ctr">
              <a:spcBef>
                <a:spcPct val="0"/>
              </a:spcBef>
              <a:buClrTx/>
              <a:buFontTx/>
              <a:buNone/>
            </a:pPr>
            <a:endParaRPr lang="fr-CH" sz="1800" b="0" smtClean="0">
              <a:solidFill>
                <a:srgbClr val="000000"/>
              </a:solidFill>
            </a:endParaRPr>
          </a:p>
          <a:p>
            <a:pPr algn="ctr">
              <a:spcBef>
                <a:spcPct val="0"/>
              </a:spcBef>
              <a:buClrTx/>
              <a:buFontTx/>
              <a:buNone/>
            </a:pPr>
            <a:endParaRPr lang="fr-CH" sz="1800" b="0" smtClean="0">
              <a:solidFill>
                <a:srgbClr val="000000"/>
              </a:solidFill>
            </a:endParaRPr>
          </a:p>
          <a:p>
            <a:pPr algn="ctr">
              <a:spcBef>
                <a:spcPct val="0"/>
              </a:spcBef>
              <a:buClrTx/>
              <a:buFontTx/>
              <a:buNone/>
            </a:pPr>
            <a:endParaRPr lang="fr-CH" sz="1800" b="0" smtClean="0">
              <a:solidFill>
                <a:srgbClr val="000000"/>
              </a:solidFill>
            </a:endParaRPr>
          </a:p>
          <a:p>
            <a:pPr algn="ctr">
              <a:spcBef>
                <a:spcPct val="0"/>
              </a:spcBef>
              <a:buClrTx/>
              <a:buFontTx/>
              <a:buNone/>
            </a:pPr>
            <a:endParaRPr lang="fr-CH" sz="1800" b="0" smtClean="0">
              <a:solidFill>
                <a:srgbClr val="000000"/>
              </a:solidFill>
            </a:endParaRPr>
          </a:p>
          <a:p>
            <a:pPr algn="ctr">
              <a:spcBef>
                <a:spcPct val="0"/>
              </a:spcBef>
              <a:buClrTx/>
              <a:buFontTx/>
              <a:buNone/>
            </a:pPr>
            <a:endParaRPr lang="fr-CH" sz="1800" b="0" smtClean="0">
              <a:solidFill>
                <a:srgbClr val="000000"/>
              </a:solidFill>
            </a:endParaRPr>
          </a:p>
          <a:p>
            <a:pPr algn="ctr">
              <a:spcBef>
                <a:spcPct val="0"/>
              </a:spcBef>
              <a:buClrTx/>
              <a:buFontTx/>
              <a:buNone/>
            </a:pPr>
            <a:endParaRPr lang="fr-CH" sz="1800" b="0" smtClean="0">
              <a:solidFill>
                <a:srgbClr val="000000"/>
              </a:solidFill>
            </a:endParaRPr>
          </a:p>
          <a:p>
            <a:pPr algn="ctr">
              <a:spcBef>
                <a:spcPct val="0"/>
              </a:spcBef>
              <a:buClrTx/>
              <a:buFontTx/>
              <a:buNone/>
            </a:pPr>
            <a:endParaRPr lang="fr-CH" sz="1800" b="0">
              <a:solidFill>
                <a:srgbClr val="000000"/>
              </a:solidFill>
            </a:endParaRPr>
          </a:p>
        </p:txBody>
      </p:sp>
      <p:sp>
        <p:nvSpPr>
          <p:cNvPr id="6" name="Rectangle 5"/>
          <p:cNvSpPr>
            <a:spLocks noChangeArrowheads="1"/>
          </p:cNvSpPr>
          <p:nvPr/>
        </p:nvSpPr>
        <p:spPr bwMode="auto">
          <a:xfrm>
            <a:off x="1784481" y="2301889"/>
            <a:ext cx="1650446" cy="799703"/>
          </a:xfrm>
          <a:prstGeom prst="rect">
            <a:avLst/>
          </a:prstGeom>
          <a:solidFill>
            <a:schemeClr val="tx1">
              <a:alpha val="30196"/>
            </a:schemeClr>
          </a:solidFill>
          <a:ln w="25400">
            <a:solidFill>
              <a:schemeClr val="tx1"/>
            </a:solidFill>
            <a:miter lim="800000"/>
            <a:headEnd/>
            <a:tailEnd/>
          </a:ln>
        </p:spPr>
        <p:txBody>
          <a:bodyPr wrap="none" anchor="ctr"/>
          <a:lstStyle/>
          <a:p>
            <a:pPr algn="ctr">
              <a:spcBef>
                <a:spcPct val="0"/>
              </a:spcBef>
              <a:buClrTx/>
              <a:buFontTx/>
              <a:buNone/>
            </a:pPr>
            <a:r>
              <a:rPr lang="fr-CH" sz="1400" b="0" dirty="0" smtClean="0">
                <a:solidFill>
                  <a:srgbClr val="000000"/>
                </a:solidFill>
              </a:rPr>
              <a:t>Mandant </a:t>
            </a:r>
          </a:p>
          <a:p>
            <a:pPr algn="ctr">
              <a:spcBef>
                <a:spcPct val="0"/>
              </a:spcBef>
              <a:buClrTx/>
              <a:buFontTx/>
              <a:buNone/>
            </a:pPr>
            <a:r>
              <a:rPr lang="fr-CH" sz="1400" dirty="0" smtClean="0">
                <a:solidFill>
                  <a:srgbClr val="000000"/>
                </a:solidFill>
              </a:rPr>
              <a:t>4</a:t>
            </a:r>
            <a:r>
              <a:rPr lang="fr-CH" sz="1400" b="0" dirty="0" smtClean="0">
                <a:solidFill>
                  <a:srgbClr val="000000"/>
                </a:solidFill>
              </a:rPr>
              <a:t>00</a:t>
            </a:r>
            <a:endParaRPr lang="fr-CH" sz="1400" b="0" dirty="0">
              <a:solidFill>
                <a:srgbClr val="000000"/>
              </a:solidFill>
            </a:endParaRPr>
          </a:p>
        </p:txBody>
      </p:sp>
      <p:sp>
        <p:nvSpPr>
          <p:cNvPr id="7" name="Rectangle 6"/>
          <p:cNvSpPr>
            <a:spLocks noChangeArrowheads="1"/>
          </p:cNvSpPr>
          <p:nvPr/>
        </p:nvSpPr>
        <p:spPr bwMode="auto">
          <a:xfrm>
            <a:off x="1784481" y="3379750"/>
            <a:ext cx="1650446" cy="799703"/>
          </a:xfrm>
          <a:prstGeom prst="rect">
            <a:avLst/>
          </a:prstGeom>
          <a:solidFill>
            <a:srgbClr val="FF0000">
              <a:alpha val="29019"/>
            </a:srgbClr>
          </a:solidFill>
          <a:ln w="25400">
            <a:solidFill>
              <a:srgbClr val="FF0000"/>
            </a:solidFill>
            <a:miter lim="800000"/>
            <a:headEnd/>
            <a:tailEnd/>
          </a:ln>
        </p:spPr>
        <p:txBody>
          <a:bodyPr wrap="none" anchor="ctr"/>
          <a:lstStyle/>
          <a:p>
            <a:pPr algn="ctr">
              <a:spcBef>
                <a:spcPct val="0"/>
              </a:spcBef>
              <a:buClrTx/>
              <a:buFontTx/>
              <a:buNone/>
            </a:pPr>
            <a:r>
              <a:rPr lang="fr-CH" sz="1400" b="0" dirty="0" smtClean="0">
                <a:solidFill>
                  <a:srgbClr val="000000"/>
                </a:solidFill>
              </a:rPr>
              <a:t>Société (code)</a:t>
            </a:r>
          </a:p>
          <a:p>
            <a:pPr algn="ctr">
              <a:spcBef>
                <a:spcPct val="0"/>
              </a:spcBef>
              <a:buClrTx/>
              <a:buFontTx/>
              <a:buNone/>
            </a:pPr>
            <a:r>
              <a:rPr lang="fr-CH" sz="1400" b="0" dirty="0" smtClean="0">
                <a:solidFill>
                  <a:srgbClr val="000000"/>
                </a:solidFill>
              </a:rPr>
              <a:t>1000</a:t>
            </a:r>
            <a:endParaRPr lang="fr-CH" sz="1400" b="0" dirty="0">
              <a:solidFill>
                <a:srgbClr val="000000"/>
              </a:solidFill>
            </a:endParaRPr>
          </a:p>
        </p:txBody>
      </p:sp>
      <p:sp>
        <p:nvSpPr>
          <p:cNvPr id="8" name="Rectangle 7"/>
          <p:cNvSpPr>
            <a:spLocks noChangeArrowheads="1"/>
          </p:cNvSpPr>
          <p:nvPr/>
        </p:nvSpPr>
        <p:spPr bwMode="auto">
          <a:xfrm>
            <a:off x="857224" y="4700999"/>
            <a:ext cx="1512611" cy="799703"/>
          </a:xfrm>
          <a:prstGeom prst="rect">
            <a:avLst/>
          </a:prstGeom>
          <a:solidFill>
            <a:srgbClr val="00FF00">
              <a:alpha val="30196"/>
            </a:srgbClr>
          </a:solidFill>
          <a:ln w="25400">
            <a:solidFill>
              <a:srgbClr val="00FF00"/>
            </a:solidFill>
            <a:miter lim="800000"/>
            <a:headEnd/>
            <a:tailEnd/>
          </a:ln>
        </p:spPr>
        <p:txBody>
          <a:bodyPr wrap="none" anchor="ctr"/>
          <a:lstStyle/>
          <a:p>
            <a:pPr algn="ctr"/>
            <a:r>
              <a:rPr lang="fr-CH" sz="1400" dirty="0" smtClean="0">
                <a:solidFill>
                  <a:srgbClr val="000000"/>
                </a:solidFill>
              </a:rPr>
              <a:t>Division</a:t>
            </a:r>
          </a:p>
          <a:p>
            <a:pPr algn="ctr">
              <a:spcBef>
                <a:spcPct val="0"/>
              </a:spcBef>
              <a:buClrTx/>
              <a:buFontTx/>
              <a:buNone/>
            </a:pPr>
            <a:r>
              <a:rPr lang="fr-CH" sz="1400" b="0" dirty="0" smtClean="0">
                <a:solidFill>
                  <a:srgbClr val="000000"/>
                </a:solidFill>
              </a:rPr>
              <a:t>1000</a:t>
            </a:r>
            <a:endParaRPr lang="fr-CH" sz="1400" b="0" dirty="0">
              <a:solidFill>
                <a:srgbClr val="000000"/>
              </a:solidFill>
            </a:endParaRPr>
          </a:p>
        </p:txBody>
      </p:sp>
      <p:sp>
        <p:nvSpPr>
          <p:cNvPr id="9" name="Rectangle 8"/>
          <p:cNvSpPr>
            <a:spLocks noChangeArrowheads="1"/>
          </p:cNvSpPr>
          <p:nvPr/>
        </p:nvSpPr>
        <p:spPr bwMode="auto">
          <a:xfrm>
            <a:off x="2781551" y="4700999"/>
            <a:ext cx="1512611" cy="799703"/>
          </a:xfrm>
          <a:prstGeom prst="rect">
            <a:avLst/>
          </a:prstGeom>
          <a:solidFill>
            <a:srgbClr val="00FF00">
              <a:alpha val="30196"/>
            </a:srgbClr>
          </a:solidFill>
          <a:ln w="25400">
            <a:solidFill>
              <a:srgbClr val="00FF00"/>
            </a:solidFill>
            <a:miter lim="800000"/>
            <a:headEnd/>
            <a:tailEnd/>
          </a:ln>
        </p:spPr>
        <p:txBody>
          <a:bodyPr wrap="none" anchor="ctr"/>
          <a:lstStyle/>
          <a:p>
            <a:pPr algn="ctr">
              <a:spcBef>
                <a:spcPct val="0"/>
              </a:spcBef>
              <a:buClrTx/>
              <a:buFontTx/>
              <a:buNone/>
            </a:pPr>
            <a:r>
              <a:rPr lang="fr-CH" sz="1400" b="0" dirty="0" smtClean="0">
                <a:solidFill>
                  <a:srgbClr val="000000"/>
                </a:solidFill>
              </a:rPr>
              <a:t>Division</a:t>
            </a:r>
          </a:p>
          <a:p>
            <a:pPr algn="ctr">
              <a:spcBef>
                <a:spcPct val="0"/>
              </a:spcBef>
              <a:buClrTx/>
              <a:buFontTx/>
              <a:buNone/>
            </a:pPr>
            <a:r>
              <a:rPr lang="fr-CH" sz="1400" dirty="0" smtClean="0">
                <a:solidFill>
                  <a:srgbClr val="000000"/>
                </a:solidFill>
              </a:rPr>
              <a:t>20</a:t>
            </a:r>
            <a:r>
              <a:rPr lang="fr-CH" sz="1400" b="0" dirty="0" smtClean="0">
                <a:solidFill>
                  <a:srgbClr val="000000"/>
                </a:solidFill>
              </a:rPr>
              <a:t>00</a:t>
            </a:r>
            <a:endParaRPr lang="fr-CH" sz="1400" b="0" dirty="0">
              <a:solidFill>
                <a:srgbClr val="000000"/>
              </a:solidFill>
            </a:endParaRPr>
          </a:p>
        </p:txBody>
      </p:sp>
      <p:cxnSp>
        <p:nvCxnSpPr>
          <p:cNvPr id="10" name="AutoShape 9"/>
          <p:cNvCxnSpPr>
            <a:cxnSpLocks noChangeShapeType="1"/>
            <a:stCxn id="6" idx="2"/>
            <a:endCxn id="7" idx="0"/>
          </p:cNvCxnSpPr>
          <p:nvPr/>
        </p:nvCxnSpPr>
        <p:spPr bwMode="auto">
          <a:xfrm rot="5400000">
            <a:off x="2488010" y="3240671"/>
            <a:ext cx="243388" cy="0"/>
          </a:xfrm>
          <a:prstGeom prst="straightConnector1">
            <a:avLst/>
          </a:prstGeom>
          <a:noFill/>
          <a:ln w="9525">
            <a:solidFill>
              <a:srgbClr val="000000"/>
            </a:solidFill>
            <a:round/>
            <a:headEnd/>
            <a:tailEnd type="triangle" w="med" len="med"/>
          </a:ln>
        </p:spPr>
      </p:cxnSp>
      <p:cxnSp>
        <p:nvCxnSpPr>
          <p:cNvPr id="11" name="AutoShape 10"/>
          <p:cNvCxnSpPr>
            <a:cxnSpLocks noChangeShapeType="1"/>
            <a:stCxn id="7" idx="2"/>
            <a:endCxn id="8" idx="0"/>
          </p:cNvCxnSpPr>
          <p:nvPr/>
        </p:nvCxnSpPr>
        <p:spPr bwMode="auto">
          <a:xfrm rot="5400000">
            <a:off x="1868676" y="3942586"/>
            <a:ext cx="486776" cy="995280"/>
          </a:xfrm>
          <a:prstGeom prst="bentConnector3">
            <a:avLst>
              <a:gd name="adj1" fmla="val 50000"/>
            </a:avLst>
          </a:prstGeom>
          <a:noFill/>
          <a:ln w="9525">
            <a:solidFill>
              <a:srgbClr val="000000"/>
            </a:solidFill>
            <a:miter lim="800000"/>
            <a:headEnd/>
            <a:tailEnd type="triangle" w="med" len="med"/>
          </a:ln>
        </p:spPr>
      </p:cxnSp>
      <p:cxnSp>
        <p:nvCxnSpPr>
          <p:cNvPr id="12" name="AutoShape 11"/>
          <p:cNvCxnSpPr>
            <a:cxnSpLocks noChangeShapeType="1"/>
            <a:stCxn id="7" idx="2"/>
            <a:endCxn id="9" idx="0"/>
          </p:cNvCxnSpPr>
          <p:nvPr/>
        </p:nvCxnSpPr>
        <p:spPr bwMode="auto">
          <a:xfrm rot="16200000" flipH="1">
            <a:off x="2831735" y="3974616"/>
            <a:ext cx="486776" cy="929047"/>
          </a:xfrm>
          <a:prstGeom prst="bentConnector3">
            <a:avLst>
              <a:gd name="adj1" fmla="val 50000"/>
            </a:avLst>
          </a:prstGeom>
          <a:noFill/>
          <a:ln w="9525">
            <a:solidFill>
              <a:srgbClr val="000000"/>
            </a:solidFill>
            <a:miter lim="800000"/>
            <a:headEnd/>
            <a:tailEnd type="triangle" w="med" len="med"/>
          </a:ln>
        </p:spPr>
      </p:cxnSp>
      <p:sp>
        <p:nvSpPr>
          <p:cNvPr id="13" name="Rectangle 13"/>
          <p:cNvSpPr>
            <a:spLocks noChangeArrowheads="1"/>
          </p:cNvSpPr>
          <p:nvPr/>
        </p:nvSpPr>
        <p:spPr bwMode="auto">
          <a:xfrm>
            <a:off x="5727674" y="3402026"/>
            <a:ext cx="1644650" cy="720725"/>
          </a:xfrm>
          <a:prstGeom prst="rect">
            <a:avLst/>
          </a:prstGeom>
          <a:solidFill>
            <a:srgbClr val="00B0F0">
              <a:alpha val="30196"/>
            </a:srgbClr>
          </a:solidFill>
          <a:ln w="25400">
            <a:solidFill>
              <a:srgbClr val="00B0F0"/>
            </a:solidFill>
            <a:miter lim="800000"/>
            <a:headEnd/>
            <a:tailEnd/>
          </a:ln>
        </p:spPr>
        <p:txBody>
          <a:bodyPr wrap="none" anchor="ctr"/>
          <a:lstStyle/>
          <a:p>
            <a:pPr algn="ctr">
              <a:spcBef>
                <a:spcPct val="0"/>
              </a:spcBef>
              <a:buClrTx/>
              <a:buFontTx/>
              <a:buNone/>
            </a:pPr>
            <a:r>
              <a:rPr lang="fr-CH" sz="1400" b="0" dirty="0" smtClean="0">
                <a:solidFill>
                  <a:srgbClr val="000000"/>
                </a:solidFill>
              </a:rPr>
              <a:t>Organisation vente</a:t>
            </a:r>
          </a:p>
          <a:p>
            <a:pPr algn="ctr">
              <a:spcBef>
                <a:spcPct val="0"/>
              </a:spcBef>
              <a:buClrTx/>
              <a:buFontTx/>
              <a:buNone/>
            </a:pPr>
            <a:r>
              <a:rPr lang="fr-CH" sz="1400" b="0" dirty="0" smtClean="0">
                <a:solidFill>
                  <a:srgbClr val="000000"/>
                </a:solidFill>
              </a:rPr>
              <a:t>1000</a:t>
            </a:r>
            <a:endParaRPr lang="fr-CH" sz="1400" b="0" dirty="0">
              <a:solidFill>
                <a:srgbClr val="000000"/>
              </a:solidFill>
            </a:endParaRPr>
          </a:p>
        </p:txBody>
      </p:sp>
      <p:sp>
        <p:nvSpPr>
          <p:cNvPr id="14" name="Rectangle 14"/>
          <p:cNvSpPr>
            <a:spLocks noChangeArrowheads="1"/>
          </p:cNvSpPr>
          <p:nvPr/>
        </p:nvSpPr>
        <p:spPr bwMode="auto">
          <a:xfrm>
            <a:off x="5160936" y="4483114"/>
            <a:ext cx="1301750" cy="722313"/>
          </a:xfrm>
          <a:prstGeom prst="rect">
            <a:avLst/>
          </a:prstGeom>
          <a:solidFill>
            <a:srgbClr val="00B0F0">
              <a:alpha val="30196"/>
            </a:srgbClr>
          </a:solidFill>
          <a:ln w="25400">
            <a:solidFill>
              <a:srgbClr val="00B0F0"/>
            </a:solidFill>
            <a:miter lim="800000"/>
            <a:headEnd/>
            <a:tailEnd/>
          </a:ln>
        </p:spPr>
        <p:txBody>
          <a:bodyPr wrap="none" anchor="ctr"/>
          <a:lstStyle/>
          <a:p>
            <a:pPr algn="ctr">
              <a:spcBef>
                <a:spcPct val="0"/>
              </a:spcBef>
              <a:buClrTx/>
              <a:buFontTx/>
              <a:buNone/>
            </a:pPr>
            <a:r>
              <a:rPr lang="fr-CH" sz="1400" b="0" dirty="0" smtClean="0">
                <a:solidFill>
                  <a:srgbClr val="000000"/>
                </a:solidFill>
              </a:rPr>
              <a:t>Canal de </a:t>
            </a:r>
            <a:br>
              <a:rPr lang="fr-CH" sz="1400" b="0" dirty="0" smtClean="0">
                <a:solidFill>
                  <a:srgbClr val="000000"/>
                </a:solidFill>
              </a:rPr>
            </a:br>
            <a:r>
              <a:rPr lang="fr-CH" sz="1400" b="0" dirty="0" smtClean="0">
                <a:solidFill>
                  <a:srgbClr val="000000"/>
                </a:solidFill>
              </a:rPr>
              <a:t>Distribution</a:t>
            </a:r>
          </a:p>
          <a:p>
            <a:pPr algn="ctr">
              <a:spcBef>
                <a:spcPct val="0"/>
              </a:spcBef>
              <a:buClrTx/>
              <a:buFontTx/>
              <a:buNone/>
            </a:pPr>
            <a:r>
              <a:rPr lang="fr-CH" sz="1400" dirty="0" smtClean="0">
                <a:solidFill>
                  <a:srgbClr val="000000"/>
                </a:solidFill>
              </a:rPr>
              <a:t>10</a:t>
            </a:r>
            <a:endParaRPr lang="fr-CH" sz="1400" b="0" dirty="0">
              <a:solidFill>
                <a:srgbClr val="000000"/>
              </a:solidFill>
            </a:endParaRPr>
          </a:p>
        </p:txBody>
      </p:sp>
      <p:sp>
        <p:nvSpPr>
          <p:cNvPr id="15" name="Rectangle 15"/>
          <p:cNvSpPr>
            <a:spLocks noChangeArrowheads="1"/>
          </p:cNvSpPr>
          <p:nvPr/>
        </p:nvSpPr>
        <p:spPr bwMode="auto">
          <a:xfrm>
            <a:off x="6667474" y="4483114"/>
            <a:ext cx="1300163" cy="722313"/>
          </a:xfrm>
          <a:prstGeom prst="rect">
            <a:avLst/>
          </a:prstGeom>
          <a:solidFill>
            <a:srgbClr val="00B0F0">
              <a:alpha val="30196"/>
            </a:srgbClr>
          </a:solidFill>
          <a:ln w="25400">
            <a:solidFill>
              <a:srgbClr val="00B0F0"/>
            </a:solidFill>
            <a:miter lim="800000"/>
            <a:headEnd/>
            <a:tailEnd/>
          </a:ln>
        </p:spPr>
        <p:txBody>
          <a:bodyPr wrap="none" anchor="ctr"/>
          <a:lstStyle/>
          <a:p>
            <a:pPr algn="ctr">
              <a:spcBef>
                <a:spcPct val="0"/>
              </a:spcBef>
              <a:buClrTx/>
              <a:buFontTx/>
              <a:buNone/>
            </a:pPr>
            <a:r>
              <a:rPr lang="fr-CH" sz="1400" b="0" dirty="0" smtClean="0">
                <a:solidFill>
                  <a:srgbClr val="000000"/>
                </a:solidFill>
              </a:rPr>
              <a:t>Secteur </a:t>
            </a:r>
          </a:p>
          <a:p>
            <a:pPr algn="ctr">
              <a:spcBef>
                <a:spcPct val="0"/>
              </a:spcBef>
              <a:buClrTx/>
              <a:buFontTx/>
              <a:buNone/>
            </a:pPr>
            <a:r>
              <a:rPr lang="fr-CH" sz="1400" b="0" dirty="0" smtClean="0">
                <a:solidFill>
                  <a:srgbClr val="000000"/>
                </a:solidFill>
              </a:rPr>
              <a:t>d’activité</a:t>
            </a:r>
          </a:p>
          <a:p>
            <a:pPr algn="ctr">
              <a:spcBef>
                <a:spcPct val="0"/>
              </a:spcBef>
              <a:buClrTx/>
              <a:buFontTx/>
              <a:buNone/>
            </a:pPr>
            <a:r>
              <a:rPr lang="fr-CH" sz="1400" b="0" dirty="0" smtClean="0">
                <a:solidFill>
                  <a:srgbClr val="000000"/>
                </a:solidFill>
              </a:rPr>
              <a:t>00</a:t>
            </a:r>
            <a:endParaRPr lang="fr-CH" sz="1800" b="0" dirty="0">
              <a:solidFill>
                <a:srgbClr val="000000"/>
              </a:solidFill>
            </a:endParaRPr>
          </a:p>
        </p:txBody>
      </p:sp>
      <p:cxnSp>
        <p:nvCxnSpPr>
          <p:cNvPr id="16" name="AutoShape 16"/>
          <p:cNvCxnSpPr>
            <a:cxnSpLocks noChangeShapeType="1"/>
            <a:stCxn id="13" idx="1"/>
            <a:endCxn id="14" idx="1"/>
          </p:cNvCxnSpPr>
          <p:nvPr/>
        </p:nvCxnSpPr>
        <p:spPr bwMode="auto">
          <a:xfrm rot="10800000" flipV="1">
            <a:off x="5148236" y="3762389"/>
            <a:ext cx="568325" cy="1082675"/>
          </a:xfrm>
          <a:prstGeom prst="curvedConnector3">
            <a:avLst>
              <a:gd name="adj1" fmla="val 163097"/>
            </a:avLst>
          </a:prstGeom>
          <a:noFill/>
          <a:ln w="9525">
            <a:solidFill>
              <a:srgbClr val="000000"/>
            </a:solidFill>
            <a:round/>
            <a:headEnd/>
            <a:tailEnd/>
          </a:ln>
        </p:spPr>
      </p:cxnSp>
      <p:cxnSp>
        <p:nvCxnSpPr>
          <p:cNvPr id="17" name="AutoShape 17"/>
          <p:cNvCxnSpPr>
            <a:cxnSpLocks noChangeShapeType="1"/>
          </p:cNvCxnSpPr>
          <p:nvPr/>
        </p:nvCxnSpPr>
        <p:spPr bwMode="auto">
          <a:xfrm rot="16200000">
            <a:off x="5741961" y="3927489"/>
            <a:ext cx="334963" cy="739775"/>
          </a:xfrm>
          <a:prstGeom prst="bentConnector3">
            <a:avLst>
              <a:gd name="adj1" fmla="val 49764"/>
            </a:avLst>
          </a:prstGeom>
          <a:noFill/>
          <a:ln w="9525">
            <a:solidFill>
              <a:srgbClr val="000000"/>
            </a:solidFill>
            <a:miter lim="800000"/>
            <a:headEnd/>
            <a:tailEnd type="triangle" w="med" len="med"/>
          </a:ln>
        </p:spPr>
      </p:cxnSp>
      <p:cxnSp>
        <p:nvCxnSpPr>
          <p:cNvPr id="18" name="AutoShape 18"/>
          <p:cNvCxnSpPr>
            <a:cxnSpLocks noChangeShapeType="1"/>
          </p:cNvCxnSpPr>
          <p:nvPr/>
        </p:nvCxnSpPr>
        <p:spPr bwMode="auto">
          <a:xfrm rot="5400000" flipH="1">
            <a:off x="6999261" y="3913201"/>
            <a:ext cx="334963" cy="766763"/>
          </a:xfrm>
          <a:prstGeom prst="bentConnector3">
            <a:avLst>
              <a:gd name="adj1" fmla="val 49764"/>
            </a:avLst>
          </a:prstGeom>
          <a:noFill/>
          <a:ln w="9525">
            <a:solidFill>
              <a:srgbClr val="000000"/>
            </a:solidFill>
            <a:miter lim="800000"/>
            <a:headEnd/>
            <a:tailEnd type="triangle" w="med" len="med"/>
          </a:ln>
        </p:spPr>
      </p:cxnSp>
      <p:cxnSp>
        <p:nvCxnSpPr>
          <p:cNvPr id="19" name="AutoShape 19"/>
          <p:cNvCxnSpPr>
            <a:cxnSpLocks noChangeShapeType="1"/>
            <a:stCxn id="13" idx="0"/>
            <a:endCxn id="7" idx="3"/>
          </p:cNvCxnSpPr>
          <p:nvPr/>
        </p:nvCxnSpPr>
        <p:spPr bwMode="auto">
          <a:xfrm rot="16200000" flipH="1" flipV="1">
            <a:off x="4805336" y="2033601"/>
            <a:ext cx="388938" cy="3101975"/>
          </a:xfrm>
          <a:prstGeom prst="bentConnector4">
            <a:avLst>
              <a:gd name="adj1" fmla="val -28981"/>
              <a:gd name="adj2" fmla="val 63491"/>
            </a:avLst>
          </a:prstGeom>
          <a:noFill/>
          <a:ln w="9525">
            <a:solidFill>
              <a:srgbClr val="000000"/>
            </a:solidFill>
            <a:miter lim="800000"/>
            <a:headEnd/>
            <a:tailEnd type="triangle" w="med" len="med"/>
          </a:ln>
        </p:spPr>
      </p:cxnSp>
      <p:sp>
        <p:nvSpPr>
          <p:cNvPr id="20" name="Freeform 20"/>
          <p:cNvSpPr>
            <a:spLocks/>
          </p:cNvSpPr>
          <p:nvPr/>
        </p:nvSpPr>
        <p:spPr bwMode="auto">
          <a:xfrm>
            <a:off x="4305274" y="4310076"/>
            <a:ext cx="484188" cy="801688"/>
          </a:xfrm>
          <a:custGeom>
            <a:avLst/>
            <a:gdLst>
              <a:gd name="T0" fmla="*/ 281 w 318"/>
              <a:gd name="T1" fmla="*/ 0 h 505"/>
              <a:gd name="T2" fmla="*/ 209 w 318"/>
              <a:gd name="T3" fmla="*/ 0 h 505"/>
              <a:gd name="T4" fmla="*/ 205 w 318"/>
              <a:gd name="T5" fmla="*/ 504 h 505"/>
              <a:gd name="T6" fmla="*/ 0 w 318"/>
              <a:gd name="T7" fmla="*/ 505 h 505"/>
              <a:gd name="T8" fmla="*/ 0 60000 65536"/>
              <a:gd name="T9" fmla="*/ 0 60000 65536"/>
              <a:gd name="T10" fmla="*/ 0 60000 65536"/>
              <a:gd name="T11" fmla="*/ 0 60000 65536"/>
              <a:gd name="T12" fmla="*/ 0 w 318"/>
              <a:gd name="T13" fmla="*/ 0 h 505"/>
              <a:gd name="T14" fmla="*/ 318 w 318"/>
              <a:gd name="T15" fmla="*/ 505 h 505"/>
            </a:gdLst>
            <a:ahLst/>
            <a:cxnLst>
              <a:cxn ang="T8">
                <a:pos x="T0" y="T1"/>
              </a:cxn>
              <a:cxn ang="T9">
                <a:pos x="T2" y="T3"/>
              </a:cxn>
              <a:cxn ang="T10">
                <a:pos x="T4" y="T5"/>
              </a:cxn>
              <a:cxn ang="T11">
                <a:pos x="T6" y="T7"/>
              </a:cxn>
            </a:cxnLst>
            <a:rect l="T12" t="T13" r="T14" b="T15"/>
            <a:pathLst>
              <a:path w="318" h="505">
                <a:moveTo>
                  <a:pt x="318" y="0"/>
                </a:moveTo>
                <a:lnTo>
                  <a:pt x="237" y="0"/>
                </a:lnTo>
                <a:lnTo>
                  <a:pt x="232" y="504"/>
                </a:lnTo>
                <a:lnTo>
                  <a:pt x="0" y="505"/>
                </a:lnTo>
              </a:path>
            </a:pathLst>
          </a:custGeom>
          <a:noFill/>
          <a:ln w="9525">
            <a:solidFill>
              <a:srgbClr val="000000"/>
            </a:solidFill>
            <a:round/>
            <a:headEnd/>
            <a:tailEnd type="triangle" w="med" len="med"/>
          </a:ln>
        </p:spPr>
        <p:txBody>
          <a:bodyPr lIns="0" tIns="0" rIns="0" bIns="0"/>
          <a:lstStyle/>
          <a:p>
            <a:endParaRPr lang="fr-CH"/>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normAutofit/>
          </a:bodyPr>
          <a:lstStyle/>
          <a:p>
            <a:r>
              <a:rPr lang="fr-CH" u="sng" dirty="0" smtClean="0"/>
              <a:t>Prélèvement d’articles</a:t>
            </a:r>
          </a:p>
          <a:p>
            <a:pPr lvl="3"/>
            <a:endParaRPr lang="fr-CH" dirty="0" smtClean="0"/>
          </a:p>
          <a:p>
            <a:pPr lvl="1"/>
            <a:r>
              <a:rPr lang="fr-CH" dirty="0" smtClean="0"/>
              <a:t>Définition</a:t>
            </a:r>
          </a:p>
          <a:p>
            <a:pPr lvl="2"/>
            <a:r>
              <a:rPr lang="fr-CH" dirty="0" smtClean="0"/>
              <a:t>L'action de retirer des marchandises d'un magasin et de les mettre à disposition dans un magasin de prélèvement en vue de les préparer à leur expédition</a:t>
            </a:r>
          </a:p>
          <a:p>
            <a:pPr lvl="2"/>
            <a:r>
              <a:rPr lang="fr-CH" dirty="0" smtClean="0"/>
              <a:t>Intégré au module de gestion des dépôts (WM)</a:t>
            </a:r>
          </a:p>
          <a:p>
            <a:pPr lvl="2"/>
            <a:r>
              <a:rPr lang="fr-CH" dirty="0" smtClean="0"/>
              <a:t>Cette étape fait partie du </a:t>
            </a:r>
            <a:r>
              <a:rPr lang="fr-CH" dirty="0" smtClean="0">
                <a:solidFill>
                  <a:srgbClr val="00B050"/>
                </a:solidFill>
              </a:rPr>
              <a:t>processus d'expédition</a:t>
            </a:r>
            <a:endParaRPr lang="fr-CH" dirty="0" smtClean="0"/>
          </a:p>
          <a:p>
            <a:pPr lvl="3"/>
            <a:endParaRPr lang="fr-CH" dirty="0" smtClean="0"/>
          </a:p>
          <a:p>
            <a:pPr lvl="1"/>
            <a:r>
              <a:rPr lang="fr-CH" dirty="0" smtClean="0"/>
              <a:t>Fonctionnalités</a:t>
            </a:r>
          </a:p>
          <a:p>
            <a:pPr lvl="2"/>
            <a:r>
              <a:rPr lang="fr-CH" dirty="0" smtClean="0"/>
              <a:t>Un statut du prélèvement est enregistré dans chaque poste</a:t>
            </a:r>
          </a:p>
          <a:p>
            <a:pPr lvl="2"/>
            <a:r>
              <a:rPr lang="fr-CH" dirty="0" smtClean="0"/>
              <a:t>Il indique la situation du poste dans le processus</a:t>
            </a:r>
          </a:p>
          <a:p>
            <a:pPr lvl="2"/>
            <a:r>
              <a:rPr lang="fr-CH" dirty="0" smtClean="0"/>
              <a:t>Assigner une date à partir de laquelle le prélèvement d’articles peut commencer</a:t>
            </a:r>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60</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29" name="Picture 2"/>
          <p:cNvPicPr>
            <a:picLocks noChangeAspect="1" noChangeArrowheads="1"/>
          </p:cNvPicPr>
          <p:nvPr/>
        </p:nvPicPr>
        <p:blipFill>
          <a:blip r:embed="rId2" cstate="print"/>
          <a:srcRect/>
          <a:stretch>
            <a:fillRect/>
          </a:stretch>
        </p:blipFill>
        <p:spPr bwMode="auto">
          <a:xfrm>
            <a:off x="285720" y="5715016"/>
            <a:ext cx="1200150" cy="895350"/>
          </a:xfrm>
          <a:prstGeom prst="rect">
            <a:avLst/>
          </a:prstGeom>
          <a:noFill/>
          <a:ln w="9525">
            <a:noFill/>
            <a:miter lim="800000"/>
            <a:headEnd/>
            <a:tailEnd/>
          </a:ln>
          <a:effectLst/>
        </p:spPr>
      </p:pic>
      <p:pic>
        <p:nvPicPr>
          <p:cNvPr id="6" name="Picture 2" descr="Processus de préparation de commandes ou picking"/>
          <p:cNvPicPr>
            <a:picLocks noChangeAspect="1" noChangeArrowheads="1"/>
          </p:cNvPicPr>
          <p:nvPr/>
        </p:nvPicPr>
        <p:blipFill>
          <a:blip r:embed="rId3" cstate="print"/>
          <a:srcRect/>
          <a:stretch>
            <a:fillRect/>
          </a:stretch>
        </p:blipFill>
        <p:spPr bwMode="auto">
          <a:xfrm>
            <a:off x="3357554" y="4929198"/>
            <a:ext cx="4929222" cy="1752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5">
                                            <p:txEl>
                                              <p:pRg st="8" end="8"/>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Prélèvement d’articles</a:t>
            </a:r>
            <a:r>
              <a:rPr lang="fr-CH" dirty="0" smtClean="0"/>
              <a:t> : </a:t>
            </a:r>
            <a:r>
              <a:rPr lang="fr-CH" dirty="0" smtClean="0">
                <a:solidFill>
                  <a:srgbClr val="00B050"/>
                </a:solidFill>
              </a:rPr>
              <a:t>Codes de transaction</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Expédition &amp; transport</a:t>
            </a:r>
          </a:p>
          <a:p>
            <a:pPr lvl="2"/>
            <a:r>
              <a:rPr lang="fr-CH" dirty="0" smtClean="0"/>
              <a:t>Prélèvement d'articles</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61</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028" name="Picture 4"/>
          <p:cNvPicPr>
            <a:picLocks noChangeAspect="1" noChangeArrowheads="1"/>
          </p:cNvPicPr>
          <p:nvPr/>
        </p:nvPicPr>
        <p:blipFill>
          <a:blip r:embed="rId2" cstate="print"/>
          <a:srcRect/>
          <a:stretch>
            <a:fillRect/>
          </a:stretch>
        </p:blipFill>
        <p:spPr bwMode="auto">
          <a:xfrm>
            <a:off x="5709390" y="1928802"/>
            <a:ext cx="2863138" cy="4505336"/>
          </a:xfrm>
          <a:prstGeom prst="rect">
            <a:avLst/>
          </a:prstGeom>
          <a:noFill/>
          <a:ln w="9525">
            <a:noFill/>
            <a:miter lim="800000"/>
            <a:headEnd/>
            <a:tailEnd/>
          </a:ln>
          <a:effectLst/>
        </p:spPr>
      </p:pic>
      <p:sp>
        <p:nvSpPr>
          <p:cNvPr id="8" name="Rectangle 7"/>
          <p:cNvSpPr/>
          <p:nvPr/>
        </p:nvSpPr>
        <p:spPr bwMode="auto">
          <a:xfrm>
            <a:off x="6143636" y="3571876"/>
            <a:ext cx="2428892" cy="2928958"/>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Prélèvement d’articles</a:t>
            </a:r>
            <a:r>
              <a:rPr lang="fr-CH" dirty="0" smtClean="0"/>
              <a:t> : </a:t>
            </a:r>
            <a:r>
              <a:rPr lang="fr-CH" dirty="0" smtClean="0">
                <a:solidFill>
                  <a:srgbClr val="00B050"/>
                </a:solidFill>
              </a:rPr>
              <a:t>Transaction LT03</a:t>
            </a:r>
          </a:p>
          <a:p>
            <a:pPr lvl="2"/>
            <a:endParaRPr lang="fr-CH" dirty="0" smtClean="0"/>
          </a:p>
          <a:p>
            <a:pPr lvl="1"/>
            <a:r>
              <a:rPr lang="fr-CH" dirty="0" smtClean="0"/>
              <a:t>Créez un ordre de transfert :</a:t>
            </a:r>
          </a:p>
          <a:p>
            <a:pPr lvl="2"/>
            <a:r>
              <a:rPr lang="fr-CH" dirty="0" smtClean="0"/>
              <a:t>N° de magasin</a:t>
            </a:r>
          </a:p>
          <a:p>
            <a:pPr lvl="2"/>
            <a:r>
              <a:rPr lang="fr-CH" dirty="0" smtClean="0"/>
              <a:t>Division</a:t>
            </a:r>
          </a:p>
          <a:p>
            <a:pPr lvl="2"/>
            <a:r>
              <a:rPr lang="fr-CH" dirty="0" smtClean="0"/>
              <a:t>Livraison</a:t>
            </a:r>
          </a:p>
          <a:p>
            <a:pPr lvl="2"/>
            <a:endParaRPr lang="fr-CH" dirty="0" smtClean="0"/>
          </a:p>
          <a:p>
            <a:pPr lvl="2"/>
            <a:r>
              <a:rPr lang="fr-CH" dirty="0" smtClean="0"/>
              <a:t>Déroulant = </a:t>
            </a:r>
            <a:r>
              <a:rPr lang="fr-CH" dirty="0" smtClean="0">
                <a:solidFill>
                  <a:srgbClr val="FF0000"/>
                </a:solidFill>
              </a:rPr>
              <a:t>en arrière-plan</a:t>
            </a:r>
          </a:p>
          <a:p>
            <a:pPr lvl="3"/>
            <a:endParaRPr lang="fr-CH" dirty="0" smtClean="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62</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1266" name="Picture 2"/>
          <p:cNvPicPr>
            <a:picLocks noChangeAspect="1" noChangeArrowheads="1"/>
          </p:cNvPicPr>
          <p:nvPr/>
        </p:nvPicPr>
        <p:blipFill>
          <a:blip r:embed="rId2" cstate="print"/>
          <a:srcRect/>
          <a:stretch>
            <a:fillRect/>
          </a:stretch>
        </p:blipFill>
        <p:spPr bwMode="auto">
          <a:xfrm>
            <a:off x="4224366" y="2738457"/>
            <a:ext cx="4419600" cy="3476625"/>
          </a:xfrm>
          <a:prstGeom prst="rect">
            <a:avLst/>
          </a:prstGeom>
          <a:noFill/>
          <a:ln w="9525">
            <a:noFill/>
            <a:miter lim="800000"/>
            <a:headEnd/>
            <a:tailEnd/>
          </a:ln>
          <a:effectLst/>
        </p:spPr>
      </p:pic>
      <p:sp>
        <p:nvSpPr>
          <p:cNvPr id="7" name="Rectangle 6"/>
          <p:cNvSpPr/>
          <p:nvPr/>
        </p:nvSpPr>
        <p:spPr>
          <a:xfrm>
            <a:off x="4214810" y="3786190"/>
            <a:ext cx="2714644" cy="642942"/>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8" name="Rectangle 7"/>
          <p:cNvSpPr/>
          <p:nvPr/>
        </p:nvSpPr>
        <p:spPr>
          <a:xfrm>
            <a:off x="4214810" y="5214950"/>
            <a:ext cx="2714644" cy="214314"/>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Prélèvement d’articles</a:t>
            </a:r>
            <a:r>
              <a:rPr lang="fr-CH" dirty="0" smtClean="0"/>
              <a:t> : </a:t>
            </a:r>
            <a:r>
              <a:rPr lang="fr-CH" dirty="0" smtClean="0">
                <a:solidFill>
                  <a:srgbClr val="00B050"/>
                </a:solidFill>
              </a:rPr>
              <a:t>Transaction LT03</a:t>
            </a:r>
          </a:p>
          <a:p>
            <a:pPr lvl="2"/>
            <a:endParaRPr lang="fr-CH" dirty="0" smtClean="0"/>
          </a:p>
          <a:p>
            <a:pPr lvl="1"/>
            <a:r>
              <a:rPr lang="fr-CH" dirty="0" smtClean="0"/>
              <a:t>Également possible d'y accéder depuis la transaction VL01N</a:t>
            </a:r>
          </a:p>
          <a:p>
            <a:pPr lvl="2"/>
            <a:r>
              <a:rPr lang="fr-CH" dirty="0" smtClean="0"/>
              <a:t>Via le menu "Fonctions suivantes / Créer un ordre de transfert"</a:t>
            </a:r>
          </a:p>
          <a:p>
            <a:pPr lvl="3"/>
            <a:endParaRPr lang="fr-CH" dirty="0" smtClean="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63</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
        <p:nvSpPr>
          <p:cNvPr id="10" name="Flèche droite 9"/>
          <p:cNvSpPr/>
          <p:nvPr/>
        </p:nvSpPr>
        <p:spPr>
          <a:xfrm>
            <a:off x="3643306" y="4357694"/>
            <a:ext cx="1000132" cy="571504"/>
          </a:xfrm>
          <a:prstGeom prst="rightArrow">
            <a:avLst/>
          </a:prstGeom>
          <a:solidFill>
            <a:schemeClr val="tx1">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1" name="Rectangle 10"/>
          <p:cNvSpPr/>
          <p:nvPr/>
        </p:nvSpPr>
        <p:spPr>
          <a:xfrm>
            <a:off x="714348" y="2928934"/>
            <a:ext cx="2786082" cy="350046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dirty="0" smtClean="0">
                <a:solidFill>
                  <a:schemeClr val="tx1"/>
                </a:solidFill>
              </a:rPr>
              <a:t>VL01N</a:t>
            </a:r>
            <a:endParaRPr lang="fr-CH" dirty="0">
              <a:solidFill>
                <a:schemeClr val="tx1"/>
              </a:solidFill>
            </a:endParaRPr>
          </a:p>
        </p:txBody>
      </p:sp>
      <p:pic>
        <p:nvPicPr>
          <p:cNvPr id="9" name="Picture 2"/>
          <p:cNvPicPr>
            <a:picLocks noChangeAspect="1" noChangeArrowheads="1"/>
          </p:cNvPicPr>
          <p:nvPr/>
        </p:nvPicPr>
        <p:blipFill>
          <a:blip r:embed="rId2" cstate="print"/>
          <a:srcRect/>
          <a:stretch>
            <a:fillRect/>
          </a:stretch>
        </p:blipFill>
        <p:spPr bwMode="auto">
          <a:xfrm>
            <a:off x="857224" y="4143380"/>
            <a:ext cx="2524125" cy="923925"/>
          </a:xfrm>
          <a:prstGeom prst="rect">
            <a:avLst/>
          </a:prstGeom>
          <a:noFill/>
          <a:ln w="9525">
            <a:noFill/>
            <a:miter lim="800000"/>
            <a:headEnd/>
            <a:tailEnd/>
          </a:ln>
          <a:effectLst/>
        </p:spPr>
      </p:pic>
      <p:sp>
        <p:nvSpPr>
          <p:cNvPr id="7" name="Rectangle 6"/>
          <p:cNvSpPr/>
          <p:nvPr/>
        </p:nvSpPr>
        <p:spPr>
          <a:xfrm>
            <a:off x="857224" y="4357694"/>
            <a:ext cx="2500330" cy="285752"/>
          </a:xfrm>
          <a:prstGeom prst="rect">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2" name="Rectangle 11"/>
          <p:cNvSpPr/>
          <p:nvPr/>
        </p:nvSpPr>
        <p:spPr>
          <a:xfrm>
            <a:off x="4786314" y="2928934"/>
            <a:ext cx="3929090" cy="350046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dirty="0" smtClean="0">
                <a:solidFill>
                  <a:schemeClr val="tx1"/>
                </a:solidFill>
              </a:rPr>
              <a:t>LT03</a:t>
            </a:r>
            <a:endParaRPr lang="fr-CH" dirty="0">
              <a:solidFill>
                <a:schemeClr val="tx1"/>
              </a:solidFill>
            </a:endParaRPr>
          </a:p>
        </p:txBody>
      </p:sp>
      <p:pic>
        <p:nvPicPr>
          <p:cNvPr id="11266" name="Picture 2"/>
          <p:cNvPicPr>
            <a:picLocks noChangeAspect="1" noChangeArrowheads="1"/>
          </p:cNvPicPr>
          <p:nvPr/>
        </p:nvPicPr>
        <p:blipFill>
          <a:blip r:embed="rId3" cstate="print"/>
          <a:srcRect/>
          <a:stretch>
            <a:fillRect/>
          </a:stretch>
        </p:blipFill>
        <p:spPr bwMode="auto">
          <a:xfrm>
            <a:off x="4949724" y="3452837"/>
            <a:ext cx="3602271" cy="283368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Prélèvement d'articles</a:t>
            </a:r>
            <a:r>
              <a:rPr lang="fr-CH" dirty="0" smtClean="0"/>
              <a:t> : </a:t>
            </a:r>
            <a:r>
              <a:rPr lang="fr-CH" dirty="0" smtClean="0">
                <a:solidFill>
                  <a:srgbClr val="00B050"/>
                </a:solidFill>
              </a:rPr>
              <a:t>Flux de documents</a:t>
            </a:r>
          </a:p>
          <a:p>
            <a:pPr lvl="2"/>
            <a:endParaRPr lang="fr-CH" dirty="0" smtClean="0"/>
          </a:p>
          <a:p>
            <a:pPr lvl="1"/>
            <a:r>
              <a:rPr lang="fr-CH" dirty="0" smtClean="0"/>
              <a:t>Transaction VA03 "Afficher commande client"</a:t>
            </a:r>
          </a:p>
          <a:p>
            <a:pPr lvl="2">
              <a:tabLst>
                <a:tab pos="2333625" algn="l"/>
              </a:tabLst>
            </a:pPr>
            <a:r>
              <a:rPr lang="fr-CH" dirty="0" smtClean="0"/>
              <a:t>Icône 	ou depuis le menu  "Environnement / Afficher flux doc."</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64</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85984" y="2214554"/>
            <a:ext cx="360000" cy="360000"/>
          </a:xfrm>
          <a:prstGeom prst="rect">
            <a:avLst/>
          </a:prstGeom>
          <a:noFill/>
          <a:ln w="9525">
            <a:noFill/>
            <a:miter lim="800000"/>
            <a:headEnd/>
            <a:tailEnd/>
          </a:ln>
          <a:effectLst/>
        </p:spPr>
      </p:pic>
      <p:pic>
        <p:nvPicPr>
          <p:cNvPr id="12290" name="Picture 2"/>
          <p:cNvPicPr>
            <a:picLocks noChangeAspect="1" noChangeArrowheads="1"/>
          </p:cNvPicPr>
          <p:nvPr/>
        </p:nvPicPr>
        <p:blipFill>
          <a:blip r:embed="rId3" cstate="print"/>
          <a:srcRect/>
          <a:stretch>
            <a:fillRect/>
          </a:stretch>
        </p:blipFill>
        <p:spPr bwMode="auto">
          <a:xfrm>
            <a:off x="1428728" y="3009912"/>
            <a:ext cx="5448300" cy="213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65</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4071942"/>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grpSp>
        <p:nvGrpSpPr>
          <p:cNvPr id="7" name="Groupe 56"/>
          <p:cNvGrpSpPr/>
          <p:nvPr/>
        </p:nvGrpSpPr>
        <p:grpSpPr>
          <a:xfrm>
            <a:off x="6143636" y="3071810"/>
            <a:ext cx="2786082" cy="357190"/>
            <a:chOff x="6572264" y="1428736"/>
            <a:chExt cx="2786082" cy="357190"/>
          </a:xfrm>
        </p:grpSpPr>
        <p:sp>
          <p:nvSpPr>
            <p:cNvPr id="58" name="Ellipse 57"/>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4</a:t>
              </a:r>
              <a:endParaRPr lang="fr-CH" sz="1600" b="1" dirty="0">
                <a:solidFill>
                  <a:schemeClr val="tx1"/>
                </a:solidFill>
              </a:endParaRPr>
            </a:p>
          </p:txBody>
        </p:sp>
        <p:sp>
          <p:nvSpPr>
            <p:cNvPr id="59" name="Rectangle 58"/>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Livraison sortante (création)</a:t>
              </a:r>
              <a:endParaRPr lang="fr-CH" sz="1400" dirty="0">
                <a:solidFill>
                  <a:sysClr val="windowText" lastClr="000000"/>
                </a:solidFill>
              </a:endParaRPr>
            </a:p>
          </p:txBody>
        </p:sp>
      </p:grpSp>
      <p:grpSp>
        <p:nvGrpSpPr>
          <p:cNvPr id="8" name="Groupe 59"/>
          <p:cNvGrpSpPr/>
          <p:nvPr/>
        </p:nvGrpSpPr>
        <p:grpSpPr>
          <a:xfrm>
            <a:off x="6143636" y="3643314"/>
            <a:ext cx="2786082" cy="357190"/>
            <a:chOff x="6572264" y="1428736"/>
            <a:chExt cx="2786082" cy="357190"/>
          </a:xfrm>
        </p:grpSpPr>
        <p:sp>
          <p:nvSpPr>
            <p:cNvPr id="61" name="Ellipse 60"/>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5</a:t>
              </a:r>
              <a:endParaRPr lang="fr-CH" sz="1600" b="1" dirty="0">
                <a:solidFill>
                  <a:schemeClr val="tx1"/>
                </a:solidFill>
              </a:endParaRPr>
            </a:p>
          </p:txBody>
        </p:sp>
        <p:sp>
          <p:nvSpPr>
            <p:cNvPr id="62" name="Rectangle 61"/>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Prélèvement d'articles</a:t>
              </a:r>
              <a:endParaRPr lang="fr-CH" sz="1400" dirty="0">
                <a:solidFill>
                  <a:sysClr val="windowText" lastClr="000000"/>
                </a:solidFill>
              </a:endParaRPr>
            </a:p>
          </p:txBody>
        </p:sp>
      </p:grpSp>
      <p:grpSp>
        <p:nvGrpSpPr>
          <p:cNvPr id="9" name="Groupe 62"/>
          <p:cNvGrpSpPr/>
          <p:nvPr/>
        </p:nvGrpSpPr>
        <p:grpSpPr>
          <a:xfrm>
            <a:off x="6143636" y="4214818"/>
            <a:ext cx="2786082" cy="357190"/>
            <a:chOff x="6572264" y="1428736"/>
            <a:chExt cx="2786082" cy="357190"/>
          </a:xfrm>
        </p:grpSpPr>
        <p:sp>
          <p:nvSpPr>
            <p:cNvPr id="64" name="Ellipse 63"/>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6</a:t>
              </a:r>
              <a:endParaRPr lang="fr-CH" sz="1600" b="1" dirty="0">
                <a:solidFill>
                  <a:schemeClr val="tx1"/>
                </a:solidFill>
              </a:endParaRPr>
            </a:p>
          </p:txBody>
        </p:sp>
        <p:sp>
          <p:nvSpPr>
            <p:cNvPr id="65" name="Rectangle 64"/>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Emballage</a:t>
              </a:r>
              <a:endParaRPr lang="fr-CH" sz="1400" dirty="0">
                <a:solidFill>
                  <a:sysClr val="windowText" lastClr="000000"/>
                </a:solidFill>
              </a:endParaRPr>
            </a:p>
          </p:txBody>
        </p:sp>
      </p:grpSp>
      <p:sp>
        <p:nvSpPr>
          <p:cNvPr id="102" name="Ellipse 101"/>
          <p:cNvSpPr/>
          <p:nvPr/>
        </p:nvSpPr>
        <p:spPr>
          <a:xfrm>
            <a:off x="5205890" y="2786058"/>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4</a:t>
            </a:r>
            <a:endParaRPr lang="fr-CH" b="1" dirty="0">
              <a:solidFill>
                <a:schemeClr val="bg1"/>
              </a:solidFill>
            </a:endParaRPr>
          </a:p>
        </p:txBody>
      </p:sp>
      <p:sp>
        <p:nvSpPr>
          <p:cNvPr id="103" name="Ellipse 102"/>
          <p:cNvSpPr/>
          <p:nvPr/>
        </p:nvSpPr>
        <p:spPr>
          <a:xfrm>
            <a:off x="5214942" y="4062890"/>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5</a:t>
            </a:r>
            <a:endParaRPr lang="fr-CH" b="1" dirty="0">
              <a:solidFill>
                <a:schemeClr val="bg1"/>
              </a:solidFill>
            </a:endParaRPr>
          </a:p>
        </p:txBody>
      </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
        <p:nvSpPr>
          <p:cNvPr id="43" name="Ellipse 42"/>
          <p:cNvSpPr/>
          <p:nvPr/>
        </p:nvSpPr>
        <p:spPr>
          <a:xfrm>
            <a:off x="4429124" y="506302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6</a:t>
            </a:r>
            <a:endParaRPr lang="fr-CH" b="1" dirty="0">
              <a:solidFill>
                <a:schemeClr val="bg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normAutofit lnSpcReduction="10000"/>
          </a:bodyPr>
          <a:lstStyle/>
          <a:p>
            <a:r>
              <a:rPr lang="fr-CH" u="sng" dirty="0" smtClean="0"/>
              <a:t>Emballage &amp; Chargement</a:t>
            </a:r>
          </a:p>
          <a:p>
            <a:pPr lvl="2"/>
            <a:endParaRPr lang="fr-CH" dirty="0" smtClean="0"/>
          </a:p>
          <a:p>
            <a:pPr lvl="1"/>
            <a:r>
              <a:rPr lang="fr-CH" dirty="0" smtClean="0"/>
              <a:t>Définition</a:t>
            </a:r>
          </a:p>
          <a:p>
            <a:pPr lvl="2"/>
            <a:r>
              <a:rPr lang="fr-CH" dirty="0" smtClean="0"/>
              <a:t>Identifie l'emballage qui doit être utilisé pour les produits</a:t>
            </a:r>
          </a:p>
          <a:p>
            <a:pPr lvl="2"/>
            <a:r>
              <a:rPr lang="fr-CH" dirty="0" smtClean="0"/>
              <a:t>Préférence du client</a:t>
            </a:r>
          </a:p>
          <a:p>
            <a:pPr lvl="2"/>
            <a:r>
              <a:rPr lang="fr-CH" dirty="0" smtClean="0"/>
              <a:t>Cette étape fait partie du </a:t>
            </a:r>
            <a:r>
              <a:rPr lang="fr-CH" dirty="0" smtClean="0">
                <a:solidFill>
                  <a:srgbClr val="00B050"/>
                </a:solidFill>
              </a:rPr>
              <a:t>processus d'expédition</a:t>
            </a:r>
          </a:p>
          <a:p>
            <a:pPr lvl="2"/>
            <a:endParaRPr lang="fr-CH" dirty="0" smtClean="0"/>
          </a:p>
          <a:p>
            <a:pPr lvl="1"/>
            <a:r>
              <a:rPr lang="fr-CH" dirty="0" smtClean="0"/>
              <a:t>Fonctionnalités</a:t>
            </a:r>
          </a:p>
          <a:p>
            <a:pPr lvl="2"/>
            <a:r>
              <a:rPr lang="fr-CH" dirty="0" smtClean="0"/>
              <a:t>Identifie et met à jour les comptes associés aux emballages retournés</a:t>
            </a:r>
          </a:p>
          <a:p>
            <a:pPr lvl="2"/>
            <a:r>
              <a:rPr lang="fr-CH" dirty="0" smtClean="0"/>
              <a:t>Assure le suivi du produit emballé par conteneur </a:t>
            </a:r>
          </a:p>
          <a:p>
            <a:pPr lvl="2"/>
            <a:r>
              <a:rPr lang="fr-CH" dirty="0" smtClean="0"/>
              <a:t>Assure que les restrictions poids/volume sont appliquées </a:t>
            </a:r>
          </a:p>
          <a:p>
            <a:pPr lvl="2"/>
            <a:r>
              <a:rPr lang="fr-CH" dirty="0" smtClean="0"/>
              <a:t>Assure que tous les articles emballés sont attribués au bon moyen de transport</a:t>
            </a:r>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66</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6" name="Picture 3"/>
          <p:cNvPicPr>
            <a:picLocks noChangeAspect="1" noChangeArrowheads="1"/>
          </p:cNvPicPr>
          <p:nvPr/>
        </p:nvPicPr>
        <p:blipFill>
          <a:blip r:embed="rId2" cstate="print"/>
          <a:srcRect/>
          <a:stretch>
            <a:fillRect/>
          </a:stretch>
        </p:blipFill>
        <p:spPr bwMode="auto">
          <a:xfrm>
            <a:off x="247626" y="5715016"/>
            <a:ext cx="895350" cy="89535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srcRect/>
          <a:stretch>
            <a:fillRect/>
          </a:stretch>
        </p:blipFill>
        <p:spPr bwMode="auto">
          <a:xfrm>
            <a:off x="3857620" y="5286388"/>
            <a:ext cx="1500198" cy="129767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5">
                                            <p:txEl>
                                              <p:pRg st="8" end="8"/>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5">
                                            <p:txEl>
                                              <p:pRg st="10" end="10"/>
                                            </p:txEl>
                                          </p:spTgt>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childTnLst>
                                    <p:set>
                                      <p:cBhvr>
                                        <p:cTn id="34"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 de transaction</a:t>
            </a:r>
            <a:r>
              <a:rPr lang="fr-CH" dirty="0" smtClean="0"/>
              <a:t> : </a:t>
            </a:r>
            <a:r>
              <a:rPr lang="fr-CH" dirty="0" smtClean="0">
                <a:solidFill>
                  <a:srgbClr val="00B050"/>
                </a:solidFill>
              </a:rPr>
              <a:t>Emballage</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Expédition &amp; transport</a:t>
            </a:r>
          </a:p>
          <a:p>
            <a:pPr lvl="2"/>
            <a:r>
              <a:rPr lang="fr-CH" dirty="0" smtClean="0"/>
              <a:t>Emballer</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67</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3074" name="Picture 2"/>
          <p:cNvPicPr>
            <a:picLocks noChangeAspect="1" noChangeArrowheads="1"/>
          </p:cNvPicPr>
          <p:nvPr/>
        </p:nvPicPr>
        <p:blipFill>
          <a:blip r:embed="rId2" cstate="print"/>
          <a:srcRect/>
          <a:stretch>
            <a:fillRect/>
          </a:stretch>
        </p:blipFill>
        <p:spPr bwMode="auto">
          <a:xfrm>
            <a:off x="5672165" y="1881188"/>
            <a:ext cx="2828925" cy="3095625"/>
          </a:xfrm>
          <a:prstGeom prst="rect">
            <a:avLst/>
          </a:prstGeom>
          <a:noFill/>
          <a:ln w="9525">
            <a:noFill/>
            <a:miter lim="800000"/>
            <a:headEnd/>
            <a:tailEnd/>
          </a:ln>
          <a:effectLst/>
        </p:spPr>
      </p:pic>
      <p:sp>
        <p:nvSpPr>
          <p:cNvPr id="8" name="Rectangle 7"/>
          <p:cNvSpPr/>
          <p:nvPr/>
        </p:nvSpPr>
        <p:spPr bwMode="auto">
          <a:xfrm>
            <a:off x="6286512" y="4286256"/>
            <a:ext cx="2286016" cy="714380"/>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 de transaction</a:t>
            </a:r>
            <a:r>
              <a:rPr lang="fr-CH" dirty="0" smtClean="0"/>
              <a:t> : </a:t>
            </a:r>
            <a:r>
              <a:rPr lang="fr-CH" dirty="0" smtClean="0">
                <a:solidFill>
                  <a:srgbClr val="00B050"/>
                </a:solidFill>
              </a:rPr>
              <a:t>Chargement</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Expédition &amp; transport</a:t>
            </a:r>
          </a:p>
          <a:p>
            <a:pPr lvl="2"/>
            <a:r>
              <a:rPr lang="fr-CH" dirty="0" smtClean="0"/>
              <a:t>Charger</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68</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6146" name="Picture 2"/>
          <p:cNvPicPr>
            <a:picLocks noChangeAspect="1" noChangeArrowheads="1"/>
          </p:cNvPicPr>
          <p:nvPr/>
        </p:nvPicPr>
        <p:blipFill>
          <a:blip r:embed="rId2" cstate="print"/>
          <a:srcRect/>
          <a:stretch>
            <a:fillRect/>
          </a:stretch>
        </p:blipFill>
        <p:spPr bwMode="auto">
          <a:xfrm>
            <a:off x="4071934" y="2000240"/>
            <a:ext cx="4762914" cy="3762371"/>
          </a:xfrm>
          <a:prstGeom prst="rect">
            <a:avLst/>
          </a:prstGeom>
          <a:noFill/>
          <a:ln w="9525">
            <a:noFill/>
            <a:miter lim="800000"/>
            <a:headEnd/>
            <a:tailEnd/>
          </a:ln>
          <a:effectLst/>
        </p:spPr>
      </p:pic>
      <p:sp>
        <p:nvSpPr>
          <p:cNvPr id="8" name="Rectangle 7"/>
          <p:cNvSpPr/>
          <p:nvPr/>
        </p:nvSpPr>
        <p:spPr bwMode="auto">
          <a:xfrm>
            <a:off x="4572000" y="4214818"/>
            <a:ext cx="4286280" cy="1571636"/>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69</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4643446"/>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grpSp>
        <p:nvGrpSpPr>
          <p:cNvPr id="7" name="Groupe 56"/>
          <p:cNvGrpSpPr/>
          <p:nvPr/>
        </p:nvGrpSpPr>
        <p:grpSpPr>
          <a:xfrm>
            <a:off x="6143636" y="3071810"/>
            <a:ext cx="2786082" cy="357190"/>
            <a:chOff x="6572264" y="1428736"/>
            <a:chExt cx="2786082" cy="357190"/>
          </a:xfrm>
        </p:grpSpPr>
        <p:sp>
          <p:nvSpPr>
            <p:cNvPr id="58" name="Ellipse 57"/>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4</a:t>
              </a:r>
              <a:endParaRPr lang="fr-CH" sz="1600" b="1" dirty="0">
                <a:solidFill>
                  <a:schemeClr val="tx1"/>
                </a:solidFill>
              </a:endParaRPr>
            </a:p>
          </p:txBody>
        </p:sp>
        <p:sp>
          <p:nvSpPr>
            <p:cNvPr id="59" name="Rectangle 58"/>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Livraison sortante (création)</a:t>
              </a:r>
              <a:endParaRPr lang="fr-CH" sz="1400" dirty="0">
                <a:solidFill>
                  <a:sysClr val="windowText" lastClr="000000"/>
                </a:solidFill>
              </a:endParaRPr>
            </a:p>
          </p:txBody>
        </p:sp>
      </p:grpSp>
      <p:grpSp>
        <p:nvGrpSpPr>
          <p:cNvPr id="8" name="Groupe 59"/>
          <p:cNvGrpSpPr/>
          <p:nvPr/>
        </p:nvGrpSpPr>
        <p:grpSpPr>
          <a:xfrm>
            <a:off x="6143636" y="3643314"/>
            <a:ext cx="2786082" cy="357190"/>
            <a:chOff x="6572264" y="1428736"/>
            <a:chExt cx="2786082" cy="357190"/>
          </a:xfrm>
        </p:grpSpPr>
        <p:sp>
          <p:nvSpPr>
            <p:cNvPr id="61" name="Ellipse 60"/>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5</a:t>
              </a:r>
              <a:endParaRPr lang="fr-CH" sz="1600" b="1" dirty="0">
                <a:solidFill>
                  <a:schemeClr val="tx1"/>
                </a:solidFill>
              </a:endParaRPr>
            </a:p>
          </p:txBody>
        </p:sp>
        <p:sp>
          <p:nvSpPr>
            <p:cNvPr id="62" name="Rectangle 61"/>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Prélèvement d'articles</a:t>
              </a:r>
              <a:endParaRPr lang="fr-CH" sz="1400" dirty="0">
                <a:solidFill>
                  <a:sysClr val="windowText" lastClr="000000"/>
                </a:solidFill>
              </a:endParaRPr>
            </a:p>
          </p:txBody>
        </p:sp>
      </p:grpSp>
      <p:grpSp>
        <p:nvGrpSpPr>
          <p:cNvPr id="9" name="Groupe 62"/>
          <p:cNvGrpSpPr/>
          <p:nvPr/>
        </p:nvGrpSpPr>
        <p:grpSpPr>
          <a:xfrm>
            <a:off x="6143636" y="4214818"/>
            <a:ext cx="2786082" cy="357190"/>
            <a:chOff x="6572264" y="1428736"/>
            <a:chExt cx="2786082" cy="357190"/>
          </a:xfrm>
        </p:grpSpPr>
        <p:sp>
          <p:nvSpPr>
            <p:cNvPr id="64" name="Ellipse 63"/>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6</a:t>
              </a:r>
              <a:endParaRPr lang="fr-CH" sz="1600" b="1" dirty="0">
                <a:solidFill>
                  <a:schemeClr val="tx1"/>
                </a:solidFill>
              </a:endParaRPr>
            </a:p>
          </p:txBody>
        </p:sp>
        <p:sp>
          <p:nvSpPr>
            <p:cNvPr id="65" name="Rectangle 64"/>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Emballage</a:t>
              </a:r>
              <a:endParaRPr lang="fr-CH" sz="1400" dirty="0">
                <a:solidFill>
                  <a:sysClr val="windowText" lastClr="000000"/>
                </a:solidFill>
              </a:endParaRPr>
            </a:p>
          </p:txBody>
        </p:sp>
      </p:grpSp>
      <p:grpSp>
        <p:nvGrpSpPr>
          <p:cNvPr id="10" name="Groupe 65"/>
          <p:cNvGrpSpPr/>
          <p:nvPr/>
        </p:nvGrpSpPr>
        <p:grpSpPr>
          <a:xfrm>
            <a:off x="6143636" y="4786322"/>
            <a:ext cx="2786082" cy="357190"/>
            <a:chOff x="6572264" y="1428736"/>
            <a:chExt cx="2786082" cy="357190"/>
          </a:xfrm>
        </p:grpSpPr>
        <p:sp>
          <p:nvSpPr>
            <p:cNvPr id="67" name="Ellipse 66"/>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7</a:t>
              </a:r>
              <a:endParaRPr lang="fr-CH" sz="1600" b="1" dirty="0">
                <a:solidFill>
                  <a:schemeClr val="tx1"/>
                </a:solidFill>
              </a:endParaRPr>
            </a:p>
          </p:txBody>
        </p:sp>
        <p:sp>
          <p:nvSpPr>
            <p:cNvPr id="68" name="Rectangle 67"/>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Sortie de marchandises</a:t>
              </a:r>
              <a:endParaRPr lang="fr-CH" sz="1400" dirty="0">
                <a:solidFill>
                  <a:sysClr val="windowText" lastClr="000000"/>
                </a:solidFill>
              </a:endParaRPr>
            </a:p>
          </p:txBody>
        </p:sp>
      </p:grpSp>
      <p:sp>
        <p:nvSpPr>
          <p:cNvPr id="102" name="Ellipse 101"/>
          <p:cNvSpPr/>
          <p:nvPr/>
        </p:nvSpPr>
        <p:spPr>
          <a:xfrm>
            <a:off x="5205890" y="2786058"/>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4</a:t>
            </a:r>
            <a:endParaRPr lang="fr-CH" b="1" dirty="0">
              <a:solidFill>
                <a:schemeClr val="bg1"/>
              </a:solidFill>
            </a:endParaRPr>
          </a:p>
        </p:txBody>
      </p:sp>
      <p:sp>
        <p:nvSpPr>
          <p:cNvPr id="103" name="Ellipse 102"/>
          <p:cNvSpPr/>
          <p:nvPr/>
        </p:nvSpPr>
        <p:spPr>
          <a:xfrm>
            <a:off x="5214942" y="4062890"/>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5</a:t>
            </a:r>
            <a:endParaRPr lang="fr-CH" b="1" dirty="0">
              <a:solidFill>
                <a:schemeClr val="bg1"/>
              </a:solidFill>
            </a:endParaRPr>
          </a:p>
        </p:txBody>
      </p:sp>
      <p:sp>
        <p:nvSpPr>
          <p:cNvPr id="104" name="Ellipse 103"/>
          <p:cNvSpPr/>
          <p:nvPr/>
        </p:nvSpPr>
        <p:spPr>
          <a:xfrm>
            <a:off x="4429124" y="506302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6</a:t>
            </a:r>
            <a:endParaRPr lang="fr-CH" b="1" dirty="0">
              <a:solidFill>
                <a:schemeClr val="bg1"/>
              </a:solidFill>
            </a:endParaRPr>
          </a:p>
        </p:txBody>
      </p:sp>
      <p:sp>
        <p:nvSpPr>
          <p:cNvPr id="105" name="Ellipse 104"/>
          <p:cNvSpPr/>
          <p:nvPr/>
        </p:nvSpPr>
        <p:spPr>
          <a:xfrm>
            <a:off x="3062750" y="5491650"/>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7</a:t>
            </a:r>
            <a:endParaRPr lang="fr-CH" b="1" dirty="0">
              <a:solidFill>
                <a:schemeClr val="bg1"/>
              </a:solidFill>
            </a:endParaRPr>
          </a:p>
        </p:txBody>
      </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Organisation interne des ventes</a:t>
            </a:r>
            <a:r>
              <a:rPr lang="fr-CH" dirty="0" smtClean="0"/>
              <a:t> </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a:t>
            </a:fld>
            <a:endParaRPr lang="fr-CH"/>
          </a:p>
        </p:txBody>
      </p:sp>
      <p:sp>
        <p:nvSpPr>
          <p:cNvPr id="4" name="Titre 3"/>
          <p:cNvSpPr>
            <a:spLocks noGrp="1"/>
          </p:cNvSpPr>
          <p:nvPr>
            <p:ph type="title"/>
          </p:nvPr>
        </p:nvSpPr>
        <p:spPr/>
        <p:txBody>
          <a:bodyPr>
            <a:normAutofit/>
          </a:bodyPr>
          <a:lstStyle/>
          <a:p>
            <a:r>
              <a:rPr lang="fr-CH" dirty="0" smtClean="0"/>
              <a:t>Structure organisationnelle</a:t>
            </a:r>
            <a:endParaRPr lang="fr-CH" dirty="0"/>
          </a:p>
        </p:txBody>
      </p:sp>
      <p:sp>
        <p:nvSpPr>
          <p:cNvPr id="5" name="Rectangle 4"/>
          <p:cNvSpPr>
            <a:spLocks noChangeArrowheads="1"/>
          </p:cNvSpPr>
          <p:nvPr/>
        </p:nvSpPr>
        <p:spPr bwMode="auto">
          <a:xfrm>
            <a:off x="3546449" y="2068532"/>
            <a:ext cx="1971676" cy="663575"/>
          </a:xfrm>
          <a:prstGeom prst="rect">
            <a:avLst/>
          </a:prstGeom>
          <a:solidFill>
            <a:schemeClr val="tx1">
              <a:alpha val="30000"/>
            </a:schemeClr>
          </a:solidFill>
          <a:ln w="25400">
            <a:solidFill>
              <a:schemeClr val="tx1"/>
            </a:solidFill>
            <a:miter lim="800000"/>
            <a:headEnd/>
            <a:tailEnd/>
          </a:ln>
        </p:spPr>
        <p:txBody>
          <a:bodyPr wrap="none" anchor="ctr"/>
          <a:lstStyle/>
          <a:p>
            <a:pPr algn="ctr">
              <a:spcBef>
                <a:spcPct val="0"/>
              </a:spcBef>
              <a:buClrTx/>
              <a:buFontTx/>
              <a:buNone/>
            </a:pPr>
            <a:r>
              <a:rPr lang="fr-CH" sz="1400" b="0" smtClean="0">
                <a:solidFill>
                  <a:srgbClr val="000000"/>
                </a:solidFill>
              </a:rPr>
              <a:t>Organisation de vente</a:t>
            </a:r>
            <a:endParaRPr lang="fr-CH" sz="1400" smtClean="0">
              <a:solidFill>
                <a:srgbClr val="000000"/>
              </a:solidFill>
            </a:endParaRPr>
          </a:p>
          <a:p>
            <a:pPr algn="ctr">
              <a:spcBef>
                <a:spcPct val="0"/>
              </a:spcBef>
              <a:buClrTx/>
              <a:buFontTx/>
              <a:buNone/>
            </a:pPr>
            <a:r>
              <a:rPr lang="fr-CH" sz="1400" smtClean="0">
                <a:solidFill>
                  <a:srgbClr val="000000"/>
                </a:solidFill>
              </a:rPr>
              <a:t>CH</a:t>
            </a:r>
            <a:endParaRPr lang="fr-CH" sz="1400" b="0">
              <a:solidFill>
                <a:srgbClr val="000000"/>
              </a:solidFill>
            </a:endParaRPr>
          </a:p>
        </p:txBody>
      </p:sp>
      <p:sp>
        <p:nvSpPr>
          <p:cNvPr id="6" name="Rectangle 5"/>
          <p:cNvSpPr>
            <a:spLocks noChangeArrowheads="1"/>
          </p:cNvSpPr>
          <p:nvPr/>
        </p:nvSpPr>
        <p:spPr bwMode="auto">
          <a:xfrm>
            <a:off x="1789087" y="3016270"/>
            <a:ext cx="1676400" cy="661988"/>
          </a:xfrm>
          <a:prstGeom prst="rect">
            <a:avLst/>
          </a:prstGeom>
          <a:solidFill>
            <a:srgbClr val="FF0000">
              <a:alpha val="30000"/>
            </a:srgbClr>
          </a:solidFill>
          <a:ln w="25400">
            <a:solidFill>
              <a:srgbClr val="FF0000"/>
            </a:solidFill>
            <a:miter lim="800000"/>
            <a:headEnd/>
            <a:tailEnd/>
          </a:ln>
        </p:spPr>
        <p:txBody>
          <a:bodyPr wrap="none" anchor="ctr"/>
          <a:lstStyle/>
          <a:p>
            <a:pPr algn="ctr"/>
            <a:r>
              <a:rPr lang="fr-CH" sz="1400" smtClean="0">
                <a:solidFill>
                  <a:srgbClr val="000000"/>
                </a:solidFill>
              </a:rPr>
              <a:t>Agence com.</a:t>
            </a:r>
          </a:p>
          <a:p>
            <a:pPr algn="ctr">
              <a:spcBef>
                <a:spcPct val="0"/>
              </a:spcBef>
              <a:buClrTx/>
              <a:buFontTx/>
              <a:buNone/>
            </a:pPr>
            <a:r>
              <a:rPr lang="fr-CH" sz="1400" b="0" smtClean="0">
                <a:solidFill>
                  <a:srgbClr val="000000"/>
                </a:solidFill>
              </a:rPr>
              <a:t>Est</a:t>
            </a:r>
            <a:endParaRPr lang="fr-CH" sz="1400" b="0">
              <a:solidFill>
                <a:srgbClr val="000000"/>
              </a:solidFill>
            </a:endParaRPr>
          </a:p>
        </p:txBody>
      </p:sp>
      <p:sp>
        <p:nvSpPr>
          <p:cNvPr id="7" name="Rectangle 6"/>
          <p:cNvSpPr>
            <a:spLocks noChangeArrowheads="1"/>
          </p:cNvSpPr>
          <p:nvPr/>
        </p:nvSpPr>
        <p:spPr bwMode="auto">
          <a:xfrm>
            <a:off x="798487" y="3929082"/>
            <a:ext cx="1535113" cy="661988"/>
          </a:xfrm>
          <a:prstGeom prst="rect">
            <a:avLst/>
          </a:prstGeom>
          <a:solidFill>
            <a:srgbClr val="00FF00">
              <a:alpha val="30000"/>
            </a:srgbClr>
          </a:solidFill>
          <a:ln w="25400">
            <a:solidFill>
              <a:srgbClr val="00FF00"/>
            </a:solidFill>
            <a:miter lim="800000"/>
            <a:headEnd/>
            <a:tailEnd/>
          </a:ln>
        </p:spPr>
        <p:txBody>
          <a:bodyPr wrap="none" anchor="ctr"/>
          <a:lstStyle/>
          <a:p>
            <a:pPr algn="ctr">
              <a:spcBef>
                <a:spcPct val="0"/>
              </a:spcBef>
              <a:buClrTx/>
              <a:buFontTx/>
              <a:buNone/>
            </a:pPr>
            <a:r>
              <a:rPr lang="fr-CH" sz="1400" smtClean="0">
                <a:solidFill>
                  <a:srgbClr val="000000"/>
                </a:solidFill>
              </a:rPr>
              <a:t>Groupe Vendeur</a:t>
            </a:r>
          </a:p>
          <a:p>
            <a:pPr algn="ctr">
              <a:spcBef>
                <a:spcPct val="0"/>
              </a:spcBef>
              <a:buClrTx/>
              <a:buFontTx/>
              <a:buNone/>
            </a:pPr>
            <a:r>
              <a:rPr lang="fr-CH" sz="1400" smtClean="0">
                <a:solidFill>
                  <a:srgbClr val="000000"/>
                </a:solidFill>
              </a:rPr>
              <a:t>Nord-Est</a:t>
            </a:r>
            <a:endParaRPr lang="fr-CH" sz="1400" b="0">
              <a:solidFill>
                <a:srgbClr val="000000"/>
              </a:solidFill>
            </a:endParaRPr>
          </a:p>
        </p:txBody>
      </p:sp>
      <p:sp>
        <p:nvSpPr>
          <p:cNvPr id="8" name="Rectangle 7"/>
          <p:cNvSpPr>
            <a:spLocks noChangeArrowheads="1"/>
          </p:cNvSpPr>
          <p:nvPr/>
        </p:nvSpPr>
        <p:spPr bwMode="auto">
          <a:xfrm>
            <a:off x="2844775" y="3929082"/>
            <a:ext cx="1535113" cy="661988"/>
          </a:xfrm>
          <a:prstGeom prst="rect">
            <a:avLst/>
          </a:prstGeom>
          <a:solidFill>
            <a:srgbClr val="00FF00">
              <a:alpha val="30000"/>
            </a:srgbClr>
          </a:solidFill>
          <a:ln w="25400">
            <a:solidFill>
              <a:srgbClr val="00FF00"/>
            </a:solidFill>
            <a:miter lim="800000"/>
            <a:headEnd/>
            <a:tailEnd/>
          </a:ln>
        </p:spPr>
        <p:txBody>
          <a:bodyPr wrap="none" anchor="ctr"/>
          <a:lstStyle/>
          <a:p>
            <a:pPr algn="ctr"/>
            <a:r>
              <a:rPr lang="fr-CH" sz="1400" smtClean="0">
                <a:solidFill>
                  <a:srgbClr val="000000"/>
                </a:solidFill>
              </a:rPr>
              <a:t>Groupe Vendeur</a:t>
            </a:r>
          </a:p>
          <a:p>
            <a:pPr algn="ctr">
              <a:spcBef>
                <a:spcPct val="0"/>
              </a:spcBef>
              <a:buClrTx/>
              <a:buFontTx/>
              <a:buNone/>
            </a:pPr>
            <a:r>
              <a:rPr lang="fr-CH" sz="1400" b="0" smtClean="0">
                <a:solidFill>
                  <a:srgbClr val="000000"/>
                </a:solidFill>
              </a:rPr>
              <a:t>Sud-Est</a:t>
            </a:r>
            <a:endParaRPr lang="fr-CH" sz="1400" b="0">
              <a:solidFill>
                <a:srgbClr val="000000"/>
              </a:solidFill>
            </a:endParaRPr>
          </a:p>
        </p:txBody>
      </p:sp>
      <p:cxnSp>
        <p:nvCxnSpPr>
          <p:cNvPr id="9" name="AutoShape 8"/>
          <p:cNvCxnSpPr>
            <a:cxnSpLocks noChangeShapeType="1"/>
            <a:stCxn id="5" idx="2"/>
            <a:endCxn id="6" idx="0"/>
          </p:cNvCxnSpPr>
          <p:nvPr/>
        </p:nvCxnSpPr>
        <p:spPr bwMode="auto">
          <a:xfrm rot="5400000">
            <a:off x="3437706" y="1921688"/>
            <a:ext cx="284163" cy="1905000"/>
          </a:xfrm>
          <a:prstGeom prst="bentConnector3">
            <a:avLst>
              <a:gd name="adj1" fmla="val 50000"/>
            </a:avLst>
          </a:prstGeom>
          <a:noFill/>
          <a:ln w="9525">
            <a:solidFill>
              <a:srgbClr val="000000"/>
            </a:solidFill>
            <a:miter lim="800000"/>
            <a:headEnd/>
            <a:tailEnd type="triangle" w="med" len="med"/>
          </a:ln>
        </p:spPr>
      </p:cxnSp>
      <p:cxnSp>
        <p:nvCxnSpPr>
          <p:cNvPr id="10" name="AutoShape 9"/>
          <p:cNvCxnSpPr>
            <a:cxnSpLocks noChangeShapeType="1"/>
            <a:stCxn id="6" idx="2"/>
            <a:endCxn id="7" idx="0"/>
          </p:cNvCxnSpPr>
          <p:nvPr/>
        </p:nvCxnSpPr>
        <p:spPr bwMode="auto">
          <a:xfrm rot="5400000">
            <a:off x="1984350" y="3273445"/>
            <a:ext cx="225425" cy="1060450"/>
          </a:xfrm>
          <a:prstGeom prst="bentConnector3">
            <a:avLst>
              <a:gd name="adj1" fmla="val 50000"/>
            </a:avLst>
          </a:prstGeom>
          <a:noFill/>
          <a:ln w="9525">
            <a:solidFill>
              <a:srgbClr val="000000"/>
            </a:solidFill>
            <a:miter lim="800000"/>
            <a:headEnd/>
            <a:tailEnd type="triangle" w="med" len="med"/>
          </a:ln>
        </p:spPr>
      </p:cxnSp>
      <p:cxnSp>
        <p:nvCxnSpPr>
          <p:cNvPr id="11" name="AutoShape 10"/>
          <p:cNvCxnSpPr>
            <a:cxnSpLocks noChangeShapeType="1"/>
            <a:stCxn id="6" idx="2"/>
            <a:endCxn id="8" idx="0"/>
          </p:cNvCxnSpPr>
          <p:nvPr/>
        </p:nvCxnSpPr>
        <p:spPr bwMode="auto">
          <a:xfrm rot="16200000" flipH="1">
            <a:off x="3008287" y="3309957"/>
            <a:ext cx="225425" cy="985838"/>
          </a:xfrm>
          <a:prstGeom prst="bentConnector3">
            <a:avLst>
              <a:gd name="adj1" fmla="val 50000"/>
            </a:avLst>
          </a:prstGeom>
          <a:noFill/>
          <a:ln w="9525">
            <a:solidFill>
              <a:srgbClr val="000000"/>
            </a:solidFill>
            <a:miter lim="800000"/>
            <a:headEnd/>
            <a:tailEnd type="triangle" w="med" len="med"/>
          </a:ln>
        </p:spPr>
      </p:cxnSp>
      <p:sp>
        <p:nvSpPr>
          <p:cNvPr id="12" name="Rectangle 11"/>
          <p:cNvSpPr>
            <a:spLocks noChangeArrowheads="1"/>
          </p:cNvSpPr>
          <p:nvPr/>
        </p:nvSpPr>
        <p:spPr bwMode="auto">
          <a:xfrm>
            <a:off x="962000" y="46910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spcBef>
                <a:spcPct val="0"/>
              </a:spcBef>
              <a:buClrTx/>
              <a:buFontTx/>
              <a:buNone/>
            </a:pPr>
            <a:r>
              <a:rPr lang="fr-CH" sz="1400" b="0" smtClean="0">
                <a:solidFill>
                  <a:srgbClr val="000000"/>
                </a:solidFill>
              </a:rPr>
              <a:t>Vendeur 1</a:t>
            </a:r>
            <a:endParaRPr lang="fr-CH" sz="1400" b="0">
              <a:solidFill>
                <a:srgbClr val="000000"/>
              </a:solidFill>
            </a:endParaRPr>
          </a:p>
        </p:txBody>
      </p:sp>
      <p:sp>
        <p:nvSpPr>
          <p:cNvPr id="13" name="Rectangle 12"/>
          <p:cNvSpPr>
            <a:spLocks noChangeArrowheads="1"/>
          </p:cNvSpPr>
          <p:nvPr/>
        </p:nvSpPr>
        <p:spPr bwMode="auto">
          <a:xfrm>
            <a:off x="5675287" y="3014682"/>
            <a:ext cx="1676400" cy="661988"/>
          </a:xfrm>
          <a:prstGeom prst="rect">
            <a:avLst/>
          </a:prstGeom>
          <a:solidFill>
            <a:srgbClr val="FF0000">
              <a:alpha val="30000"/>
            </a:srgbClr>
          </a:solidFill>
          <a:ln w="25400">
            <a:solidFill>
              <a:srgbClr val="FF0000"/>
            </a:solidFill>
            <a:miter lim="800000"/>
            <a:headEnd/>
            <a:tailEnd/>
          </a:ln>
        </p:spPr>
        <p:txBody>
          <a:bodyPr wrap="none" anchor="ctr"/>
          <a:lstStyle/>
          <a:p>
            <a:pPr algn="ctr"/>
            <a:r>
              <a:rPr lang="fr-CH" sz="1400" smtClean="0">
                <a:solidFill>
                  <a:srgbClr val="000000"/>
                </a:solidFill>
              </a:rPr>
              <a:t>Agence com.</a:t>
            </a:r>
          </a:p>
          <a:p>
            <a:pPr algn="ctr">
              <a:spcBef>
                <a:spcPct val="0"/>
              </a:spcBef>
              <a:buClrTx/>
              <a:buFontTx/>
              <a:buNone/>
            </a:pPr>
            <a:r>
              <a:rPr lang="fr-CH" sz="1400" b="0" smtClean="0">
                <a:solidFill>
                  <a:srgbClr val="000000"/>
                </a:solidFill>
              </a:rPr>
              <a:t>Ouest</a:t>
            </a:r>
            <a:endParaRPr lang="fr-CH" sz="1400" b="0">
              <a:solidFill>
                <a:srgbClr val="000000"/>
              </a:solidFill>
            </a:endParaRPr>
          </a:p>
        </p:txBody>
      </p:sp>
      <p:cxnSp>
        <p:nvCxnSpPr>
          <p:cNvPr id="14" name="AutoShape 13"/>
          <p:cNvCxnSpPr>
            <a:cxnSpLocks noChangeShapeType="1"/>
            <a:stCxn id="5" idx="2"/>
            <a:endCxn id="13" idx="0"/>
          </p:cNvCxnSpPr>
          <p:nvPr/>
        </p:nvCxnSpPr>
        <p:spPr bwMode="auto">
          <a:xfrm rot="16200000" flipH="1">
            <a:off x="5381600" y="1882794"/>
            <a:ext cx="282575" cy="1981200"/>
          </a:xfrm>
          <a:prstGeom prst="bentConnector3">
            <a:avLst>
              <a:gd name="adj1" fmla="val 50000"/>
            </a:avLst>
          </a:prstGeom>
          <a:noFill/>
          <a:ln w="9525">
            <a:solidFill>
              <a:srgbClr val="000000"/>
            </a:solidFill>
            <a:miter lim="800000"/>
            <a:headEnd/>
            <a:tailEnd type="triangle" w="med" len="med"/>
          </a:ln>
        </p:spPr>
      </p:cxnSp>
      <p:sp>
        <p:nvSpPr>
          <p:cNvPr id="15" name="Rectangle 14"/>
          <p:cNvSpPr>
            <a:spLocks noChangeArrowheads="1"/>
          </p:cNvSpPr>
          <p:nvPr/>
        </p:nvSpPr>
        <p:spPr bwMode="auto">
          <a:xfrm>
            <a:off x="4749775" y="3929082"/>
            <a:ext cx="1535113" cy="661988"/>
          </a:xfrm>
          <a:prstGeom prst="rect">
            <a:avLst/>
          </a:prstGeom>
          <a:solidFill>
            <a:srgbClr val="00FF00">
              <a:alpha val="30000"/>
            </a:srgbClr>
          </a:solidFill>
          <a:ln w="25400">
            <a:solidFill>
              <a:srgbClr val="00FF00"/>
            </a:solidFill>
            <a:miter lim="800000"/>
            <a:headEnd/>
            <a:tailEnd/>
          </a:ln>
        </p:spPr>
        <p:txBody>
          <a:bodyPr wrap="none" anchor="ctr"/>
          <a:lstStyle/>
          <a:p>
            <a:pPr algn="ctr"/>
            <a:r>
              <a:rPr lang="fr-CH" sz="1400" smtClean="0">
                <a:solidFill>
                  <a:srgbClr val="000000"/>
                </a:solidFill>
              </a:rPr>
              <a:t>Groupe Vendeur</a:t>
            </a:r>
          </a:p>
          <a:p>
            <a:pPr algn="ctr">
              <a:spcBef>
                <a:spcPct val="0"/>
              </a:spcBef>
              <a:buClrTx/>
              <a:buFontTx/>
              <a:buNone/>
            </a:pPr>
            <a:r>
              <a:rPr lang="fr-CH" sz="1400" smtClean="0">
                <a:solidFill>
                  <a:srgbClr val="000000"/>
                </a:solidFill>
              </a:rPr>
              <a:t>Nord-Ouest</a:t>
            </a:r>
            <a:endParaRPr lang="fr-CH" sz="1400" b="0">
              <a:solidFill>
                <a:srgbClr val="000000"/>
              </a:solidFill>
            </a:endParaRPr>
          </a:p>
        </p:txBody>
      </p:sp>
      <p:sp>
        <p:nvSpPr>
          <p:cNvPr id="16" name="Rectangle 15"/>
          <p:cNvSpPr>
            <a:spLocks noChangeArrowheads="1"/>
          </p:cNvSpPr>
          <p:nvPr/>
        </p:nvSpPr>
        <p:spPr bwMode="auto">
          <a:xfrm>
            <a:off x="6807175" y="3929082"/>
            <a:ext cx="1535113" cy="661988"/>
          </a:xfrm>
          <a:prstGeom prst="rect">
            <a:avLst/>
          </a:prstGeom>
          <a:solidFill>
            <a:srgbClr val="00FF00">
              <a:alpha val="30000"/>
            </a:srgbClr>
          </a:solidFill>
          <a:ln w="25400">
            <a:solidFill>
              <a:srgbClr val="00FF00"/>
            </a:solidFill>
            <a:miter lim="800000"/>
            <a:headEnd/>
            <a:tailEnd/>
          </a:ln>
        </p:spPr>
        <p:txBody>
          <a:bodyPr wrap="none" anchor="ctr"/>
          <a:lstStyle/>
          <a:p>
            <a:pPr algn="ctr"/>
            <a:r>
              <a:rPr lang="fr-CH" sz="1400" smtClean="0">
                <a:solidFill>
                  <a:srgbClr val="000000"/>
                </a:solidFill>
              </a:rPr>
              <a:t>Groupe Vendeur</a:t>
            </a:r>
          </a:p>
          <a:p>
            <a:pPr algn="ctr">
              <a:spcBef>
                <a:spcPct val="0"/>
              </a:spcBef>
              <a:buClrTx/>
              <a:buFontTx/>
              <a:buNone/>
            </a:pPr>
            <a:r>
              <a:rPr lang="fr-CH" sz="1400" smtClean="0">
                <a:solidFill>
                  <a:srgbClr val="000000"/>
                </a:solidFill>
              </a:rPr>
              <a:t>Sud-Ouest</a:t>
            </a:r>
            <a:endParaRPr lang="fr-CH" sz="1400" b="0">
              <a:solidFill>
                <a:srgbClr val="000000"/>
              </a:solidFill>
            </a:endParaRPr>
          </a:p>
        </p:txBody>
      </p:sp>
      <p:cxnSp>
        <p:nvCxnSpPr>
          <p:cNvPr id="17" name="AutoShape 16"/>
          <p:cNvCxnSpPr>
            <a:cxnSpLocks noChangeShapeType="1"/>
            <a:stCxn id="13" idx="2"/>
            <a:endCxn id="15" idx="0"/>
          </p:cNvCxnSpPr>
          <p:nvPr/>
        </p:nvCxnSpPr>
        <p:spPr bwMode="auto">
          <a:xfrm rot="5400000">
            <a:off x="5902300" y="3305195"/>
            <a:ext cx="227013" cy="995363"/>
          </a:xfrm>
          <a:prstGeom prst="bentConnector3">
            <a:avLst>
              <a:gd name="adj1" fmla="val 49648"/>
            </a:avLst>
          </a:prstGeom>
          <a:noFill/>
          <a:ln w="9525">
            <a:solidFill>
              <a:srgbClr val="000000"/>
            </a:solidFill>
            <a:miter lim="800000"/>
            <a:headEnd/>
            <a:tailEnd type="triangle" w="med" len="med"/>
          </a:ln>
        </p:spPr>
      </p:cxnSp>
      <p:cxnSp>
        <p:nvCxnSpPr>
          <p:cNvPr id="18" name="AutoShape 17"/>
          <p:cNvCxnSpPr>
            <a:cxnSpLocks noChangeShapeType="1"/>
            <a:stCxn id="13" idx="2"/>
            <a:endCxn id="16" idx="0"/>
          </p:cNvCxnSpPr>
          <p:nvPr/>
        </p:nvCxnSpPr>
        <p:spPr bwMode="auto">
          <a:xfrm rot="16200000" flipH="1">
            <a:off x="6931000" y="3271857"/>
            <a:ext cx="227013" cy="1062038"/>
          </a:xfrm>
          <a:prstGeom prst="bentConnector3">
            <a:avLst>
              <a:gd name="adj1" fmla="val 49648"/>
            </a:avLst>
          </a:prstGeom>
          <a:noFill/>
          <a:ln w="9525">
            <a:solidFill>
              <a:srgbClr val="000000"/>
            </a:solidFill>
            <a:miter lim="800000"/>
            <a:headEnd/>
            <a:tailEnd type="triangle" w="med" len="med"/>
          </a:ln>
        </p:spPr>
      </p:cxnSp>
      <p:sp>
        <p:nvSpPr>
          <p:cNvPr id="19" name="Rectangle 18"/>
          <p:cNvSpPr>
            <a:spLocks noChangeArrowheads="1"/>
          </p:cNvSpPr>
          <p:nvPr/>
        </p:nvSpPr>
        <p:spPr bwMode="auto">
          <a:xfrm>
            <a:off x="962000" y="52244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2</a:t>
            </a:r>
            <a:endParaRPr lang="fr-CH" sz="1400" b="0">
              <a:solidFill>
                <a:srgbClr val="000000"/>
              </a:solidFill>
            </a:endParaRPr>
          </a:p>
        </p:txBody>
      </p:sp>
      <p:sp>
        <p:nvSpPr>
          <p:cNvPr id="20" name="Rectangle 19"/>
          <p:cNvSpPr>
            <a:spLocks noChangeArrowheads="1"/>
          </p:cNvSpPr>
          <p:nvPr/>
        </p:nvSpPr>
        <p:spPr bwMode="auto">
          <a:xfrm>
            <a:off x="962000" y="57578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3</a:t>
            </a:r>
            <a:endParaRPr lang="fr-CH" sz="1400" b="0">
              <a:solidFill>
                <a:srgbClr val="000000"/>
              </a:solidFill>
            </a:endParaRPr>
          </a:p>
        </p:txBody>
      </p:sp>
      <p:sp>
        <p:nvSpPr>
          <p:cNvPr id="21" name="Rectangle 20"/>
          <p:cNvSpPr>
            <a:spLocks noChangeArrowheads="1"/>
          </p:cNvSpPr>
          <p:nvPr/>
        </p:nvSpPr>
        <p:spPr bwMode="auto">
          <a:xfrm>
            <a:off x="2997175" y="46910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4</a:t>
            </a:r>
            <a:endParaRPr lang="fr-CH" sz="1400" b="0">
              <a:solidFill>
                <a:srgbClr val="000000"/>
              </a:solidFill>
            </a:endParaRPr>
          </a:p>
        </p:txBody>
      </p:sp>
      <p:sp>
        <p:nvSpPr>
          <p:cNvPr id="22" name="Rectangle 21"/>
          <p:cNvSpPr>
            <a:spLocks noChangeArrowheads="1"/>
          </p:cNvSpPr>
          <p:nvPr/>
        </p:nvSpPr>
        <p:spPr bwMode="auto">
          <a:xfrm>
            <a:off x="2997175" y="52244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5</a:t>
            </a:r>
            <a:endParaRPr lang="fr-CH" sz="1400" b="0">
              <a:solidFill>
                <a:srgbClr val="000000"/>
              </a:solidFill>
            </a:endParaRPr>
          </a:p>
        </p:txBody>
      </p:sp>
      <p:sp>
        <p:nvSpPr>
          <p:cNvPr id="23" name="Rectangle 22"/>
          <p:cNvSpPr>
            <a:spLocks noChangeArrowheads="1"/>
          </p:cNvSpPr>
          <p:nvPr/>
        </p:nvSpPr>
        <p:spPr bwMode="auto">
          <a:xfrm>
            <a:off x="4913287" y="46910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6</a:t>
            </a:r>
            <a:endParaRPr lang="fr-CH" sz="1400" b="0">
              <a:solidFill>
                <a:srgbClr val="000000"/>
              </a:solidFill>
            </a:endParaRPr>
          </a:p>
        </p:txBody>
      </p:sp>
      <p:sp>
        <p:nvSpPr>
          <p:cNvPr id="24" name="Rectangle 23"/>
          <p:cNvSpPr>
            <a:spLocks noChangeArrowheads="1"/>
          </p:cNvSpPr>
          <p:nvPr/>
        </p:nvSpPr>
        <p:spPr bwMode="auto">
          <a:xfrm>
            <a:off x="6959575" y="46910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7</a:t>
            </a:r>
            <a:endParaRPr lang="fr-CH" sz="1400" b="0">
              <a:solidFill>
                <a:srgbClr val="000000"/>
              </a:solidFill>
            </a:endParaRPr>
          </a:p>
        </p:txBody>
      </p:sp>
      <p:sp>
        <p:nvSpPr>
          <p:cNvPr id="25" name="Rectangle 24"/>
          <p:cNvSpPr>
            <a:spLocks noChangeArrowheads="1"/>
          </p:cNvSpPr>
          <p:nvPr/>
        </p:nvSpPr>
        <p:spPr bwMode="auto">
          <a:xfrm>
            <a:off x="6959575" y="5224482"/>
            <a:ext cx="1371600" cy="457200"/>
          </a:xfrm>
          <a:prstGeom prst="rect">
            <a:avLst/>
          </a:prstGeom>
          <a:solidFill>
            <a:schemeClr val="bg1">
              <a:lumMod val="65000"/>
              <a:alpha val="30000"/>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Vendeur 8</a:t>
            </a:r>
            <a:endParaRPr lang="fr-CH" sz="1400" b="0">
              <a:solidFill>
                <a:srgbClr val="000000"/>
              </a:solidFill>
            </a:endParaRPr>
          </a:p>
        </p:txBody>
      </p:sp>
      <p:cxnSp>
        <p:nvCxnSpPr>
          <p:cNvPr id="26" name="AutoShape 26"/>
          <p:cNvCxnSpPr>
            <a:cxnSpLocks noChangeShapeType="1"/>
            <a:stCxn id="7" idx="1"/>
            <a:endCxn id="12" idx="1"/>
          </p:cNvCxnSpPr>
          <p:nvPr/>
        </p:nvCxnSpPr>
        <p:spPr bwMode="auto">
          <a:xfrm rot="10800000" flipH="1" flipV="1">
            <a:off x="785787" y="4260870"/>
            <a:ext cx="163513" cy="658813"/>
          </a:xfrm>
          <a:prstGeom prst="bentConnector3">
            <a:avLst>
              <a:gd name="adj1" fmla="val -132037"/>
            </a:avLst>
          </a:prstGeom>
          <a:noFill/>
          <a:ln w="9525">
            <a:solidFill>
              <a:srgbClr val="000000"/>
            </a:solidFill>
            <a:miter lim="800000"/>
            <a:headEnd/>
            <a:tailEnd type="triangle" w="med" len="med"/>
          </a:ln>
        </p:spPr>
      </p:cxnSp>
      <p:cxnSp>
        <p:nvCxnSpPr>
          <p:cNvPr id="27" name="AutoShape 27"/>
          <p:cNvCxnSpPr>
            <a:cxnSpLocks noChangeShapeType="1"/>
            <a:stCxn id="7" idx="1"/>
            <a:endCxn id="19" idx="1"/>
          </p:cNvCxnSpPr>
          <p:nvPr/>
        </p:nvCxnSpPr>
        <p:spPr bwMode="auto">
          <a:xfrm rot="10800000" flipH="1" flipV="1">
            <a:off x="785787" y="4260870"/>
            <a:ext cx="163513" cy="1192213"/>
          </a:xfrm>
          <a:prstGeom prst="bentConnector3">
            <a:avLst>
              <a:gd name="adj1" fmla="val -132037"/>
            </a:avLst>
          </a:prstGeom>
          <a:noFill/>
          <a:ln w="9525">
            <a:solidFill>
              <a:srgbClr val="000000"/>
            </a:solidFill>
            <a:miter lim="800000"/>
            <a:headEnd/>
            <a:tailEnd type="triangle" w="med" len="med"/>
          </a:ln>
        </p:spPr>
      </p:cxnSp>
      <p:cxnSp>
        <p:nvCxnSpPr>
          <p:cNvPr id="28" name="AutoShape 28"/>
          <p:cNvCxnSpPr>
            <a:cxnSpLocks noChangeShapeType="1"/>
            <a:stCxn id="7" idx="1"/>
            <a:endCxn id="20" idx="1"/>
          </p:cNvCxnSpPr>
          <p:nvPr/>
        </p:nvCxnSpPr>
        <p:spPr bwMode="auto">
          <a:xfrm rot="10800000" flipH="1" flipV="1">
            <a:off x="785787" y="4260870"/>
            <a:ext cx="163513" cy="1725613"/>
          </a:xfrm>
          <a:prstGeom prst="bentConnector3">
            <a:avLst>
              <a:gd name="adj1" fmla="val -132037"/>
            </a:avLst>
          </a:prstGeom>
          <a:noFill/>
          <a:ln w="9525">
            <a:solidFill>
              <a:srgbClr val="000000"/>
            </a:solidFill>
            <a:miter lim="800000"/>
            <a:headEnd/>
            <a:tailEnd type="triangle" w="med" len="med"/>
          </a:ln>
        </p:spPr>
      </p:cxnSp>
      <p:cxnSp>
        <p:nvCxnSpPr>
          <p:cNvPr id="29" name="AutoShape 29"/>
          <p:cNvCxnSpPr>
            <a:cxnSpLocks noChangeShapeType="1"/>
            <a:stCxn id="8" idx="1"/>
            <a:endCxn id="21" idx="1"/>
          </p:cNvCxnSpPr>
          <p:nvPr/>
        </p:nvCxnSpPr>
        <p:spPr bwMode="auto">
          <a:xfrm rot="10800000" flipH="1" flipV="1">
            <a:off x="2832075" y="4260870"/>
            <a:ext cx="152400" cy="658813"/>
          </a:xfrm>
          <a:prstGeom prst="bentConnector3">
            <a:avLst>
              <a:gd name="adj1" fmla="val -141667"/>
            </a:avLst>
          </a:prstGeom>
          <a:noFill/>
          <a:ln w="9525">
            <a:solidFill>
              <a:srgbClr val="000000"/>
            </a:solidFill>
            <a:miter lim="800000"/>
            <a:headEnd/>
            <a:tailEnd type="triangle" w="med" len="med"/>
          </a:ln>
        </p:spPr>
      </p:cxnSp>
      <p:cxnSp>
        <p:nvCxnSpPr>
          <p:cNvPr id="30" name="AutoShape 30"/>
          <p:cNvCxnSpPr>
            <a:cxnSpLocks noChangeShapeType="1"/>
            <a:stCxn id="8" idx="1"/>
            <a:endCxn id="22" idx="1"/>
          </p:cNvCxnSpPr>
          <p:nvPr/>
        </p:nvCxnSpPr>
        <p:spPr bwMode="auto">
          <a:xfrm rot="10800000" flipH="1" flipV="1">
            <a:off x="2832075" y="4260870"/>
            <a:ext cx="152400" cy="1192213"/>
          </a:xfrm>
          <a:prstGeom prst="bentConnector3">
            <a:avLst>
              <a:gd name="adj1" fmla="val -141667"/>
            </a:avLst>
          </a:prstGeom>
          <a:noFill/>
          <a:ln w="9525">
            <a:solidFill>
              <a:srgbClr val="000000"/>
            </a:solidFill>
            <a:miter lim="800000"/>
            <a:headEnd/>
            <a:tailEnd type="triangle" w="med" len="med"/>
          </a:ln>
        </p:spPr>
      </p:cxnSp>
      <p:cxnSp>
        <p:nvCxnSpPr>
          <p:cNvPr id="31" name="AutoShape 31"/>
          <p:cNvCxnSpPr>
            <a:cxnSpLocks noChangeShapeType="1"/>
            <a:stCxn id="15" idx="1"/>
            <a:endCxn id="23" idx="1"/>
          </p:cNvCxnSpPr>
          <p:nvPr/>
        </p:nvCxnSpPr>
        <p:spPr bwMode="auto">
          <a:xfrm rot="10800000" flipH="1" flipV="1">
            <a:off x="4737075" y="4260870"/>
            <a:ext cx="163513" cy="658813"/>
          </a:xfrm>
          <a:prstGeom prst="bentConnector3">
            <a:avLst>
              <a:gd name="adj1" fmla="val -111653"/>
            </a:avLst>
          </a:prstGeom>
          <a:noFill/>
          <a:ln w="9525">
            <a:solidFill>
              <a:srgbClr val="000000"/>
            </a:solidFill>
            <a:miter lim="800000"/>
            <a:headEnd/>
            <a:tailEnd type="triangle" w="med" len="med"/>
          </a:ln>
        </p:spPr>
      </p:cxnSp>
      <p:cxnSp>
        <p:nvCxnSpPr>
          <p:cNvPr id="32" name="AutoShape 32"/>
          <p:cNvCxnSpPr>
            <a:cxnSpLocks noChangeShapeType="1"/>
            <a:stCxn id="16" idx="1"/>
            <a:endCxn id="24" idx="1"/>
          </p:cNvCxnSpPr>
          <p:nvPr/>
        </p:nvCxnSpPr>
        <p:spPr bwMode="auto">
          <a:xfrm rot="10800000" flipH="1" flipV="1">
            <a:off x="6794475" y="4260870"/>
            <a:ext cx="152400" cy="658813"/>
          </a:xfrm>
          <a:prstGeom prst="bentConnector3">
            <a:avLst>
              <a:gd name="adj1" fmla="val -141667"/>
            </a:avLst>
          </a:prstGeom>
          <a:noFill/>
          <a:ln w="9525">
            <a:solidFill>
              <a:srgbClr val="000000"/>
            </a:solidFill>
            <a:miter lim="800000"/>
            <a:headEnd/>
            <a:tailEnd type="triangle" w="med" len="med"/>
          </a:ln>
        </p:spPr>
      </p:cxnSp>
      <p:cxnSp>
        <p:nvCxnSpPr>
          <p:cNvPr id="33" name="AutoShape 33"/>
          <p:cNvCxnSpPr>
            <a:cxnSpLocks noChangeShapeType="1"/>
            <a:stCxn id="16" idx="1"/>
            <a:endCxn id="25" idx="1"/>
          </p:cNvCxnSpPr>
          <p:nvPr/>
        </p:nvCxnSpPr>
        <p:spPr bwMode="auto">
          <a:xfrm rot="10800000" flipH="1" flipV="1">
            <a:off x="6794475" y="4260870"/>
            <a:ext cx="152400" cy="1192213"/>
          </a:xfrm>
          <a:prstGeom prst="bentConnector3">
            <a:avLst>
              <a:gd name="adj1" fmla="val -141667"/>
            </a:avLst>
          </a:prstGeom>
          <a:noFill/>
          <a:ln w="9525">
            <a:solidFill>
              <a:srgbClr val="000000"/>
            </a:solidFill>
            <a:miter lim="800000"/>
            <a:headEnd/>
            <a:tailEnd type="triangle" w="med" len="med"/>
          </a:ln>
        </p:spPr>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Sortie de marchandises</a:t>
            </a:r>
          </a:p>
          <a:p>
            <a:pPr lvl="2"/>
            <a:endParaRPr lang="fr-CH" dirty="0" smtClean="0"/>
          </a:p>
          <a:p>
            <a:pPr lvl="1"/>
            <a:r>
              <a:rPr lang="fr-CH" dirty="0" smtClean="0"/>
              <a:t>Définition</a:t>
            </a:r>
          </a:p>
          <a:p>
            <a:pPr lvl="2"/>
            <a:r>
              <a:rPr lang="fr-CH" dirty="0" smtClean="0"/>
              <a:t>L'événement qui indique le changement légal de propriété des produits</a:t>
            </a:r>
          </a:p>
          <a:p>
            <a:pPr lvl="2"/>
            <a:r>
              <a:rPr lang="fr-CH" dirty="0" smtClean="0"/>
              <a:t>Les produits ont réellement quitté l'entreprise</a:t>
            </a:r>
          </a:p>
          <a:p>
            <a:pPr lvl="2"/>
            <a:r>
              <a:rPr lang="fr-CH" dirty="0" smtClean="0"/>
              <a:t>Cette étape met fin au </a:t>
            </a:r>
            <a:r>
              <a:rPr lang="fr-CH" dirty="0" smtClean="0">
                <a:solidFill>
                  <a:srgbClr val="00B050"/>
                </a:solidFill>
              </a:rPr>
              <a:t>processus d'expédition</a:t>
            </a:r>
          </a:p>
          <a:p>
            <a:pPr lvl="2"/>
            <a:endParaRPr lang="fr-CH" dirty="0" smtClean="0"/>
          </a:p>
          <a:p>
            <a:pPr lvl="1"/>
            <a:r>
              <a:rPr lang="fr-CH" dirty="0" smtClean="0"/>
              <a:t>Fonctionnalités</a:t>
            </a:r>
          </a:p>
          <a:p>
            <a:pPr lvl="2"/>
            <a:r>
              <a:rPr lang="fr-CH" dirty="0" smtClean="0"/>
              <a:t>Réduit l'inventaire (mouvement de stock)</a:t>
            </a:r>
          </a:p>
          <a:p>
            <a:pPr lvl="2"/>
            <a:r>
              <a:rPr lang="fr-CH" dirty="0" smtClean="0"/>
              <a:t>Met automatiquement à jour les comptes du grand livre</a:t>
            </a:r>
          </a:p>
          <a:p>
            <a:pPr lvl="2"/>
            <a:r>
              <a:rPr lang="fr-CH" dirty="0" smtClean="0"/>
              <a:t>Met à jour de l'état des documents d'expédition </a:t>
            </a:r>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70</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6" name="Picture 5"/>
          <p:cNvPicPr>
            <a:picLocks noChangeAspect="1" noChangeArrowheads="1"/>
          </p:cNvPicPr>
          <p:nvPr/>
        </p:nvPicPr>
        <p:blipFill>
          <a:blip r:embed="rId2" cstate="print"/>
          <a:srcRect/>
          <a:stretch>
            <a:fillRect/>
          </a:stretch>
        </p:blipFill>
        <p:spPr bwMode="auto">
          <a:xfrm>
            <a:off x="285720" y="5715016"/>
            <a:ext cx="847725" cy="895350"/>
          </a:xfrm>
          <a:prstGeom prst="rect">
            <a:avLst/>
          </a:prstGeom>
          <a:noFill/>
          <a:ln w="9525">
            <a:noFill/>
            <a:miter lim="800000"/>
            <a:headEnd/>
            <a:tailEnd/>
          </a:ln>
          <a:effectLst/>
        </p:spPr>
      </p:pic>
      <p:pic>
        <p:nvPicPr>
          <p:cNvPr id="7" name="Picture 2"/>
          <p:cNvPicPr>
            <a:picLocks noChangeAspect="1" noChangeArrowheads="1"/>
          </p:cNvPicPr>
          <p:nvPr/>
        </p:nvPicPr>
        <p:blipFill>
          <a:blip r:embed="rId3" cstate="print"/>
          <a:srcRect/>
          <a:stretch>
            <a:fillRect/>
          </a:stretch>
        </p:blipFill>
        <p:spPr bwMode="auto">
          <a:xfrm>
            <a:off x="2428860" y="5413288"/>
            <a:ext cx="1469266" cy="919476"/>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795860" y="4832566"/>
            <a:ext cx="2347908" cy="1525392"/>
          </a:xfrm>
          <a:prstGeom prst="rect">
            <a:avLst/>
          </a:prstGeom>
          <a:noFill/>
          <a:ln w="9525">
            <a:noFill/>
            <a:miter lim="800000"/>
            <a:headEnd/>
            <a:tailEnd/>
          </a:ln>
          <a:effectLst/>
        </p:spPr>
      </p:pic>
      <p:sp>
        <p:nvSpPr>
          <p:cNvPr id="10" name="Flèche gauche 9"/>
          <p:cNvSpPr/>
          <p:nvPr/>
        </p:nvSpPr>
        <p:spPr>
          <a:xfrm>
            <a:off x="3929058" y="5715016"/>
            <a:ext cx="1000132" cy="357190"/>
          </a:xfrm>
          <a:prstGeom prst="leftArrow">
            <a:avLst/>
          </a:prstGeom>
          <a:solidFill>
            <a:srgbClr val="00B050">
              <a:alpha val="50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8" name="Picture 3"/>
          <p:cNvPicPr>
            <a:picLocks noChangeAspect="1" noChangeArrowheads="1"/>
          </p:cNvPicPr>
          <p:nvPr/>
        </p:nvPicPr>
        <p:blipFill>
          <a:blip r:embed="rId5" cstate="print"/>
          <a:srcRect/>
          <a:stretch>
            <a:fillRect/>
          </a:stretch>
        </p:blipFill>
        <p:spPr bwMode="auto">
          <a:xfrm>
            <a:off x="6786578" y="3300715"/>
            <a:ext cx="1914521" cy="327155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5">
                                            <p:txEl>
                                              <p:pRg st="8" end="8"/>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Sortie de marchandises</a:t>
            </a:r>
            <a:r>
              <a:rPr lang="fr-CH" dirty="0" smtClean="0"/>
              <a:t> : </a:t>
            </a:r>
            <a:r>
              <a:rPr lang="fr-CH" dirty="0" smtClean="0">
                <a:solidFill>
                  <a:srgbClr val="00B050"/>
                </a:solidFill>
              </a:rPr>
              <a:t>Codes de transaction</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Vente</a:t>
            </a:r>
          </a:p>
          <a:p>
            <a:pPr lvl="2"/>
            <a:r>
              <a:rPr lang="fr-CH" dirty="0" smtClean="0"/>
              <a:t>Expédition &amp; transport</a:t>
            </a:r>
          </a:p>
          <a:p>
            <a:pPr lvl="2"/>
            <a:r>
              <a:rPr lang="fr-CH" dirty="0" smtClean="0"/>
              <a:t>Enregistrement sortie de </a:t>
            </a:r>
            <a:r>
              <a:rPr lang="fr-CH" dirty="0" err="1" smtClean="0"/>
              <a:t>march</a:t>
            </a:r>
            <a:r>
              <a:rPr lang="fr-CH" dirty="0" smtClean="0"/>
              <a:t>.</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71</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4098" name="Picture 2"/>
          <p:cNvPicPr>
            <a:picLocks noChangeAspect="1" noChangeArrowheads="1"/>
          </p:cNvPicPr>
          <p:nvPr/>
        </p:nvPicPr>
        <p:blipFill>
          <a:blip r:embed="rId2" cstate="print"/>
          <a:srcRect/>
          <a:stretch>
            <a:fillRect/>
          </a:stretch>
        </p:blipFill>
        <p:spPr bwMode="auto">
          <a:xfrm>
            <a:off x="4595126" y="1957405"/>
            <a:ext cx="4163109" cy="3757611"/>
          </a:xfrm>
          <a:prstGeom prst="rect">
            <a:avLst/>
          </a:prstGeom>
          <a:noFill/>
          <a:ln w="9525">
            <a:noFill/>
            <a:miter lim="800000"/>
            <a:headEnd/>
            <a:tailEnd/>
          </a:ln>
          <a:effectLst/>
        </p:spPr>
      </p:pic>
      <p:sp>
        <p:nvSpPr>
          <p:cNvPr id="8" name="Rectangle 7"/>
          <p:cNvSpPr/>
          <p:nvPr/>
        </p:nvSpPr>
        <p:spPr bwMode="auto">
          <a:xfrm>
            <a:off x="5143504" y="4714884"/>
            <a:ext cx="3643338" cy="100013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Sortie de marchandises</a:t>
            </a:r>
            <a:r>
              <a:rPr lang="fr-CH" dirty="0" smtClean="0"/>
              <a:t> : </a:t>
            </a:r>
            <a:r>
              <a:rPr lang="fr-CH" dirty="0" smtClean="0">
                <a:solidFill>
                  <a:srgbClr val="00B050"/>
                </a:solidFill>
              </a:rPr>
              <a:t>Transaction VL02N</a:t>
            </a:r>
          </a:p>
          <a:p>
            <a:pPr lvl="2"/>
            <a:endParaRPr lang="fr-CH" dirty="0" smtClean="0"/>
          </a:p>
          <a:p>
            <a:pPr lvl="1"/>
            <a:r>
              <a:rPr lang="fr-CH" dirty="0" smtClean="0"/>
              <a:t>Enregistrez la sortie de marchandises</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72</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3314" name="Picture 2"/>
          <p:cNvPicPr>
            <a:picLocks noChangeAspect="1" noChangeArrowheads="1"/>
          </p:cNvPicPr>
          <p:nvPr/>
        </p:nvPicPr>
        <p:blipFill>
          <a:blip r:embed="rId2" cstate="print"/>
          <a:srcRect/>
          <a:stretch>
            <a:fillRect/>
          </a:stretch>
        </p:blipFill>
        <p:spPr bwMode="auto">
          <a:xfrm>
            <a:off x="2424113" y="2695575"/>
            <a:ext cx="4295775" cy="1466850"/>
          </a:xfrm>
          <a:prstGeom prst="rect">
            <a:avLst/>
          </a:prstGeom>
          <a:noFill/>
          <a:ln w="9525">
            <a:noFill/>
            <a:miter lim="800000"/>
            <a:headEnd/>
            <a:tailEnd/>
          </a:ln>
          <a:effectLst/>
        </p:spPr>
      </p:pic>
      <p:sp>
        <p:nvSpPr>
          <p:cNvPr id="8" name="Rectangle 7"/>
          <p:cNvSpPr/>
          <p:nvPr/>
        </p:nvSpPr>
        <p:spPr bwMode="auto">
          <a:xfrm>
            <a:off x="5286380" y="3000372"/>
            <a:ext cx="1285884"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Sortie de marchandises</a:t>
            </a:r>
            <a:r>
              <a:rPr lang="fr-CH" dirty="0" smtClean="0"/>
              <a:t> : </a:t>
            </a:r>
            <a:r>
              <a:rPr lang="fr-CH" dirty="0" smtClean="0">
                <a:solidFill>
                  <a:srgbClr val="00B050"/>
                </a:solidFill>
              </a:rPr>
              <a:t>Flux de documents</a:t>
            </a:r>
          </a:p>
          <a:p>
            <a:pPr lvl="2"/>
            <a:endParaRPr lang="fr-CH" dirty="0" smtClean="0"/>
          </a:p>
          <a:p>
            <a:pPr lvl="1"/>
            <a:r>
              <a:rPr lang="fr-CH" dirty="0" smtClean="0"/>
              <a:t>Transaction VA03 "Afficher commande client"</a:t>
            </a:r>
          </a:p>
          <a:p>
            <a:pPr lvl="2">
              <a:tabLst>
                <a:tab pos="2333625" algn="l"/>
              </a:tabLst>
            </a:pPr>
            <a:r>
              <a:rPr lang="fr-CH" dirty="0" smtClean="0"/>
              <a:t>Icône 	ou depuis le menu  "Environnement / Afficher flux doc."</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73</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85984" y="2214554"/>
            <a:ext cx="360000" cy="360000"/>
          </a:xfrm>
          <a:prstGeom prst="rect">
            <a:avLst/>
          </a:prstGeom>
          <a:noFill/>
          <a:ln w="9525">
            <a:noFill/>
            <a:miter lim="800000"/>
            <a:headEnd/>
            <a:tailEnd/>
          </a:ln>
          <a:effectLst/>
        </p:spPr>
      </p:pic>
      <p:pic>
        <p:nvPicPr>
          <p:cNvPr id="14338" name="Picture 2"/>
          <p:cNvPicPr>
            <a:picLocks noChangeAspect="1" noChangeArrowheads="1"/>
          </p:cNvPicPr>
          <p:nvPr/>
        </p:nvPicPr>
        <p:blipFill>
          <a:blip r:embed="rId3" cstate="print"/>
          <a:srcRect/>
          <a:stretch>
            <a:fillRect/>
          </a:stretch>
        </p:blipFill>
        <p:spPr bwMode="auto">
          <a:xfrm>
            <a:off x="1643042" y="3095639"/>
            <a:ext cx="5448300" cy="2333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74</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5214950"/>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grpSp>
        <p:nvGrpSpPr>
          <p:cNvPr id="7" name="Groupe 56"/>
          <p:cNvGrpSpPr/>
          <p:nvPr/>
        </p:nvGrpSpPr>
        <p:grpSpPr>
          <a:xfrm>
            <a:off x="6143636" y="3071810"/>
            <a:ext cx="2786082" cy="357190"/>
            <a:chOff x="6572264" y="1428736"/>
            <a:chExt cx="2786082" cy="357190"/>
          </a:xfrm>
        </p:grpSpPr>
        <p:sp>
          <p:nvSpPr>
            <p:cNvPr id="58" name="Ellipse 57"/>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4</a:t>
              </a:r>
              <a:endParaRPr lang="fr-CH" sz="1600" b="1" dirty="0">
                <a:solidFill>
                  <a:schemeClr val="tx1"/>
                </a:solidFill>
              </a:endParaRPr>
            </a:p>
          </p:txBody>
        </p:sp>
        <p:sp>
          <p:nvSpPr>
            <p:cNvPr id="59" name="Rectangle 58"/>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Livraison sortante (création)</a:t>
              </a:r>
              <a:endParaRPr lang="fr-CH" sz="1400" dirty="0">
                <a:solidFill>
                  <a:sysClr val="windowText" lastClr="000000"/>
                </a:solidFill>
              </a:endParaRPr>
            </a:p>
          </p:txBody>
        </p:sp>
      </p:grpSp>
      <p:grpSp>
        <p:nvGrpSpPr>
          <p:cNvPr id="8" name="Groupe 59"/>
          <p:cNvGrpSpPr/>
          <p:nvPr/>
        </p:nvGrpSpPr>
        <p:grpSpPr>
          <a:xfrm>
            <a:off x="6143636" y="3643314"/>
            <a:ext cx="2786082" cy="357190"/>
            <a:chOff x="6572264" y="1428736"/>
            <a:chExt cx="2786082" cy="357190"/>
          </a:xfrm>
        </p:grpSpPr>
        <p:sp>
          <p:nvSpPr>
            <p:cNvPr id="61" name="Ellipse 60"/>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5</a:t>
              </a:r>
              <a:endParaRPr lang="fr-CH" sz="1600" b="1" dirty="0">
                <a:solidFill>
                  <a:schemeClr val="tx1"/>
                </a:solidFill>
              </a:endParaRPr>
            </a:p>
          </p:txBody>
        </p:sp>
        <p:sp>
          <p:nvSpPr>
            <p:cNvPr id="62" name="Rectangle 61"/>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Prélèvement d'articles</a:t>
              </a:r>
              <a:endParaRPr lang="fr-CH" sz="1400" dirty="0">
                <a:solidFill>
                  <a:sysClr val="windowText" lastClr="000000"/>
                </a:solidFill>
              </a:endParaRPr>
            </a:p>
          </p:txBody>
        </p:sp>
      </p:grpSp>
      <p:grpSp>
        <p:nvGrpSpPr>
          <p:cNvPr id="9" name="Groupe 62"/>
          <p:cNvGrpSpPr/>
          <p:nvPr/>
        </p:nvGrpSpPr>
        <p:grpSpPr>
          <a:xfrm>
            <a:off x="6143636" y="4214818"/>
            <a:ext cx="2786082" cy="357190"/>
            <a:chOff x="6572264" y="1428736"/>
            <a:chExt cx="2786082" cy="357190"/>
          </a:xfrm>
        </p:grpSpPr>
        <p:sp>
          <p:nvSpPr>
            <p:cNvPr id="64" name="Ellipse 63"/>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6</a:t>
              </a:r>
              <a:endParaRPr lang="fr-CH" sz="1600" b="1" dirty="0">
                <a:solidFill>
                  <a:schemeClr val="tx1"/>
                </a:solidFill>
              </a:endParaRPr>
            </a:p>
          </p:txBody>
        </p:sp>
        <p:sp>
          <p:nvSpPr>
            <p:cNvPr id="65" name="Rectangle 64"/>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Emballage</a:t>
              </a:r>
              <a:endParaRPr lang="fr-CH" sz="1400" dirty="0">
                <a:solidFill>
                  <a:sysClr val="windowText" lastClr="000000"/>
                </a:solidFill>
              </a:endParaRPr>
            </a:p>
          </p:txBody>
        </p:sp>
      </p:grpSp>
      <p:grpSp>
        <p:nvGrpSpPr>
          <p:cNvPr id="10" name="Groupe 65"/>
          <p:cNvGrpSpPr/>
          <p:nvPr/>
        </p:nvGrpSpPr>
        <p:grpSpPr>
          <a:xfrm>
            <a:off x="6143636" y="4786322"/>
            <a:ext cx="2786082" cy="357190"/>
            <a:chOff x="6572264" y="1428736"/>
            <a:chExt cx="2786082" cy="357190"/>
          </a:xfrm>
        </p:grpSpPr>
        <p:sp>
          <p:nvSpPr>
            <p:cNvPr id="67" name="Ellipse 66"/>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7</a:t>
              </a:r>
              <a:endParaRPr lang="fr-CH" sz="1600" b="1" dirty="0">
                <a:solidFill>
                  <a:schemeClr val="tx1"/>
                </a:solidFill>
              </a:endParaRPr>
            </a:p>
          </p:txBody>
        </p:sp>
        <p:sp>
          <p:nvSpPr>
            <p:cNvPr id="68" name="Rectangle 67"/>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Sortie de marchandises</a:t>
              </a:r>
              <a:endParaRPr lang="fr-CH" sz="1400" dirty="0">
                <a:solidFill>
                  <a:sysClr val="windowText" lastClr="000000"/>
                </a:solidFill>
              </a:endParaRPr>
            </a:p>
          </p:txBody>
        </p:sp>
      </p:grpSp>
      <p:grpSp>
        <p:nvGrpSpPr>
          <p:cNvPr id="11" name="Groupe 68"/>
          <p:cNvGrpSpPr/>
          <p:nvPr/>
        </p:nvGrpSpPr>
        <p:grpSpPr>
          <a:xfrm>
            <a:off x="6143636" y="5357826"/>
            <a:ext cx="2786082" cy="357190"/>
            <a:chOff x="6572264" y="1428736"/>
            <a:chExt cx="2786082" cy="357190"/>
          </a:xfrm>
        </p:grpSpPr>
        <p:sp>
          <p:nvSpPr>
            <p:cNvPr id="70" name="Ellipse 69"/>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8</a:t>
              </a:r>
              <a:endParaRPr lang="fr-CH" sz="1600" b="1" dirty="0">
                <a:solidFill>
                  <a:schemeClr val="tx1"/>
                </a:solidFill>
              </a:endParaRPr>
            </a:p>
          </p:txBody>
        </p:sp>
        <p:sp>
          <p:nvSpPr>
            <p:cNvPr id="71" name="Rectangle 70"/>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Facturation</a:t>
              </a:r>
              <a:endParaRPr lang="fr-CH" sz="1400" dirty="0">
                <a:solidFill>
                  <a:sysClr val="windowText" lastClr="000000"/>
                </a:solidFill>
              </a:endParaRPr>
            </a:p>
          </p:txBody>
        </p:sp>
      </p:grpSp>
      <p:sp>
        <p:nvSpPr>
          <p:cNvPr id="102" name="Ellipse 101"/>
          <p:cNvSpPr/>
          <p:nvPr/>
        </p:nvSpPr>
        <p:spPr>
          <a:xfrm>
            <a:off x="5205890" y="2786058"/>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4</a:t>
            </a:r>
            <a:endParaRPr lang="fr-CH" b="1" dirty="0">
              <a:solidFill>
                <a:schemeClr val="bg1"/>
              </a:solidFill>
            </a:endParaRPr>
          </a:p>
        </p:txBody>
      </p:sp>
      <p:sp>
        <p:nvSpPr>
          <p:cNvPr id="103" name="Ellipse 102"/>
          <p:cNvSpPr/>
          <p:nvPr/>
        </p:nvSpPr>
        <p:spPr>
          <a:xfrm>
            <a:off x="5214942" y="400050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5</a:t>
            </a:r>
            <a:endParaRPr lang="fr-CH" b="1" dirty="0">
              <a:solidFill>
                <a:schemeClr val="bg1"/>
              </a:solidFill>
            </a:endParaRPr>
          </a:p>
        </p:txBody>
      </p:sp>
      <p:sp>
        <p:nvSpPr>
          <p:cNvPr id="104" name="Ellipse 103"/>
          <p:cNvSpPr/>
          <p:nvPr/>
        </p:nvSpPr>
        <p:spPr>
          <a:xfrm>
            <a:off x="4429124" y="506302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6</a:t>
            </a:r>
            <a:endParaRPr lang="fr-CH" b="1" dirty="0">
              <a:solidFill>
                <a:schemeClr val="bg1"/>
              </a:solidFill>
            </a:endParaRPr>
          </a:p>
        </p:txBody>
      </p:sp>
      <p:sp>
        <p:nvSpPr>
          <p:cNvPr id="105" name="Ellipse 104"/>
          <p:cNvSpPr/>
          <p:nvPr/>
        </p:nvSpPr>
        <p:spPr>
          <a:xfrm>
            <a:off x="3062750" y="5491650"/>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7</a:t>
            </a:r>
            <a:endParaRPr lang="fr-CH" b="1" dirty="0">
              <a:solidFill>
                <a:schemeClr val="bg1"/>
              </a:solidFill>
            </a:endParaRPr>
          </a:p>
        </p:txBody>
      </p:sp>
      <p:sp>
        <p:nvSpPr>
          <p:cNvPr id="106" name="Ellipse 105"/>
          <p:cNvSpPr/>
          <p:nvPr/>
        </p:nvSpPr>
        <p:spPr>
          <a:xfrm>
            <a:off x="1643042" y="507207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8</a:t>
            </a:r>
            <a:endParaRPr lang="fr-CH" b="1" dirty="0">
              <a:solidFill>
                <a:schemeClr val="bg1"/>
              </a:solidFill>
            </a:endParaRPr>
          </a:p>
        </p:txBody>
      </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Facturation</a:t>
            </a:r>
          </a:p>
          <a:p>
            <a:pPr lvl="2"/>
            <a:endParaRPr lang="fr-CH" dirty="0" smtClean="0"/>
          </a:p>
          <a:p>
            <a:pPr lvl="1"/>
            <a:r>
              <a:rPr lang="fr-CH" dirty="0" smtClean="0"/>
              <a:t>Le processus de facturation permet de </a:t>
            </a:r>
            <a:r>
              <a:rPr lang="fr-CH" dirty="0" smtClean="0">
                <a:solidFill>
                  <a:srgbClr val="00B050"/>
                </a:solidFill>
              </a:rPr>
              <a:t>générer la facture</a:t>
            </a:r>
            <a:r>
              <a:rPr lang="fr-CH" dirty="0" smtClean="0"/>
              <a:t> client </a:t>
            </a:r>
          </a:p>
          <a:p>
            <a:pPr lvl="2"/>
            <a:endParaRPr lang="fr-CH" dirty="0" smtClean="0"/>
          </a:p>
          <a:p>
            <a:pPr lvl="1"/>
            <a:r>
              <a:rPr lang="fr-CH" dirty="0" smtClean="0"/>
              <a:t>Il met à jour le statut de crédit du client</a:t>
            </a:r>
          </a:p>
          <a:p>
            <a:pPr lvl="2"/>
            <a:endParaRPr lang="fr-CH" dirty="0" smtClean="0"/>
          </a:p>
          <a:p>
            <a:pPr lvl="1"/>
            <a:r>
              <a:rPr lang="fr-CH" dirty="0" smtClean="0"/>
              <a:t>Le </a:t>
            </a:r>
            <a:r>
              <a:rPr lang="fr-CH" dirty="0" smtClean="0">
                <a:solidFill>
                  <a:srgbClr val="00B050"/>
                </a:solidFill>
              </a:rPr>
              <a:t>document de facturation</a:t>
            </a:r>
            <a:r>
              <a:rPr lang="fr-CH" dirty="0" smtClean="0"/>
              <a:t> est créée par copie des données de la commande et/ou des documents de livraison</a:t>
            </a:r>
          </a:p>
          <a:p>
            <a:pPr lvl="2"/>
            <a:r>
              <a:rPr lang="fr-CH" dirty="0" smtClean="0"/>
              <a:t>Facturation basée sur la commande</a:t>
            </a:r>
          </a:p>
          <a:p>
            <a:pPr lvl="2"/>
            <a:r>
              <a:rPr lang="fr-CH" dirty="0" smtClean="0"/>
              <a:t>Facturation basée sur la livraison</a:t>
            </a:r>
          </a:p>
          <a:p>
            <a:endParaRPr lang="fr-CH" dirty="0"/>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75</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Facturation</a:t>
            </a:r>
            <a:r>
              <a:rPr lang="fr-CH" dirty="0" smtClean="0"/>
              <a:t> : </a:t>
            </a:r>
            <a:r>
              <a:rPr lang="fr-CH" dirty="0" smtClean="0">
                <a:solidFill>
                  <a:srgbClr val="00B050"/>
                </a:solidFill>
              </a:rPr>
              <a:t>Méthodes de facturation</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76</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
        <p:nvSpPr>
          <p:cNvPr id="5" name="Rectangle 5"/>
          <p:cNvSpPr>
            <a:spLocks noChangeArrowheads="1"/>
          </p:cNvSpPr>
          <p:nvPr/>
        </p:nvSpPr>
        <p:spPr bwMode="auto">
          <a:xfrm>
            <a:off x="961171" y="3509983"/>
            <a:ext cx="7754233" cy="1385888"/>
          </a:xfrm>
          <a:prstGeom prst="rect">
            <a:avLst/>
          </a:prstGeom>
          <a:solidFill>
            <a:schemeClr val="bg1"/>
          </a:solidFill>
          <a:ln w="12700">
            <a:solidFill>
              <a:srgbClr val="000000"/>
            </a:solidFill>
            <a:miter lim="800000"/>
            <a:headEnd type="none" w="sm" len="sm"/>
            <a:tailEnd type="none" w="sm" len="sm"/>
          </a:ln>
        </p:spPr>
        <p:txBody>
          <a:bodyPr wrap="none" anchor="ctr"/>
          <a:lstStyle/>
          <a:p>
            <a:endParaRPr lang="fr-CH"/>
          </a:p>
        </p:txBody>
      </p:sp>
      <p:sp>
        <p:nvSpPr>
          <p:cNvPr id="6" name="Text Box 6"/>
          <p:cNvSpPr txBox="1">
            <a:spLocks noChangeArrowheads="1"/>
          </p:cNvSpPr>
          <p:nvPr/>
        </p:nvSpPr>
        <p:spPr bwMode="auto">
          <a:xfrm>
            <a:off x="1107477" y="3879762"/>
            <a:ext cx="1851957" cy="646331"/>
          </a:xfrm>
          <a:prstGeom prst="rect">
            <a:avLst/>
          </a:prstGeom>
          <a:noFill/>
          <a:ln w="12700">
            <a:noFill/>
            <a:miter lim="800000"/>
            <a:headEnd type="none" w="sm" len="sm"/>
            <a:tailEnd type="none" w="sm" len="sm"/>
          </a:ln>
        </p:spPr>
        <p:txBody>
          <a:bodyPr wrap="square">
            <a:spAutoFit/>
          </a:bodyPr>
          <a:lstStyle/>
          <a:p>
            <a:pPr eaLnBrk="0" hangingPunct="0">
              <a:spcBef>
                <a:spcPct val="0"/>
              </a:spcBef>
              <a:buClrTx/>
              <a:buFontTx/>
              <a:buNone/>
            </a:pPr>
            <a:r>
              <a:rPr lang="fr-CH" sz="1800" b="0" smtClean="0">
                <a:solidFill>
                  <a:srgbClr val="000000"/>
                </a:solidFill>
              </a:rPr>
              <a:t>Facturation groupé</a:t>
            </a:r>
            <a:endParaRPr lang="fr-CH" sz="1800" b="0">
              <a:solidFill>
                <a:srgbClr val="000000"/>
              </a:solidFill>
            </a:endParaRPr>
          </a:p>
        </p:txBody>
      </p:sp>
      <p:sp>
        <p:nvSpPr>
          <p:cNvPr id="7" name="Rectangle 8"/>
          <p:cNvSpPr>
            <a:spLocks noChangeArrowheads="1"/>
          </p:cNvSpPr>
          <p:nvPr/>
        </p:nvSpPr>
        <p:spPr bwMode="auto">
          <a:xfrm>
            <a:off x="961171" y="2062183"/>
            <a:ext cx="7754233" cy="1219200"/>
          </a:xfrm>
          <a:prstGeom prst="rect">
            <a:avLst/>
          </a:prstGeom>
          <a:solidFill>
            <a:schemeClr val="bg1"/>
          </a:solidFill>
          <a:ln w="12700">
            <a:solidFill>
              <a:srgbClr val="000000"/>
            </a:solidFill>
            <a:miter lim="800000"/>
            <a:headEnd type="none" w="sm" len="sm"/>
            <a:tailEnd type="none" w="sm" len="sm"/>
          </a:ln>
        </p:spPr>
        <p:txBody>
          <a:bodyPr wrap="none" anchor="ctr"/>
          <a:lstStyle/>
          <a:p>
            <a:endParaRPr lang="fr-CH"/>
          </a:p>
        </p:txBody>
      </p:sp>
      <p:sp>
        <p:nvSpPr>
          <p:cNvPr id="8" name="Text Box 9"/>
          <p:cNvSpPr txBox="1">
            <a:spLocks noChangeArrowheads="1"/>
          </p:cNvSpPr>
          <p:nvPr/>
        </p:nvSpPr>
        <p:spPr bwMode="auto">
          <a:xfrm>
            <a:off x="1107477" y="2348618"/>
            <a:ext cx="1906426" cy="646331"/>
          </a:xfrm>
          <a:prstGeom prst="rect">
            <a:avLst/>
          </a:prstGeom>
          <a:noFill/>
          <a:ln w="12700">
            <a:noFill/>
            <a:miter lim="800000"/>
            <a:headEnd type="none" w="sm" len="sm"/>
            <a:tailEnd type="none" w="sm" len="sm"/>
          </a:ln>
        </p:spPr>
        <p:txBody>
          <a:bodyPr wrap="square">
            <a:spAutoFit/>
          </a:bodyPr>
          <a:lstStyle/>
          <a:p>
            <a:pPr eaLnBrk="0" hangingPunct="0">
              <a:spcBef>
                <a:spcPct val="50000"/>
              </a:spcBef>
              <a:buClrTx/>
              <a:buFontTx/>
              <a:buNone/>
            </a:pPr>
            <a:r>
              <a:rPr lang="fr-CH" sz="1800" b="0" dirty="0" smtClean="0">
                <a:solidFill>
                  <a:srgbClr val="000000"/>
                </a:solidFill>
              </a:rPr>
              <a:t>Facturation basé sur la livraison</a:t>
            </a:r>
            <a:endParaRPr lang="fr-CH" sz="1800" b="0" dirty="0">
              <a:solidFill>
                <a:srgbClr val="000000"/>
              </a:solidFill>
            </a:endParaRPr>
          </a:p>
        </p:txBody>
      </p:sp>
      <p:sp>
        <p:nvSpPr>
          <p:cNvPr id="9" name="AutoShape 11"/>
          <p:cNvSpPr>
            <a:spLocks noChangeArrowheads="1"/>
          </p:cNvSpPr>
          <p:nvPr/>
        </p:nvSpPr>
        <p:spPr bwMode="auto">
          <a:xfrm>
            <a:off x="5057747" y="4043383"/>
            <a:ext cx="1463063"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Livraison  L03</a:t>
            </a:r>
            <a:endParaRPr lang="fr-CH" sz="1400">
              <a:solidFill>
                <a:srgbClr val="000000"/>
              </a:solidFill>
            </a:endParaRPr>
          </a:p>
        </p:txBody>
      </p:sp>
      <p:sp>
        <p:nvSpPr>
          <p:cNvPr id="10" name="AutoShape 12"/>
          <p:cNvSpPr>
            <a:spLocks noChangeArrowheads="1"/>
          </p:cNvSpPr>
          <p:nvPr/>
        </p:nvSpPr>
        <p:spPr bwMode="auto">
          <a:xfrm>
            <a:off x="5057747" y="3586183"/>
            <a:ext cx="1463063"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Livraison  L02</a:t>
            </a:r>
            <a:endParaRPr lang="fr-CH" sz="1400">
              <a:solidFill>
                <a:srgbClr val="000000"/>
              </a:solidFill>
            </a:endParaRPr>
          </a:p>
        </p:txBody>
      </p:sp>
      <p:sp>
        <p:nvSpPr>
          <p:cNvPr id="11" name="AutoShape 13"/>
          <p:cNvSpPr>
            <a:spLocks noChangeArrowheads="1"/>
          </p:cNvSpPr>
          <p:nvPr/>
        </p:nvSpPr>
        <p:spPr bwMode="auto">
          <a:xfrm>
            <a:off x="3153752" y="4500583"/>
            <a:ext cx="1318771"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Commande 3</a:t>
            </a:r>
            <a:endParaRPr lang="fr-CH" sz="1400">
              <a:solidFill>
                <a:srgbClr val="000000"/>
              </a:solidFill>
            </a:endParaRPr>
          </a:p>
        </p:txBody>
      </p:sp>
      <p:sp>
        <p:nvSpPr>
          <p:cNvPr id="12" name="AutoShape 14"/>
          <p:cNvSpPr>
            <a:spLocks noChangeArrowheads="1"/>
          </p:cNvSpPr>
          <p:nvPr/>
        </p:nvSpPr>
        <p:spPr bwMode="auto">
          <a:xfrm>
            <a:off x="3153752" y="3814783"/>
            <a:ext cx="1318771"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Commande 2</a:t>
            </a:r>
            <a:endParaRPr lang="fr-CH" sz="1400">
              <a:solidFill>
                <a:srgbClr val="000000"/>
              </a:solidFill>
            </a:endParaRPr>
          </a:p>
        </p:txBody>
      </p:sp>
      <p:sp>
        <p:nvSpPr>
          <p:cNvPr id="13" name="AutoShape 15"/>
          <p:cNvSpPr>
            <a:spLocks noChangeArrowheads="1"/>
          </p:cNvSpPr>
          <p:nvPr/>
        </p:nvSpPr>
        <p:spPr bwMode="auto">
          <a:xfrm>
            <a:off x="5057747" y="4500583"/>
            <a:ext cx="1463063"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Livraison  L04</a:t>
            </a:r>
            <a:endParaRPr lang="fr-CH" sz="1400">
              <a:solidFill>
                <a:srgbClr val="000000"/>
              </a:solidFill>
            </a:endParaRPr>
          </a:p>
        </p:txBody>
      </p:sp>
      <p:sp>
        <p:nvSpPr>
          <p:cNvPr id="14" name="AutoShape 16"/>
          <p:cNvSpPr>
            <a:spLocks noChangeArrowheads="1"/>
          </p:cNvSpPr>
          <p:nvPr/>
        </p:nvSpPr>
        <p:spPr bwMode="auto">
          <a:xfrm>
            <a:off x="6959729" y="4043383"/>
            <a:ext cx="1463063" cy="304800"/>
          </a:xfrm>
          <a:prstGeom prst="roundRect">
            <a:avLst>
              <a:gd name="adj" fmla="val 16667"/>
            </a:avLst>
          </a:prstGeom>
          <a:solidFill>
            <a:srgbClr val="FF0000">
              <a:alpha val="50195"/>
            </a:srgbClr>
          </a:solidFill>
          <a:ln w="25400" algn="ctr">
            <a:solidFill>
              <a:srgbClr val="FF0000"/>
            </a:solidFill>
            <a:round/>
            <a:headEnd/>
            <a:tailEnd/>
          </a:ln>
        </p:spPr>
        <p:txBody>
          <a:bodyPr wrap="none" anchor="ctr"/>
          <a:lstStyle/>
          <a:p>
            <a:pPr algn="ctr" eaLnBrk="0" hangingPunct="0"/>
            <a:r>
              <a:rPr lang="fr-CH" sz="1400" smtClean="0">
                <a:solidFill>
                  <a:srgbClr val="000000"/>
                </a:solidFill>
              </a:rPr>
              <a:t>Facture  F02</a:t>
            </a:r>
            <a:endParaRPr lang="fr-CH" sz="1400">
              <a:solidFill>
                <a:srgbClr val="000000"/>
              </a:solidFill>
            </a:endParaRPr>
          </a:p>
        </p:txBody>
      </p:sp>
      <p:sp>
        <p:nvSpPr>
          <p:cNvPr id="15" name="AutoShape 18"/>
          <p:cNvSpPr>
            <a:spLocks noChangeArrowheads="1"/>
          </p:cNvSpPr>
          <p:nvPr/>
        </p:nvSpPr>
        <p:spPr bwMode="auto">
          <a:xfrm>
            <a:off x="3153752" y="2443183"/>
            <a:ext cx="1318771"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spcBef>
                <a:spcPct val="0"/>
              </a:spcBef>
              <a:buClrTx/>
              <a:buFontTx/>
              <a:buNone/>
            </a:pPr>
            <a:r>
              <a:rPr lang="fr-CH" sz="1400" b="0" smtClean="0">
                <a:solidFill>
                  <a:srgbClr val="000000"/>
                </a:solidFill>
              </a:rPr>
              <a:t>Commande 1</a:t>
            </a:r>
            <a:endParaRPr lang="fr-CH" sz="1400" b="0">
              <a:solidFill>
                <a:srgbClr val="000000"/>
              </a:solidFill>
            </a:endParaRPr>
          </a:p>
        </p:txBody>
      </p:sp>
      <p:sp>
        <p:nvSpPr>
          <p:cNvPr id="16" name="AutoShape 19"/>
          <p:cNvSpPr>
            <a:spLocks noChangeArrowheads="1"/>
          </p:cNvSpPr>
          <p:nvPr/>
        </p:nvSpPr>
        <p:spPr bwMode="auto">
          <a:xfrm>
            <a:off x="5057747" y="2214583"/>
            <a:ext cx="1463063"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spcBef>
                <a:spcPct val="0"/>
              </a:spcBef>
              <a:buClrTx/>
              <a:buFontTx/>
              <a:buNone/>
            </a:pPr>
            <a:r>
              <a:rPr lang="fr-CH" sz="1400" b="0" smtClean="0">
                <a:solidFill>
                  <a:srgbClr val="000000"/>
                </a:solidFill>
              </a:rPr>
              <a:t>Livraison  L00</a:t>
            </a:r>
            <a:endParaRPr lang="fr-CH" sz="1400" b="0">
              <a:solidFill>
                <a:srgbClr val="000000"/>
              </a:solidFill>
            </a:endParaRPr>
          </a:p>
        </p:txBody>
      </p:sp>
      <p:sp>
        <p:nvSpPr>
          <p:cNvPr id="17" name="AutoShape 20"/>
          <p:cNvSpPr>
            <a:spLocks noChangeArrowheads="1"/>
          </p:cNvSpPr>
          <p:nvPr/>
        </p:nvSpPr>
        <p:spPr bwMode="auto">
          <a:xfrm>
            <a:off x="5057747" y="2671783"/>
            <a:ext cx="1463063"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Livraison  L01</a:t>
            </a:r>
            <a:endParaRPr lang="fr-CH" sz="1400">
              <a:solidFill>
                <a:srgbClr val="000000"/>
              </a:solidFill>
            </a:endParaRPr>
          </a:p>
        </p:txBody>
      </p:sp>
      <p:sp>
        <p:nvSpPr>
          <p:cNvPr id="18" name="AutoShape 21"/>
          <p:cNvSpPr>
            <a:spLocks noChangeArrowheads="1"/>
          </p:cNvSpPr>
          <p:nvPr/>
        </p:nvSpPr>
        <p:spPr bwMode="auto">
          <a:xfrm>
            <a:off x="7032882" y="2214583"/>
            <a:ext cx="1463063" cy="304800"/>
          </a:xfrm>
          <a:prstGeom prst="roundRect">
            <a:avLst>
              <a:gd name="adj" fmla="val 16667"/>
            </a:avLst>
          </a:prstGeom>
          <a:solidFill>
            <a:srgbClr val="FF0000">
              <a:alpha val="50195"/>
            </a:srgbClr>
          </a:solidFill>
          <a:ln w="25400" algn="ctr">
            <a:solidFill>
              <a:srgbClr val="FF0000"/>
            </a:solidFill>
            <a:round/>
            <a:headEnd/>
            <a:tailEnd/>
          </a:ln>
        </p:spPr>
        <p:txBody>
          <a:bodyPr wrap="none" anchor="ctr"/>
          <a:lstStyle/>
          <a:p>
            <a:pPr algn="ctr" eaLnBrk="0" hangingPunct="0">
              <a:spcBef>
                <a:spcPct val="0"/>
              </a:spcBef>
              <a:buClrTx/>
              <a:buFontTx/>
              <a:buNone/>
            </a:pPr>
            <a:r>
              <a:rPr lang="fr-CH" sz="1400" b="0" smtClean="0">
                <a:solidFill>
                  <a:srgbClr val="000000"/>
                </a:solidFill>
              </a:rPr>
              <a:t>Facture  F00</a:t>
            </a:r>
            <a:endParaRPr lang="fr-CH" sz="1400" b="0">
              <a:solidFill>
                <a:srgbClr val="000000"/>
              </a:solidFill>
            </a:endParaRPr>
          </a:p>
        </p:txBody>
      </p:sp>
      <p:sp>
        <p:nvSpPr>
          <p:cNvPr id="19" name="AutoShape 22"/>
          <p:cNvSpPr>
            <a:spLocks noChangeArrowheads="1"/>
          </p:cNvSpPr>
          <p:nvPr/>
        </p:nvSpPr>
        <p:spPr bwMode="auto">
          <a:xfrm>
            <a:off x="7032882" y="2671783"/>
            <a:ext cx="1463063" cy="304800"/>
          </a:xfrm>
          <a:prstGeom prst="roundRect">
            <a:avLst>
              <a:gd name="adj" fmla="val 16667"/>
            </a:avLst>
          </a:prstGeom>
          <a:solidFill>
            <a:srgbClr val="FF0000">
              <a:alpha val="50195"/>
            </a:srgbClr>
          </a:solidFill>
          <a:ln w="25400" algn="ctr">
            <a:solidFill>
              <a:srgbClr val="FF0000"/>
            </a:solidFill>
            <a:round/>
            <a:headEnd/>
            <a:tailEnd/>
          </a:ln>
        </p:spPr>
        <p:txBody>
          <a:bodyPr wrap="none" anchor="ctr"/>
          <a:lstStyle/>
          <a:p>
            <a:pPr algn="ctr" eaLnBrk="0" hangingPunct="0"/>
            <a:r>
              <a:rPr lang="fr-CH" sz="1400" smtClean="0">
                <a:solidFill>
                  <a:srgbClr val="000000"/>
                </a:solidFill>
              </a:rPr>
              <a:t>Facture  F01</a:t>
            </a:r>
            <a:endParaRPr lang="fr-CH" sz="1400">
              <a:solidFill>
                <a:srgbClr val="000000"/>
              </a:solidFill>
            </a:endParaRPr>
          </a:p>
        </p:txBody>
      </p:sp>
      <p:cxnSp>
        <p:nvCxnSpPr>
          <p:cNvPr id="20" name="AutoShape 23"/>
          <p:cNvCxnSpPr>
            <a:cxnSpLocks noChangeShapeType="1"/>
            <a:stCxn id="15" idx="3"/>
            <a:endCxn id="16" idx="1"/>
          </p:cNvCxnSpPr>
          <p:nvPr/>
        </p:nvCxnSpPr>
        <p:spPr bwMode="auto">
          <a:xfrm flipV="1">
            <a:off x="4472523" y="2366983"/>
            <a:ext cx="585224" cy="228600"/>
          </a:xfrm>
          <a:prstGeom prst="bentConnector3">
            <a:avLst>
              <a:gd name="adj1" fmla="val 50000"/>
            </a:avLst>
          </a:prstGeom>
          <a:noFill/>
          <a:ln w="19050">
            <a:solidFill>
              <a:srgbClr val="000000"/>
            </a:solidFill>
            <a:miter lim="800000"/>
            <a:headEnd/>
            <a:tailEnd/>
          </a:ln>
        </p:spPr>
      </p:cxnSp>
      <p:cxnSp>
        <p:nvCxnSpPr>
          <p:cNvPr id="21" name="AutoShape 24"/>
          <p:cNvCxnSpPr>
            <a:cxnSpLocks noChangeShapeType="1"/>
            <a:stCxn id="15" idx="3"/>
            <a:endCxn id="17" idx="1"/>
          </p:cNvCxnSpPr>
          <p:nvPr/>
        </p:nvCxnSpPr>
        <p:spPr bwMode="auto">
          <a:xfrm>
            <a:off x="4472523" y="2595583"/>
            <a:ext cx="585224" cy="228600"/>
          </a:xfrm>
          <a:prstGeom prst="bentConnector3">
            <a:avLst>
              <a:gd name="adj1" fmla="val 50000"/>
            </a:avLst>
          </a:prstGeom>
          <a:noFill/>
          <a:ln w="19050">
            <a:solidFill>
              <a:srgbClr val="000000"/>
            </a:solidFill>
            <a:miter lim="800000"/>
            <a:headEnd/>
            <a:tailEnd/>
          </a:ln>
        </p:spPr>
      </p:cxnSp>
      <p:cxnSp>
        <p:nvCxnSpPr>
          <p:cNvPr id="22" name="AutoShape 25"/>
          <p:cNvCxnSpPr>
            <a:cxnSpLocks noChangeShapeType="1"/>
            <a:stCxn id="16" idx="3"/>
            <a:endCxn id="18" idx="1"/>
          </p:cNvCxnSpPr>
          <p:nvPr/>
        </p:nvCxnSpPr>
        <p:spPr bwMode="auto">
          <a:xfrm>
            <a:off x="6529954" y="2366983"/>
            <a:ext cx="493784" cy="0"/>
          </a:xfrm>
          <a:prstGeom prst="straightConnector1">
            <a:avLst/>
          </a:prstGeom>
          <a:noFill/>
          <a:ln w="19050">
            <a:solidFill>
              <a:srgbClr val="000000"/>
            </a:solidFill>
            <a:round/>
            <a:headEnd/>
            <a:tailEnd/>
          </a:ln>
        </p:spPr>
      </p:cxnSp>
      <p:cxnSp>
        <p:nvCxnSpPr>
          <p:cNvPr id="23" name="AutoShape 26"/>
          <p:cNvCxnSpPr>
            <a:cxnSpLocks noChangeShapeType="1"/>
            <a:stCxn id="17" idx="3"/>
            <a:endCxn id="19" idx="1"/>
          </p:cNvCxnSpPr>
          <p:nvPr/>
        </p:nvCxnSpPr>
        <p:spPr bwMode="auto">
          <a:xfrm>
            <a:off x="6529954" y="2824183"/>
            <a:ext cx="493784" cy="0"/>
          </a:xfrm>
          <a:prstGeom prst="straightConnector1">
            <a:avLst/>
          </a:prstGeom>
          <a:noFill/>
          <a:ln w="19050">
            <a:solidFill>
              <a:srgbClr val="000000"/>
            </a:solidFill>
            <a:round/>
            <a:headEnd/>
            <a:tailEnd/>
          </a:ln>
        </p:spPr>
      </p:cxnSp>
      <p:cxnSp>
        <p:nvCxnSpPr>
          <p:cNvPr id="24" name="AutoShape 27"/>
          <p:cNvCxnSpPr>
            <a:cxnSpLocks noChangeShapeType="1"/>
            <a:stCxn id="12" idx="3"/>
            <a:endCxn id="10" idx="1"/>
          </p:cNvCxnSpPr>
          <p:nvPr/>
        </p:nvCxnSpPr>
        <p:spPr bwMode="auto">
          <a:xfrm flipV="1">
            <a:off x="4472523" y="3738583"/>
            <a:ext cx="585224" cy="228600"/>
          </a:xfrm>
          <a:prstGeom prst="bentConnector3">
            <a:avLst>
              <a:gd name="adj1" fmla="val 50000"/>
            </a:avLst>
          </a:prstGeom>
          <a:noFill/>
          <a:ln w="19050">
            <a:solidFill>
              <a:srgbClr val="000000"/>
            </a:solidFill>
            <a:miter lim="800000"/>
            <a:headEnd/>
            <a:tailEnd/>
          </a:ln>
        </p:spPr>
      </p:cxnSp>
      <p:cxnSp>
        <p:nvCxnSpPr>
          <p:cNvPr id="25" name="AutoShape 28"/>
          <p:cNvCxnSpPr>
            <a:cxnSpLocks noChangeShapeType="1"/>
            <a:stCxn id="12" idx="3"/>
            <a:endCxn id="9" idx="1"/>
          </p:cNvCxnSpPr>
          <p:nvPr/>
        </p:nvCxnSpPr>
        <p:spPr bwMode="auto">
          <a:xfrm>
            <a:off x="4472523" y="3967183"/>
            <a:ext cx="585224" cy="228600"/>
          </a:xfrm>
          <a:prstGeom prst="bentConnector3">
            <a:avLst>
              <a:gd name="adj1" fmla="val 50000"/>
            </a:avLst>
          </a:prstGeom>
          <a:noFill/>
          <a:ln w="19050">
            <a:solidFill>
              <a:srgbClr val="000000"/>
            </a:solidFill>
            <a:miter lim="800000"/>
            <a:headEnd/>
            <a:tailEnd/>
          </a:ln>
        </p:spPr>
      </p:cxnSp>
      <p:cxnSp>
        <p:nvCxnSpPr>
          <p:cNvPr id="26" name="AutoShape 29"/>
          <p:cNvCxnSpPr>
            <a:cxnSpLocks noChangeShapeType="1"/>
            <a:stCxn id="11" idx="3"/>
            <a:endCxn id="13" idx="1"/>
          </p:cNvCxnSpPr>
          <p:nvPr/>
        </p:nvCxnSpPr>
        <p:spPr bwMode="auto">
          <a:xfrm>
            <a:off x="4472523" y="4652983"/>
            <a:ext cx="585224" cy="1588"/>
          </a:xfrm>
          <a:prstGeom prst="straightConnector1">
            <a:avLst/>
          </a:prstGeom>
          <a:noFill/>
          <a:ln w="19050">
            <a:solidFill>
              <a:srgbClr val="000000"/>
            </a:solidFill>
            <a:round/>
            <a:headEnd/>
            <a:tailEnd/>
          </a:ln>
        </p:spPr>
      </p:cxnSp>
      <p:cxnSp>
        <p:nvCxnSpPr>
          <p:cNvPr id="27" name="AutoShape 30"/>
          <p:cNvCxnSpPr>
            <a:cxnSpLocks noChangeShapeType="1"/>
            <a:stCxn id="10" idx="3"/>
            <a:endCxn id="14" idx="1"/>
          </p:cNvCxnSpPr>
          <p:nvPr/>
        </p:nvCxnSpPr>
        <p:spPr bwMode="auto">
          <a:xfrm>
            <a:off x="6529954" y="3738583"/>
            <a:ext cx="420631" cy="457200"/>
          </a:xfrm>
          <a:prstGeom prst="bentConnector3">
            <a:avLst>
              <a:gd name="adj1" fmla="val 50000"/>
            </a:avLst>
          </a:prstGeom>
          <a:noFill/>
          <a:ln w="19050">
            <a:solidFill>
              <a:srgbClr val="000000"/>
            </a:solidFill>
            <a:miter lim="800000"/>
            <a:headEnd/>
            <a:tailEnd/>
          </a:ln>
        </p:spPr>
      </p:cxnSp>
      <p:cxnSp>
        <p:nvCxnSpPr>
          <p:cNvPr id="28" name="AutoShape 31"/>
          <p:cNvCxnSpPr>
            <a:cxnSpLocks noChangeShapeType="1"/>
            <a:stCxn id="9" idx="3"/>
            <a:endCxn id="14" idx="1"/>
          </p:cNvCxnSpPr>
          <p:nvPr/>
        </p:nvCxnSpPr>
        <p:spPr bwMode="auto">
          <a:xfrm>
            <a:off x="6529954" y="4195783"/>
            <a:ext cx="420631" cy="0"/>
          </a:xfrm>
          <a:prstGeom prst="straightConnector1">
            <a:avLst/>
          </a:prstGeom>
          <a:noFill/>
          <a:ln w="19050">
            <a:solidFill>
              <a:srgbClr val="000000"/>
            </a:solidFill>
            <a:round/>
            <a:headEnd/>
            <a:tailEnd/>
          </a:ln>
        </p:spPr>
      </p:cxnSp>
      <p:cxnSp>
        <p:nvCxnSpPr>
          <p:cNvPr id="29" name="AutoShape 32"/>
          <p:cNvCxnSpPr>
            <a:cxnSpLocks noChangeShapeType="1"/>
            <a:stCxn id="13" idx="3"/>
            <a:endCxn id="14" idx="1"/>
          </p:cNvCxnSpPr>
          <p:nvPr/>
        </p:nvCxnSpPr>
        <p:spPr bwMode="auto">
          <a:xfrm flipV="1">
            <a:off x="6529954" y="4195783"/>
            <a:ext cx="420631" cy="457200"/>
          </a:xfrm>
          <a:prstGeom prst="bentConnector3">
            <a:avLst>
              <a:gd name="adj1" fmla="val 50000"/>
            </a:avLst>
          </a:prstGeom>
          <a:noFill/>
          <a:ln w="19050">
            <a:solidFill>
              <a:srgbClr val="000000"/>
            </a:solidFill>
            <a:miter lim="800000"/>
            <a:headEnd/>
            <a:tailEnd/>
          </a:ln>
        </p:spPr>
      </p:cxnSp>
      <p:sp>
        <p:nvSpPr>
          <p:cNvPr id="30" name="Rectangle 34"/>
          <p:cNvSpPr>
            <a:spLocks noChangeArrowheads="1"/>
          </p:cNvSpPr>
          <p:nvPr/>
        </p:nvSpPr>
        <p:spPr bwMode="auto">
          <a:xfrm>
            <a:off x="961171" y="5110183"/>
            <a:ext cx="7754233" cy="1247775"/>
          </a:xfrm>
          <a:prstGeom prst="rect">
            <a:avLst/>
          </a:prstGeom>
          <a:solidFill>
            <a:schemeClr val="bg1"/>
          </a:solidFill>
          <a:ln w="12700">
            <a:solidFill>
              <a:srgbClr val="000000"/>
            </a:solidFill>
            <a:miter lim="800000"/>
            <a:headEnd type="none" w="sm" len="sm"/>
            <a:tailEnd type="none" w="sm" len="sm"/>
          </a:ln>
        </p:spPr>
        <p:txBody>
          <a:bodyPr wrap="none" anchor="ctr"/>
          <a:lstStyle/>
          <a:p>
            <a:endParaRPr lang="fr-CH"/>
          </a:p>
        </p:txBody>
      </p:sp>
      <p:sp>
        <p:nvSpPr>
          <p:cNvPr id="31" name="Text Box 35"/>
          <p:cNvSpPr txBox="1">
            <a:spLocks noChangeArrowheads="1"/>
          </p:cNvSpPr>
          <p:nvPr/>
        </p:nvSpPr>
        <p:spPr bwMode="auto">
          <a:xfrm>
            <a:off x="1107477" y="5410905"/>
            <a:ext cx="1907561" cy="646331"/>
          </a:xfrm>
          <a:prstGeom prst="rect">
            <a:avLst/>
          </a:prstGeom>
          <a:noFill/>
          <a:ln w="12700">
            <a:noFill/>
            <a:miter lim="800000"/>
            <a:headEnd type="none" w="sm" len="sm"/>
            <a:tailEnd type="none" w="sm" len="sm"/>
          </a:ln>
        </p:spPr>
        <p:txBody>
          <a:bodyPr wrap="square">
            <a:spAutoFit/>
          </a:bodyPr>
          <a:lstStyle/>
          <a:p>
            <a:pPr eaLnBrk="0" hangingPunct="0">
              <a:spcBef>
                <a:spcPct val="0"/>
              </a:spcBef>
              <a:buClrTx/>
              <a:buFontTx/>
              <a:buNone/>
            </a:pPr>
            <a:r>
              <a:rPr lang="fr-CH" sz="1800" b="0" smtClean="0">
                <a:solidFill>
                  <a:srgbClr val="000000"/>
                </a:solidFill>
              </a:rPr>
              <a:t>Facturation échelonnée</a:t>
            </a:r>
            <a:endParaRPr lang="fr-CH" sz="1800" b="0">
              <a:solidFill>
                <a:srgbClr val="000000"/>
              </a:solidFill>
            </a:endParaRPr>
          </a:p>
        </p:txBody>
      </p:sp>
      <p:sp>
        <p:nvSpPr>
          <p:cNvPr id="32" name="AutoShape 37"/>
          <p:cNvSpPr>
            <a:spLocks noChangeArrowheads="1"/>
          </p:cNvSpPr>
          <p:nvPr/>
        </p:nvSpPr>
        <p:spPr bwMode="auto">
          <a:xfrm>
            <a:off x="3153752" y="5567383"/>
            <a:ext cx="1318771"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Commande 3</a:t>
            </a:r>
            <a:endParaRPr lang="fr-CH" sz="1400">
              <a:solidFill>
                <a:srgbClr val="000000"/>
              </a:solidFill>
            </a:endParaRPr>
          </a:p>
        </p:txBody>
      </p:sp>
      <p:sp>
        <p:nvSpPr>
          <p:cNvPr id="33" name="AutoShape 38"/>
          <p:cNvSpPr>
            <a:spLocks noChangeArrowheads="1"/>
          </p:cNvSpPr>
          <p:nvPr/>
        </p:nvSpPr>
        <p:spPr bwMode="auto">
          <a:xfrm>
            <a:off x="5057747" y="5567383"/>
            <a:ext cx="1463063" cy="304800"/>
          </a:xfrm>
          <a:prstGeom prst="roundRect">
            <a:avLst>
              <a:gd name="adj" fmla="val 16667"/>
            </a:avLst>
          </a:prstGeom>
          <a:solidFill>
            <a:srgbClr val="666666">
              <a:alpha val="50195"/>
            </a:srgbClr>
          </a:solidFill>
          <a:ln w="25400" algn="ctr">
            <a:solidFill>
              <a:srgbClr val="666666"/>
            </a:solidFill>
            <a:round/>
            <a:headEnd/>
            <a:tailEnd/>
          </a:ln>
        </p:spPr>
        <p:txBody>
          <a:bodyPr wrap="none" anchor="ctr"/>
          <a:lstStyle/>
          <a:p>
            <a:pPr algn="ctr" eaLnBrk="0" hangingPunct="0"/>
            <a:r>
              <a:rPr lang="fr-CH" sz="1400" smtClean="0">
                <a:solidFill>
                  <a:srgbClr val="000000"/>
                </a:solidFill>
              </a:rPr>
              <a:t>Livraison  L05</a:t>
            </a:r>
            <a:endParaRPr lang="fr-CH" sz="1400">
              <a:solidFill>
                <a:srgbClr val="000000"/>
              </a:solidFill>
            </a:endParaRPr>
          </a:p>
        </p:txBody>
      </p:sp>
      <p:sp>
        <p:nvSpPr>
          <p:cNvPr id="34" name="AutoShape 39"/>
          <p:cNvSpPr>
            <a:spLocks noChangeArrowheads="1"/>
          </p:cNvSpPr>
          <p:nvPr/>
        </p:nvSpPr>
        <p:spPr bwMode="auto">
          <a:xfrm>
            <a:off x="7032882" y="5872183"/>
            <a:ext cx="1463063" cy="304800"/>
          </a:xfrm>
          <a:prstGeom prst="roundRect">
            <a:avLst>
              <a:gd name="adj" fmla="val 16667"/>
            </a:avLst>
          </a:prstGeom>
          <a:solidFill>
            <a:srgbClr val="FF0000">
              <a:alpha val="50195"/>
            </a:srgbClr>
          </a:solidFill>
          <a:ln w="25400" algn="ctr">
            <a:solidFill>
              <a:srgbClr val="FF0000"/>
            </a:solidFill>
            <a:round/>
            <a:headEnd/>
            <a:tailEnd/>
          </a:ln>
        </p:spPr>
        <p:txBody>
          <a:bodyPr wrap="none" anchor="ctr"/>
          <a:lstStyle/>
          <a:p>
            <a:pPr algn="ctr" eaLnBrk="0" hangingPunct="0"/>
            <a:r>
              <a:rPr lang="fr-CH" sz="1400" smtClean="0">
                <a:solidFill>
                  <a:srgbClr val="000000"/>
                </a:solidFill>
              </a:rPr>
              <a:t>Facture  F04</a:t>
            </a:r>
            <a:endParaRPr lang="fr-CH" sz="1400">
              <a:solidFill>
                <a:srgbClr val="000000"/>
              </a:solidFill>
            </a:endParaRPr>
          </a:p>
        </p:txBody>
      </p:sp>
      <p:sp>
        <p:nvSpPr>
          <p:cNvPr id="35" name="AutoShape 40"/>
          <p:cNvSpPr>
            <a:spLocks noChangeArrowheads="1"/>
          </p:cNvSpPr>
          <p:nvPr/>
        </p:nvSpPr>
        <p:spPr bwMode="auto">
          <a:xfrm>
            <a:off x="7032882" y="5262583"/>
            <a:ext cx="1463063" cy="304800"/>
          </a:xfrm>
          <a:prstGeom prst="roundRect">
            <a:avLst>
              <a:gd name="adj" fmla="val 16667"/>
            </a:avLst>
          </a:prstGeom>
          <a:solidFill>
            <a:srgbClr val="FF0000">
              <a:alpha val="50195"/>
            </a:srgbClr>
          </a:solidFill>
          <a:ln w="25400" algn="ctr">
            <a:solidFill>
              <a:srgbClr val="FF0000"/>
            </a:solidFill>
            <a:round/>
            <a:headEnd/>
            <a:tailEnd/>
          </a:ln>
        </p:spPr>
        <p:txBody>
          <a:bodyPr wrap="none" anchor="ctr"/>
          <a:lstStyle/>
          <a:p>
            <a:pPr algn="ctr" eaLnBrk="0" hangingPunct="0"/>
            <a:r>
              <a:rPr lang="fr-CH" sz="1400" smtClean="0">
                <a:solidFill>
                  <a:srgbClr val="000000"/>
                </a:solidFill>
              </a:rPr>
              <a:t>Facture  F03</a:t>
            </a:r>
            <a:endParaRPr lang="fr-CH" sz="1400">
              <a:solidFill>
                <a:srgbClr val="000000"/>
              </a:solidFill>
            </a:endParaRPr>
          </a:p>
        </p:txBody>
      </p:sp>
      <p:cxnSp>
        <p:nvCxnSpPr>
          <p:cNvPr id="36" name="AutoShape 41"/>
          <p:cNvCxnSpPr>
            <a:cxnSpLocks noChangeShapeType="1"/>
            <a:stCxn id="32" idx="3"/>
            <a:endCxn id="33" idx="1"/>
          </p:cNvCxnSpPr>
          <p:nvPr/>
        </p:nvCxnSpPr>
        <p:spPr bwMode="auto">
          <a:xfrm>
            <a:off x="4472523" y="5719783"/>
            <a:ext cx="585224" cy="1588"/>
          </a:xfrm>
          <a:prstGeom prst="straightConnector1">
            <a:avLst/>
          </a:prstGeom>
          <a:noFill/>
          <a:ln w="19050">
            <a:solidFill>
              <a:srgbClr val="000000"/>
            </a:solidFill>
            <a:round/>
            <a:headEnd/>
            <a:tailEnd/>
          </a:ln>
        </p:spPr>
      </p:cxnSp>
      <p:cxnSp>
        <p:nvCxnSpPr>
          <p:cNvPr id="37" name="AutoShape 42"/>
          <p:cNvCxnSpPr>
            <a:cxnSpLocks noChangeShapeType="1"/>
            <a:stCxn id="33" idx="3"/>
            <a:endCxn id="35" idx="1"/>
          </p:cNvCxnSpPr>
          <p:nvPr/>
        </p:nvCxnSpPr>
        <p:spPr bwMode="auto">
          <a:xfrm flipV="1">
            <a:off x="6529954" y="5414983"/>
            <a:ext cx="493784" cy="304800"/>
          </a:xfrm>
          <a:prstGeom prst="bentConnector3">
            <a:avLst>
              <a:gd name="adj1" fmla="val 50000"/>
            </a:avLst>
          </a:prstGeom>
          <a:noFill/>
          <a:ln w="19050">
            <a:solidFill>
              <a:srgbClr val="000000"/>
            </a:solidFill>
            <a:miter lim="800000"/>
            <a:headEnd/>
            <a:tailEnd/>
          </a:ln>
        </p:spPr>
      </p:cxnSp>
      <p:cxnSp>
        <p:nvCxnSpPr>
          <p:cNvPr id="38" name="AutoShape 43"/>
          <p:cNvCxnSpPr>
            <a:cxnSpLocks noChangeShapeType="1"/>
            <a:stCxn id="33" idx="3"/>
            <a:endCxn id="34" idx="1"/>
          </p:cNvCxnSpPr>
          <p:nvPr/>
        </p:nvCxnSpPr>
        <p:spPr bwMode="auto">
          <a:xfrm>
            <a:off x="6529954" y="5719783"/>
            <a:ext cx="493784" cy="304800"/>
          </a:xfrm>
          <a:prstGeom prst="bentConnector3">
            <a:avLst>
              <a:gd name="adj1" fmla="val 50000"/>
            </a:avLst>
          </a:prstGeom>
          <a:noFill/>
          <a:ln w="19050">
            <a:solidFill>
              <a:srgbClr val="000000"/>
            </a:solidFill>
            <a:miter lim="800000"/>
            <a:headEnd/>
            <a:tailEnd/>
          </a:ln>
        </p:spPr>
      </p:cxn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Facturation</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77</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sp>
        <p:nvSpPr>
          <p:cNvPr id="6" name="Rectangle 5"/>
          <p:cNvSpPr/>
          <p:nvPr/>
        </p:nvSpPr>
        <p:spPr>
          <a:xfrm>
            <a:off x="857224" y="1785926"/>
            <a:ext cx="7572428" cy="2214578"/>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r>
              <a:rPr lang="fr-CH" dirty="0" smtClean="0">
                <a:solidFill>
                  <a:schemeClr val="tx1"/>
                </a:solidFill>
              </a:rPr>
              <a:t>SD - Vente &amp; Distribution / ADV - Administration des ventes</a:t>
            </a:r>
            <a:endParaRPr lang="fr-CH" dirty="0">
              <a:solidFill>
                <a:schemeClr val="tx1"/>
              </a:solidFill>
            </a:endParaRPr>
          </a:p>
        </p:txBody>
      </p:sp>
      <p:grpSp>
        <p:nvGrpSpPr>
          <p:cNvPr id="9" name="Groupe 8"/>
          <p:cNvGrpSpPr/>
          <p:nvPr/>
        </p:nvGrpSpPr>
        <p:grpSpPr>
          <a:xfrm>
            <a:off x="1285852" y="2428868"/>
            <a:ext cx="1785950" cy="1365752"/>
            <a:chOff x="1428728" y="2349000"/>
            <a:chExt cx="1785950" cy="1365752"/>
          </a:xfrm>
        </p:grpSpPr>
        <p:sp>
          <p:nvSpPr>
            <p:cNvPr id="7" name="Parchemin vertical 6"/>
            <p:cNvSpPr/>
            <p:nvPr/>
          </p:nvSpPr>
          <p:spPr>
            <a:xfrm>
              <a:off x="1601703" y="2349000"/>
              <a:ext cx="1440000" cy="1080000"/>
            </a:xfrm>
            <a:prstGeom prst="verticalScroll">
              <a:avLst/>
            </a:prstGeom>
            <a:solidFill>
              <a:schemeClr val="tx1">
                <a:alpha val="50000"/>
              </a:scheme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1600" dirty="0" smtClean="0">
                  <a:solidFill>
                    <a:schemeClr val="bg1"/>
                  </a:solidFill>
                </a:rPr>
                <a:t>Bon de livraison</a:t>
              </a:r>
            </a:p>
            <a:p>
              <a:pPr algn="ctr"/>
              <a:r>
                <a:rPr lang="fr-CH" sz="2000" b="1" dirty="0" smtClean="0">
                  <a:solidFill>
                    <a:srgbClr val="00B050"/>
                  </a:solidFill>
                  <a:sym typeface="Wingdings 2"/>
                </a:rPr>
                <a:t></a:t>
              </a:r>
              <a:endParaRPr lang="fr-CH" sz="2000" b="1" dirty="0" smtClean="0">
                <a:solidFill>
                  <a:srgbClr val="00B050"/>
                </a:solidFill>
              </a:endParaRPr>
            </a:p>
          </p:txBody>
        </p:sp>
        <p:sp>
          <p:nvSpPr>
            <p:cNvPr id="8" name="Rectangle 7"/>
            <p:cNvSpPr/>
            <p:nvPr/>
          </p:nvSpPr>
          <p:spPr>
            <a:xfrm>
              <a:off x="1428728" y="3429000"/>
              <a:ext cx="1785950"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1400" dirty="0" smtClean="0">
                  <a:solidFill>
                    <a:schemeClr val="tx1"/>
                  </a:solidFill>
                </a:rPr>
                <a:t>Livraison complète</a:t>
              </a:r>
              <a:endParaRPr lang="fr-CH" sz="1400" dirty="0">
                <a:solidFill>
                  <a:schemeClr val="tx1"/>
                </a:solidFill>
              </a:endParaRPr>
            </a:p>
          </p:txBody>
        </p:sp>
      </p:grpSp>
      <p:sp>
        <p:nvSpPr>
          <p:cNvPr id="10" name="Parchemin vertical 9"/>
          <p:cNvSpPr/>
          <p:nvPr/>
        </p:nvSpPr>
        <p:spPr>
          <a:xfrm>
            <a:off x="4560760" y="2428868"/>
            <a:ext cx="1440000" cy="1080000"/>
          </a:xfrm>
          <a:prstGeom prst="verticalScroll">
            <a:avLst/>
          </a:prstGeom>
          <a:solidFill>
            <a:srgbClr val="FFC000">
              <a:alpha val="50000"/>
            </a:srgb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1600" dirty="0" smtClean="0">
                <a:solidFill>
                  <a:schemeClr val="tx1"/>
                </a:solidFill>
              </a:rPr>
              <a:t>Facture</a:t>
            </a:r>
          </a:p>
        </p:txBody>
      </p:sp>
      <p:sp>
        <p:nvSpPr>
          <p:cNvPr id="11" name="Rectangle avec flèche vers la gauche 10"/>
          <p:cNvSpPr/>
          <p:nvPr/>
        </p:nvSpPr>
        <p:spPr>
          <a:xfrm>
            <a:off x="5715008" y="2571744"/>
            <a:ext cx="2571768" cy="928694"/>
          </a:xfrm>
          <a:prstGeom prst="leftArrowCallout">
            <a:avLst>
              <a:gd name="adj1" fmla="val 25000"/>
              <a:gd name="adj2" fmla="val 25000"/>
              <a:gd name="adj3" fmla="val 25000"/>
              <a:gd name="adj4" fmla="val 81982"/>
            </a:avLst>
          </a:prstGeom>
          <a:solidFill>
            <a:srgbClr val="00B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chemeClr val="tx1"/>
                </a:solidFill>
              </a:rPr>
              <a:t>Article / Quantité</a:t>
            </a:r>
          </a:p>
          <a:p>
            <a:r>
              <a:rPr lang="fr-CH" sz="1400" dirty="0" smtClean="0">
                <a:solidFill>
                  <a:schemeClr val="tx1"/>
                </a:solidFill>
              </a:rPr>
              <a:t>Compte</a:t>
            </a:r>
          </a:p>
          <a:p>
            <a:r>
              <a:rPr lang="fr-CH" sz="1400" dirty="0" smtClean="0">
                <a:solidFill>
                  <a:schemeClr val="tx1"/>
                </a:solidFill>
              </a:rPr>
              <a:t>Condition de paiement</a:t>
            </a:r>
          </a:p>
          <a:p>
            <a:r>
              <a:rPr lang="fr-CH" sz="1400" dirty="0" smtClean="0">
                <a:solidFill>
                  <a:schemeClr val="tx1"/>
                </a:solidFill>
              </a:rPr>
              <a:t>…</a:t>
            </a:r>
          </a:p>
        </p:txBody>
      </p:sp>
      <p:sp>
        <p:nvSpPr>
          <p:cNvPr id="12" name="Flèche droite 11"/>
          <p:cNvSpPr/>
          <p:nvPr/>
        </p:nvSpPr>
        <p:spPr>
          <a:xfrm>
            <a:off x="2928926" y="2786058"/>
            <a:ext cx="1571636" cy="50006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13" name="Rectangle 12"/>
          <p:cNvSpPr/>
          <p:nvPr/>
        </p:nvSpPr>
        <p:spPr>
          <a:xfrm>
            <a:off x="857224" y="4214818"/>
            <a:ext cx="7572428" cy="2214578"/>
          </a:xfrm>
          <a:prstGeom prst="rect">
            <a:avLst/>
          </a:prstGeom>
          <a:solidFill>
            <a:srgbClr val="FF0000">
              <a:alpha val="25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r>
              <a:rPr lang="fr-CH" dirty="0" smtClean="0">
                <a:solidFill>
                  <a:schemeClr val="tx1"/>
                </a:solidFill>
              </a:rPr>
              <a:t>FI - Finances / Comptabilité financière</a:t>
            </a:r>
            <a:endParaRPr lang="fr-CH" dirty="0">
              <a:solidFill>
                <a:schemeClr val="tx1"/>
              </a:solidFill>
            </a:endParaRPr>
          </a:p>
        </p:txBody>
      </p:sp>
      <p:sp>
        <p:nvSpPr>
          <p:cNvPr id="14" name="Parchemin vertical 13"/>
          <p:cNvSpPr/>
          <p:nvPr/>
        </p:nvSpPr>
        <p:spPr>
          <a:xfrm>
            <a:off x="4572000" y="4929198"/>
            <a:ext cx="1440000" cy="1080000"/>
          </a:xfrm>
          <a:prstGeom prst="verticalScroll">
            <a:avLst/>
          </a:prstGeom>
          <a:solidFill>
            <a:srgbClr val="FFC000">
              <a:alpha val="50000"/>
            </a:srgbClr>
          </a:solidFill>
          <a:ln>
            <a:solidFill>
              <a:schemeClr val="tx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1600" dirty="0" smtClean="0">
                <a:solidFill>
                  <a:schemeClr val="tx1"/>
                </a:solidFill>
              </a:rPr>
              <a:t>Document</a:t>
            </a:r>
          </a:p>
          <a:p>
            <a:pPr algn="ctr"/>
            <a:r>
              <a:rPr lang="fr-CH" sz="1600" dirty="0" smtClean="0">
                <a:solidFill>
                  <a:schemeClr val="tx1"/>
                </a:solidFill>
              </a:rPr>
              <a:t>Facturation</a:t>
            </a:r>
          </a:p>
        </p:txBody>
      </p:sp>
      <p:sp>
        <p:nvSpPr>
          <p:cNvPr id="15" name="Rectangle avec flèche vers la gauche 14"/>
          <p:cNvSpPr/>
          <p:nvPr/>
        </p:nvSpPr>
        <p:spPr>
          <a:xfrm>
            <a:off x="5726248" y="5072074"/>
            <a:ext cx="2571768" cy="928694"/>
          </a:xfrm>
          <a:prstGeom prst="leftArrowCallout">
            <a:avLst>
              <a:gd name="adj1" fmla="val 25000"/>
              <a:gd name="adj2" fmla="val 25000"/>
              <a:gd name="adj3" fmla="val 25000"/>
              <a:gd name="adj4" fmla="val 81982"/>
            </a:avLst>
          </a:prstGeom>
          <a:solidFill>
            <a:srgbClr val="00B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chemeClr val="tx1"/>
                </a:solidFill>
              </a:rPr>
              <a:t>Clé de comptabilisation</a:t>
            </a:r>
          </a:p>
          <a:p>
            <a:r>
              <a:rPr lang="fr-CH" sz="1400" dirty="0" smtClean="0">
                <a:solidFill>
                  <a:schemeClr val="tx1"/>
                </a:solidFill>
              </a:rPr>
              <a:t>Compte</a:t>
            </a:r>
          </a:p>
          <a:p>
            <a:r>
              <a:rPr lang="fr-CH" sz="1400" dirty="0" smtClean="0">
                <a:solidFill>
                  <a:schemeClr val="tx1"/>
                </a:solidFill>
              </a:rPr>
              <a:t>Montant</a:t>
            </a:r>
          </a:p>
          <a:p>
            <a:r>
              <a:rPr lang="fr-CH" sz="1400" dirty="0" smtClean="0">
                <a:solidFill>
                  <a:schemeClr val="tx1"/>
                </a:solidFill>
              </a:rPr>
              <a:t>…</a:t>
            </a:r>
          </a:p>
        </p:txBody>
      </p:sp>
      <p:sp>
        <p:nvSpPr>
          <p:cNvPr id="16" name="Flèche vers le bas 15"/>
          <p:cNvSpPr/>
          <p:nvPr/>
        </p:nvSpPr>
        <p:spPr>
          <a:xfrm>
            <a:off x="5000628" y="3571876"/>
            <a:ext cx="571504" cy="1214446"/>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grpSp>
        <p:nvGrpSpPr>
          <p:cNvPr id="34" name="Groupe 33"/>
          <p:cNvGrpSpPr/>
          <p:nvPr/>
        </p:nvGrpSpPr>
        <p:grpSpPr>
          <a:xfrm>
            <a:off x="1000100" y="5000636"/>
            <a:ext cx="928694" cy="1071570"/>
            <a:chOff x="1071538" y="4929198"/>
            <a:chExt cx="928694" cy="1071570"/>
          </a:xfrm>
        </p:grpSpPr>
        <p:sp>
          <p:nvSpPr>
            <p:cNvPr id="17" name="Rectangle 16"/>
            <p:cNvSpPr/>
            <p:nvPr/>
          </p:nvSpPr>
          <p:spPr>
            <a:xfrm>
              <a:off x="1071538" y="4929198"/>
              <a:ext cx="928694" cy="1071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chemeClr val="tx1"/>
                  </a:solidFill>
                </a:rPr>
                <a:t>Client</a:t>
              </a:r>
            </a:p>
          </p:txBody>
        </p:sp>
        <p:grpSp>
          <p:nvGrpSpPr>
            <p:cNvPr id="30" name="Groupe 29"/>
            <p:cNvGrpSpPr/>
            <p:nvPr/>
          </p:nvGrpSpPr>
          <p:grpSpPr>
            <a:xfrm>
              <a:off x="1071538" y="5286388"/>
              <a:ext cx="928694" cy="714380"/>
              <a:chOff x="1071538" y="5286388"/>
              <a:chExt cx="928694" cy="714380"/>
            </a:xfrm>
          </p:grpSpPr>
          <p:cxnSp>
            <p:nvCxnSpPr>
              <p:cNvPr id="21" name="Connecteur droit 20"/>
              <p:cNvCxnSpPr/>
              <p:nvPr/>
            </p:nvCxnSpPr>
            <p:spPr>
              <a:xfrm>
                <a:off x="1071538" y="5286388"/>
                <a:ext cx="92869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a:endCxn id="17" idx="2"/>
              </p:cNvCxnSpPr>
              <p:nvPr/>
            </p:nvCxnSpPr>
            <p:spPr>
              <a:xfrm rot="5400000">
                <a:off x="1178695" y="5643578"/>
                <a:ext cx="7143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5" name="Groupe 34"/>
          <p:cNvGrpSpPr/>
          <p:nvPr/>
        </p:nvGrpSpPr>
        <p:grpSpPr>
          <a:xfrm>
            <a:off x="2000232" y="5000636"/>
            <a:ext cx="928694" cy="1071570"/>
            <a:chOff x="1071538" y="4929198"/>
            <a:chExt cx="928694" cy="1071570"/>
          </a:xfrm>
        </p:grpSpPr>
        <p:sp>
          <p:nvSpPr>
            <p:cNvPr id="36" name="Rectangle 35"/>
            <p:cNvSpPr/>
            <p:nvPr/>
          </p:nvSpPr>
          <p:spPr>
            <a:xfrm>
              <a:off x="1071538" y="4929198"/>
              <a:ext cx="928694" cy="1071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chemeClr val="tx1"/>
                  </a:solidFill>
                </a:rPr>
                <a:t>Produit</a:t>
              </a:r>
            </a:p>
          </p:txBody>
        </p:sp>
        <p:grpSp>
          <p:nvGrpSpPr>
            <p:cNvPr id="37" name="Groupe 29"/>
            <p:cNvGrpSpPr/>
            <p:nvPr/>
          </p:nvGrpSpPr>
          <p:grpSpPr>
            <a:xfrm>
              <a:off x="1071538" y="5286388"/>
              <a:ext cx="928694" cy="714380"/>
              <a:chOff x="1071538" y="5286388"/>
              <a:chExt cx="928694" cy="714380"/>
            </a:xfrm>
          </p:grpSpPr>
          <p:cxnSp>
            <p:nvCxnSpPr>
              <p:cNvPr id="38" name="Connecteur droit 37"/>
              <p:cNvCxnSpPr/>
              <p:nvPr/>
            </p:nvCxnSpPr>
            <p:spPr>
              <a:xfrm>
                <a:off x="1071538" y="5286388"/>
                <a:ext cx="92869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a:endCxn id="36" idx="2"/>
              </p:cNvCxnSpPr>
              <p:nvPr/>
            </p:nvCxnSpPr>
            <p:spPr>
              <a:xfrm rot="5400000">
                <a:off x="1178695" y="5643578"/>
                <a:ext cx="7143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0" name="Groupe 39"/>
          <p:cNvGrpSpPr/>
          <p:nvPr/>
        </p:nvGrpSpPr>
        <p:grpSpPr>
          <a:xfrm>
            <a:off x="3000364" y="5000636"/>
            <a:ext cx="928694" cy="1071570"/>
            <a:chOff x="1071538" y="4929198"/>
            <a:chExt cx="928694" cy="1071570"/>
          </a:xfrm>
        </p:grpSpPr>
        <p:sp>
          <p:nvSpPr>
            <p:cNvPr id="41" name="Rectangle 40"/>
            <p:cNvSpPr/>
            <p:nvPr/>
          </p:nvSpPr>
          <p:spPr>
            <a:xfrm>
              <a:off x="1071538" y="4929198"/>
              <a:ext cx="928694" cy="1071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sz="1600" dirty="0" smtClean="0">
                  <a:solidFill>
                    <a:schemeClr val="tx1"/>
                  </a:solidFill>
                </a:rPr>
                <a:t>…</a:t>
              </a:r>
            </a:p>
          </p:txBody>
        </p:sp>
        <p:grpSp>
          <p:nvGrpSpPr>
            <p:cNvPr id="42" name="Groupe 29"/>
            <p:cNvGrpSpPr/>
            <p:nvPr/>
          </p:nvGrpSpPr>
          <p:grpSpPr>
            <a:xfrm>
              <a:off x="1071538" y="5286388"/>
              <a:ext cx="928694" cy="714380"/>
              <a:chOff x="1071538" y="5286388"/>
              <a:chExt cx="928694" cy="714380"/>
            </a:xfrm>
          </p:grpSpPr>
          <p:cxnSp>
            <p:nvCxnSpPr>
              <p:cNvPr id="43" name="Connecteur droit 42"/>
              <p:cNvCxnSpPr/>
              <p:nvPr/>
            </p:nvCxnSpPr>
            <p:spPr>
              <a:xfrm>
                <a:off x="1071538" y="5286388"/>
                <a:ext cx="92869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Connecteur droit 43"/>
              <p:cNvCxnSpPr>
                <a:endCxn id="41" idx="2"/>
              </p:cNvCxnSpPr>
              <p:nvPr/>
            </p:nvCxnSpPr>
            <p:spPr>
              <a:xfrm rot="5400000">
                <a:off x="1178695" y="5643578"/>
                <a:ext cx="7143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5" name="Flèche gauche 44"/>
          <p:cNvSpPr/>
          <p:nvPr/>
        </p:nvSpPr>
        <p:spPr>
          <a:xfrm>
            <a:off x="4000496" y="5214950"/>
            <a:ext cx="571504" cy="500066"/>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childTnLst>
                          </p:cTn>
                        </p:par>
                        <p:par>
                          <p:cTn id="35" fill="hold">
                            <p:stCondLst>
                              <p:cond delay="1000"/>
                            </p:stCondLst>
                            <p:childTnLst>
                              <p:par>
                                <p:cTn id="36" presetID="22" presetClass="entr" presetSubtype="1"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par>
                          <p:cTn id="39" fill="hold">
                            <p:stCondLst>
                              <p:cond delay="1500"/>
                            </p:stCondLst>
                            <p:childTnLst>
                              <p:par>
                                <p:cTn id="40" presetID="22" presetClass="entr" presetSubtype="2"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right)">
                                      <p:cBhvr>
                                        <p:cTn id="47" dur="500"/>
                                        <p:tgtEl>
                                          <p:spTgt spid="45"/>
                                        </p:tgtEl>
                                      </p:cBhvr>
                                    </p:animEffect>
                                  </p:childTnLst>
                                </p:cTn>
                              </p:par>
                            </p:childTnLst>
                          </p:cTn>
                        </p:par>
                        <p:par>
                          <p:cTn id="48" fill="hold">
                            <p:stCondLst>
                              <p:cond delay="500"/>
                            </p:stCondLst>
                            <p:childTnLst>
                              <p:par>
                                <p:cTn id="49" presetID="22" presetClass="entr" presetSubtype="2"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right)">
                                      <p:cBhvr>
                                        <p:cTn id="51" dur="500"/>
                                        <p:tgtEl>
                                          <p:spTgt spid="40"/>
                                        </p:tgtEl>
                                      </p:cBhvr>
                                    </p:animEffect>
                                  </p:childTnLst>
                                </p:cTn>
                              </p:par>
                            </p:childTnLst>
                          </p:cTn>
                        </p:par>
                        <p:par>
                          <p:cTn id="52" fill="hold">
                            <p:stCondLst>
                              <p:cond delay="1000"/>
                            </p:stCondLst>
                            <p:childTnLst>
                              <p:par>
                                <p:cTn id="53" presetID="22" presetClass="entr" presetSubtype="2"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right)">
                                      <p:cBhvr>
                                        <p:cTn id="55" dur="500"/>
                                        <p:tgtEl>
                                          <p:spTgt spid="35"/>
                                        </p:tgtEl>
                                      </p:cBhvr>
                                    </p:animEffect>
                                  </p:childTnLst>
                                </p:cTn>
                              </p:par>
                            </p:childTnLst>
                          </p:cTn>
                        </p:par>
                        <p:par>
                          <p:cTn id="56" fill="hold">
                            <p:stCondLst>
                              <p:cond delay="1500"/>
                            </p:stCondLst>
                            <p:childTnLst>
                              <p:par>
                                <p:cTn id="57" presetID="22" presetClass="entr" presetSubtype="2"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right)">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P spid="4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Facturation</a:t>
            </a:r>
            <a:r>
              <a:rPr lang="fr-CH" dirty="0" smtClean="0"/>
              <a:t> : </a:t>
            </a:r>
            <a:r>
              <a:rPr lang="fr-CH" dirty="0" smtClean="0">
                <a:solidFill>
                  <a:srgbClr val="00B050"/>
                </a:solidFill>
              </a:rPr>
              <a:t>Codes de transaction</a:t>
            </a: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Facturation</a:t>
            </a:r>
          </a:p>
          <a:p>
            <a:pPr lvl="2"/>
            <a:r>
              <a:rPr lang="fr-CH" dirty="0" smtClean="0"/>
              <a:t>Facture</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78</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3314" name="Picture 2"/>
          <p:cNvPicPr>
            <a:picLocks noChangeAspect="1" noChangeArrowheads="1"/>
          </p:cNvPicPr>
          <p:nvPr/>
        </p:nvPicPr>
        <p:blipFill>
          <a:blip r:embed="rId2" cstate="print"/>
          <a:srcRect/>
          <a:stretch>
            <a:fillRect/>
          </a:stretch>
        </p:blipFill>
        <p:spPr bwMode="auto">
          <a:xfrm>
            <a:off x="5429256" y="1928802"/>
            <a:ext cx="3143272" cy="4534170"/>
          </a:xfrm>
          <a:prstGeom prst="rect">
            <a:avLst/>
          </a:prstGeom>
          <a:noFill/>
          <a:ln w="9525">
            <a:noFill/>
            <a:miter lim="800000"/>
            <a:headEnd/>
            <a:tailEnd/>
          </a:ln>
          <a:effectLst/>
        </p:spPr>
      </p:pic>
      <p:sp>
        <p:nvSpPr>
          <p:cNvPr id="8" name="Rectangle 7"/>
          <p:cNvSpPr/>
          <p:nvPr/>
        </p:nvSpPr>
        <p:spPr bwMode="auto">
          <a:xfrm>
            <a:off x="5961308" y="3714752"/>
            <a:ext cx="2611220" cy="278608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Facturation</a:t>
            </a:r>
            <a:r>
              <a:rPr lang="fr-CH" dirty="0" smtClean="0"/>
              <a:t> : </a:t>
            </a:r>
            <a:r>
              <a:rPr lang="fr-CH" dirty="0" smtClean="0">
                <a:solidFill>
                  <a:srgbClr val="00B050"/>
                </a:solidFill>
              </a:rPr>
              <a:t>Transaction VF01</a:t>
            </a:r>
          </a:p>
          <a:p>
            <a:pPr lvl="2"/>
            <a:endParaRPr lang="fr-CH" dirty="0" smtClean="0"/>
          </a:p>
          <a:p>
            <a:pPr lvl="1"/>
            <a:r>
              <a:rPr lang="fr-CH" dirty="0" smtClean="0"/>
              <a:t>Possibilité de créer une facture avec </a:t>
            </a:r>
            <a:r>
              <a:rPr lang="fr-CH" dirty="0" smtClean="0">
                <a:solidFill>
                  <a:srgbClr val="00B050"/>
                </a:solidFill>
              </a:rPr>
              <a:t>plusieurs</a:t>
            </a:r>
            <a:r>
              <a:rPr lang="fr-CH" dirty="0" smtClean="0"/>
              <a:t> documents de livraison</a:t>
            </a:r>
          </a:p>
          <a:p>
            <a:pPr lvl="1"/>
            <a:endParaRPr lang="fr-CH" dirty="0" smtClean="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79</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6386" name="Picture 2"/>
          <p:cNvPicPr>
            <a:picLocks noChangeAspect="1" noChangeArrowheads="1"/>
          </p:cNvPicPr>
          <p:nvPr/>
        </p:nvPicPr>
        <p:blipFill>
          <a:blip r:embed="rId2" cstate="print"/>
          <a:srcRect/>
          <a:stretch>
            <a:fillRect/>
          </a:stretch>
        </p:blipFill>
        <p:spPr bwMode="auto">
          <a:xfrm>
            <a:off x="2143108" y="2881330"/>
            <a:ext cx="5676900" cy="3048000"/>
          </a:xfrm>
          <a:prstGeom prst="rect">
            <a:avLst/>
          </a:prstGeom>
          <a:noFill/>
          <a:ln w="9525">
            <a:noFill/>
            <a:miter lim="800000"/>
            <a:headEnd/>
            <a:tailEnd/>
          </a:ln>
          <a:effectLst/>
        </p:spPr>
      </p:pic>
      <p:sp>
        <p:nvSpPr>
          <p:cNvPr id="8" name="Rectangle 7"/>
          <p:cNvSpPr/>
          <p:nvPr/>
        </p:nvSpPr>
        <p:spPr bwMode="auto">
          <a:xfrm>
            <a:off x="2214546" y="4524404"/>
            <a:ext cx="1500198" cy="714380"/>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Organisation de la distribution</a:t>
            </a:r>
            <a:r>
              <a:rPr lang="fr-CH" dirty="0" smtClean="0"/>
              <a:t> </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a:t>
            </a:fld>
            <a:endParaRPr lang="fr-CH"/>
          </a:p>
        </p:txBody>
      </p:sp>
      <p:sp>
        <p:nvSpPr>
          <p:cNvPr id="4" name="Titre 3"/>
          <p:cNvSpPr>
            <a:spLocks noGrp="1"/>
          </p:cNvSpPr>
          <p:nvPr>
            <p:ph type="title"/>
          </p:nvPr>
        </p:nvSpPr>
        <p:spPr/>
        <p:txBody>
          <a:bodyPr>
            <a:normAutofit/>
          </a:bodyPr>
          <a:lstStyle/>
          <a:p>
            <a:r>
              <a:rPr lang="fr-CH" dirty="0" smtClean="0"/>
              <a:t>Structure organisationnelle</a:t>
            </a:r>
            <a:endParaRPr lang="fr-CH" dirty="0"/>
          </a:p>
        </p:txBody>
      </p:sp>
      <p:sp>
        <p:nvSpPr>
          <p:cNvPr id="5" name="Rectangle 4"/>
          <p:cNvSpPr>
            <a:spLocks noChangeArrowheads="1"/>
          </p:cNvSpPr>
          <p:nvPr/>
        </p:nvSpPr>
        <p:spPr bwMode="auto">
          <a:xfrm>
            <a:off x="3816325" y="1928802"/>
            <a:ext cx="1676400" cy="663575"/>
          </a:xfrm>
          <a:prstGeom prst="rect">
            <a:avLst/>
          </a:prstGeom>
          <a:solidFill>
            <a:schemeClr val="tx1">
              <a:alpha val="30196"/>
            </a:schemeClr>
          </a:solidFill>
          <a:ln w="25400">
            <a:solidFill>
              <a:schemeClr val="tx1"/>
            </a:solidFill>
            <a:miter lim="800000"/>
            <a:headEnd/>
            <a:tailEnd/>
          </a:ln>
        </p:spPr>
        <p:txBody>
          <a:bodyPr wrap="none" anchor="ctr"/>
          <a:lstStyle/>
          <a:p>
            <a:pPr algn="ctr">
              <a:spcBef>
                <a:spcPct val="0"/>
              </a:spcBef>
              <a:buClrTx/>
              <a:buFontTx/>
              <a:buNone/>
            </a:pPr>
            <a:r>
              <a:rPr lang="fr-CH" sz="1400" b="0" dirty="0" smtClean="0">
                <a:solidFill>
                  <a:srgbClr val="000000"/>
                </a:solidFill>
              </a:rPr>
              <a:t>Client </a:t>
            </a:r>
          </a:p>
          <a:p>
            <a:pPr algn="ctr">
              <a:spcBef>
                <a:spcPct val="0"/>
              </a:spcBef>
              <a:buClrTx/>
              <a:buFontTx/>
              <a:buNone/>
            </a:pPr>
            <a:r>
              <a:rPr lang="fr-CH" sz="1400" b="0" dirty="0" smtClean="0">
                <a:solidFill>
                  <a:srgbClr val="000000"/>
                </a:solidFill>
              </a:rPr>
              <a:t>400</a:t>
            </a:r>
            <a:endParaRPr lang="fr-CH" sz="1400" b="0" dirty="0">
              <a:solidFill>
                <a:srgbClr val="000000"/>
              </a:solidFill>
            </a:endParaRPr>
          </a:p>
        </p:txBody>
      </p:sp>
      <p:sp>
        <p:nvSpPr>
          <p:cNvPr id="6" name="Rectangle 5"/>
          <p:cNvSpPr>
            <a:spLocks noChangeArrowheads="1"/>
          </p:cNvSpPr>
          <p:nvPr/>
        </p:nvSpPr>
        <p:spPr bwMode="auto">
          <a:xfrm>
            <a:off x="3816325" y="2822565"/>
            <a:ext cx="1676400" cy="661988"/>
          </a:xfrm>
          <a:prstGeom prst="rect">
            <a:avLst/>
          </a:prstGeom>
          <a:solidFill>
            <a:srgbClr val="FF0000">
              <a:alpha val="30000"/>
            </a:srgbClr>
          </a:solidFill>
          <a:ln w="25400">
            <a:solidFill>
              <a:srgbClr val="FF0000"/>
            </a:solidFill>
            <a:miter lim="800000"/>
            <a:headEnd/>
            <a:tailEnd/>
          </a:ln>
        </p:spPr>
        <p:txBody>
          <a:bodyPr wrap="none" anchor="ctr"/>
          <a:lstStyle/>
          <a:p>
            <a:pPr algn="ctr">
              <a:spcBef>
                <a:spcPct val="0"/>
              </a:spcBef>
              <a:buClrTx/>
              <a:buFontTx/>
              <a:buNone/>
            </a:pPr>
            <a:r>
              <a:rPr lang="fr-CH" sz="1400" b="0" dirty="0" smtClean="0">
                <a:solidFill>
                  <a:srgbClr val="000000"/>
                </a:solidFill>
              </a:rPr>
              <a:t>Société (code)</a:t>
            </a:r>
          </a:p>
          <a:p>
            <a:pPr algn="ctr">
              <a:spcBef>
                <a:spcPct val="0"/>
              </a:spcBef>
              <a:buClrTx/>
              <a:buFontTx/>
              <a:buNone/>
            </a:pPr>
            <a:r>
              <a:rPr lang="fr-CH" sz="1400" b="0" dirty="0" smtClean="0">
                <a:solidFill>
                  <a:srgbClr val="000000"/>
                </a:solidFill>
              </a:rPr>
              <a:t>1000</a:t>
            </a:r>
            <a:endParaRPr lang="fr-CH" sz="1400" b="0" dirty="0">
              <a:solidFill>
                <a:srgbClr val="000000"/>
              </a:solidFill>
            </a:endParaRPr>
          </a:p>
        </p:txBody>
      </p:sp>
      <p:sp>
        <p:nvSpPr>
          <p:cNvPr id="7" name="Rectangle 6"/>
          <p:cNvSpPr>
            <a:spLocks noChangeArrowheads="1"/>
          </p:cNvSpPr>
          <p:nvPr/>
        </p:nvSpPr>
        <p:spPr bwMode="auto">
          <a:xfrm>
            <a:off x="2874938" y="3895715"/>
            <a:ext cx="1535113" cy="661988"/>
          </a:xfrm>
          <a:prstGeom prst="rect">
            <a:avLst/>
          </a:prstGeom>
          <a:solidFill>
            <a:srgbClr val="00FF00">
              <a:alpha val="30196"/>
            </a:srgbClr>
          </a:solidFill>
          <a:ln w="25400">
            <a:solidFill>
              <a:srgbClr val="00FF00"/>
            </a:solidFill>
            <a:miter lim="800000"/>
            <a:headEnd/>
            <a:tailEnd/>
          </a:ln>
        </p:spPr>
        <p:txBody>
          <a:bodyPr wrap="none" anchor="ctr"/>
          <a:lstStyle/>
          <a:p>
            <a:pPr algn="ctr">
              <a:spcBef>
                <a:spcPct val="0"/>
              </a:spcBef>
              <a:buClrTx/>
              <a:buFontTx/>
              <a:buNone/>
            </a:pPr>
            <a:r>
              <a:rPr lang="fr-CH" sz="1400" dirty="0" smtClean="0">
                <a:solidFill>
                  <a:srgbClr val="000000"/>
                </a:solidFill>
              </a:rPr>
              <a:t>Division</a:t>
            </a:r>
            <a:endParaRPr lang="fr-CH" sz="1400" b="0" dirty="0" smtClean="0">
              <a:solidFill>
                <a:srgbClr val="000000"/>
              </a:solidFill>
            </a:endParaRPr>
          </a:p>
          <a:p>
            <a:pPr algn="ctr">
              <a:spcBef>
                <a:spcPct val="0"/>
              </a:spcBef>
              <a:buClrTx/>
              <a:buFontTx/>
              <a:buNone/>
            </a:pPr>
            <a:r>
              <a:rPr lang="fr-CH" sz="1400" b="0" dirty="0" smtClean="0">
                <a:solidFill>
                  <a:srgbClr val="000000"/>
                </a:solidFill>
              </a:rPr>
              <a:t>1000</a:t>
            </a:r>
            <a:endParaRPr lang="fr-CH" sz="1400" b="0" dirty="0">
              <a:solidFill>
                <a:srgbClr val="000000"/>
              </a:solidFill>
            </a:endParaRPr>
          </a:p>
        </p:txBody>
      </p:sp>
      <p:sp>
        <p:nvSpPr>
          <p:cNvPr id="8" name="Rectangle 7"/>
          <p:cNvSpPr>
            <a:spLocks noChangeArrowheads="1"/>
          </p:cNvSpPr>
          <p:nvPr/>
        </p:nvSpPr>
        <p:spPr bwMode="auto">
          <a:xfrm>
            <a:off x="4829150" y="3895715"/>
            <a:ext cx="1535113" cy="661988"/>
          </a:xfrm>
          <a:prstGeom prst="rect">
            <a:avLst/>
          </a:prstGeom>
          <a:solidFill>
            <a:srgbClr val="00FF00">
              <a:alpha val="30196"/>
            </a:srgbClr>
          </a:solidFill>
          <a:ln w="25400">
            <a:solidFill>
              <a:srgbClr val="00FF00"/>
            </a:solidFill>
            <a:miter lim="800000"/>
            <a:headEnd/>
            <a:tailEnd/>
          </a:ln>
        </p:spPr>
        <p:txBody>
          <a:bodyPr wrap="none" anchor="ctr"/>
          <a:lstStyle/>
          <a:p>
            <a:pPr algn="ctr">
              <a:spcBef>
                <a:spcPct val="0"/>
              </a:spcBef>
              <a:buClrTx/>
              <a:buFontTx/>
              <a:buNone/>
            </a:pPr>
            <a:r>
              <a:rPr lang="fr-CH" sz="1400" b="0" dirty="0" smtClean="0">
                <a:solidFill>
                  <a:srgbClr val="000000"/>
                </a:solidFill>
              </a:rPr>
              <a:t>Division</a:t>
            </a:r>
          </a:p>
          <a:p>
            <a:pPr algn="ctr">
              <a:spcBef>
                <a:spcPct val="0"/>
              </a:spcBef>
              <a:buClrTx/>
              <a:buFontTx/>
              <a:buNone/>
            </a:pPr>
            <a:r>
              <a:rPr lang="fr-CH" sz="1400" b="0" dirty="0" smtClean="0">
                <a:solidFill>
                  <a:srgbClr val="000000"/>
                </a:solidFill>
              </a:rPr>
              <a:t>2000</a:t>
            </a:r>
            <a:endParaRPr lang="fr-CH" sz="1400" b="0" dirty="0">
              <a:solidFill>
                <a:srgbClr val="000000"/>
              </a:solidFill>
            </a:endParaRPr>
          </a:p>
        </p:txBody>
      </p:sp>
      <p:cxnSp>
        <p:nvCxnSpPr>
          <p:cNvPr id="9" name="AutoShape 8"/>
          <p:cNvCxnSpPr>
            <a:cxnSpLocks noChangeShapeType="1"/>
            <a:stCxn id="5" idx="2"/>
            <a:endCxn id="6" idx="0"/>
          </p:cNvCxnSpPr>
          <p:nvPr/>
        </p:nvCxnSpPr>
        <p:spPr bwMode="auto">
          <a:xfrm rot="5400000">
            <a:off x="4552925" y="2708265"/>
            <a:ext cx="201613" cy="0"/>
          </a:xfrm>
          <a:prstGeom prst="straightConnector1">
            <a:avLst/>
          </a:prstGeom>
          <a:noFill/>
          <a:ln w="9525">
            <a:solidFill>
              <a:srgbClr val="000000"/>
            </a:solidFill>
            <a:round/>
            <a:headEnd/>
            <a:tailEnd type="triangle" w="med" len="med"/>
          </a:ln>
        </p:spPr>
      </p:cxnSp>
      <p:cxnSp>
        <p:nvCxnSpPr>
          <p:cNvPr id="10" name="AutoShape 9"/>
          <p:cNvCxnSpPr>
            <a:cxnSpLocks noChangeShapeType="1"/>
            <a:stCxn id="6" idx="2"/>
            <a:endCxn id="7" idx="0"/>
          </p:cNvCxnSpPr>
          <p:nvPr/>
        </p:nvCxnSpPr>
        <p:spPr bwMode="auto">
          <a:xfrm rot="5400000">
            <a:off x="3956025" y="3184515"/>
            <a:ext cx="385763" cy="1011238"/>
          </a:xfrm>
          <a:prstGeom prst="bentConnector3">
            <a:avLst>
              <a:gd name="adj1" fmla="val 49796"/>
            </a:avLst>
          </a:prstGeom>
          <a:noFill/>
          <a:ln w="9525">
            <a:solidFill>
              <a:srgbClr val="000000"/>
            </a:solidFill>
            <a:miter lim="800000"/>
            <a:headEnd/>
            <a:tailEnd type="triangle" w="med" len="med"/>
          </a:ln>
        </p:spPr>
      </p:cxnSp>
      <p:cxnSp>
        <p:nvCxnSpPr>
          <p:cNvPr id="11" name="AutoShape 10"/>
          <p:cNvCxnSpPr>
            <a:cxnSpLocks noChangeShapeType="1"/>
            <a:stCxn id="6" idx="2"/>
            <a:endCxn id="8" idx="0"/>
          </p:cNvCxnSpPr>
          <p:nvPr/>
        </p:nvCxnSpPr>
        <p:spPr bwMode="auto">
          <a:xfrm rot="16200000" flipH="1">
            <a:off x="4932337" y="3219440"/>
            <a:ext cx="385763" cy="942975"/>
          </a:xfrm>
          <a:prstGeom prst="bentConnector3">
            <a:avLst>
              <a:gd name="adj1" fmla="val 49796"/>
            </a:avLst>
          </a:prstGeom>
          <a:noFill/>
          <a:ln w="9525">
            <a:solidFill>
              <a:srgbClr val="000000"/>
            </a:solidFill>
            <a:miter lim="800000"/>
            <a:headEnd/>
            <a:tailEnd type="triangle" w="med" len="med"/>
          </a:ln>
        </p:spPr>
      </p:cxnSp>
      <p:sp>
        <p:nvSpPr>
          <p:cNvPr id="12" name="Rectangle 11"/>
          <p:cNvSpPr>
            <a:spLocks noChangeArrowheads="1"/>
          </p:cNvSpPr>
          <p:nvPr/>
        </p:nvSpPr>
        <p:spPr bwMode="auto">
          <a:xfrm>
            <a:off x="4532288" y="4887902"/>
            <a:ext cx="1570038" cy="604838"/>
          </a:xfrm>
          <a:prstGeom prst="rect">
            <a:avLst/>
          </a:prstGeom>
          <a:solidFill>
            <a:schemeClr val="bg1">
              <a:lumMod val="65000"/>
              <a:alpha val="30196"/>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Point Expédition</a:t>
            </a:r>
          </a:p>
          <a:p>
            <a:pPr algn="ctr">
              <a:spcBef>
                <a:spcPct val="0"/>
              </a:spcBef>
              <a:buClrTx/>
              <a:buFontTx/>
              <a:buNone/>
            </a:pPr>
            <a:r>
              <a:rPr lang="fr-CH" sz="1400" b="0" smtClean="0">
                <a:solidFill>
                  <a:srgbClr val="000000"/>
                </a:solidFill>
              </a:rPr>
              <a:t>Quai SP02</a:t>
            </a:r>
            <a:endParaRPr lang="fr-CH" sz="1400" b="0">
              <a:solidFill>
                <a:srgbClr val="000000"/>
              </a:solidFill>
            </a:endParaRPr>
          </a:p>
        </p:txBody>
      </p:sp>
      <p:sp>
        <p:nvSpPr>
          <p:cNvPr id="13" name="Rectangle 12"/>
          <p:cNvSpPr>
            <a:spLocks noChangeArrowheads="1"/>
          </p:cNvSpPr>
          <p:nvPr/>
        </p:nvSpPr>
        <p:spPr bwMode="auto">
          <a:xfrm>
            <a:off x="4538638" y="5792777"/>
            <a:ext cx="1570038" cy="604838"/>
          </a:xfrm>
          <a:prstGeom prst="rect">
            <a:avLst/>
          </a:prstGeom>
          <a:solidFill>
            <a:schemeClr val="bg1">
              <a:lumMod val="65000"/>
              <a:alpha val="30196"/>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Point Chargement</a:t>
            </a:r>
          </a:p>
          <a:p>
            <a:pPr algn="ctr">
              <a:spcBef>
                <a:spcPct val="0"/>
              </a:spcBef>
              <a:buClrTx/>
              <a:buFontTx/>
              <a:buNone/>
            </a:pPr>
            <a:r>
              <a:rPr lang="fr-CH" sz="1400" b="0" smtClean="0">
                <a:solidFill>
                  <a:srgbClr val="000000"/>
                </a:solidFill>
              </a:rPr>
              <a:t>LP01</a:t>
            </a:r>
            <a:endParaRPr lang="fr-CH" sz="1400" b="0">
              <a:solidFill>
                <a:srgbClr val="000000"/>
              </a:solidFill>
            </a:endParaRPr>
          </a:p>
        </p:txBody>
      </p:sp>
      <p:sp>
        <p:nvSpPr>
          <p:cNvPr id="14" name="Rectangle 13"/>
          <p:cNvSpPr>
            <a:spLocks noChangeArrowheads="1"/>
          </p:cNvSpPr>
          <p:nvPr/>
        </p:nvSpPr>
        <p:spPr bwMode="auto">
          <a:xfrm>
            <a:off x="6364263" y="4887902"/>
            <a:ext cx="1570038" cy="604838"/>
          </a:xfrm>
          <a:prstGeom prst="rect">
            <a:avLst/>
          </a:prstGeom>
          <a:solidFill>
            <a:schemeClr val="bg1">
              <a:lumMod val="65000"/>
              <a:alpha val="30196"/>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Point Expédition</a:t>
            </a:r>
          </a:p>
          <a:p>
            <a:pPr algn="ctr">
              <a:spcBef>
                <a:spcPct val="0"/>
              </a:spcBef>
              <a:buClrTx/>
              <a:buFontTx/>
              <a:buNone/>
            </a:pPr>
            <a:r>
              <a:rPr lang="fr-CH" sz="1400" b="0" smtClean="0">
                <a:solidFill>
                  <a:srgbClr val="000000"/>
                </a:solidFill>
              </a:rPr>
              <a:t>Quai SP03</a:t>
            </a:r>
            <a:endParaRPr lang="fr-CH" sz="1400" b="0">
              <a:solidFill>
                <a:srgbClr val="000000"/>
              </a:solidFill>
            </a:endParaRPr>
          </a:p>
        </p:txBody>
      </p:sp>
      <p:cxnSp>
        <p:nvCxnSpPr>
          <p:cNvPr id="15" name="AutoShape 14"/>
          <p:cNvCxnSpPr>
            <a:cxnSpLocks noChangeShapeType="1"/>
            <a:stCxn id="8" idx="2"/>
            <a:endCxn id="12" idx="0"/>
          </p:cNvCxnSpPr>
          <p:nvPr/>
        </p:nvCxnSpPr>
        <p:spPr bwMode="auto">
          <a:xfrm rot="5400000">
            <a:off x="5305400" y="4583102"/>
            <a:ext cx="304800" cy="279400"/>
          </a:xfrm>
          <a:prstGeom prst="bentConnector3">
            <a:avLst>
              <a:gd name="adj1" fmla="val 50000"/>
            </a:avLst>
          </a:prstGeom>
          <a:noFill/>
          <a:ln w="9525">
            <a:solidFill>
              <a:srgbClr val="000000"/>
            </a:solidFill>
            <a:miter lim="800000"/>
            <a:headEnd/>
            <a:tailEnd type="triangle" w="med" len="med"/>
          </a:ln>
        </p:spPr>
      </p:cxnSp>
      <p:cxnSp>
        <p:nvCxnSpPr>
          <p:cNvPr id="16" name="AutoShape 15"/>
          <p:cNvCxnSpPr>
            <a:cxnSpLocks noChangeShapeType="1"/>
            <a:stCxn id="8" idx="2"/>
            <a:endCxn id="14" idx="0"/>
          </p:cNvCxnSpPr>
          <p:nvPr/>
        </p:nvCxnSpPr>
        <p:spPr bwMode="auto">
          <a:xfrm rot="16200000" flipH="1">
            <a:off x="6221387" y="3946515"/>
            <a:ext cx="304800" cy="1552575"/>
          </a:xfrm>
          <a:prstGeom prst="bentConnector3">
            <a:avLst>
              <a:gd name="adj1" fmla="val 50000"/>
            </a:avLst>
          </a:prstGeom>
          <a:noFill/>
          <a:ln w="9525">
            <a:solidFill>
              <a:srgbClr val="000000"/>
            </a:solidFill>
            <a:miter lim="800000"/>
            <a:headEnd/>
            <a:tailEnd type="triangle" w="med" len="med"/>
          </a:ln>
        </p:spPr>
      </p:cxnSp>
      <p:cxnSp>
        <p:nvCxnSpPr>
          <p:cNvPr id="17" name="AutoShape 16"/>
          <p:cNvCxnSpPr>
            <a:cxnSpLocks noChangeShapeType="1"/>
            <a:stCxn id="12" idx="2"/>
            <a:endCxn id="13" idx="0"/>
          </p:cNvCxnSpPr>
          <p:nvPr/>
        </p:nvCxnSpPr>
        <p:spPr bwMode="auto">
          <a:xfrm>
            <a:off x="5318100" y="5505440"/>
            <a:ext cx="6350" cy="274638"/>
          </a:xfrm>
          <a:prstGeom prst="straightConnector1">
            <a:avLst/>
          </a:prstGeom>
          <a:noFill/>
          <a:ln w="9525">
            <a:solidFill>
              <a:srgbClr val="000000"/>
            </a:solidFill>
            <a:round/>
            <a:headEnd/>
            <a:tailEnd type="triangle" w="med" len="med"/>
          </a:ln>
        </p:spPr>
      </p:cxnSp>
      <p:sp>
        <p:nvSpPr>
          <p:cNvPr id="18" name="Rectangle 17"/>
          <p:cNvSpPr>
            <a:spLocks noChangeArrowheads="1"/>
          </p:cNvSpPr>
          <p:nvPr/>
        </p:nvSpPr>
        <p:spPr bwMode="auto">
          <a:xfrm>
            <a:off x="2600300" y="4887902"/>
            <a:ext cx="1570038" cy="604838"/>
          </a:xfrm>
          <a:prstGeom prst="rect">
            <a:avLst/>
          </a:prstGeom>
          <a:solidFill>
            <a:schemeClr val="bg1">
              <a:lumMod val="65000"/>
              <a:alpha val="30196"/>
            </a:schemeClr>
          </a:solidFill>
          <a:ln w="25400">
            <a:solidFill>
              <a:schemeClr val="bg1">
                <a:lumMod val="65000"/>
              </a:schemeClr>
            </a:solidFill>
            <a:miter lim="800000"/>
            <a:headEnd/>
            <a:tailEnd/>
          </a:ln>
        </p:spPr>
        <p:txBody>
          <a:bodyPr wrap="none" anchor="ctr"/>
          <a:lstStyle/>
          <a:p>
            <a:pPr algn="ctr">
              <a:spcBef>
                <a:spcPct val="0"/>
              </a:spcBef>
              <a:buClrTx/>
              <a:buFontTx/>
              <a:buNone/>
            </a:pPr>
            <a:r>
              <a:rPr lang="fr-CH" sz="1400" b="0" dirty="0" smtClean="0">
                <a:solidFill>
                  <a:srgbClr val="000000"/>
                </a:solidFill>
              </a:rPr>
              <a:t>Point </a:t>
            </a:r>
            <a:r>
              <a:rPr lang="fr-CH" sz="1400" dirty="0" smtClean="0">
                <a:solidFill>
                  <a:srgbClr val="000000"/>
                </a:solidFill>
              </a:rPr>
              <a:t>E</a:t>
            </a:r>
            <a:r>
              <a:rPr lang="fr-CH" sz="1400" b="0" dirty="0" smtClean="0">
                <a:solidFill>
                  <a:srgbClr val="000000"/>
                </a:solidFill>
              </a:rPr>
              <a:t>xpédition</a:t>
            </a:r>
          </a:p>
          <a:p>
            <a:pPr algn="ctr">
              <a:spcBef>
                <a:spcPct val="0"/>
              </a:spcBef>
              <a:buClrTx/>
              <a:buFontTx/>
              <a:buNone/>
            </a:pPr>
            <a:r>
              <a:rPr lang="fr-CH" sz="1400" b="0" dirty="0" smtClean="0">
                <a:solidFill>
                  <a:srgbClr val="000000"/>
                </a:solidFill>
              </a:rPr>
              <a:t>Quai SP01</a:t>
            </a:r>
            <a:endParaRPr lang="fr-CH" sz="1400" b="0" dirty="0">
              <a:solidFill>
                <a:srgbClr val="000000"/>
              </a:solidFill>
            </a:endParaRPr>
          </a:p>
        </p:txBody>
      </p:sp>
      <p:sp>
        <p:nvSpPr>
          <p:cNvPr id="19" name="Rectangle 18"/>
          <p:cNvSpPr>
            <a:spLocks noChangeArrowheads="1"/>
          </p:cNvSpPr>
          <p:nvPr/>
        </p:nvSpPr>
        <p:spPr bwMode="auto">
          <a:xfrm>
            <a:off x="2752700" y="5792777"/>
            <a:ext cx="1570038" cy="604838"/>
          </a:xfrm>
          <a:prstGeom prst="rect">
            <a:avLst/>
          </a:prstGeom>
          <a:solidFill>
            <a:schemeClr val="bg1">
              <a:lumMod val="65000"/>
              <a:alpha val="30196"/>
            </a:schemeClr>
          </a:solidFill>
          <a:ln w="25400">
            <a:solidFill>
              <a:schemeClr val="bg1">
                <a:lumMod val="65000"/>
              </a:schemeClr>
            </a:solidFill>
            <a:miter lim="800000"/>
            <a:headEnd/>
            <a:tailEnd/>
          </a:ln>
        </p:spPr>
        <p:txBody>
          <a:bodyPr wrap="none" anchor="ctr"/>
          <a:lstStyle/>
          <a:p>
            <a:pPr algn="ctr"/>
            <a:r>
              <a:rPr lang="fr-CH" sz="1400" smtClean="0">
                <a:solidFill>
                  <a:srgbClr val="000000"/>
                </a:solidFill>
              </a:rPr>
              <a:t>Point Chargement</a:t>
            </a:r>
          </a:p>
          <a:p>
            <a:pPr algn="ctr">
              <a:spcBef>
                <a:spcPct val="0"/>
              </a:spcBef>
              <a:buClrTx/>
              <a:buFontTx/>
              <a:buNone/>
            </a:pPr>
            <a:r>
              <a:rPr lang="fr-CH" sz="1400" b="0" smtClean="0">
                <a:solidFill>
                  <a:srgbClr val="000000"/>
                </a:solidFill>
              </a:rPr>
              <a:t>LP02</a:t>
            </a:r>
            <a:endParaRPr lang="fr-CH" sz="1400" b="0">
              <a:solidFill>
                <a:srgbClr val="000000"/>
              </a:solidFill>
            </a:endParaRPr>
          </a:p>
        </p:txBody>
      </p:sp>
      <p:cxnSp>
        <p:nvCxnSpPr>
          <p:cNvPr id="20" name="AutoShape 19"/>
          <p:cNvCxnSpPr>
            <a:cxnSpLocks noChangeShapeType="1"/>
            <a:stCxn id="7" idx="2"/>
            <a:endCxn id="18" idx="0"/>
          </p:cNvCxnSpPr>
          <p:nvPr/>
        </p:nvCxnSpPr>
        <p:spPr bwMode="auto">
          <a:xfrm rot="5400000">
            <a:off x="3362300" y="4594215"/>
            <a:ext cx="304800" cy="257175"/>
          </a:xfrm>
          <a:prstGeom prst="bentConnector3">
            <a:avLst>
              <a:gd name="adj1" fmla="val 50000"/>
            </a:avLst>
          </a:prstGeom>
          <a:noFill/>
          <a:ln w="9525">
            <a:solidFill>
              <a:srgbClr val="000000"/>
            </a:solidFill>
            <a:miter lim="800000"/>
            <a:headEnd/>
            <a:tailEnd type="triangle" w="med" len="med"/>
          </a:ln>
        </p:spPr>
      </p:cxnSp>
      <p:sp>
        <p:nvSpPr>
          <p:cNvPr id="21" name="Rectangle 20"/>
          <p:cNvSpPr>
            <a:spLocks noChangeArrowheads="1"/>
          </p:cNvSpPr>
          <p:nvPr/>
        </p:nvSpPr>
        <p:spPr bwMode="auto">
          <a:xfrm>
            <a:off x="1000100" y="5792777"/>
            <a:ext cx="1570038" cy="604838"/>
          </a:xfrm>
          <a:prstGeom prst="rect">
            <a:avLst/>
          </a:prstGeom>
          <a:solidFill>
            <a:schemeClr val="bg1">
              <a:lumMod val="65000"/>
              <a:alpha val="30196"/>
            </a:schemeClr>
          </a:solidFill>
          <a:ln w="25400">
            <a:solidFill>
              <a:schemeClr val="bg1">
                <a:lumMod val="65000"/>
              </a:schemeClr>
            </a:solidFill>
            <a:miter lim="800000"/>
            <a:headEnd/>
            <a:tailEnd/>
          </a:ln>
        </p:spPr>
        <p:txBody>
          <a:bodyPr wrap="none" anchor="ctr"/>
          <a:lstStyle/>
          <a:p>
            <a:pPr algn="ctr">
              <a:spcBef>
                <a:spcPct val="0"/>
              </a:spcBef>
              <a:buClrTx/>
              <a:buFontTx/>
              <a:buNone/>
            </a:pPr>
            <a:r>
              <a:rPr lang="fr-CH" sz="1400" b="0" smtClean="0">
                <a:solidFill>
                  <a:srgbClr val="000000"/>
                </a:solidFill>
              </a:rPr>
              <a:t>Point Chargement</a:t>
            </a:r>
          </a:p>
          <a:p>
            <a:pPr algn="ctr">
              <a:spcBef>
                <a:spcPct val="0"/>
              </a:spcBef>
              <a:buClrTx/>
              <a:buFontTx/>
              <a:buNone/>
            </a:pPr>
            <a:r>
              <a:rPr lang="fr-CH" sz="1400" b="0" smtClean="0">
                <a:solidFill>
                  <a:srgbClr val="000000"/>
                </a:solidFill>
              </a:rPr>
              <a:t>LP03</a:t>
            </a:r>
            <a:endParaRPr lang="fr-CH" sz="1400" b="0">
              <a:solidFill>
                <a:srgbClr val="000000"/>
              </a:solidFill>
            </a:endParaRPr>
          </a:p>
        </p:txBody>
      </p:sp>
      <p:cxnSp>
        <p:nvCxnSpPr>
          <p:cNvPr id="22" name="AutoShape 21"/>
          <p:cNvCxnSpPr>
            <a:cxnSpLocks noChangeShapeType="1"/>
            <a:stCxn id="18" idx="2"/>
            <a:endCxn id="19" idx="0"/>
          </p:cNvCxnSpPr>
          <p:nvPr/>
        </p:nvCxnSpPr>
        <p:spPr bwMode="auto">
          <a:xfrm rot="16200000" flipH="1">
            <a:off x="3324200" y="5567352"/>
            <a:ext cx="274638" cy="152400"/>
          </a:xfrm>
          <a:prstGeom prst="bentConnector3">
            <a:avLst>
              <a:gd name="adj1" fmla="val 49713"/>
            </a:avLst>
          </a:prstGeom>
          <a:noFill/>
          <a:ln w="9525">
            <a:solidFill>
              <a:srgbClr val="000000"/>
            </a:solidFill>
            <a:miter lim="800000"/>
            <a:headEnd/>
            <a:tailEnd type="triangle" w="med" len="med"/>
          </a:ln>
        </p:spPr>
      </p:cxnSp>
      <p:cxnSp>
        <p:nvCxnSpPr>
          <p:cNvPr id="23" name="AutoShape 22"/>
          <p:cNvCxnSpPr>
            <a:cxnSpLocks noChangeShapeType="1"/>
            <a:stCxn id="18" idx="2"/>
            <a:endCxn id="21" idx="0"/>
          </p:cNvCxnSpPr>
          <p:nvPr/>
        </p:nvCxnSpPr>
        <p:spPr bwMode="auto">
          <a:xfrm rot="5400000">
            <a:off x="2447900" y="4843452"/>
            <a:ext cx="274638" cy="1600200"/>
          </a:xfrm>
          <a:prstGeom prst="bentConnector3">
            <a:avLst>
              <a:gd name="adj1" fmla="val 49713"/>
            </a:avLst>
          </a:prstGeom>
          <a:noFill/>
          <a:ln w="9525">
            <a:solidFill>
              <a:srgbClr val="000000"/>
            </a:solidFill>
            <a:miter lim="800000"/>
            <a:headEnd/>
            <a:tailEnd type="triangle" w="med" len="med"/>
          </a:ln>
        </p:spPr>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Facturation</a:t>
            </a:r>
            <a:r>
              <a:rPr lang="fr-CH" dirty="0" smtClean="0"/>
              <a:t> : </a:t>
            </a:r>
            <a:r>
              <a:rPr lang="fr-CH" dirty="0" smtClean="0">
                <a:solidFill>
                  <a:srgbClr val="00B050"/>
                </a:solidFill>
              </a:rPr>
              <a:t>Flux de documents</a:t>
            </a:r>
          </a:p>
          <a:p>
            <a:pPr lvl="2"/>
            <a:endParaRPr lang="fr-CH" dirty="0" smtClean="0"/>
          </a:p>
          <a:p>
            <a:pPr lvl="1"/>
            <a:r>
              <a:rPr lang="fr-CH" dirty="0" smtClean="0"/>
              <a:t>Transaction VA03 "Afficher commande client"</a:t>
            </a:r>
          </a:p>
          <a:p>
            <a:pPr lvl="2">
              <a:tabLst>
                <a:tab pos="2333625" algn="l"/>
              </a:tabLst>
            </a:pPr>
            <a:r>
              <a:rPr lang="fr-CH" dirty="0" smtClean="0"/>
              <a:t>Icône 	ou depuis le menu  "Environnement / Afficher flux doc."</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80</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85984" y="2214554"/>
            <a:ext cx="360000" cy="360000"/>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cstate="print"/>
          <a:srcRect/>
          <a:stretch>
            <a:fillRect/>
          </a:stretch>
        </p:blipFill>
        <p:spPr bwMode="auto">
          <a:xfrm>
            <a:off x="1428728" y="2905140"/>
            <a:ext cx="5438775" cy="2667000"/>
          </a:xfrm>
          <a:prstGeom prst="rect">
            <a:avLst/>
          </a:prstGeom>
          <a:noFill/>
          <a:ln w="9525">
            <a:noFill/>
            <a:miter lim="800000"/>
            <a:headEnd/>
            <a:tailEnd/>
          </a:ln>
          <a:effectLst/>
        </p:spPr>
      </p:pic>
      <p:sp>
        <p:nvSpPr>
          <p:cNvPr id="7" name="Rectangle 6"/>
          <p:cNvSpPr/>
          <p:nvPr/>
        </p:nvSpPr>
        <p:spPr bwMode="auto">
          <a:xfrm>
            <a:off x="4714876" y="5214950"/>
            <a:ext cx="928694" cy="214314"/>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lèche en arc 34"/>
          <p:cNvSpPr/>
          <p:nvPr/>
        </p:nvSpPr>
        <p:spPr>
          <a:xfrm rot="11408690">
            <a:off x="90277" y="714840"/>
            <a:ext cx="6073604" cy="5620362"/>
          </a:xfrm>
          <a:prstGeom prst="circularArrow">
            <a:avLst>
              <a:gd name="adj1" fmla="val 5226"/>
              <a:gd name="adj2" fmla="val 1016525"/>
              <a:gd name="adj3" fmla="val 20467579"/>
              <a:gd name="adj4" fmla="val 975894"/>
              <a:gd name="adj5" fmla="val 12500"/>
            </a:avLst>
          </a:prstGeom>
          <a:solidFill>
            <a:srgbClr val="00B050">
              <a:alpha val="25000"/>
            </a:srgb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tx1"/>
              </a:solidFill>
            </a:endParaRP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81</a:t>
            </a:fld>
            <a:endParaRPr lang="fr-CH"/>
          </a:p>
        </p:txBody>
      </p:sp>
      <p:sp>
        <p:nvSpPr>
          <p:cNvPr id="5" name="Titre 4"/>
          <p:cNvSpPr>
            <a:spLocks noGrp="1"/>
          </p:cNvSpPr>
          <p:nvPr>
            <p:ph type="title"/>
          </p:nvPr>
        </p:nvSpPr>
        <p:spPr/>
        <p:txBody>
          <a:bodyPr/>
          <a:lstStyle/>
          <a:p>
            <a:r>
              <a:rPr lang="fr-CH" dirty="0" smtClean="0"/>
              <a:t>Processus de vente</a:t>
            </a:r>
            <a:endParaRPr lang="fr-CH" dirty="0"/>
          </a:p>
        </p:txBody>
      </p:sp>
      <p:sp>
        <p:nvSpPr>
          <p:cNvPr id="44" name="Ellipse 43"/>
          <p:cNvSpPr/>
          <p:nvPr/>
        </p:nvSpPr>
        <p:spPr>
          <a:xfrm>
            <a:off x="1133924" y="199571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1</a:t>
            </a:r>
            <a:endParaRPr lang="fr-CH" b="1" dirty="0">
              <a:solidFill>
                <a:schemeClr val="bg1"/>
              </a:solidFill>
            </a:endParaRPr>
          </a:p>
        </p:txBody>
      </p:sp>
      <p:sp>
        <p:nvSpPr>
          <p:cNvPr id="49" name="Ellipse 48"/>
          <p:cNvSpPr/>
          <p:nvPr/>
        </p:nvSpPr>
        <p:spPr>
          <a:xfrm>
            <a:off x="2848436" y="128133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2</a:t>
            </a:r>
            <a:endParaRPr lang="fr-CH" b="1" dirty="0">
              <a:solidFill>
                <a:schemeClr val="bg1"/>
              </a:solidFill>
            </a:endParaRPr>
          </a:p>
        </p:txBody>
      </p:sp>
      <p:sp>
        <p:nvSpPr>
          <p:cNvPr id="50" name="Ellipse 49"/>
          <p:cNvSpPr/>
          <p:nvPr/>
        </p:nvSpPr>
        <p:spPr>
          <a:xfrm>
            <a:off x="4348634" y="170996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3</a:t>
            </a:r>
            <a:endParaRPr lang="fr-CH" b="1" dirty="0">
              <a:solidFill>
                <a:schemeClr val="bg1"/>
              </a:solidFill>
            </a:endParaRPr>
          </a:p>
        </p:txBody>
      </p:sp>
      <p:sp>
        <p:nvSpPr>
          <p:cNvPr id="101" name="Rectangle 100"/>
          <p:cNvSpPr/>
          <p:nvPr/>
        </p:nvSpPr>
        <p:spPr>
          <a:xfrm>
            <a:off x="6000760" y="5786454"/>
            <a:ext cx="2786082" cy="642942"/>
          </a:xfrm>
          <a:prstGeom prst="rect">
            <a:avLst/>
          </a:prstGeom>
          <a:solidFill>
            <a:schemeClr val="accent1">
              <a:alpha val="2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 name="Groupe 47"/>
          <p:cNvGrpSpPr/>
          <p:nvPr/>
        </p:nvGrpSpPr>
        <p:grpSpPr>
          <a:xfrm>
            <a:off x="6143636" y="1357298"/>
            <a:ext cx="2786082" cy="357190"/>
            <a:chOff x="6572264" y="1428736"/>
            <a:chExt cx="2786082" cy="357190"/>
          </a:xfrm>
        </p:grpSpPr>
        <p:sp>
          <p:nvSpPr>
            <p:cNvPr id="45" name="Ellipse 4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1</a:t>
              </a:r>
              <a:endParaRPr lang="fr-CH" sz="1600" b="1" dirty="0">
                <a:solidFill>
                  <a:schemeClr val="tx1"/>
                </a:solidFill>
              </a:endParaRPr>
            </a:p>
          </p:txBody>
        </p:sp>
        <p:sp>
          <p:nvSpPr>
            <p:cNvPr id="46" name="Rectangle 4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Activités "</a:t>
              </a:r>
              <a:r>
                <a:rPr lang="fr-CH" sz="1400" dirty="0" err="1" smtClean="0">
                  <a:solidFill>
                    <a:sysClr val="windowText" lastClr="000000"/>
                  </a:solidFill>
                </a:rPr>
                <a:t>pré-vente</a:t>
              </a:r>
              <a:r>
                <a:rPr lang="fr-CH" sz="1400" dirty="0" smtClean="0">
                  <a:solidFill>
                    <a:sysClr val="windowText" lastClr="000000"/>
                  </a:solidFill>
                </a:rPr>
                <a:t>"</a:t>
              </a:r>
              <a:endParaRPr lang="fr-CH" sz="1400" dirty="0">
                <a:solidFill>
                  <a:sysClr val="windowText" lastClr="000000"/>
                </a:solidFill>
              </a:endParaRPr>
            </a:p>
          </p:txBody>
        </p:sp>
      </p:grpSp>
      <p:grpSp>
        <p:nvGrpSpPr>
          <p:cNvPr id="4" name="Groupe 50"/>
          <p:cNvGrpSpPr/>
          <p:nvPr/>
        </p:nvGrpSpPr>
        <p:grpSpPr>
          <a:xfrm>
            <a:off x="6143636" y="1928802"/>
            <a:ext cx="2786082" cy="357190"/>
            <a:chOff x="6572264" y="1428736"/>
            <a:chExt cx="2786082" cy="357190"/>
          </a:xfrm>
        </p:grpSpPr>
        <p:sp>
          <p:nvSpPr>
            <p:cNvPr id="52" name="Ellipse 51"/>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2</a:t>
              </a:r>
              <a:endParaRPr lang="fr-CH" sz="1600" b="1" dirty="0">
                <a:solidFill>
                  <a:schemeClr val="tx1"/>
                </a:solidFill>
              </a:endParaRPr>
            </a:p>
          </p:txBody>
        </p:sp>
        <p:sp>
          <p:nvSpPr>
            <p:cNvPr id="53" name="Rectangle 52"/>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Commande client</a:t>
              </a:r>
              <a:endParaRPr lang="fr-CH" sz="1400" dirty="0">
                <a:solidFill>
                  <a:sysClr val="windowText" lastClr="000000"/>
                </a:solidFill>
              </a:endParaRPr>
            </a:p>
          </p:txBody>
        </p:sp>
      </p:grpSp>
      <p:grpSp>
        <p:nvGrpSpPr>
          <p:cNvPr id="6" name="Groupe 53"/>
          <p:cNvGrpSpPr/>
          <p:nvPr/>
        </p:nvGrpSpPr>
        <p:grpSpPr>
          <a:xfrm>
            <a:off x="6143636" y="2500306"/>
            <a:ext cx="2786082" cy="357190"/>
            <a:chOff x="6572264" y="1428736"/>
            <a:chExt cx="2786082" cy="357190"/>
          </a:xfrm>
        </p:grpSpPr>
        <p:sp>
          <p:nvSpPr>
            <p:cNvPr id="55" name="Ellipse 54"/>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3</a:t>
              </a:r>
              <a:endParaRPr lang="fr-CH" sz="1600" b="1" dirty="0">
                <a:solidFill>
                  <a:schemeClr val="tx1"/>
                </a:solidFill>
              </a:endParaRPr>
            </a:p>
          </p:txBody>
        </p:sp>
        <p:sp>
          <p:nvSpPr>
            <p:cNvPr id="56" name="Rectangle 55"/>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Contrôle de la disponibilité</a:t>
              </a:r>
              <a:endParaRPr lang="fr-CH" sz="1400" dirty="0">
                <a:solidFill>
                  <a:sysClr val="windowText" lastClr="000000"/>
                </a:solidFill>
              </a:endParaRPr>
            </a:p>
          </p:txBody>
        </p:sp>
      </p:grpSp>
      <p:grpSp>
        <p:nvGrpSpPr>
          <p:cNvPr id="7" name="Groupe 56"/>
          <p:cNvGrpSpPr/>
          <p:nvPr/>
        </p:nvGrpSpPr>
        <p:grpSpPr>
          <a:xfrm>
            <a:off x="6143636" y="3071810"/>
            <a:ext cx="2786082" cy="357190"/>
            <a:chOff x="6572264" y="1428736"/>
            <a:chExt cx="2786082" cy="357190"/>
          </a:xfrm>
        </p:grpSpPr>
        <p:sp>
          <p:nvSpPr>
            <p:cNvPr id="58" name="Ellipse 57"/>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4</a:t>
              </a:r>
              <a:endParaRPr lang="fr-CH" sz="1600" b="1" dirty="0">
                <a:solidFill>
                  <a:schemeClr val="tx1"/>
                </a:solidFill>
              </a:endParaRPr>
            </a:p>
          </p:txBody>
        </p:sp>
        <p:sp>
          <p:nvSpPr>
            <p:cNvPr id="59" name="Rectangle 58"/>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Livraison sortante (création)</a:t>
              </a:r>
              <a:endParaRPr lang="fr-CH" sz="1400" dirty="0">
                <a:solidFill>
                  <a:sysClr val="windowText" lastClr="000000"/>
                </a:solidFill>
              </a:endParaRPr>
            </a:p>
          </p:txBody>
        </p:sp>
      </p:grpSp>
      <p:grpSp>
        <p:nvGrpSpPr>
          <p:cNvPr id="8" name="Groupe 59"/>
          <p:cNvGrpSpPr/>
          <p:nvPr/>
        </p:nvGrpSpPr>
        <p:grpSpPr>
          <a:xfrm>
            <a:off x="6143636" y="3643314"/>
            <a:ext cx="2786082" cy="357190"/>
            <a:chOff x="6572264" y="1428736"/>
            <a:chExt cx="2786082" cy="357190"/>
          </a:xfrm>
        </p:grpSpPr>
        <p:sp>
          <p:nvSpPr>
            <p:cNvPr id="61" name="Ellipse 60"/>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5</a:t>
              </a:r>
              <a:endParaRPr lang="fr-CH" sz="1600" b="1" dirty="0">
                <a:solidFill>
                  <a:schemeClr val="tx1"/>
                </a:solidFill>
              </a:endParaRPr>
            </a:p>
          </p:txBody>
        </p:sp>
        <p:sp>
          <p:nvSpPr>
            <p:cNvPr id="62" name="Rectangle 61"/>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Prélèvement d'articles</a:t>
              </a:r>
              <a:endParaRPr lang="fr-CH" sz="1400" dirty="0">
                <a:solidFill>
                  <a:sysClr val="windowText" lastClr="000000"/>
                </a:solidFill>
              </a:endParaRPr>
            </a:p>
          </p:txBody>
        </p:sp>
      </p:grpSp>
      <p:grpSp>
        <p:nvGrpSpPr>
          <p:cNvPr id="9" name="Groupe 62"/>
          <p:cNvGrpSpPr/>
          <p:nvPr/>
        </p:nvGrpSpPr>
        <p:grpSpPr>
          <a:xfrm>
            <a:off x="6143636" y="4214818"/>
            <a:ext cx="2786082" cy="357190"/>
            <a:chOff x="6572264" y="1428736"/>
            <a:chExt cx="2786082" cy="357190"/>
          </a:xfrm>
        </p:grpSpPr>
        <p:sp>
          <p:nvSpPr>
            <p:cNvPr id="64" name="Ellipse 63"/>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6</a:t>
              </a:r>
              <a:endParaRPr lang="fr-CH" sz="1600" b="1" dirty="0">
                <a:solidFill>
                  <a:schemeClr val="tx1"/>
                </a:solidFill>
              </a:endParaRPr>
            </a:p>
          </p:txBody>
        </p:sp>
        <p:sp>
          <p:nvSpPr>
            <p:cNvPr id="65" name="Rectangle 64"/>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Emballage</a:t>
              </a:r>
              <a:endParaRPr lang="fr-CH" sz="1400" dirty="0">
                <a:solidFill>
                  <a:sysClr val="windowText" lastClr="000000"/>
                </a:solidFill>
              </a:endParaRPr>
            </a:p>
          </p:txBody>
        </p:sp>
      </p:grpSp>
      <p:grpSp>
        <p:nvGrpSpPr>
          <p:cNvPr id="10" name="Groupe 65"/>
          <p:cNvGrpSpPr/>
          <p:nvPr/>
        </p:nvGrpSpPr>
        <p:grpSpPr>
          <a:xfrm>
            <a:off x="6143636" y="4786322"/>
            <a:ext cx="2786082" cy="357190"/>
            <a:chOff x="6572264" y="1428736"/>
            <a:chExt cx="2786082" cy="357190"/>
          </a:xfrm>
        </p:grpSpPr>
        <p:sp>
          <p:nvSpPr>
            <p:cNvPr id="67" name="Ellipse 66"/>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7</a:t>
              </a:r>
              <a:endParaRPr lang="fr-CH" sz="1600" b="1" dirty="0">
                <a:solidFill>
                  <a:schemeClr val="tx1"/>
                </a:solidFill>
              </a:endParaRPr>
            </a:p>
          </p:txBody>
        </p:sp>
        <p:sp>
          <p:nvSpPr>
            <p:cNvPr id="68" name="Rectangle 67"/>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Sortie de marchandises</a:t>
              </a:r>
              <a:endParaRPr lang="fr-CH" sz="1400" dirty="0">
                <a:solidFill>
                  <a:sysClr val="windowText" lastClr="000000"/>
                </a:solidFill>
              </a:endParaRPr>
            </a:p>
          </p:txBody>
        </p:sp>
      </p:grpSp>
      <p:grpSp>
        <p:nvGrpSpPr>
          <p:cNvPr id="11" name="Groupe 68"/>
          <p:cNvGrpSpPr/>
          <p:nvPr/>
        </p:nvGrpSpPr>
        <p:grpSpPr>
          <a:xfrm>
            <a:off x="6143636" y="5357826"/>
            <a:ext cx="2786082" cy="357190"/>
            <a:chOff x="6572264" y="1428736"/>
            <a:chExt cx="2786082" cy="357190"/>
          </a:xfrm>
        </p:grpSpPr>
        <p:sp>
          <p:nvSpPr>
            <p:cNvPr id="70" name="Ellipse 69"/>
            <p:cNvSpPr/>
            <p:nvPr/>
          </p:nvSpPr>
          <p:spPr>
            <a:xfrm>
              <a:off x="6572264" y="1464455"/>
              <a:ext cx="285752" cy="285752"/>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tx1"/>
                  </a:solidFill>
                </a:rPr>
                <a:t>8</a:t>
              </a:r>
              <a:endParaRPr lang="fr-CH" sz="1600" b="1" dirty="0">
                <a:solidFill>
                  <a:schemeClr val="tx1"/>
                </a:solidFill>
              </a:endParaRPr>
            </a:p>
          </p:txBody>
        </p:sp>
        <p:sp>
          <p:nvSpPr>
            <p:cNvPr id="71" name="Rectangle 70"/>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dirty="0" smtClean="0">
                  <a:solidFill>
                    <a:sysClr val="windowText" lastClr="000000"/>
                  </a:solidFill>
                </a:rPr>
                <a:t>Facturation</a:t>
              </a:r>
              <a:endParaRPr lang="fr-CH" sz="1400" dirty="0">
                <a:solidFill>
                  <a:sysClr val="windowText" lastClr="000000"/>
                </a:solidFill>
              </a:endParaRPr>
            </a:p>
          </p:txBody>
        </p:sp>
      </p:grpSp>
      <p:grpSp>
        <p:nvGrpSpPr>
          <p:cNvPr id="12" name="Groupe 72"/>
          <p:cNvGrpSpPr/>
          <p:nvPr/>
        </p:nvGrpSpPr>
        <p:grpSpPr>
          <a:xfrm>
            <a:off x="6143636" y="5929330"/>
            <a:ext cx="2786082" cy="357190"/>
            <a:chOff x="6572264" y="1428736"/>
            <a:chExt cx="2786082" cy="357190"/>
          </a:xfrm>
        </p:grpSpPr>
        <p:sp>
          <p:nvSpPr>
            <p:cNvPr id="74" name="Ellipse 73"/>
            <p:cNvSpPr/>
            <p:nvPr/>
          </p:nvSpPr>
          <p:spPr>
            <a:xfrm>
              <a:off x="6572264" y="1464455"/>
              <a:ext cx="285752" cy="285752"/>
            </a:xfrm>
            <a:prstGeom prst="ellipse">
              <a:avLst/>
            </a:prstGeom>
            <a:solidFill>
              <a:srgbClr val="FF0000"/>
            </a:solidFill>
            <a:ln>
              <a:solidFill>
                <a:srgbClr val="FF0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sz="1600" b="1" dirty="0" smtClean="0">
                  <a:solidFill>
                    <a:schemeClr val="bg1"/>
                  </a:solidFill>
                </a:rPr>
                <a:t>9</a:t>
              </a:r>
              <a:endParaRPr lang="fr-CH" sz="1600" b="1" dirty="0">
                <a:solidFill>
                  <a:schemeClr val="bg1"/>
                </a:solidFill>
              </a:endParaRPr>
            </a:p>
          </p:txBody>
        </p:sp>
        <p:sp>
          <p:nvSpPr>
            <p:cNvPr id="75" name="Rectangle 74"/>
            <p:cNvSpPr/>
            <p:nvPr/>
          </p:nvSpPr>
          <p:spPr>
            <a:xfrm>
              <a:off x="6858016" y="1428736"/>
              <a:ext cx="250033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sz="1400" b="1" dirty="0" smtClean="0">
                  <a:solidFill>
                    <a:srgbClr val="FF0000"/>
                  </a:solidFill>
                </a:rPr>
                <a:t>Encaissement</a:t>
              </a:r>
              <a:endParaRPr lang="fr-CH" sz="1400" b="1" dirty="0">
                <a:solidFill>
                  <a:srgbClr val="FF0000"/>
                </a:solidFill>
              </a:endParaRPr>
            </a:p>
          </p:txBody>
        </p:sp>
      </p:grpSp>
      <p:sp>
        <p:nvSpPr>
          <p:cNvPr id="102" name="Ellipse 101"/>
          <p:cNvSpPr/>
          <p:nvPr/>
        </p:nvSpPr>
        <p:spPr>
          <a:xfrm>
            <a:off x="5205890" y="2786058"/>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4</a:t>
            </a:r>
            <a:endParaRPr lang="fr-CH" b="1" dirty="0">
              <a:solidFill>
                <a:schemeClr val="bg1"/>
              </a:solidFill>
            </a:endParaRPr>
          </a:p>
        </p:txBody>
      </p:sp>
      <p:sp>
        <p:nvSpPr>
          <p:cNvPr id="103" name="Ellipse 102"/>
          <p:cNvSpPr/>
          <p:nvPr/>
        </p:nvSpPr>
        <p:spPr>
          <a:xfrm>
            <a:off x="5214942" y="400050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5</a:t>
            </a:r>
            <a:endParaRPr lang="fr-CH" b="1" dirty="0">
              <a:solidFill>
                <a:schemeClr val="bg1"/>
              </a:solidFill>
            </a:endParaRPr>
          </a:p>
        </p:txBody>
      </p:sp>
      <p:sp>
        <p:nvSpPr>
          <p:cNvPr id="104" name="Ellipse 103"/>
          <p:cNvSpPr/>
          <p:nvPr/>
        </p:nvSpPr>
        <p:spPr>
          <a:xfrm>
            <a:off x="4429124" y="5063022"/>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6</a:t>
            </a:r>
            <a:endParaRPr lang="fr-CH" b="1" dirty="0">
              <a:solidFill>
                <a:schemeClr val="bg1"/>
              </a:solidFill>
            </a:endParaRPr>
          </a:p>
        </p:txBody>
      </p:sp>
      <p:sp>
        <p:nvSpPr>
          <p:cNvPr id="105" name="Ellipse 104"/>
          <p:cNvSpPr/>
          <p:nvPr/>
        </p:nvSpPr>
        <p:spPr>
          <a:xfrm>
            <a:off x="3062750" y="5491650"/>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7</a:t>
            </a:r>
            <a:endParaRPr lang="fr-CH" b="1" dirty="0">
              <a:solidFill>
                <a:schemeClr val="bg1"/>
              </a:solidFill>
            </a:endParaRPr>
          </a:p>
        </p:txBody>
      </p:sp>
      <p:sp>
        <p:nvSpPr>
          <p:cNvPr id="106" name="Ellipse 105"/>
          <p:cNvSpPr/>
          <p:nvPr/>
        </p:nvSpPr>
        <p:spPr>
          <a:xfrm>
            <a:off x="1643042" y="5072074"/>
            <a:ext cx="294804" cy="294804"/>
          </a:xfrm>
          <a:prstGeom prst="ellipse">
            <a:avLst/>
          </a:prstGeom>
          <a:solidFill>
            <a:srgbClr val="FFC000"/>
          </a:solidFill>
          <a:ln>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8</a:t>
            </a:r>
            <a:endParaRPr lang="fr-CH" b="1" dirty="0">
              <a:solidFill>
                <a:schemeClr val="bg1"/>
              </a:solidFill>
            </a:endParaRPr>
          </a:p>
        </p:txBody>
      </p:sp>
      <p:sp>
        <p:nvSpPr>
          <p:cNvPr id="107" name="Ellipse 106"/>
          <p:cNvSpPr/>
          <p:nvPr/>
        </p:nvSpPr>
        <p:spPr>
          <a:xfrm>
            <a:off x="785786" y="4071942"/>
            <a:ext cx="294804" cy="294804"/>
          </a:xfrm>
          <a:prstGeom prst="ellipse">
            <a:avLst/>
          </a:prstGeom>
          <a:solidFill>
            <a:srgbClr val="FF0000"/>
          </a:solidFill>
          <a:ln>
            <a:solidFill>
              <a:srgbClr val="FF0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fr-CH" b="1" dirty="0" smtClean="0">
                <a:solidFill>
                  <a:schemeClr val="bg1"/>
                </a:solidFill>
              </a:rPr>
              <a:t>9</a:t>
            </a:r>
            <a:endParaRPr lang="fr-CH" b="1" dirty="0">
              <a:solidFill>
                <a:schemeClr val="bg1"/>
              </a:solidFill>
            </a:endParaRPr>
          </a:p>
        </p:txBody>
      </p:sp>
      <p:pic>
        <p:nvPicPr>
          <p:cNvPr id="109" name="Picture 2"/>
          <p:cNvPicPr>
            <a:picLocks noChangeAspect="1" noChangeArrowheads="1"/>
          </p:cNvPicPr>
          <p:nvPr/>
        </p:nvPicPr>
        <p:blipFill>
          <a:blip r:embed="rId2" cstate="print"/>
          <a:srcRect/>
          <a:stretch>
            <a:fillRect/>
          </a:stretch>
        </p:blipFill>
        <p:spPr bwMode="auto">
          <a:xfrm>
            <a:off x="1924268" y="2388540"/>
            <a:ext cx="2500330" cy="20405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CH" u="sng" dirty="0" smtClean="0"/>
              <a:t>Encaissement</a:t>
            </a:r>
          </a:p>
          <a:p>
            <a:pPr lvl="2"/>
            <a:endParaRPr lang="fr-CH" dirty="0" smtClean="0"/>
          </a:p>
          <a:p>
            <a:pPr lvl="1"/>
            <a:r>
              <a:rPr lang="fr-CH" dirty="0" smtClean="0"/>
              <a:t>L'encaissement (paiement client) est la dernière étape du processus de commande, cette étape est géré par le département de la </a:t>
            </a:r>
            <a:r>
              <a:rPr lang="fr-CH" dirty="0" smtClean="0">
                <a:solidFill>
                  <a:srgbClr val="FF0000"/>
                </a:solidFill>
              </a:rPr>
              <a:t>comptabilité financière</a:t>
            </a:r>
          </a:p>
          <a:p>
            <a:pPr lvl="1"/>
            <a:endParaRPr lang="fr-CH" dirty="0" smtClean="0"/>
          </a:p>
          <a:p>
            <a:pPr lvl="1"/>
            <a:r>
              <a:rPr lang="fr-CH" dirty="0" smtClean="0"/>
              <a:t>Le paiement final comprend : </a:t>
            </a:r>
          </a:p>
          <a:p>
            <a:pPr lvl="2"/>
            <a:r>
              <a:rPr lang="fr-CH" dirty="0" smtClean="0"/>
              <a:t>Le </a:t>
            </a:r>
            <a:r>
              <a:rPr lang="fr-CH" dirty="0" smtClean="0">
                <a:solidFill>
                  <a:srgbClr val="00B050"/>
                </a:solidFill>
              </a:rPr>
              <a:t>rapprochement</a:t>
            </a:r>
            <a:r>
              <a:rPr lang="fr-CH" dirty="0" smtClean="0"/>
              <a:t> entre le paiement et la facture</a:t>
            </a:r>
          </a:p>
          <a:p>
            <a:pPr lvl="2"/>
            <a:r>
              <a:rPr lang="fr-CH" dirty="0" smtClean="0"/>
              <a:t>La </a:t>
            </a:r>
            <a:r>
              <a:rPr lang="fr-CH" dirty="0" smtClean="0">
                <a:solidFill>
                  <a:srgbClr val="00B050"/>
                </a:solidFill>
              </a:rPr>
              <a:t>conciliation</a:t>
            </a:r>
            <a:r>
              <a:rPr lang="fr-CH" dirty="0" smtClean="0"/>
              <a:t> des différences entre le paiement et la facture</a:t>
            </a:r>
          </a:p>
        </p:txBody>
      </p:sp>
      <p:sp>
        <p:nvSpPr>
          <p:cNvPr id="2" name="Espace réservé du numéro de diapositive 1"/>
          <p:cNvSpPr>
            <a:spLocks noGrp="1"/>
          </p:cNvSpPr>
          <p:nvPr>
            <p:ph type="sldNum" sz="quarter" idx="12"/>
          </p:nvPr>
        </p:nvSpPr>
        <p:spPr/>
        <p:txBody>
          <a:bodyPr/>
          <a:lstStyle/>
          <a:p>
            <a:fld id="{4D9D1695-9A20-4ABF-B09F-F410403341A1}" type="slidenum">
              <a:rPr lang="fr-CH" smtClean="0"/>
              <a:pPr/>
              <a:t>82</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6" name="Picture 3"/>
          <p:cNvPicPr>
            <a:picLocks noChangeAspect="1" noChangeArrowheads="1"/>
          </p:cNvPicPr>
          <p:nvPr/>
        </p:nvPicPr>
        <p:blipFill>
          <a:blip r:embed="rId2" cstate="print"/>
          <a:srcRect/>
          <a:stretch>
            <a:fillRect/>
          </a:stretch>
        </p:blipFill>
        <p:spPr bwMode="auto">
          <a:xfrm>
            <a:off x="1857356" y="4462483"/>
            <a:ext cx="5610225" cy="1895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Encaissement</a:t>
            </a:r>
            <a:r>
              <a:rPr lang="fr-CH" dirty="0" smtClean="0"/>
              <a:t> : </a:t>
            </a:r>
            <a:r>
              <a:rPr lang="fr-CH" dirty="0" smtClean="0">
                <a:solidFill>
                  <a:srgbClr val="00B050"/>
                </a:solidFill>
              </a:rPr>
              <a:t>Codes de transaction</a:t>
            </a:r>
          </a:p>
          <a:p>
            <a:pPr lvl="2"/>
            <a:endParaRPr lang="fr-CH" dirty="0" smtClean="0"/>
          </a:p>
          <a:p>
            <a:pPr lvl="1"/>
            <a:r>
              <a:rPr lang="fr-CH" dirty="0" smtClean="0"/>
              <a:t>Menu SAP</a:t>
            </a:r>
          </a:p>
          <a:p>
            <a:pPr lvl="2"/>
            <a:r>
              <a:rPr lang="fr-CH" dirty="0" smtClean="0"/>
              <a:t>Gestion comptable</a:t>
            </a:r>
          </a:p>
          <a:p>
            <a:pPr lvl="2"/>
            <a:r>
              <a:rPr lang="fr-CH" dirty="0" smtClean="0">
                <a:solidFill>
                  <a:srgbClr val="FF0000"/>
                </a:solidFill>
              </a:rPr>
              <a:t>Comptabilité financière</a:t>
            </a:r>
          </a:p>
          <a:p>
            <a:pPr lvl="2"/>
            <a:r>
              <a:rPr lang="fr-CH" dirty="0" smtClean="0"/>
              <a:t>Clients</a:t>
            </a:r>
          </a:p>
          <a:p>
            <a:pPr lvl="2"/>
            <a:r>
              <a:rPr lang="fr-CH" dirty="0" smtClean="0"/>
              <a:t>Écriture</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83</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8434" name="Picture 2"/>
          <p:cNvPicPr>
            <a:picLocks noChangeAspect="1" noChangeArrowheads="1"/>
          </p:cNvPicPr>
          <p:nvPr/>
        </p:nvPicPr>
        <p:blipFill>
          <a:blip r:embed="rId2" cstate="print"/>
          <a:srcRect/>
          <a:stretch>
            <a:fillRect/>
          </a:stretch>
        </p:blipFill>
        <p:spPr bwMode="auto">
          <a:xfrm>
            <a:off x="5500716" y="1928802"/>
            <a:ext cx="3143250" cy="3771900"/>
          </a:xfrm>
          <a:prstGeom prst="rect">
            <a:avLst/>
          </a:prstGeom>
          <a:noFill/>
          <a:ln w="9525">
            <a:noFill/>
            <a:miter lim="800000"/>
            <a:headEnd/>
            <a:tailEnd/>
          </a:ln>
          <a:effectLst/>
        </p:spPr>
      </p:pic>
      <p:sp>
        <p:nvSpPr>
          <p:cNvPr id="8" name="Rectangle 7"/>
          <p:cNvSpPr/>
          <p:nvPr/>
        </p:nvSpPr>
        <p:spPr bwMode="auto">
          <a:xfrm>
            <a:off x="6000760" y="3429000"/>
            <a:ext cx="2611220" cy="2357454"/>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Encaissement</a:t>
            </a:r>
            <a:endParaRPr lang="fr-CH" dirty="0" smtClean="0">
              <a:solidFill>
                <a:srgbClr val="00B050"/>
              </a:solidFill>
            </a:endParaRPr>
          </a:p>
          <a:p>
            <a:pPr lvl="2"/>
            <a:endParaRPr lang="fr-CH" dirty="0" smtClean="0"/>
          </a:p>
          <a:p>
            <a:pPr lvl="1"/>
            <a:r>
              <a:rPr lang="fr-CH" dirty="0" smtClean="0"/>
              <a:t>Qui paie ?</a:t>
            </a:r>
          </a:p>
          <a:p>
            <a:pPr lvl="2"/>
            <a:r>
              <a:rPr lang="fr-CH" dirty="0" smtClean="0"/>
              <a:t>Transaction VA03</a:t>
            </a:r>
          </a:p>
          <a:p>
            <a:pPr lvl="2"/>
            <a:r>
              <a:rPr lang="fr-CH" dirty="0" err="1" smtClean="0"/>
              <a:t>Double-clic</a:t>
            </a:r>
            <a:r>
              <a:rPr lang="fr-CH" dirty="0" smtClean="0"/>
              <a:t> sur le donneur d'ordre</a:t>
            </a:r>
          </a:p>
          <a:p>
            <a:pPr lvl="2"/>
            <a:r>
              <a:rPr lang="fr-CH" dirty="0" smtClean="0"/>
              <a:t>Onglet "partenaires"</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84</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20482" name="Picture 2"/>
          <p:cNvPicPr>
            <a:picLocks noChangeAspect="1" noChangeArrowheads="1"/>
          </p:cNvPicPr>
          <p:nvPr/>
        </p:nvPicPr>
        <p:blipFill>
          <a:blip r:embed="rId2" cstate="print"/>
          <a:srcRect/>
          <a:stretch>
            <a:fillRect/>
          </a:stretch>
        </p:blipFill>
        <p:spPr bwMode="auto">
          <a:xfrm>
            <a:off x="2714612" y="3282386"/>
            <a:ext cx="5857916" cy="3218448"/>
          </a:xfrm>
          <a:prstGeom prst="rect">
            <a:avLst/>
          </a:prstGeom>
          <a:noFill/>
          <a:ln w="9525">
            <a:noFill/>
            <a:miter lim="800000"/>
            <a:headEnd/>
            <a:tailEnd/>
          </a:ln>
          <a:effectLst/>
        </p:spPr>
      </p:pic>
      <p:sp>
        <p:nvSpPr>
          <p:cNvPr id="6" name="Rectangle 5"/>
          <p:cNvSpPr/>
          <p:nvPr/>
        </p:nvSpPr>
        <p:spPr bwMode="auto">
          <a:xfrm>
            <a:off x="7072330" y="4357694"/>
            <a:ext cx="928694"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
        <p:nvSpPr>
          <p:cNvPr id="7" name="Rectangle 6"/>
          <p:cNvSpPr/>
          <p:nvPr/>
        </p:nvSpPr>
        <p:spPr bwMode="auto">
          <a:xfrm>
            <a:off x="2857488" y="5786454"/>
            <a:ext cx="5715040"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lnSpcReduction="10000"/>
          </a:bodyPr>
          <a:lstStyle/>
          <a:p>
            <a:r>
              <a:rPr lang="fr-CH" u="sng" dirty="0" smtClean="0"/>
              <a:t>Encaissement</a:t>
            </a:r>
            <a:r>
              <a:rPr lang="fr-CH" dirty="0" smtClean="0"/>
              <a:t> : </a:t>
            </a:r>
            <a:r>
              <a:rPr lang="fr-CH" dirty="0" smtClean="0">
                <a:solidFill>
                  <a:srgbClr val="00B050"/>
                </a:solidFill>
              </a:rPr>
              <a:t>Transaction F-28</a:t>
            </a:r>
          </a:p>
          <a:p>
            <a:pPr lvl="2"/>
            <a:endParaRPr lang="fr-CH" dirty="0" smtClean="0"/>
          </a:p>
          <a:p>
            <a:pPr lvl="1"/>
            <a:r>
              <a:rPr lang="fr-CH" dirty="0" smtClean="0"/>
              <a:t>Comptabilisez l'encaissement :</a:t>
            </a:r>
          </a:p>
          <a:p>
            <a:pPr lvl="2"/>
            <a:r>
              <a:rPr lang="fr-CH" dirty="0" smtClean="0"/>
              <a:t>Le compte bancaire</a:t>
            </a:r>
          </a:p>
          <a:p>
            <a:pPr lvl="2"/>
            <a:r>
              <a:rPr lang="fr-CH" dirty="0" smtClean="0"/>
              <a:t>Le montant</a:t>
            </a:r>
          </a:p>
          <a:p>
            <a:pPr lvl="3"/>
            <a:r>
              <a:rPr lang="fr-CH" dirty="0" smtClean="0"/>
              <a:t>Transaction VA03</a:t>
            </a:r>
          </a:p>
          <a:p>
            <a:pPr lvl="3"/>
            <a:r>
              <a:rPr lang="fr-CH" dirty="0" smtClean="0"/>
              <a:t>Transaction FBL5N</a:t>
            </a:r>
          </a:p>
          <a:p>
            <a:pPr lvl="3"/>
            <a:r>
              <a:rPr lang="fr-CH" dirty="0" smtClean="0"/>
              <a:t>Attention escompte, …. !!</a:t>
            </a:r>
          </a:p>
          <a:p>
            <a:pPr lvl="2"/>
            <a:r>
              <a:rPr lang="fr-CH" dirty="0" smtClean="0"/>
              <a:t>Le compte du payeur</a:t>
            </a:r>
          </a:p>
          <a:p>
            <a:pPr lvl="3"/>
            <a:r>
              <a:rPr lang="fr-CH" dirty="0" smtClean="0"/>
              <a:t>Cf. diapositive précédente</a:t>
            </a:r>
          </a:p>
          <a:p>
            <a:pPr lvl="2"/>
            <a:endParaRPr lang="fr-CH" dirty="0" smtClean="0"/>
          </a:p>
          <a:p>
            <a:pPr lvl="1" algn="l"/>
            <a:r>
              <a:rPr lang="fr-CH" dirty="0" smtClean="0"/>
              <a:t>Puis valider en traitant</a:t>
            </a:r>
            <a:br>
              <a:rPr lang="fr-CH" dirty="0" smtClean="0"/>
            </a:br>
            <a:r>
              <a:rPr lang="fr-CH" dirty="0" smtClean="0"/>
              <a:t>les postes non-soldés</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85</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19459" name="Picture 3"/>
          <p:cNvPicPr>
            <a:picLocks noChangeAspect="1" noChangeArrowheads="1"/>
          </p:cNvPicPr>
          <p:nvPr/>
        </p:nvPicPr>
        <p:blipFill>
          <a:blip r:embed="rId2" cstate="print"/>
          <a:srcRect/>
          <a:stretch>
            <a:fillRect/>
          </a:stretch>
        </p:blipFill>
        <p:spPr bwMode="auto">
          <a:xfrm>
            <a:off x="4000495" y="2378658"/>
            <a:ext cx="4848219" cy="4160242"/>
          </a:xfrm>
          <a:prstGeom prst="rect">
            <a:avLst/>
          </a:prstGeom>
          <a:noFill/>
          <a:ln w="9525">
            <a:noFill/>
            <a:miter lim="800000"/>
            <a:headEnd/>
            <a:tailEnd/>
          </a:ln>
          <a:effectLst/>
        </p:spPr>
      </p:pic>
      <p:sp>
        <p:nvSpPr>
          <p:cNvPr id="8" name="Rectangle 7"/>
          <p:cNvSpPr/>
          <p:nvPr/>
        </p:nvSpPr>
        <p:spPr bwMode="auto">
          <a:xfrm>
            <a:off x="4071934" y="4143380"/>
            <a:ext cx="1928826" cy="403611"/>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4000496" y="5357826"/>
            <a:ext cx="2028408" cy="201805"/>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4071934" y="2643182"/>
            <a:ext cx="697265" cy="269074"/>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pic>
        <p:nvPicPr>
          <p:cNvPr id="11" name="Picture 11"/>
          <p:cNvPicPr>
            <a:picLocks noChangeAspect="1" noChangeArrowheads="1"/>
          </p:cNvPicPr>
          <p:nvPr/>
        </p:nvPicPr>
        <p:blipFill>
          <a:blip r:embed="rId3" cstate="print"/>
          <a:srcRect/>
          <a:stretch>
            <a:fillRect/>
          </a:stretch>
        </p:blipFill>
        <p:spPr bwMode="auto">
          <a:xfrm>
            <a:off x="3357554" y="2786058"/>
            <a:ext cx="252000" cy="240548"/>
          </a:xfrm>
          <a:prstGeom prst="rect">
            <a:avLst/>
          </a:prstGeom>
          <a:noFill/>
          <a:ln w="9525">
            <a:noFill/>
            <a:miter lim="800000"/>
            <a:headEnd/>
            <a:tailEnd/>
          </a:ln>
          <a:effectLst/>
        </p:spPr>
      </p:pic>
      <p:pic>
        <p:nvPicPr>
          <p:cNvPr id="19460" name="Picture 4"/>
          <p:cNvPicPr>
            <a:picLocks noChangeAspect="1" noChangeArrowheads="1"/>
          </p:cNvPicPr>
          <p:nvPr/>
        </p:nvPicPr>
        <p:blipFill>
          <a:blip r:embed="rId4" cstate="print"/>
          <a:srcRect/>
          <a:stretch>
            <a:fillRect/>
          </a:stretch>
        </p:blipFill>
        <p:spPr bwMode="auto">
          <a:xfrm>
            <a:off x="1285852" y="5124647"/>
            <a:ext cx="1080000" cy="30461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grpId="0" nodeType="after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
                                            <p:txEl>
                                              <p:pRg st="8" end="8"/>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childTnLst>
                                </p:cTn>
                              </p:par>
                            </p:childTnLst>
                          </p:cTn>
                        </p:par>
                        <p:par>
                          <p:cTn id="41" fill="hold">
                            <p:stCondLst>
                              <p:cond delay="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childTnLst>
                                </p:cTn>
                              </p:par>
                            </p:childTnLst>
                          </p:cTn>
                        </p:par>
                        <p:par>
                          <p:cTn id="49" fill="hold">
                            <p:stCondLst>
                              <p:cond delay="0"/>
                            </p:stCondLst>
                            <p:childTnLst>
                              <p:par>
                                <p:cTn id="50" presetID="22" presetClass="entr" presetSubtype="8" fill="hold" nodeType="afterEffect">
                                  <p:stCondLst>
                                    <p:cond delay="0"/>
                                  </p:stCondLst>
                                  <p:childTnLst>
                                    <p:set>
                                      <p:cBhvr>
                                        <p:cTn id="51" dur="1" fill="hold">
                                          <p:stCondLst>
                                            <p:cond delay="0"/>
                                          </p:stCondLst>
                                        </p:cTn>
                                        <p:tgtEl>
                                          <p:spTgt spid="19460"/>
                                        </p:tgtEl>
                                        <p:attrNameLst>
                                          <p:attrName>style.visibility</p:attrName>
                                        </p:attrNameLst>
                                      </p:cBhvr>
                                      <p:to>
                                        <p:strVal val="visible"/>
                                      </p:to>
                                    </p:set>
                                    <p:animEffect transition="in" filter="wipe(left)">
                                      <p:cBhvr>
                                        <p:cTn id="52" dur="500"/>
                                        <p:tgtEl>
                                          <p:spTgt spid="1946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8" grpId="0" animBg="1"/>
      <p:bldP spid="9"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10000"/>
          </a:bodyPr>
          <a:lstStyle/>
          <a:p>
            <a:r>
              <a:rPr lang="fr-CH" u="sng" dirty="0" smtClean="0"/>
              <a:t>Encaissement</a:t>
            </a:r>
            <a:r>
              <a:rPr lang="fr-CH" dirty="0" smtClean="0"/>
              <a:t> : </a:t>
            </a:r>
            <a:r>
              <a:rPr lang="fr-CH" dirty="0" smtClean="0">
                <a:solidFill>
                  <a:srgbClr val="00B050"/>
                </a:solidFill>
              </a:rPr>
              <a:t>Transaction F-28</a:t>
            </a:r>
          </a:p>
          <a:p>
            <a:pPr lvl="2"/>
            <a:endParaRPr lang="fr-CH" dirty="0" smtClean="0"/>
          </a:p>
          <a:p>
            <a:pPr lvl="1"/>
            <a:r>
              <a:rPr lang="fr-CH" dirty="0" smtClean="0"/>
              <a:t>Traitement des postes non-soldés</a:t>
            </a:r>
          </a:p>
          <a:p>
            <a:pPr lvl="3"/>
            <a:endParaRPr lang="fr-CH" dirty="0" smtClean="0"/>
          </a:p>
          <a:p>
            <a:pPr lvl="2"/>
            <a:r>
              <a:rPr lang="fr-CH" dirty="0" smtClean="0"/>
              <a:t>Affiche TOUS les postes non-soldés</a:t>
            </a:r>
          </a:p>
          <a:p>
            <a:pPr lvl="3"/>
            <a:endParaRPr lang="fr-CH" dirty="0" smtClean="0"/>
          </a:p>
          <a:p>
            <a:pPr lvl="2"/>
            <a:r>
              <a:rPr lang="fr-CH" dirty="0" smtClean="0"/>
              <a:t>Sélectionnez le votre UNIQUEMENT</a:t>
            </a:r>
          </a:p>
          <a:p>
            <a:pPr lvl="3"/>
            <a:r>
              <a:rPr lang="fr-CH" dirty="0" err="1" smtClean="0"/>
              <a:t>Double-clic</a:t>
            </a:r>
            <a:r>
              <a:rPr lang="fr-CH" dirty="0" smtClean="0"/>
              <a:t> sur votre facture</a:t>
            </a:r>
          </a:p>
          <a:p>
            <a:pPr lvl="3" algn="l"/>
            <a:r>
              <a:rPr lang="fr-CH" dirty="0" smtClean="0"/>
              <a:t>Uniquement votre facture doit être </a:t>
            </a:r>
            <a:br>
              <a:rPr lang="fr-CH" dirty="0" smtClean="0"/>
            </a:br>
            <a:r>
              <a:rPr lang="fr-CH" dirty="0" smtClean="0"/>
              <a:t>en "bleu"</a:t>
            </a:r>
          </a:p>
          <a:p>
            <a:pPr lvl="3"/>
            <a:endParaRPr lang="fr-CH" dirty="0" smtClean="0"/>
          </a:p>
          <a:p>
            <a:pPr lvl="2"/>
            <a:r>
              <a:rPr lang="fr-CH" dirty="0" smtClean="0"/>
              <a:t>Statut de traitement</a:t>
            </a:r>
          </a:p>
          <a:p>
            <a:pPr lvl="3"/>
            <a:r>
              <a:rPr lang="fr-CH" dirty="0" smtClean="0"/>
              <a:t>Attention à l'écart, escompte, …</a:t>
            </a:r>
          </a:p>
          <a:p>
            <a:pPr lvl="3"/>
            <a:r>
              <a:rPr lang="fr-CH" dirty="0" smtClean="0"/>
              <a:t>"Non affecté" doit être égal à ZÉRO</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86</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22530" name="Picture 2"/>
          <p:cNvPicPr>
            <a:picLocks noChangeAspect="1" noChangeArrowheads="1"/>
          </p:cNvPicPr>
          <p:nvPr/>
        </p:nvPicPr>
        <p:blipFill>
          <a:blip r:embed="rId2" cstate="print"/>
          <a:srcRect r="17825"/>
          <a:stretch>
            <a:fillRect/>
          </a:stretch>
        </p:blipFill>
        <p:spPr bwMode="auto">
          <a:xfrm>
            <a:off x="4997391" y="1571612"/>
            <a:ext cx="3768807" cy="3071834"/>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cstate="print"/>
          <a:srcRect/>
          <a:stretch>
            <a:fillRect/>
          </a:stretch>
        </p:blipFill>
        <p:spPr bwMode="auto">
          <a:xfrm>
            <a:off x="1500166" y="5133997"/>
            <a:ext cx="6572250" cy="1438275"/>
          </a:xfrm>
          <a:prstGeom prst="rect">
            <a:avLst/>
          </a:prstGeom>
          <a:noFill/>
          <a:ln w="9525">
            <a:noFill/>
            <a:miter lim="800000"/>
            <a:headEnd/>
            <a:tailEnd/>
          </a:ln>
          <a:effectLst/>
        </p:spPr>
      </p:pic>
      <p:sp>
        <p:nvSpPr>
          <p:cNvPr id="7" name="Rectangle 6"/>
          <p:cNvSpPr/>
          <p:nvPr/>
        </p:nvSpPr>
        <p:spPr bwMode="auto">
          <a:xfrm>
            <a:off x="5000628" y="4357694"/>
            <a:ext cx="3765570"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5143504" y="6134129"/>
            <a:ext cx="2786082"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childTnLst>
                          </p:cTn>
                        </p:par>
                        <p:par>
                          <p:cTn id="14" fill="hold">
                            <p:stCondLst>
                              <p:cond delay="0"/>
                            </p:stCondLst>
                            <p:childTnLst>
                              <p:par>
                                <p:cTn id="15" presetID="22" presetClass="entr" presetSubtype="8" fill="hold" nodeType="afterEffect">
                                  <p:stCondLst>
                                    <p:cond delay="0"/>
                                  </p:stCondLst>
                                  <p:childTnLst>
                                    <p:set>
                                      <p:cBhvr>
                                        <p:cTn id="16" dur="1" fill="hold">
                                          <p:stCondLst>
                                            <p:cond delay="0"/>
                                          </p:stCondLst>
                                        </p:cTn>
                                        <p:tgtEl>
                                          <p:spTgt spid="22530"/>
                                        </p:tgtEl>
                                        <p:attrNameLst>
                                          <p:attrName>style.visibility</p:attrName>
                                        </p:attrNameLst>
                                      </p:cBhvr>
                                      <p:to>
                                        <p:strVal val="visible"/>
                                      </p:to>
                                    </p:set>
                                    <p:animEffect transition="in" filter="wipe(left)">
                                      <p:cBhvr>
                                        <p:cTn id="17" dur="500"/>
                                        <p:tgtEl>
                                          <p:spTgt spid="2253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childTnLst>
                                </p:cTn>
                              </p:par>
                            </p:childTnLst>
                          </p:cTn>
                        </p:par>
                        <p:par>
                          <p:cTn id="28" fill="hold">
                            <p:stCondLst>
                              <p:cond delay="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
                                            <p:txEl>
                                              <p:pRg st="10" end="10"/>
                                            </p:txEl>
                                          </p:spTgt>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grpId="0" nodeType="afterEffect">
                                  <p:stCondLst>
                                    <p:cond delay="0"/>
                                  </p:stCondLst>
                                  <p:childTnLst>
                                    <p:set>
                                      <p:cBhvr>
                                        <p:cTn id="38" dur="1" fill="hold">
                                          <p:stCondLst>
                                            <p:cond delay="0"/>
                                          </p:stCondLst>
                                        </p:cTn>
                                        <p:tgtEl>
                                          <p:spTgt spid="2">
                                            <p:txEl>
                                              <p:pRg st="11" end="11"/>
                                            </p:txEl>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2">
                                            <p:txEl>
                                              <p:pRg st="12" end="12"/>
                                            </p:txEl>
                                          </p:spTgt>
                                        </p:tgtEl>
                                        <p:attrNameLst>
                                          <p:attrName>style.visibility</p:attrName>
                                        </p:attrNameLst>
                                      </p:cBhvr>
                                      <p:to>
                                        <p:strVal val="visible"/>
                                      </p:to>
                                    </p:set>
                                  </p:childTnLst>
                                </p:cTn>
                              </p:par>
                            </p:childTnLst>
                          </p:cTn>
                        </p:par>
                        <p:par>
                          <p:cTn id="42" fill="hold">
                            <p:stCondLst>
                              <p:cond delay="0"/>
                            </p:stCondLst>
                            <p:childTnLst>
                              <p:par>
                                <p:cTn id="43" presetID="22" presetClass="entr" presetSubtype="8" fill="hold" nodeType="afterEffect">
                                  <p:stCondLst>
                                    <p:cond delay="0"/>
                                  </p:stCondLst>
                                  <p:childTnLst>
                                    <p:set>
                                      <p:cBhvr>
                                        <p:cTn id="44" dur="1" fill="hold">
                                          <p:stCondLst>
                                            <p:cond delay="0"/>
                                          </p:stCondLst>
                                        </p:cTn>
                                        <p:tgtEl>
                                          <p:spTgt spid="22531"/>
                                        </p:tgtEl>
                                        <p:attrNameLst>
                                          <p:attrName>style.visibility</p:attrName>
                                        </p:attrNameLst>
                                      </p:cBhvr>
                                      <p:to>
                                        <p:strVal val="visible"/>
                                      </p:to>
                                    </p:set>
                                    <p:animEffect transition="in" filter="wipe(left)">
                                      <p:cBhvr>
                                        <p:cTn id="45" dur="500"/>
                                        <p:tgtEl>
                                          <p:spTgt spid="22531"/>
                                        </p:tgtEl>
                                      </p:cBhvr>
                                    </p:animEffect>
                                  </p:childTnLst>
                                </p:cTn>
                              </p:par>
                            </p:childTnLst>
                          </p:cTn>
                        </p:par>
                        <p:par>
                          <p:cTn id="46" fill="hold">
                            <p:stCondLst>
                              <p:cond delay="500"/>
                            </p:stCondLst>
                            <p:childTnLst>
                              <p:par>
                                <p:cTn id="47" presetID="22" presetClass="entr" presetSubtype="8" fill="hold" grpId="0" nodeType="afterEffect">
                                  <p:stCondLst>
                                    <p:cond delay="50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Encaissement</a:t>
            </a:r>
            <a:r>
              <a:rPr lang="fr-CH" dirty="0" smtClean="0"/>
              <a:t> : </a:t>
            </a:r>
            <a:r>
              <a:rPr lang="fr-CH" dirty="0" smtClean="0">
                <a:solidFill>
                  <a:srgbClr val="00B050"/>
                </a:solidFill>
              </a:rPr>
              <a:t>Flux de documents</a:t>
            </a:r>
          </a:p>
          <a:p>
            <a:pPr lvl="2"/>
            <a:endParaRPr lang="fr-CH" dirty="0" smtClean="0"/>
          </a:p>
          <a:p>
            <a:pPr lvl="1"/>
            <a:r>
              <a:rPr lang="fr-CH" dirty="0" smtClean="0"/>
              <a:t>Transaction VA03 "Afficher commande client"</a:t>
            </a:r>
          </a:p>
          <a:p>
            <a:pPr lvl="2">
              <a:tabLst>
                <a:tab pos="2333625" algn="l"/>
              </a:tabLst>
            </a:pPr>
            <a:r>
              <a:rPr lang="fr-CH" dirty="0" smtClean="0"/>
              <a:t>Icône 	ou depuis le menu  "Environnement / Afficher flux doc."</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87</a:t>
            </a:fld>
            <a:endParaRPr lang="fr-CH"/>
          </a:p>
        </p:txBody>
      </p:sp>
      <p:sp>
        <p:nvSpPr>
          <p:cNvPr id="4" name="Titre 3"/>
          <p:cNvSpPr>
            <a:spLocks noGrp="1"/>
          </p:cNvSpPr>
          <p:nvPr>
            <p:ph type="title"/>
          </p:nvPr>
        </p:nvSpPr>
        <p:spPr/>
        <p:txBody>
          <a:bodyPr/>
          <a:lstStyle/>
          <a:p>
            <a:r>
              <a:rPr lang="fr-CH" dirty="0" smtClean="0"/>
              <a:t>Processus de vente</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85984" y="2214554"/>
            <a:ext cx="360000" cy="360000"/>
          </a:xfrm>
          <a:prstGeom prst="rect">
            <a:avLst/>
          </a:prstGeom>
          <a:noFill/>
          <a:ln w="9525">
            <a:noFill/>
            <a:miter lim="800000"/>
            <a:headEnd/>
            <a:tailEnd/>
          </a:ln>
          <a:effectLst/>
        </p:spPr>
      </p:pic>
      <p:pic>
        <p:nvPicPr>
          <p:cNvPr id="23555" name="Picture 3"/>
          <p:cNvPicPr>
            <a:picLocks noChangeAspect="1" noChangeArrowheads="1"/>
          </p:cNvPicPr>
          <p:nvPr/>
        </p:nvPicPr>
        <p:blipFill>
          <a:blip r:embed="rId3" cstate="print"/>
          <a:srcRect/>
          <a:stretch>
            <a:fillRect/>
          </a:stretch>
        </p:blipFill>
        <p:spPr bwMode="auto">
          <a:xfrm>
            <a:off x="1500166" y="2928934"/>
            <a:ext cx="5372100" cy="2686050"/>
          </a:xfrm>
          <a:prstGeom prst="rect">
            <a:avLst/>
          </a:prstGeom>
          <a:noFill/>
          <a:ln w="9525">
            <a:noFill/>
            <a:miter lim="800000"/>
            <a:headEnd/>
            <a:tailEnd/>
          </a:ln>
          <a:effectLst/>
        </p:spPr>
      </p:pic>
      <p:sp>
        <p:nvSpPr>
          <p:cNvPr id="9" name="Rectangle 8"/>
          <p:cNvSpPr/>
          <p:nvPr/>
        </p:nvSpPr>
        <p:spPr bwMode="auto">
          <a:xfrm>
            <a:off x="4786314" y="5214950"/>
            <a:ext cx="714380" cy="28575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solidFill>
                  <a:schemeClr val="bg1">
                    <a:lumMod val="50000"/>
                  </a:schemeClr>
                </a:solidFill>
              </a:rPr>
              <a:t>Structure organisationnelle</a:t>
            </a:r>
          </a:p>
          <a:p>
            <a:pPr lvl="2"/>
            <a:endParaRPr lang="fr-CH" dirty="0" smtClean="0">
              <a:solidFill>
                <a:schemeClr val="bg1">
                  <a:lumMod val="50000"/>
                </a:schemeClr>
              </a:solidFill>
            </a:endParaRPr>
          </a:p>
          <a:p>
            <a:r>
              <a:rPr lang="fr-CH" dirty="0" smtClean="0">
                <a:solidFill>
                  <a:schemeClr val="bg1">
                    <a:lumMod val="50000"/>
                  </a:schemeClr>
                </a:solidFill>
              </a:rPr>
              <a:t>Master data</a:t>
            </a:r>
          </a:p>
          <a:p>
            <a:pPr lvl="2"/>
            <a:endParaRPr lang="fr-CH" dirty="0" smtClean="0">
              <a:solidFill>
                <a:schemeClr val="bg1">
                  <a:lumMod val="50000"/>
                </a:schemeClr>
              </a:solidFill>
            </a:endParaRPr>
          </a:p>
          <a:p>
            <a:r>
              <a:rPr lang="fr-CH" dirty="0" smtClean="0">
                <a:solidFill>
                  <a:schemeClr val="bg1">
                    <a:lumMod val="50000"/>
                  </a:schemeClr>
                </a:solidFill>
              </a:rPr>
              <a:t>Flux de documents</a:t>
            </a:r>
          </a:p>
          <a:p>
            <a:pPr lvl="2"/>
            <a:endParaRPr lang="fr-CH" dirty="0" smtClean="0">
              <a:solidFill>
                <a:schemeClr val="bg1">
                  <a:lumMod val="50000"/>
                </a:schemeClr>
              </a:solidFill>
            </a:endParaRPr>
          </a:p>
          <a:p>
            <a:r>
              <a:rPr lang="fr-CH" dirty="0" smtClean="0">
                <a:solidFill>
                  <a:schemeClr val="bg1">
                    <a:lumMod val="50000"/>
                  </a:schemeClr>
                </a:solidFill>
              </a:rPr>
              <a:t>Processus de vente</a:t>
            </a:r>
          </a:p>
          <a:p>
            <a:pPr lvl="2"/>
            <a:endParaRPr lang="fr-CH" dirty="0" smtClean="0"/>
          </a:p>
          <a:p>
            <a:r>
              <a:rPr lang="fr-CH" dirty="0" smtClean="0"/>
              <a:t>Gestion des crédits</a:t>
            </a:r>
          </a:p>
          <a:p>
            <a:pPr lvl="2"/>
            <a:endParaRPr lang="fr-CH" dirty="0"/>
          </a:p>
          <a:p>
            <a:r>
              <a:rPr lang="fr-CH" dirty="0" err="1" smtClean="0">
                <a:solidFill>
                  <a:schemeClr val="bg1">
                    <a:lumMod val="50000"/>
                  </a:schemeClr>
                </a:solidFill>
              </a:rPr>
              <a:t>Reporting</a:t>
            </a:r>
            <a:endParaRPr lang="fr-CH" dirty="0" smtClean="0">
              <a:solidFill>
                <a:schemeClr val="bg1">
                  <a:lumMod val="50000"/>
                </a:schemeClr>
              </a:solidFill>
            </a:endParaRPr>
          </a:p>
          <a:p>
            <a:pPr lvl="1"/>
            <a:endParaRPr lang="fr-CH" dirty="0" smtClean="0">
              <a:solidFill>
                <a:schemeClr val="bg1">
                  <a:lumMod val="50000"/>
                </a:schemeClr>
              </a:solidFill>
            </a:endParaRPr>
          </a:p>
          <a:p>
            <a:r>
              <a:rPr lang="fr-CH" dirty="0" smtClean="0">
                <a:solidFill>
                  <a:schemeClr val="bg1">
                    <a:lumMod val="50000"/>
                  </a:schemeClr>
                </a:solidFill>
              </a:rPr>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88</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r>
              <a:rPr lang="fr-CH" u="sng" dirty="0" smtClean="0"/>
              <a:t>Définition</a:t>
            </a:r>
          </a:p>
          <a:p>
            <a:pPr lvl="2"/>
            <a:endParaRPr lang="fr-CH" dirty="0" smtClean="0"/>
          </a:p>
          <a:p>
            <a:pPr lvl="1"/>
            <a:r>
              <a:rPr lang="fr-CH" dirty="0" smtClean="0"/>
              <a:t>Des créances résiduelles ou irrécouvrables peuvent avoir des effets négatifs sur les finances de votre société</a:t>
            </a:r>
          </a:p>
          <a:p>
            <a:pPr lvl="2"/>
            <a:endParaRPr lang="fr-CH" dirty="0" smtClean="0"/>
          </a:p>
          <a:p>
            <a:pPr lvl="1"/>
            <a:r>
              <a:rPr lang="fr-CH" dirty="0" smtClean="0"/>
              <a:t>La gestion des crédits est conçue pour vous aider à minimiser votre risque de crédit en définissant des </a:t>
            </a:r>
            <a:r>
              <a:rPr lang="fr-CH" dirty="0" smtClean="0">
                <a:solidFill>
                  <a:srgbClr val="00B050"/>
                </a:solidFill>
              </a:rPr>
              <a:t>plafonds de crédit spécifiques à chaque client</a:t>
            </a:r>
          </a:p>
          <a:p>
            <a:pPr lvl="1"/>
            <a:endParaRPr lang="fr-CH" dirty="0" smtClean="0"/>
          </a:p>
          <a:p>
            <a:pPr lvl="1"/>
            <a:r>
              <a:rPr lang="fr-CH" dirty="0" smtClean="0"/>
              <a:t>Permet :</a:t>
            </a:r>
          </a:p>
          <a:p>
            <a:pPr lvl="2"/>
            <a:r>
              <a:rPr lang="fr-CH" dirty="0" smtClean="0"/>
              <a:t>Analyser la situation financière d'un client ou d'un groupe de clients</a:t>
            </a:r>
          </a:p>
          <a:p>
            <a:pPr lvl="2"/>
            <a:r>
              <a:rPr lang="fr-CH" dirty="0" smtClean="0"/>
              <a:t>Identifier d'éventuels signes avant-coureurs de problèmes</a:t>
            </a:r>
          </a:p>
          <a:p>
            <a:pPr lvl="2"/>
            <a:r>
              <a:rPr lang="fr-CH" dirty="0" smtClean="0"/>
              <a:t>Améliorer votre prise de décision concernant le crédit.</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89</a:t>
            </a:fld>
            <a:endParaRPr lang="fr-CH"/>
          </a:p>
        </p:txBody>
      </p:sp>
      <p:sp>
        <p:nvSpPr>
          <p:cNvPr id="4" name="Titre 3"/>
          <p:cNvSpPr>
            <a:spLocks noGrp="1"/>
          </p:cNvSpPr>
          <p:nvPr>
            <p:ph type="title"/>
          </p:nvPr>
        </p:nvSpPr>
        <p:spPr/>
        <p:txBody>
          <a:bodyPr/>
          <a:lstStyle/>
          <a:p>
            <a:r>
              <a:rPr lang="fr-CH" dirty="0" smtClean="0"/>
              <a:t>Gestion des crédits</a:t>
            </a:r>
            <a:endParaRPr lang="fr-CH"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77500" lnSpcReduction="20000"/>
          </a:bodyPr>
          <a:lstStyle/>
          <a:p>
            <a:r>
              <a:rPr lang="fr-CH" dirty="0" smtClean="0">
                <a:solidFill>
                  <a:schemeClr val="bg1">
                    <a:lumMod val="50000"/>
                  </a:schemeClr>
                </a:solidFill>
              </a:rPr>
              <a:t>Structure organisationnelle</a:t>
            </a:r>
          </a:p>
          <a:p>
            <a:pPr lvl="2"/>
            <a:endParaRPr lang="fr-CH" dirty="0" smtClean="0"/>
          </a:p>
          <a:p>
            <a:r>
              <a:rPr lang="fr-CH" dirty="0" smtClean="0"/>
              <a:t>Master data</a:t>
            </a:r>
          </a:p>
          <a:p>
            <a:pPr lvl="1"/>
            <a:r>
              <a:rPr lang="fr-CH" dirty="0" smtClean="0"/>
              <a:t>Fiche client</a:t>
            </a:r>
          </a:p>
          <a:p>
            <a:pPr lvl="1"/>
            <a:r>
              <a:rPr lang="fr-CH" dirty="0" smtClean="0"/>
              <a:t>Fiche article</a:t>
            </a:r>
          </a:p>
          <a:p>
            <a:pPr lvl="1"/>
            <a:r>
              <a:rPr lang="fr-CH" dirty="0" smtClean="0"/>
              <a:t>Information client-article</a:t>
            </a:r>
          </a:p>
          <a:p>
            <a:pPr lvl="1"/>
            <a:r>
              <a:rPr lang="fr-CH" dirty="0" smtClean="0"/>
              <a:t>Documents de vente</a:t>
            </a:r>
          </a:p>
          <a:p>
            <a:pPr lvl="2"/>
            <a:endParaRPr lang="fr-CH" dirty="0" smtClean="0"/>
          </a:p>
          <a:p>
            <a:r>
              <a:rPr lang="fr-CH" dirty="0" smtClean="0">
                <a:solidFill>
                  <a:schemeClr val="bg1">
                    <a:lumMod val="50000"/>
                  </a:schemeClr>
                </a:solidFill>
              </a:rPr>
              <a:t>Flux de documents</a:t>
            </a:r>
          </a:p>
          <a:p>
            <a:pPr lvl="2"/>
            <a:endParaRPr lang="fr-CH" dirty="0" smtClean="0">
              <a:solidFill>
                <a:schemeClr val="bg1">
                  <a:lumMod val="50000"/>
                </a:schemeClr>
              </a:solidFill>
            </a:endParaRPr>
          </a:p>
          <a:p>
            <a:r>
              <a:rPr lang="fr-CH" dirty="0" smtClean="0">
                <a:solidFill>
                  <a:schemeClr val="bg1">
                    <a:lumMod val="50000"/>
                  </a:schemeClr>
                </a:solidFill>
              </a:rPr>
              <a:t>Processus de vente</a:t>
            </a:r>
          </a:p>
          <a:p>
            <a:pPr lvl="2"/>
            <a:endParaRPr lang="fr-CH" dirty="0" smtClean="0">
              <a:solidFill>
                <a:schemeClr val="bg1">
                  <a:lumMod val="50000"/>
                </a:schemeClr>
              </a:solidFill>
            </a:endParaRPr>
          </a:p>
          <a:p>
            <a:r>
              <a:rPr lang="fr-CH" dirty="0" smtClean="0">
                <a:solidFill>
                  <a:schemeClr val="bg1">
                    <a:lumMod val="50000"/>
                  </a:schemeClr>
                </a:solidFill>
              </a:rPr>
              <a:t>Gestion des crédits</a:t>
            </a:r>
          </a:p>
          <a:p>
            <a:pPr lvl="2"/>
            <a:endParaRPr lang="fr-CH" dirty="0" smtClean="0">
              <a:solidFill>
                <a:schemeClr val="bg1">
                  <a:lumMod val="50000"/>
                </a:schemeClr>
              </a:solidFill>
            </a:endParaRPr>
          </a:p>
          <a:p>
            <a:r>
              <a:rPr lang="fr-CH" dirty="0" err="1" smtClean="0">
                <a:solidFill>
                  <a:schemeClr val="bg1">
                    <a:lumMod val="50000"/>
                  </a:schemeClr>
                </a:solidFill>
              </a:rPr>
              <a:t>Reporting</a:t>
            </a:r>
            <a:endParaRPr lang="fr-CH" dirty="0" smtClean="0">
              <a:solidFill>
                <a:schemeClr val="bg1">
                  <a:lumMod val="50000"/>
                </a:schemeClr>
              </a:solidFill>
            </a:endParaRPr>
          </a:p>
          <a:p>
            <a:pPr lvl="2"/>
            <a:endParaRPr lang="fr-CH" dirty="0">
              <a:solidFill>
                <a:schemeClr val="bg1">
                  <a:lumMod val="50000"/>
                </a:schemeClr>
              </a:solidFill>
            </a:endParaRPr>
          </a:p>
          <a:p>
            <a:r>
              <a:rPr lang="fr-CH" dirty="0" smtClean="0">
                <a:solidFill>
                  <a:schemeClr val="bg1">
                    <a:lumMod val="50000"/>
                  </a:schemeClr>
                </a:solidFill>
              </a:rPr>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9</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10000"/>
          </a:bodyPr>
          <a:lstStyle/>
          <a:p>
            <a:r>
              <a:rPr lang="fr-CH" u="sng" dirty="0" smtClean="0"/>
              <a:t>Fonctionnalités</a:t>
            </a:r>
          </a:p>
          <a:p>
            <a:pPr lvl="2"/>
            <a:endParaRPr lang="fr-CH" dirty="0" smtClean="0"/>
          </a:p>
          <a:p>
            <a:pPr lvl="1"/>
            <a:r>
              <a:rPr lang="fr-CH" dirty="0" smtClean="0"/>
              <a:t>Spécifier vos </a:t>
            </a:r>
            <a:r>
              <a:rPr lang="fr-CH" dirty="0" smtClean="0">
                <a:solidFill>
                  <a:srgbClr val="00B050"/>
                </a:solidFill>
              </a:rPr>
              <a:t>propres contrôles automatiques </a:t>
            </a:r>
            <a:r>
              <a:rPr lang="fr-CH" dirty="0" smtClean="0"/>
              <a:t>de crédit en fonction d'une variété de critères</a:t>
            </a:r>
          </a:p>
          <a:p>
            <a:pPr lvl="2"/>
            <a:r>
              <a:rPr lang="fr-CH" dirty="0" smtClean="0"/>
              <a:t>Spécifier à quels moments critiques du cycle d'ADV, le système doit effectuer ces contrôles</a:t>
            </a:r>
          </a:p>
          <a:p>
            <a:pPr lvl="3"/>
            <a:r>
              <a:rPr lang="fr-CH" dirty="0" smtClean="0"/>
              <a:t>Exemple : saisie de la commande client, livraison, sortie de marchandises</a:t>
            </a:r>
          </a:p>
          <a:p>
            <a:pPr lvl="2"/>
            <a:endParaRPr lang="fr-CH" dirty="0" smtClean="0"/>
          </a:p>
          <a:p>
            <a:pPr lvl="1"/>
            <a:r>
              <a:rPr lang="fr-CH" dirty="0" smtClean="0"/>
              <a:t>Pendant le traitement des commandes, le gestionnaire des crédits reçoit </a:t>
            </a:r>
            <a:r>
              <a:rPr lang="fr-CH" dirty="0" smtClean="0">
                <a:solidFill>
                  <a:srgbClr val="00B050"/>
                </a:solidFill>
              </a:rPr>
              <a:t>automatiquement</a:t>
            </a:r>
            <a:r>
              <a:rPr lang="fr-CH" dirty="0" smtClean="0"/>
              <a:t> des informations sur les clients dont la situation de crédit est critique</a:t>
            </a:r>
          </a:p>
          <a:p>
            <a:pPr lvl="2"/>
            <a:r>
              <a:rPr lang="fr-CH" dirty="0" smtClean="0"/>
              <a:t>Communication automatiquement par le courrier électronique interne</a:t>
            </a:r>
          </a:p>
          <a:p>
            <a:pPr lvl="2"/>
            <a:endParaRPr lang="fr-CH" dirty="0" smtClean="0"/>
          </a:p>
          <a:p>
            <a:pPr lvl="1"/>
            <a:r>
              <a:rPr lang="fr-CH" dirty="0" smtClean="0"/>
              <a:t>Visualisation rapide et précise de la situation de crédit d'un client pour décider d’accorder le crédit selon la politique en vigueur dans votre société</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90</a:t>
            </a:fld>
            <a:endParaRPr lang="fr-CH"/>
          </a:p>
        </p:txBody>
      </p:sp>
      <p:sp>
        <p:nvSpPr>
          <p:cNvPr id="4" name="Titre 3"/>
          <p:cNvSpPr>
            <a:spLocks noGrp="1"/>
          </p:cNvSpPr>
          <p:nvPr>
            <p:ph type="title"/>
          </p:nvPr>
        </p:nvSpPr>
        <p:spPr/>
        <p:txBody>
          <a:bodyPr/>
          <a:lstStyle/>
          <a:p>
            <a:r>
              <a:rPr lang="fr-CH" dirty="0" smtClean="0"/>
              <a:t>Gestion des crédits</a:t>
            </a:r>
            <a:endParaRPr lang="fr-CH"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4D9D1695-9A20-4ABF-B09F-F410403341A1}" type="slidenum">
              <a:rPr lang="fr-CH" smtClean="0"/>
              <a:pPr/>
              <a:t>91</a:t>
            </a:fld>
            <a:endParaRPr lang="fr-CH"/>
          </a:p>
        </p:txBody>
      </p:sp>
      <p:sp>
        <p:nvSpPr>
          <p:cNvPr id="4" name="Titre 3"/>
          <p:cNvSpPr>
            <a:spLocks noGrp="1"/>
          </p:cNvSpPr>
          <p:nvPr>
            <p:ph type="title"/>
          </p:nvPr>
        </p:nvSpPr>
        <p:spPr/>
        <p:txBody>
          <a:bodyPr/>
          <a:lstStyle/>
          <a:p>
            <a:r>
              <a:rPr lang="fr-CH" dirty="0" smtClean="0"/>
              <a:t>Gestion des crédits</a:t>
            </a:r>
            <a:endParaRPr lang="fr-CH" dirty="0"/>
          </a:p>
        </p:txBody>
      </p:sp>
      <p:sp>
        <p:nvSpPr>
          <p:cNvPr id="5" name="Rectangle 4"/>
          <p:cNvSpPr/>
          <p:nvPr/>
        </p:nvSpPr>
        <p:spPr bwMode="auto">
          <a:xfrm>
            <a:off x="648373" y="1357298"/>
            <a:ext cx="3453204" cy="5271248"/>
          </a:xfrm>
          <a:prstGeom prst="rect">
            <a:avLst/>
          </a:prstGeom>
          <a:solidFill>
            <a:srgbClr val="FFC000">
              <a:alpha val="20000"/>
            </a:srgbClr>
          </a:solidFill>
          <a:ln w="28575">
            <a:solidFill>
              <a:srgbClr val="FFC000"/>
            </a:solidFill>
            <a:headEnd type="none" w="med" len="med"/>
            <a:tailEnd type="none" w="med" len="med"/>
          </a:ln>
          <a:effectLst>
            <a:outerShdw sx="1000" sy="1000" rotWithShape="0">
              <a:srgbClr val="000000"/>
            </a:outerShdw>
          </a:effec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2000" b="0" i="0" u="none" strike="noStrike" cap="none" normalizeH="0" baseline="0" dirty="0" smtClean="0">
                <a:ln>
                  <a:noFill/>
                </a:ln>
                <a:solidFill>
                  <a:schemeClr val="tx1"/>
                </a:solidFill>
                <a:effectLst/>
                <a:latin typeface="Arial" charset="0"/>
              </a:rPr>
              <a:t>Gestion des crédits</a:t>
            </a:r>
          </a:p>
        </p:txBody>
      </p:sp>
      <p:sp>
        <p:nvSpPr>
          <p:cNvPr id="6" name="Rectangle 5"/>
          <p:cNvSpPr/>
          <p:nvPr/>
        </p:nvSpPr>
        <p:spPr bwMode="auto">
          <a:xfrm>
            <a:off x="4976448" y="1357298"/>
            <a:ext cx="3453204" cy="5271248"/>
          </a:xfrm>
          <a:prstGeom prst="rect">
            <a:avLst/>
          </a:prstGeom>
          <a:solidFill>
            <a:schemeClr val="bg1">
              <a:lumMod val="50000"/>
              <a:alpha val="20000"/>
            </a:schemeClr>
          </a:solidFill>
          <a:ln w="28575">
            <a:solidFill>
              <a:schemeClr val="bg1">
                <a:lumMod val="50000"/>
              </a:schemeClr>
            </a:solidFill>
            <a:headEnd type="none" w="med" len="med"/>
            <a:tailEnd type="none" w="med" len="med"/>
          </a:ln>
          <a:effectLst>
            <a:outerShdw sx="1000" sy="1000" rotWithShape="0">
              <a:srgbClr val="000000"/>
            </a:outerShdw>
          </a:effec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2000" b="0" i="0" u="none" strike="noStrike" cap="none" normalizeH="0" baseline="0" dirty="0" smtClean="0">
                <a:ln>
                  <a:noFill/>
                </a:ln>
                <a:solidFill>
                  <a:schemeClr val="tx1"/>
                </a:solidFill>
                <a:effectLst/>
                <a:latin typeface="Arial" charset="0"/>
              </a:rPr>
              <a:t>Comptabilité financière - </a:t>
            </a:r>
            <a:r>
              <a:rPr lang="fr-CH" sz="2000" dirty="0" smtClean="0">
                <a:solidFill>
                  <a:schemeClr val="tx1"/>
                </a:solidFill>
                <a:latin typeface="Arial" charset="0"/>
              </a:rPr>
              <a:t>ADV</a:t>
            </a:r>
            <a:endParaRPr kumimoji="0" lang="fr-CH" sz="2000" b="0" i="0" u="none" strike="noStrike" cap="none" normalizeH="0" baseline="0" dirty="0" smtClean="0">
              <a:ln>
                <a:noFill/>
              </a:ln>
              <a:solidFill>
                <a:schemeClr val="tx1"/>
              </a:solidFill>
              <a:effectLst/>
              <a:latin typeface="Arial" charset="0"/>
            </a:endParaRPr>
          </a:p>
        </p:txBody>
      </p:sp>
      <p:grpSp>
        <p:nvGrpSpPr>
          <p:cNvPr id="7" name="Groupe 6"/>
          <p:cNvGrpSpPr/>
          <p:nvPr/>
        </p:nvGrpSpPr>
        <p:grpSpPr>
          <a:xfrm>
            <a:off x="874283" y="1927470"/>
            <a:ext cx="3001384" cy="1581358"/>
            <a:chOff x="1409244" y="1775028"/>
            <a:chExt cx="3001384" cy="1581358"/>
          </a:xfrm>
        </p:grpSpPr>
        <p:sp>
          <p:nvSpPr>
            <p:cNvPr id="8" name="Rectangle 7"/>
            <p:cNvSpPr/>
            <p:nvPr/>
          </p:nvSpPr>
          <p:spPr bwMode="auto">
            <a:xfrm>
              <a:off x="1409244" y="1775028"/>
              <a:ext cx="3001384" cy="1581358"/>
            </a:xfrm>
            <a:prstGeom prst="rect">
              <a:avLst/>
            </a:prstGeom>
            <a:solidFill>
              <a:srgbClr val="00B0F0">
                <a:alpha val="50000"/>
              </a:srgbClr>
            </a:solidFill>
            <a:ln w="28575" cap="flat" cmpd="sng" algn="ctr">
              <a:solidFill>
                <a:srgbClr val="00B0F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Saisie des données </a:t>
              </a:r>
            </a:p>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de crédit client</a:t>
              </a:r>
            </a:p>
          </p:txBody>
        </p:sp>
        <p:sp>
          <p:nvSpPr>
            <p:cNvPr id="9" name="Rectangle 8"/>
            <p:cNvSpPr/>
            <p:nvPr/>
          </p:nvSpPr>
          <p:spPr bwMode="auto">
            <a:xfrm>
              <a:off x="1570609" y="2465311"/>
              <a:ext cx="2678655" cy="761982"/>
            </a:xfrm>
            <a:prstGeom prst="rect">
              <a:avLst/>
            </a:prstGeom>
            <a:solidFill>
              <a:srgbClr val="00FF00">
                <a:alpha val="50000"/>
              </a:srgbClr>
            </a:solidFill>
            <a:ln w="28575" cap="flat" cmpd="sng" algn="ctr">
              <a:solidFill>
                <a:srgbClr val="00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400" b="0" i="0" u="sng" strike="noStrike" cap="none" normalizeH="0" baseline="0" dirty="0" smtClean="0">
                  <a:ln>
                    <a:noFill/>
                  </a:ln>
                  <a:solidFill>
                    <a:schemeClr val="tx1"/>
                  </a:solidFill>
                  <a:effectLst/>
                  <a:latin typeface="Arial" charset="0"/>
                </a:rPr>
                <a:t>Client 01</a:t>
              </a:r>
            </a:p>
            <a:p>
              <a:pPr marL="0" marR="0" indent="0" defTabSz="914400" rtl="0" eaLnBrk="1" fontAlgn="base" latinLnBrk="0" hangingPunct="1">
                <a:lnSpc>
                  <a:spcPct val="100000"/>
                </a:lnSpc>
                <a:spcBef>
                  <a:spcPct val="0"/>
                </a:spcBef>
                <a:spcAft>
                  <a:spcPct val="0"/>
                </a:spcAft>
                <a:buClrTx/>
                <a:buSzTx/>
                <a:buFontTx/>
                <a:buNone/>
                <a:tabLst>
                  <a:tab pos="2333625" algn="r"/>
                </a:tabLst>
              </a:pPr>
              <a:r>
                <a:rPr lang="fr-CH" sz="1400" dirty="0" smtClean="0"/>
                <a:t>(risques moyens)</a:t>
              </a:r>
            </a:p>
            <a:p>
              <a:pPr marL="0" marR="0" indent="0" defTabSz="914400" rtl="0" eaLnBrk="1" fontAlgn="base" latinLnBrk="0" hangingPunct="1">
                <a:lnSpc>
                  <a:spcPct val="100000"/>
                </a:lnSpc>
                <a:spcBef>
                  <a:spcPct val="0"/>
                </a:spcBef>
                <a:spcAft>
                  <a:spcPct val="0"/>
                </a:spcAft>
                <a:buClrTx/>
                <a:buSzTx/>
                <a:buFontTx/>
                <a:buNone/>
                <a:tabLst>
                  <a:tab pos="2333625" algn="r"/>
                </a:tabLst>
              </a:pPr>
              <a:r>
                <a:rPr kumimoji="0" lang="fr-CH" sz="1400" b="0" i="0" u="none" strike="noStrike" cap="none" normalizeH="0" baseline="0" dirty="0" smtClean="0">
                  <a:ln>
                    <a:noFill/>
                  </a:ln>
                  <a:solidFill>
                    <a:schemeClr val="tx1"/>
                  </a:solidFill>
                  <a:effectLst/>
                  <a:latin typeface="Arial" charset="0"/>
                </a:rPr>
                <a:t>Plafond de crédit :	100'000</a:t>
              </a:r>
            </a:p>
          </p:txBody>
        </p:sp>
      </p:grpSp>
      <p:grpSp>
        <p:nvGrpSpPr>
          <p:cNvPr id="10" name="Groupe 9"/>
          <p:cNvGrpSpPr/>
          <p:nvPr/>
        </p:nvGrpSpPr>
        <p:grpSpPr>
          <a:xfrm>
            <a:off x="865319" y="3745494"/>
            <a:ext cx="3001384" cy="1280160"/>
            <a:chOff x="1400280" y="3593052"/>
            <a:chExt cx="3001384" cy="1280160"/>
          </a:xfrm>
        </p:grpSpPr>
        <p:sp>
          <p:nvSpPr>
            <p:cNvPr id="11" name="Rectangle 10"/>
            <p:cNvSpPr/>
            <p:nvPr/>
          </p:nvSpPr>
          <p:spPr bwMode="auto">
            <a:xfrm>
              <a:off x="1400280" y="3593052"/>
              <a:ext cx="3001384" cy="1280160"/>
            </a:xfrm>
            <a:prstGeom prst="rect">
              <a:avLst/>
            </a:prstGeom>
            <a:solidFill>
              <a:srgbClr val="00B0F0">
                <a:alpha val="50000"/>
              </a:srgbClr>
            </a:solidFill>
            <a:ln w="28575" cap="flat" cmpd="sng" algn="ctr">
              <a:solidFill>
                <a:srgbClr val="00B0F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Boîte aux lettres</a:t>
              </a:r>
            </a:p>
          </p:txBody>
        </p:sp>
        <p:sp>
          <p:nvSpPr>
            <p:cNvPr id="12" name="Rectangle 11"/>
            <p:cNvSpPr/>
            <p:nvPr/>
          </p:nvSpPr>
          <p:spPr bwMode="auto">
            <a:xfrm>
              <a:off x="1561645" y="3949837"/>
              <a:ext cx="2678655" cy="761982"/>
            </a:xfrm>
            <a:prstGeom prst="rect">
              <a:avLst/>
            </a:prstGeom>
            <a:solidFill>
              <a:srgbClr val="00FF00">
                <a:alpha val="50000"/>
              </a:srgbClr>
            </a:solidFill>
            <a:ln w="28575" cap="flat" cmpd="sng" algn="ctr">
              <a:solidFill>
                <a:srgbClr val="00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400" b="0" i="0" u="sng" strike="noStrike" cap="none" normalizeH="0" baseline="0" dirty="0" smtClean="0">
                  <a:ln>
                    <a:noFill/>
                  </a:ln>
                  <a:solidFill>
                    <a:schemeClr val="tx1"/>
                  </a:solidFill>
                  <a:effectLst/>
                  <a:latin typeface="Arial" charset="0"/>
                </a:rPr>
                <a:t>Commandes bloquées</a:t>
              </a:r>
            </a:p>
            <a:p>
              <a:pPr marL="0" marR="0" indent="0" defTabSz="914400" rtl="0" eaLnBrk="1" fontAlgn="base" latinLnBrk="0" hangingPunct="1">
                <a:lnSpc>
                  <a:spcPct val="100000"/>
                </a:lnSpc>
                <a:spcBef>
                  <a:spcPct val="0"/>
                </a:spcBef>
                <a:spcAft>
                  <a:spcPct val="0"/>
                </a:spcAft>
                <a:buClrTx/>
                <a:buSzTx/>
                <a:buFontTx/>
                <a:buNone/>
                <a:tabLst>
                  <a:tab pos="2333625" algn="r"/>
                </a:tabLst>
              </a:pPr>
              <a:r>
                <a:rPr kumimoji="0" lang="fr-CH" sz="1400" b="0" i="0" u="none" strike="noStrike" cap="none" normalizeH="0" baseline="0" dirty="0" smtClean="0">
                  <a:ln>
                    <a:noFill/>
                  </a:ln>
                  <a:solidFill>
                    <a:schemeClr val="tx1"/>
                  </a:solidFill>
                  <a:effectLst/>
                  <a:latin typeface="Arial" charset="0"/>
                </a:rPr>
                <a:t>Client 00 :	4'000</a:t>
              </a:r>
            </a:p>
            <a:p>
              <a:pPr marL="0" marR="0" indent="0" defTabSz="914400" rtl="0" eaLnBrk="1" fontAlgn="base" latinLnBrk="0" hangingPunct="1">
                <a:lnSpc>
                  <a:spcPct val="100000"/>
                </a:lnSpc>
                <a:spcBef>
                  <a:spcPct val="0"/>
                </a:spcBef>
                <a:spcAft>
                  <a:spcPct val="0"/>
                </a:spcAft>
                <a:buClrTx/>
                <a:buSzTx/>
                <a:buFontTx/>
                <a:buNone/>
                <a:tabLst>
                  <a:tab pos="2333625" algn="r"/>
                </a:tabLst>
              </a:pPr>
              <a:r>
                <a:rPr kumimoji="0" lang="fr-CH" sz="1400" b="0" i="0" u="none" strike="noStrike" cap="none" normalizeH="0" baseline="0" dirty="0" smtClean="0">
                  <a:ln>
                    <a:noFill/>
                  </a:ln>
                  <a:solidFill>
                    <a:schemeClr val="tx1"/>
                  </a:solidFill>
                  <a:effectLst/>
                  <a:latin typeface="Arial" charset="0"/>
                </a:rPr>
                <a:t>Client 01 :	20'000</a:t>
              </a:r>
            </a:p>
          </p:txBody>
        </p:sp>
      </p:grpSp>
      <p:grpSp>
        <p:nvGrpSpPr>
          <p:cNvPr id="13" name="Groupe 12"/>
          <p:cNvGrpSpPr/>
          <p:nvPr/>
        </p:nvGrpSpPr>
        <p:grpSpPr>
          <a:xfrm>
            <a:off x="856355" y="5242602"/>
            <a:ext cx="3001384" cy="1280160"/>
            <a:chOff x="1391316" y="5090160"/>
            <a:chExt cx="3001384" cy="1280160"/>
          </a:xfrm>
        </p:grpSpPr>
        <p:sp>
          <p:nvSpPr>
            <p:cNvPr id="14" name="Rectangle 13"/>
            <p:cNvSpPr/>
            <p:nvPr/>
          </p:nvSpPr>
          <p:spPr bwMode="auto">
            <a:xfrm>
              <a:off x="1391316" y="5090160"/>
              <a:ext cx="3001384" cy="1280160"/>
            </a:xfrm>
            <a:prstGeom prst="rect">
              <a:avLst/>
            </a:prstGeom>
            <a:solidFill>
              <a:srgbClr val="00B0F0">
                <a:alpha val="50000"/>
              </a:srgbClr>
            </a:solidFill>
            <a:ln w="28575" cap="flat" cmpd="sng" algn="ctr">
              <a:solidFill>
                <a:srgbClr val="00B0F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Enquête &amp;</a:t>
              </a:r>
              <a:r>
                <a:rPr kumimoji="0" lang="fr-CH" sz="1600" b="0" i="0" u="none" strike="noStrike" cap="none" normalizeH="0" dirty="0" smtClean="0">
                  <a:ln>
                    <a:noFill/>
                  </a:ln>
                  <a:solidFill>
                    <a:schemeClr val="tx1"/>
                  </a:solidFill>
                  <a:effectLst/>
                  <a:latin typeface="Arial" charset="0"/>
                </a:rPr>
                <a:t> validation</a:t>
              </a:r>
              <a:endParaRPr kumimoji="0" lang="fr-CH" sz="1600" b="0" i="0" u="none" strike="noStrike" cap="none" normalizeH="0" baseline="0" dirty="0" smtClean="0">
                <a:ln>
                  <a:noFill/>
                </a:ln>
                <a:solidFill>
                  <a:schemeClr val="tx1"/>
                </a:solidFill>
                <a:effectLst/>
                <a:latin typeface="Arial" charset="0"/>
              </a:endParaRPr>
            </a:p>
          </p:txBody>
        </p:sp>
        <p:sp>
          <p:nvSpPr>
            <p:cNvPr id="15" name="Rectangle 14"/>
            <p:cNvSpPr/>
            <p:nvPr/>
          </p:nvSpPr>
          <p:spPr bwMode="auto">
            <a:xfrm>
              <a:off x="1552681" y="5446945"/>
              <a:ext cx="2678655" cy="761982"/>
            </a:xfrm>
            <a:prstGeom prst="rect">
              <a:avLst/>
            </a:prstGeom>
            <a:solidFill>
              <a:srgbClr val="00FF00">
                <a:alpha val="50000"/>
              </a:srgbClr>
            </a:solidFill>
            <a:ln w="28575" cap="flat" cmpd="sng" algn="ctr">
              <a:solidFill>
                <a:srgbClr val="00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fr-CH" sz="1400" b="0" i="0" strike="noStrike" cap="none" normalizeH="0" baseline="0" dirty="0" smtClean="0">
                  <a:ln>
                    <a:noFill/>
                  </a:ln>
                  <a:solidFill>
                    <a:schemeClr val="tx1"/>
                  </a:solidFill>
                  <a:effectLst/>
                  <a:latin typeface="Arial" charset="0"/>
                </a:rPr>
                <a:t>SI crédits</a:t>
              </a:r>
            </a:p>
            <a:p>
              <a:pPr marL="0" marR="0" indent="0" defTabSz="914400" rtl="0" eaLnBrk="1" fontAlgn="base" latinLnBrk="0" hangingPunct="1">
                <a:lnSpc>
                  <a:spcPct val="100000"/>
                </a:lnSpc>
                <a:spcBef>
                  <a:spcPct val="0"/>
                </a:spcBef>
                <a:spcAft>
                  <a:spcPct val="0"/>
                </a:spcAft>
                <a:buClrTx/>
                <a:buSzTx/>
                <a:buFontTx/>
                <a:buNone/>
                <a:tabLst/>
              </a:pPr>
              <a:r>
                <a:rPr lang="fr-CH" sz="1400" dirty="0" smtClean="0"/>
                <a:t>Contact client</a:t>
              </a:r>
            </a:p>
            <a:p>
              <a:pPr marL="0" marR="0" indent="0" defTabSz="914400" rtl="0" eaLnBrk="1" fontAlgn="base" latinLnBrk="0" hangingPunct="1">
                <a:lnSpc>
                  <a:spcPct val="100000"/>
                </a:lnSpc>
                <a:spcBef>
                  <a:spcPct val="0"/>
                </a:spcBef>
                <a:spcAft>
                  <a:spcPct val="0"/>
                </a:spcAft>
                <a:buClrTx/>
                <a:buSzTx/>
                <a:buFontTx/>
                <a:buNone/>
                <a:tabLst/>
              </a:pPr>
              <a:r>
                <a:rPr kumimoji="0" lang="fr-CH" sz="1400" b="0" i="0" strike="noStrike" cap="none" normalizeH="0" baseline="0" dirty="0" smtClean="0">
                  <a:ln>
                    <a:noFill/>
                  </a:ln>
                  <a:solidFill>
                    <a:schemeClr val="tx1"/>
                  </a:solidFill>
                  <a:effectLst/>
                  <a:latin typeface="Arial" charset="0"/>
                </a:rPr>
                <a:t>Validation commande</a:t>
              </a:r>
            </a:p>
          </p:txBody>
        </p:sp>
      </p:grpSp>
      <p:grpSp>
        <p:nvGrpSpPr>
          <p:cNvPr id="16" name="Groupe 15"/>
          <p:cNvGrpSpPr/>
          <p:nvPr/>
        </p:nvGrpSpPr>
        <p:grpSpPr>
          <a:xfrm>
            <a:off x="5202358" y="1950773"/>
            <a:ext cx="3001384" cy="3291829"/>
            <a:chOff x="5665881" y="1798331"/>
            <a:chExt cx="3001384" cy="3291829"/>
          </a:xfrm>
        </p:grpSpPr>
        <p:sp>
          <p:nvSpPr>
            <p:cNvPr id="17" name="Rectangle 16"/>
            <p:cNvSpPr/>
            <p:nvPr/>
          </p:nvSpPr>
          <p:spPr bwMode="auto">
            <a:xfrm>
              <a:off x="5665881" y="1798331"/>
              <a:ext cx="3001384" cy="3291829"/>
            </a:xfrm>
            <a:prstGeom prst="rect">
              <a:avLst/>
            </a:prstGeom>
            <a:solidFill>
              <a:srgbClr val="00B0F0">
                <a:alpha val="50000"/>
              </a:srgbClr>
            </a:solidFill>
            <a:ln w="28575" cap="flat" cmpd="sng" algn="ctr">
              <a:solidFill>
                <a:srgbClr val="00B0F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Saisie de commande client</a:t>
              </a:r>
            </a:p>
          </p:txBody>
        </p:sp>
        <p:sp>
          <p:nvSpPr>
            <p:cNvPr id="18" name="Rectangle 17"/>
            <p:cNvSpPr/>
            <p:nvPr/>
          </p:nvSpPr>
          <p:spPr bwMode="auto">
            <a:xfrm>
              <a:off x="5827246" y="2142097"/>
              <a:ext cx="2678655" cy="761982"/>
            </a:xfrm>
            <a:prstGeom prst="rect">
              <a:avLst/>
            </a:prstGeom>
            <a:solidFill>
              <a:srgbClr val="00FF00">
                <a:alpha val="50000"/>
              </a:srgbClr>
            </a:solidFill>
            <a:ln w="28575" cap="flat" cmpd="sng" algn="ctr">
              <a:solidFill>
                <a:srgbClr val="00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400" b="0" i="0" u="sng" strike="noStrike" cap="none" normalizeH="0" baseline="0" dirty="0" smtClean="0">
                  <a:ln>
                    <a:noFill/>
                  </a:ln>
                  <a:solidFill>
                    <a:schemeClr val="tx1"/>
                  </a:solidFill>
                  <a:effectLst/>
                  <a:latin typeface="Arial" charset="0"/>
                </a:rPr>
                <a:t>Commande 1001</a:t>
              </a:r>
            </a:p>
            <a:p>
              <a:pPr marL="0" marR="0" indent="0" defTabSz="914400" rtl="0" eaLnBrk="1" fontAlgn="base" latinLnBrk="0" hangingPunct="1">
                <a:lnSpc>
                  <a:spcPct val="100000"/>
                </a:lnSpc>
                <a:spcBef>
                  <a:spcPct val="0"/>
                </a:spcBef>
                <a:spcAft>
                  <a:spcPct val="0"/>
                </a:spcAft>
                <a:buClrTx/>
                <a:buSzTx/>
                <a:buFontTx/>
                <a:buNone/>
                <a:tabLst>
                  <a:tab pos="2333625" algn="r"/>
                </a:tabLst>
              </a:pPr>
              <a:r>
                <a:rPr lang="fr-CH" sz="1400" dirty="0" smtClean="0"/>
                <a:t>Client :	Client 01</a:t>
              </a:r>
            </a:p>
            <a:p>
              <a:pPr marL="0" marR="0" indent="0" defTabSz="914400" rtl="0" eaLnBrk="1" fontAlgn="base" latinLnBrk="0" hangingPunct="1">
                <a:lnSpc>
                  <a:spcPct val="100000"/>
                </a:lnSpc>
                <a:spcBef>
                  <a:spcPct val="0"/>
                </a:spcBef>
                <a:spcAft>
                  <a:spcPct val="0"/>
                </a:spcAft>
                <a:buClrTx/>
                <a:buSzTx/>
                <a:buFontTx/>
                <a:buNone/>
                <a:tabLst>
                  <a:tab pos="2333625" algn="r"/>
                </a:tabLst>
              </a:pPr>
              <a:r>
                <a:rPr kumimoji="0" lang="fr-CH" sz="1400" b="0" i="0" u="none" strike="noStrike" cap="none" normalizeH="0" baseline="0" dirty="0" smtClean="0">
                  <a:ln>
                    <a:noFill/>
                  </a:ln>
                  <a:solidFill>
                    <a:schemeClr val="tx1"/>
                  </a:solidFill>
                  <a:effectLst/>
                  <a:latin typeface="Arial" charset="0"/>
                </a:rPr>
                <a:t>Montant :	20'000</a:t>
              </a:r>
            </a:p>
          </p:txBody>
        </p:sp>
      </p:grpSp>
      <p:sp>
        <p:nvSpPr>
          <p:cNvPr id="19" name="Rectangle 18"/>
          <p:cNvSpPr/>
          <p:nvPr/>
        </p:nvSpPr>
        <p:spPr bwMode="auto">
          <a:xfrm>
            <a:off x="5339543" y="3208921"/>
            <a:ext cx="2678655" cy="761982"/>
          </a:xfrm>
          <a:prstGeom prst="rect">
            <a:avLst/>
          </a:prstGeom>
          <a:solidFill>
            <a:srgbClr val="00FF00">
              <a:alpha val="50000"/>
            </a:srgbClr>
          </a:solidFill>
          <a:ln w="28575" cap="flat" cmpd="sng" algn="ctr">
            <a:solidFill>
              <a:srgbClr val="00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fr-CH" sz="1400" b="0" i="0" strike="noStrike" cap="none" normalizeH="0" baseline="0" dirty="0" smtClean="0">
                <a:ln>
                  <a:noFill/>
                </a:ln>
                <a:solidFill>
                  <a:schemeClr val="tx1"/>
                </a:solidFill>
                <a:effectLst/>
                <a:latin typeface="Arial" charset="0"/>
              </a:rPr>
              <a:t>Plafond de crédit dépassé</a:t>
            </a:r>
          </a:p>
          <a:p>
            <a:pPr marL="0" marR="0" indent="0" defTabSz="914400" rtl="0" eaLnBrk="1" fontAlgn="base" latinLnBrk="0" hangingPunct="1">
              <a:lnSpc>
                <a:spcPct val="100000"/>
              </a:lnSpc>
              <a:spcBef>
                <a:spcPct val="0"/>
              </a:spcBef>
              <a:spcAft>
                <a:spcPct val="0"/>
              </a:spcAft>
              <a:buClrTx/>
              <a:buSzTx/>
              <a:buFontTx/>
              <a:buNone/>
              <a:tabLst/>
            </a:pPr>
            <a:r>
              <a:rPr lang="fr-CH" sz="1400" dirty="0" smtClean="0"/>
              <a:t>Mail au </a:t>
            </a:r>
            <a:r>
              <a:rPr lang="fr-CH" sz="1400" dirty="0" err="1" smtClean="0"/>
              <a:t>resp</a:t>
            </a:r>
            <a:r>
              <a:rPr lang="fr-CH" sz="1400" dirty="0" smtClean="0"/>
              <a:t>. crédit (facultatif)</a:t>
            </a:r>
          </a:p>
          <a:p>
            <a:pPr marL="0" marR="0" indent="0" defTabSz="914400" rtl="0" eaLnBrk="1" fontAlgn="base" latinLnBrk="0" hangingPunct="1">
              <a:lnSpc>
                <a:spcPct val="100000"/>
              </a:lnSpc>
              <a:spcBef>
                <a:spcPct val="0"/>
              </a:spcBef>
              <a:spcAft>
                <a:spcPct val="0"/>
              </a:spcAft>
              <a:buClrTx/>
              <a:buSzTx/>
              <a:buFontTx/>
              <a:buNone/>
              <a:tabLst/>
            </a:pPr>
            <a:r>
              <a:rPr kumimoji="0" lang="fr-CH" sz="1400" b="0" i="0" strike="noStrike" cap="none" normalizeH="0" baseline="0" dirty="0" smtClean="0">
                <a:ln>
                  <a:noFill/>
                </a:ln>
                <a:solidFill>
                  <a:schemeClr val="tx1"/>
                </a:solidFill>
                <a:effectLst/>
                <a:latin typeface="Arial" charset="0"/>
              </a:rPr>
              <a:t>Commande</a:t>
            </a:r>
            <a:r>
              <a:rPr kumimoji="0" lang="fr-CH" sz="1400" b="0" i="0" strike="noStrike" cap="none" normalizeH="0" dirty="0" smtClean="0">
                <a:ln>
                  <a:noFill/>
                </a:ln>
                <a:solidFill>
                  <a:schemeClr val="tx1"/>
                </a:solidFill>
                <a:effectLst/>
                <a:latin typeface="Arial" charset="0"/>
              </a:rPr>
              <a:t> bloqué</a:t>
            </a:r>
            <a:endParaRPr kumimoji="0" lang="fr-CH" sz="1400" b="0" i="0" strike="noStrike" cap="none" normalizeH="0" baseline="0" dirty="0" smtClean="0">
              <a:ln>
                <a:noFill/>
              </a:ln>
              <a:solidFill>
                <a:schemeClr val="tx1"/>
              </a:solidFill>
              <a:effectLst/>
              <a:latin typeface="Arial" charset="0"/>
            </a:endParaRPr>
          </a:p>
        </p:txBody>
      </p:sp>
      <p:sp>
        <p:nvSpPr>
          <p:cNvPr id="20" name="Rectangle 19"/>
          <p:cNvSpPr/>
          <p:nvPr/>
        </p:nvSpPr>
        <p:spPr bwMode="auto">
          <a:xfrm>
            <a:off x="5202358" y="5498994"/>
            <a:ext cx="3001384" cy="383687"/>
          </a:xfrm>
          <a:prstGeom prst="rect">
            <a:avLst/>
          </a:prstGeom>
          <a:solidFill>
            <a:srgbClr val="00B0F0">
              <a:alpha val="50000"/>
            </a:srgbClr>
          </a:solidFill>
          <a:ln w="28575" cap="flat" cmpd="sng" algn="ctr">
            <a:solidFill>
              <a:srgbClr val="00B0F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Expédition</a:t>
            </a:r>
            <a:r>
              <a:rPr kumimoji="0" lang="fr-CH" sz="1600" b="0" i="0" u="none" strike="noStrike" cap="none" normalizeH="0" dirty="0" smtClean="0">
                <a:ln>
                  <a:noFill/>
                </a:ln>
                <a:solidFill>
                  <a:schemeClr val="tx1"/>
                </a:solidFill>
                <a:effectLst/>
                <a:latin typeface="Arial" charset="0"/>
              </a:rPr>
              <a:t> &amp; facturation</a:t>
            </a:r>
            <a:endParaRPr kumimoji="0" lang="fr-CH" sz="1600" b="0" i="0" u="none" strike="noStrike" cap="none" normalizeH="0" baseline="0" dirty="0" smtClean="0">
              <a:ln>
                <a:noFill/>
              </a:ln>
              <a:solidFill>
                <a:schemeClr val="tx1"/>
              </a:solidFill>
              <a:effectLst/>
              <a:latin typeface="Arial" charset="0"/>
            </a:endParaRPr>
          </a:p>
        </p:txBody>
      </p:sp>
      <p:sp>
        <p:nvSpPr>
          <p:cNvPr id="21" name="Rectangle 20"/>
          <p:cNvSpPr/>
          <p:nvPr/>
        </p:nvSpPr>
        <p:spPr bwMode="auto">
          <a:xfrm>
            <a:off x="5202358" y="6044040"/>
            <a:ext cx="3001384" cy="383687"/>
          </a:xfrm>
          <a:prstGeom prst="rect">
            <a:avLst/>
          </a:prstGeom>
          <a:solidFill>
            <a:srgbClr val="00B0F0">
              <a:alpha val="50000"/>
            </a:srgbClr>
          </a:solidFill>
          <a:ln w="28575" cap="flat" cmpd="sng" algn="ctr">
            <a:solidFill>
              <a:srgbClr val="00B0F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0" i="0" u="none" strike="noStrike" cap="none" normalizeH="0" baseline="0" dirty="0" smtClean="0">
                <a:ln>
                  <a:noFill/>
                </a:ln>
                <a:solidFill>
                  <a:schemeClr val="tx1"/>
                </a:solidFill>
                <a:effectLst/>
                <a:latin typeface="Arial" charset="0"/>
              </a:rPr>
              <a:t>Encaissement</a:t>
            </a:r>
          </a:p>
        </p:txBody>
      </p:sp>
      <p:sp>
        <p:nvSpPr>
          <p:cNvPr id="22" name="Rectangle 21"/>
          <p:cNvSpPr/>
          <p:nvPr/>
        </p:nvSpPr>
        <p:spPr bwMode="auto">
          <a:xfrm>
            <a:off x="5339543" y="4360494"/>
            <a:ext cx="2678655" cy="761982"/>
          </a:xfrm>
          <a:prstGeom prst="rect">
            <a:avLst/>
          </a:prstGeom>
          <a:solidFill>
            <a:srgbClr val="00FF00">
              <a:alpha val="50000"/>
            </a:srgbClr>
          </a:solidFill>
          <a:ln w="28575" cap="flat" cmpd="sng" algn="ctr">
            <a:solidFill>
              <a:srgbClr val="00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fr-CH" sz="1400" b="0" i="0" strike="noStrike" cap="none" normalizeH="0" baseline="0" dirty="0" smtClean="0">
                <a:ln>
                  <a:noFill/>
                </a:ln>
                <a:solidFill>
                  <a:schemeClr val="tx1"/>
                </a:solidFill>
                <a:effectLst/>
                <a:latin typeface="Arial" charset="0"/>
              </a:rPr>
              <a:t>Quantité confirmée</a:t>
            </a:r>
          </a:p>
          <a:p>
            <a:pPr marL="0" marR="0" indent="0" defTabSz="914400" rtl="0" eaLnBrk="1" fontAlgn="base" latinLnBrk="0" hangingPunct="1">
              <a:lnSpc>
                <a:spcPct val="100000"/>
              </a:lnSpc>
              <a:spcBef>
                <a:spcPct val="0"/>
              </a:spcBef>
              <a:spcAft>
                <a:spcPct val="0"/>
              </a:spcAft>
              <a:buClrTx/>
              <a:buSzTx/>
              <a:buFontTx/>
              <a:buNone/>
              <a:tabLst/>
            </a:pPr>
            <a:r>
              <a:rPr lang="fr-CH" sz="1400" dirty="0" smtClean="0"/>
              <a:t>Réserve de travail expédition</a:t>
            </a:r>
            <a:endParaRPr kumimoji="0" lang="fr-CH" sz="1400" b="0" i="0" strike="noStrike" cap="none" normalizeH="0" baseline="0" dirty="0" smtClean="0">
              <a:ln>
                <a:noFill/>
              </a:ln>
              <a:solidFill>
                <a:schemeClr val="tx1"/>
              </a:solidFill>
              <a:effectLst/>
              <a:latin typeface="Arial" charset="0"/>
            </a:endParaRPr>
          </a:p>
        </p:txBody>
      </p:sp>
      <p:cxnSp>
        <p:nvCxnSpPr>
          <p:cNvPr id="23" name="Connecteur droit avec flèche 22"/>
          <p:cNvCxnSpPr/>
          <p:nvPr/>
        </p:nvCxnSpPr>
        <p:spPr bwMode="auto">
          <a:xfrm flipV="1">
            <a:off x="3714303" y="2675530"/>
            <a:ext cx="1577982" cy="323214"/>
          </a:xfrm>
          <a:prstGeom prst="bentConnector3">
            <a:avLst>
              <a:gd name="adj1" fmla="val 50000"/>
            </a:avLst>
          </a:prstGeom>
          <a:solidFill>
            <a:schemeClr val="accent1"/>
          </a:solidFill>
          <a:ln w="38100" cap="flat" cmpd="sng" algn="ctr">
            <a:solidFill>
              <a:schemeClr val="tx1"/>
            </a:solidFill>
            <a:prstDash val="sysDot"/>
            <a:round/>
            <a:headEnd type="none" w="med" len="med"/>
            <a:tailEnd type="arrow"/>
          </a:ln>
          <a:effectLst/>
        </p:spPr>
      </p:cxnSp>
      <p:cxnSp>
        <p:nvCxnSpPr>
          <p:cNvPr id="24" name="Connecteur droit avec flèche 25"/>
          <p:cNvCxnSpPr>
            <a:stCxn id="19" idx="1"/>
          </p:cNvCxnSpPr>
          <p:nvPr/>
        </p:nvCxnSpPr>
        <p:spPr bwMode="auto">
          <a:xfrm rot="10800000" flipV="1">
            <a:off x="3752597" y="3589912"/>
            <a:ext cx="1586946" cy="893358"/>
          </a:xfrm>
          <a:prstGeom prst="bentConnector3">
            <a:avLst>
              <a:gd name="adj1" fmla="val 50000"/>
            </a:avLst>
          </a:prstGeom>
          <a:solidFill>
            <a:schemeClr val="accent1"/>
          </a:solidFill>
          <a:ln w="38100" cap="flat" cmpd="sng" algn="ctr">
            <a:solidFill>
              <a:schemeClr val="tx1"/>
            </a:solidFill>
            <a:prstDash val="solid"/>
            <a:round/>
            <a:headEnd type="none" w="med" len="med"/>
            <a:tailEnd type="arrow"/>
          </a:ln>
          <a:effectLst/>
        </p:spPr>
      </p:cxnSp>
      <p:cxnSp>
        <p:nvCxnSpPr>
          <p:cNvPr id="25" name="Connecteur droit avec flèche 25"/>
          <p:cNvCxnSpPr>
            <a:endCxn id="22" idx="1"/>
          </p:cNvCxnSpPr>
          <p:nvPr/>
        </p:nvCxnSpPr>
        <p:spPr bwMode="auto">
          <a:xfrm flipV="1">
            <a:off x="3743633" y="4741485"/>
            <a:ext cx="1595910" cy="1238893"/>
          </a:xfrm>
          <a:prstGeom prst="bentConnector3">
            <a:avLst>
              <a:gd name="adj1" fmla="val 50000"/>
            </a:avLst>
          </a:prstGeom>
          <a:solidFill>
            <a:schemeClr val="accent1"/>
          </a:solidFill>
          <a:ln w="38100"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childTnLst>
                          </p:cTn>
                        </p:par>
                        <p:par>
                          <p:cTn id="35" fill="hold">
                            <p:stCondLst>
                              <p:cond delay="500"/>
                            </p:stCondLst>
                            <p:childTnLst>
                              <p:par>
                                <p:cTn id="36" presetID="22" presetClass="entr" presetSubtype="2"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up)">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9" grpId="0" animBg="1"/>
      <p:bldP spid="20" grpId="0" animBg="1"/>
      <p:bldP spid="21" grpId="0" animBg="1"/>
      <p:bldP spid="22"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Dans SAP</a:t>
            </a:r>
          </a:p>
          <a:p>
            <a:pPr lvl="2"/>
            <a:endParaRPr lang="fr-CH" dirty="0" smtClean="0"/>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92</a:t>
            </a:fld>
            <a:endParaRPr lang="fr-CH"/>
          </a:p>
        </p:txBody>
      </p:sp>
      <p:sp>
        <p:nvSpPr>
          <p:cNvPr id="4" name="Titre 3"/>
          <p:cNvSpPr>
            <a:spLocks noGrp="1"/>
          </p:cNvSpPr>
          <p:nvPr>
            <p:ph type="title"/>
          </p:nvPr>
        </p:nvSpPr>
        <p:spPr/>
        <p:txBody>
          <a:bodyPr/>
          <a:lstStyle/>
          <a:p>
            <a:r>
              <a:rPr lang="fr-CH" dirty="0" smtClean="0"/>
              <a:t>Gestion des crédits</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214546" y="1838346"/>
            <a:ext cx="5153025" cy="4591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Codes de transaction</a:t>
            </a:r>
            <a:endParaRPr lang="fr-CH" dirty="0" smtClean="0">
              <a:solidFill>
                <a:srgbClr val="00B050"/>
              </a:solidFill>
            </a:endParaRPr>
          </a:p>
          <a:p>
            <a:pPr lvl="2"/>
            <a:endParaRPr lang="fr-CH" dirty="0" smtClean="0"/>
          </a:p>
          <a:p>
            <a:pPr lvl="1"/>
            <a:r>
              <a:rPr lang="fr-CH" dirty="0" smtClean="0"/>
              <a:t>Menu SAP</a:t>
            </a:r>
          </a:p>
          <a:p>
            <a:pPr lvl="2"/>
            <a:r>
              <a:rPr lang="fr-CH" dirty="0" smtClean="0"/>
              <a:t>Logistique</a:t>
            </a:r>
          </a:p>
          <a:p>
            <a:pPr lvl="2"/>
            <a:r>
              <a:rPr lang="fr-CH" dirty="0" smtClean="0"/>
              <a:t>Administration des ventes</a:t>
            </a:r>
          </a:p>
          <a:p>
            <a:pPr lvl="2"/>
            <a:r>
              <a:rPr lang="fr-CH" dirty="0" smtClean="0"/>
              <a:t>Gestion des crédits</a:t>
            </a:r>
          </a:p>
          <a:p>
            <a:pPr lvl="3"/>
            <a:r>
              <a:rPr lang="fr-CH" dirty="0" smtClean="0"/>
              <a:t>…</a:t>
            </a:r>
          </a:p>
          <a:p>
            <a:pPr lvl="3"/>
            <a:endParaRPr lang="fr-CH" dirty="0" smtClean="0"/>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93</a:t>
            </a:fld>
            <a:endParaRPr lang="fr-CH"/>
          </a:p>
        </p:txBody>
      </p:sp>
      <p:sp>
        <p:nvSpPr>
          <p:cNvPr id="4" name="Titre 3"/>
          <p:cNvSpPr>
            <a:spLocks noGrp="1"/>
          </p:cNvSpPr>
          <p:nvPr>
            <p:ph type="title"/>
          </p:nvPr>
        </p:nvSpPr>
        <p:spPr/>
        <p:txBody>
          <a:bodyPr/>
          <a:lstStyle/>
          <a:p>
            <a:r>
              <a:rPr lang="fr-CH" dirty="0" smtClean="0"/>
              <a:t>Gestion des crédits</a:t>
            </a:r>
            <a:endParaRPr lang="fr-CH" dirty="0"/>
          </a:p>
        </p:txBody>
      </p:sp>
      <p:pic>
        <p:nvPicPr>
          <p:cNvPr id="7" name="Picture 2"/>
          <p:cNvPicPr>
            <a:picLocks noChangeAspect="1" noChangeArrowheads="1"/>
          </p:cNvPicPr>
          <p:nvPr/>
        </p:nvPicPr>
        <p:blipFill>
          <a:blip r:embed="rId2" cstate="print"/>
          <a:srcRect/>
          <a:stretch>
            <a:fillRect/>
          </a:stretch>
        </p:blipFill>
        <p:spPr bwMode="auto">
          <a:xfrm>
            <a:off x="4786314" y="1214422"/>
            <a:ext cx="3979176" cy="5429288"/>
          </a:xfrm>
          <a:prstGeom prst="rect">
            <a:avLst/>
          </a:prstGeom>
          <a:noFill/>
          <a:ln w="9525">
            <a:noFill/>
            <a:miter lim="800000"/>
            <a:headEnd/>
            <a:tailEnd/>
          </a:ln>
          <a:effectLst/>
        </p:spPr>
      </p:pic>
      <p:sp>
        <p:nvSpPr>
          <p:cNvPr id="8" name="Rectangle 7"/>
          <p:cNvSpPr/>
          <p:nvPr/>
        </p:nvSpPr>
        <p:spPr bwMode="auto">
          <a:xfrm>
            <a:off x="5286380" y="3357562"/>
            <a:ext cx="3500462" cy="3143272"/>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solidFill>
                  <a:schemeClr val="bg1">
                    <a:lumMod val="50000"/>
                  </a:schemeClr>
                </a:solidFill>
              </a:rPr>
              <a:t>Structure organisationnelle</a:t>
            </a:r>
          </a:p>
          <a:p>
            <a:pPr lvl="2"/>
            <a:endParaRPr lang="fr-CH" dirty="0" smtClean="0">
              <a:solidFill>
                <a:schemeClr val="bg1">
                  <a:lumMod val="50000"/>
                </a:schemeClr>
              </a:solidFill>
            </a:endParaRPr>
          </a:p>
          <a:p>
            <a:r>
              <a:rPr lang="fr-CH" dirty="0" smtClean="0">
                <a:solidFill>
                  <a:schemeClr val="bg1">
                    <a:lumMod val="50000"/>
                  </a:schemeClr>
                </a:solidFill>
              </a:rPr>
              <a:t>Master data</a:t>
            </a:r>
          </a:p>
          <a:p>
            <a:pPr lvl="2"/>
            <a:endParaRPr lang="fr-CH" dirty="0" smtClean="0">
              <a:solidFill>
                <a:schemeClr val="bg1">
                  <a:lumMod val="50000"/>
                </a:schemeClr>
              </a:solidFill>
            </a:endParaRPr>
          </a:p>
          <a:p>
            <a:r>
              <a:rPr lang="fr-CH" dirty="0" smtClean="0">
                <a:solidFill>
                  <a:schemeClr val="bg1">
                    <a:lumMod val="50000"/>
                  </a:schemeClr>
                </a:solidFill>
              </a:rPr>
              <a:t>Flux de documents</a:t>
            </a:r>
          </a:p>
          <a:p>
            <a:pPr lvl="2"/>
            <a:endParaRPr lang="fr-CH" dirty="0" smtClean="0">
              <a:solidFill>
                <a:schemeClr val="bg1">
                  <a:lumMod val="50000"/>
                </a:schemeClr>
              </a:solidFill>
            </a:endParaRPr>
          </a:p>
          <a:p>
            <a:r>
              <a:rPr lang="fr-CH" dirty="0" smtClean="0">
                <a:solidFill>
                  <a:schemeClr val="bg1">
                    <a:lumMod val="50000"/>
                  </a:schemeClr>
                </a:solidFill>
              </a:rPr>
              <a:t>Processus de vente</a:t>
            </a:r>
          </a:p>
          <a:p>
            <a:pPr lvl="1"/>
            <a:endParaRPr lang="fr-CH" dirty="0" smtClean="0">
              <a:solidFill>
                <a:schemeClr val="bg1">
                  <a:lumMod val="50000"/>
                </a:schemeClr>
              </a:solidFill>
            </a:endParaRPr>
          </a:p>
          <a:p>
            <a:r>
              <a:rPr lang="fr-CH" dirty="0" smtClean="0">
                <a:solidFill>
                  <a:schemeClr val="bg1">
                    <a:lumMod val="50000"/>
                  </a:schemeClr>
                </a:solidFill>
              </a:rPr>
              <a:t>Gestion des crédits</a:t>
            </a:r>
          </a:p>
          <a:p>
            <a:pPr lvl="2"/>
            <a:endParaRPr lang="fr-CH" dirty="0" smtClean="0"/>
          </a:p>
          <a:p>
            <a:r>
              <a:rPr lang="fr-CH" dirty="0" err="1" smtClean="0"/>
              <a:t>Reporting</a:t>
            </a:r>
            <a:endParaRPr lang="fr-CH" dirty="0" smtClean="0"/>
          </a:p>
          <a:p>
            <a:pPr lvl="2"/>
            <a:endParaRPr lang="fr-CH" dirty="0"/>
          </a:p>
          <a:p>
            <a:r>
              <a:rPr lang="fr-CH" dirty="0" smtClean="0">
                <a:solidFill>
                  <a:schemeClr val="bg1">
                    <a:lumMod val="50000"/>
                  </a:schemeClr>
                </a:solidFill>
              </a:rPr>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94</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Codes de transaction</a:t>
            </a:r>
            <a:r>
              <a:rPr lang="fr-CH" dirty="0" smtClean="0"/>
              <a:t> : </a:t>
            </a:r>
            <a:r>
              <a:rPr lang="fr-CH" dirty="0" err="1" smtClean="0">
                <a:solidFill>
                  <a:srgbClr val="00B050"/>
                </a:solidFill>
              </a:rPr>
              <a:t>Reporting</a:t>
            </a:r>
            <a:endParaRPr lang="fr-CH" dirty="0" smtClean="0">
              <a:solidFill>
                <a:srgbClr val="00B050"/>
              </a:solidFill>
            </a:endParaRPr>
          </a:p>
          <a:p>
            <a:pPr lvl="2"/>
            <a:endParaRPr lang="fr-CH" dirty="0" smtClean="0"/>
          </a:p>
          <a:p>
            <a:pPr lvl="1"/>
            <a:r>
              <a:rPr lang="fr-CH" dirty="0" smtClean="0"/>
              <a:t>Système d'information commercial</a:t>
            </a:r>
          </a:p>
          <a:p>
            <a:pPr lvl="2"/>
            <a:endParaRPr lang="fr-CH" dirty="0" smtClean="0"/>
          </a:p>
          <a:p>
            <a:pPr lvl="1"/>
            <a:r>
              <a:rPr lang="fr-CH" dirty="0" smtClean="0"/>
              <a:t>Menu SAP</a:t>
            </a:r>
          </a:p>
          <a:p>
            <a:pPr lvl="2"/>
            <a:r>
              <a:rPr lang="fr-CH" dirty="0" smtClean="0"/>
              <a:t>Logistique</a:t>
            </a:r>
          </a:p>
          <a:p>
            <a:pPr lvl="2"/>
            <a:r>
              <a:rPr lang="fr-CH" dirty="0" smtClean="0"/>
              <a:t>Administration des vente (ADV)</a:t>
            </a:r>
          </a:p>
          <a:p>
            <a:pPr lvl="2"/>
            <a:r>
              <a:rPr lang="fr-CH" dirty="0" smtClean="0"/>
              <a:t>Système d'information commercial</a:t>
            </a:r>
          </a:p>
          <a:p>
            <a:pPr lvl="3"/>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95</a:t>
            </a:fld>
            <a:endParaRPr lang="fr-CH"/>
          </a:p>
        </p:txBody>
      </p:sp>
      <p:sp>
        <p:nvSpPr>
          <p:cNvPr id="4" name="Titre 3"/>
          <p:cNvSpPr>
            <a:spLocks noGrp="1"/>
          </p:cNvSpPr>
          <p:nvPr>
            <p:ph type="title"/>
          </p:nvPr>
        </p:nvSpPr>
        <p:spPr/>
        <p:txBody>
          <a:bodyPr/>
          <a:lstStyle/>
          <a:p>
            <a:r>
              <a:rPr lang="fr-CH" dirty="0" err="1" smtClean="0"/>
              <a:t>Reporting</a:t>
            </a:r>
            <a:endParaRPr lang="fr-CH" dirty="0"/>
          </a:p>
        </p:txBody>
      </p:sp>
      <p:pic>
        <p:nvPicPr>
          <p:cNvPr id="9" name="Picture 2"/>
          <p:cNvPicPr>
            <a:picLocks noChangeAspect="1" noChangeArrowheads="1"/>
          </p:cNvPicPr>
          <p:nvPr/>
        </p:nvPicPr>
        <p:blipFill>
          <a:blip r:embed="rId2" cstate="print"/>
          <a:srcRect/>
          <a:stretch>
            <a:fillRect/>
          </a:stretch>
        </p:blipFill>
        <p:spPr bwMode="auto">
          <a:xfrm>
            <a:off x="6000760" y="1928802"/>
            <a:ext cx="2428892" cy="4498219"/>
          </a:xfrm>
          <a:prstGeom prst="rect">
            <a:avLst/>
          </a:prstGeom>
          <a:noFill/>
          <a:ln w="9525">
            <a:noFill/>
            <a:miter lim="800000"/>
            <a:headEnd/>
            <a:tailEnd/>
          </a:ln>
          <a:effectLst/>
        </p:spPr>
      </p:pic>
      <p:sp>
        <p:nvSpPr>
          <p:cNvPr id="10" name="Rectangle 9"/>
          <p:cNvSpPr/>
          <p:nvPr/>
        </p:nvSpPr>
        <p:spPr bwMode="auto">
          <a:xfrm>
            <a:off x="6318466" y="4000504"/>
            <a:ext cx="2138123" cy="2426517"/>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42984"/>
            <a:ext cx="4614866" cy="5214974"/>
          </a:xfrm>
        </p:spPr>
        <p:txBody>
          <a:bodyPr/>
          <a:lstStyle/>
          <a:p>
            <a:r>
              <a:rPr lang="fr-CH" u="sng" dirty="0" smtClean="0"/>
              <a:t>Codes de transaction</a:t>
            </a:r>
            <a:r>
              <a:rPr lang="fr-CH" dirty="0" smtClean="0"/>
              <a:t> : </a:t>
            </a:r>
            <a:r>
              <a:rPr lang="fr-CH" dirty="0" err="1" smtClean="0">
                <a:solidFill>
                  <a:srgbClr val="00B050"/>
                </a:solidFill>
              </a:rPr>
              <a:t>Reporting</a:t>
            </a:r>
            <a:endParaRPr lang="fr-CH" dirty="0" smtClean="0">
              <a:solidFill>
                <a:srgbClr val="00B050"/>
              </a:solidFill>
            </a:endParaRPr>
          </a:p>
          <a:p>
            <a:pPr lvl="2"/>
            <a:endParaRPr lang="fr-CH" dirty="0" smtClean="0"/>
          </a:p>
          <a:p>
            <a:pPr lvl="1"/>
            <a:r>
              <a:rPr lang="fr-CH" dirty="0" smtClean="0"/>
              <a:t>Dans tous les dossiers nommés "</a:t>
            </a:r>
            <a:r>
              <a:rPr lang="fr-CH" dirty="0" smtClean="0">
                <a:solidFill>
                  <a:srgbClr val="00B050"/>
                </a:solidFill>
              </a:rPr>
              <a:t>Système d'informations</a:t>
            </a:r>
            <a:r>
              <a:rPr lang="fr-CH" dirty="0" smtClean="0"/>
              <a:t>"</a:t>
            </a:r>
          </a:p>
          <a:p>
            <a:pPr lvl="1"/>
            <a:endParaRPr lang="fr-CH" dirty="0" smtClean="0"/>
          </a:p>
          <a:p>
            <a:pPr lvl="1"/>
            <a:r>
              <a:rPr lang="fr-CH" dirty="0" smtClean="0"/>
              <a:t>Menu SAP</a:t>
            </a:r>
          </a:p>
          <a:p>
            <a:pPr lvl="2"/>
            <a:r>
              <a:rPr lang="fr-CH" dirty="0" smtClean="0"/>
              <a:t>Logistique</a:t>
            </a:r>
          </a:p>
          <a:p>
            <a:pPr lvl="2"/>
            <a:r>
              <a:rPr lang="fr-CH" dirty="0" smtClean="0"/>
              <a:t>Administration des ventes (ADV)</a:t>
            </a:r>
          </a:p>
          <a:p>
            <a:pPr lvl="2"/>
            <a:r>
              <a:rPr lang="fr-CH" dirty="0" smtClean="0"/>
              <a:t>Vente</a:t>
            </a:r>
          </a:p>
          <a:p>
            <a:pPr lvl="2"/>
            <a:r>
              <a:rPr lang="fr-CH" dirty="0" smtClean="0"/>
              <a:t>Système d'information</a:t>
            </a:r>
          </a:p>
          <a:p>
            <a:pPr lvl="3"/>
            <a:r>
              <a:rPr lang="fr-CH" dirty="0" smtClean="0"/>
              <a:t>…</a:t>
            </a:r>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96</a:t>
            </a:fld>
            <a:endParaRPr lang="fr-CH"/>
          </a:p>
        </p:txBody>
      </p:sp>
      <p:sp>
        <p:nvSpPr>
          <p:cNvPr id="4" name="Titre 3"/>
          <p:cNvSpPr>
            <a:spLocks noGrp="1"/>
          </p:cNvSpPr>
          <p:nvPr>
            <p:ph type="title"/>
          </p:nvPr>
        </p:nvSpPr>
        <p:spPr/>
        <p:txBody>
          <a:bodyPr/>
          <a:lstStyle/>
          <a:p>
            <a:r>
              <a:rPr lang="fr-CH" dirty="0" err="1" smtClean="0"/>
              <a:t>Reporting</a:t>
            </a:r>
            <a:endParaRPr lang="fr-CH" dirty="0"/>
          </a:p>
        </p:txBody>
      </p:sp>
      <p:pic>
        <p:nvPicPr>
          <p:cNvPr id="7" name="Picture 2"/>
          <p:cNvPicPr>
            <a:picLocks noChangeAspect="1" noChangeArrowheads="1"/>
          </p:cNvPicPr>
          <p:nvPr/>
        </p:nvPicPr>
        <p:blipFill>
          <a:blip r:embed="rId2" cstate="print"/>
          <a:srcRect/>
          <a:stretch>
            <a:fillRect/>
          </a:stretch>
        </p:blipFill>
        <p:spPr bwMode="auto">
          <a:xfrm>
            <a:off x="5286380" y="1828819"/>
            <a:ext cx="3305175" cy="4457700"/>
          </a:xfrm>
          <a:prstGeom prst="rect">
            <a:avLst/>
          </a:prstGeom>
          <a:noFill/>
          <a:ln w="9525">
            <a:noFill/>
            <a:miter lim="800000"/>
            <a:headEnd/>
            <a:tailEnd/>
          </a:ln>
          <a:effectLst/>
        </p:spPr>
      </p:pic>
      <p:sp>
        <p:nvSpPr>
          <p:cNvPr id="8" name="Rectangle 7"/>
          <p:cNvSpPr/>
          <p:nvPr/>
        </p:nvSpPr>
        <p:spPr bwMode="auto">
          <a:xfrm>
            <a:off x="5880621" y="5079646"/>
            <a:ext cx="2710934" cy="1206874"/>
          </a:xfrm>
          <a:prstGeom prst="rect">
            <a:avLst/>
          </a:prstGeom>
          <a:solidFill>
            <a:srgbClr val="00B050">
              <a:alpha val="25000"/>
            </a:srgbClr>
          </a:solidFill>
          <a:ln w="38100" cap="flat" cmpd="sng" algn="ctr">
            <a:solidFill>
              <a:srgbClr val="00B05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CH"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20000"/>
          </a:bodyPr>
          <a:lstStyle/>
          <a:p>
            <a:r>
              <a:rPr lang="fr-CH" dirty="0" smtClean="0">
                <a:solidFill>
                  <a:schemeClr val="bg1">
                    <a:lumMod val="50000"/>
                  </a:schemeClr>
                </a:solidFill>
              </a:rPr>
              <a:t>Structure organisationnelle</a:t>
            </a:r>
          </a:p>
          <a:p>
            <a:pPr lvl="2"/>
            <a:endParaRPr lang="fr-CH" dirty="0" smtClean="0">
              <a:solidFill>
                <a:schemeClr val="bg1">
                  <a:lumMod val="50000"/>
                </a:schemeClr>
              </a:solidFill>
            </a:endParaRPr>
          </a:p>
          <a:p>
            <a:r>
              <a:rPr lang="fr-CH" dirty="0" smtClean="0">
                <a:solidFill>
                  <a:schemeClr val="bg1">
                    <a:lumMod val="50000"/>
                  </a:schemeClr>
                </a:solidFill>
              </a:rPr>
              <a:t>Master data</a:t>
            </a:r>
          </a:p>
          <a:p>
            <a:pPr lvl="2"/>
            <a:endParaRPr lang="fr-CH" dirty="0" smtClean="0">
              <a:solidFill>
                <a:schemeClr val="bg1">
                  <a:lumMod val="50000"/>
                </a:schemeClr>
              </a:solidFill>
            </a:endParaRPr>
          </a:p>
          <a:p>
            <a:r>
              <a:rPr lang="fr-CH" dirty="0" smtClean="0">
                <a:solidFill>
                  <a:schemeClr val="bg1">
                    <a:lumMod val="50000"/>
                  </a:schemeClr>
                </a:solidFill>
              </a:rPr>
              <a:t>Flux de documents</a:t>
            </a:r>
          </a:p>
          <a:p>
            <a:pPr lvl="2"/>
            <a:endParaRPr lang="fr-CH" dirty="0" smtClean="0">
              <a:solidFill>
                <a:schemeClr val="bg1">
                  <a:lumMod val="50000"/>
                </a:schemeClr>
              </a:solidFill>
            </a:endParaRPr>
          </a:p>
          <a:p>
            <a:r>
              <a:rPr lang="fr-CH" dirty="0" smtClean="0">
                <a:solidFill>
                  <a:schemeClr val="bg1">
                    <a:lumMod val="50000"/>
                  </a:schemeClr>
                </a:solidFill>
              </a:rPr>
              <a:t>Processus de vente</a:t>
            </a:r>
          </a:p>
          <a:p>
            <a:pPr lvl="2"/>
            <a:endParaRPr lang="fr-CH" dirty="0" smtClean="0">
              <a:solidFill>
                <a:schemeClr val="bg1">
                  <a:lumMod val="50000"/>
                </a:schemeClr>
              </a:solidFill>
            </a:endParaRPr>
          </a:p>
          <a:p>
            <a:r>
              <a:rPr lang="fr-CH" dirty="0" smtClean="0">
                <a:solidFill>
                  <a:schemeClr val="bg1">
                    <a:lumMod val="50000"/>
                  </a:schemeClr>
                </a:solidFill>
              </a:rPr>
              <a:t>Gestion des crédits</a:t>
            </a:r>
          </a:p>
          <a:p>
            <a:pPr lvl="2"/>
            <a:endParaRPr lang="fr-CH" dirty="0" smtClean="0">
              <a:solidFill>
                <a:schemeClr val="bg1">
                  <a:lumMod val="50000"/>
                </a:schemeClr>
              </a:solidFill>
            </a:endParaRPr>
          </a:p>
          <a:p>
            <a:r>
              <a:rPr lang="fr-CH" dirty="0" err="1" smtClean="0">
                <a:solidFill>
                  <a:schemeClr val="bg1">
                    <a:lumMod val="50000"/>
                  </a:schemeClr>
                </a:solidFill>
              </a:rPr>
              <a:t>Reporting</a:t>
            </a:r>
            <a:endParaRPr lang="fr-CH" dirty="0" smtClean="0">
              <a:solidFill>
                <a:schemeClr val="bg1">
                  <a:lumMod val="50000"/>
                </a:schemeClr>
              </a:solidFill>
            </a:endParaRPr>
          </a:p>
          <a:p>
            <a:pPr lvl="2"/>
            <a:endParaRPr lang="fr-CH" dirty="0"/>
          </a:p>
          <a:p>
            <a:r>
              <a:rPr lang="fr-CH" dirty="0" smtClean="0"/>
              <a:t>Question &amp; Discussion</a:t>
            </a:r>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97</a:t>
            </a:fld>
            <a:endParaRPr lang="fr-CH" dirty="0"/>
          </a:p>
        </p:txBody>
      </p:sp>
      <p:sp>
        <p:nvSpPr>
          <p:cNvPr id="2" name="Titre 1"/>
          <p:cNvSpPr>
            <a:spLocks noGrp="1"/>
          </p:cNvSpPr>
          <p:nvPr>
            <p:ph type="title"/>
          </p:nvPr>
        </p:nvSpPr>
        <p:spPr>
          <a:prstGeom prst="rect">
            <a:avLst/>
          </a:prstGeom>
        </p:spPr>
        <p:txBody>
          <a:bodyPr/>
          <a:lstStyle/>
          <a:p>
            <a:r>
              <a:rPr lang="fr-CH" dirty="0" smtClean="0"/>
              <a:t>Sommaire</a:t>
            </a:r>
            <a:endParaRPr lang="fr-CH"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3</TotalTime>
  <Words>3395</Words>
  <Application>Microsoft Office PowerPoint</Application>
  <PresentationFormat>Affichage à l'écran (4:3)</PresentationFormat>
  <Paragraphs>1276</Paragraphs>
  <Slides>97</Slides>
  <Notes>1</Notes>
  <HiddenSlides>0</HiddenSlides>
  <MMClips>0</MMClips>
  <ScaleCrop>false</ScaleCrop>
  <HeadingPairs>
    <vt:vector size="4" baseType="variant">
      <vt:variant>
        <vt:lpstr>Thème</vt:lpstr>
      </vt:variant>
      <vt:variant>
        <vt:i4>1</vt:i4>
      </vt:variant>
      <vt:variant>
        <vt:lpstr>Titres des diapositives</vt:lpstr>
      </vt:variant>
      <vt:variant>
        <vt:i4>97</vt:i4>
      </vt:variant>
    </vt:vector>
  </HeadingPairs>
  <TitlesOfParts>
    <vt:vector size="98" baseType="lpstr">
      <vt:lpstr>Angles</vt:lpstr>
      <vt:lpstr>Commande client  Opérations de base</vt:lpstr>
      <vt:lpstr>Présentation PowerPoint</vt:lpstr>
      <vt:lpstr>Présentation PowerPoint</vt:lpstr>
      <vt:lpstr>Sommaire</vt:lpstr>
      <vt:lpstr>Sommaire</vt:lpstr>
      <vt:lpstr>Structure organisationnelle</vt:lpstr>
      <vt:lpstr>Structure organisationnelle</vt:lpstr>
      <vt:lpstr>Structure organisationnelle</vt:lpstr>
      <vt:lpstr>Sommaire</vt:lpstr>
      <vt:lpstr>Master data</vt:lpstr>
      <vt:lpstr>Master data</vt:lpstr>
      <vt:lpstr>Master data</vt:lpstr>
      <vt:lpstr>Master data</vt:lpstr>
      <vt:lpstr>Master data</vt:lpstr>
      <vt:lpstr>Master data</vt:lpstr>
      <vt:lpstr>Master data</vt:lpstr>
      <vt:lpstr>Master data</vt:lpstr>
      <vt:lpstr>Information client-article</vt:lpstr>
      <vt:lpstr>Information client-article</vt:lpstr>
      <vt:lpstr>Information client-article</vt:lpstr>
      <vt:lpstr>Information client-article</vt:lpstr>
      <vt:lpstr>Documents de vente</vt:lpstr>
      <vt:lpstr>Master data</vt:lpstr>
      <vt:lpstr>Master data</vt:lpstr>
      <vt:lpstr>Master data</vt:lpstr>
      <vt:lpstr>Master data</vt:lpstr>
      <vt:lpstr>Master data</vt:lpstr>
      <vt:lpstr>Sommaire</vt:lpstr>
      <vt:lpstr>Flux de documents</vt:lpstr>
      <vt:lpstr>Flux de documents</vt:lpstr>
      <vt:lpstr>Flux de documents</vt:lpstr>
      <vt:lpstr>Flux de documents</vt:lpstr>
      <vt:lpstr>Sommaire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Processus de vente</vt:lpstr>
      <vt:lpstr>Sommaire</vt:lpstr>
      <vt:lpstr>Gestion des crédits</vt:lpstr>
      <vt:lpstr>Gestion des crédits</vt:lpstr>
      <vt:lpstr>Gestion des crédits</vt:lpstr>
      <vt:lpstr>Gestion des crédits</vt:lpstr>
      <vt:lpstr>Gestion des crédits</vt:lpstr>
      <vt:lpstr>Sommaire</vt:lpstr>
      <vt:lpstr>Reporting</vt:lpstr>
      <vt:lpstr>Reporting</vt:lpstr>
      <vt:lpstr>Sommaire</vt:lpstr>
    </vt:vector>
  </TitlesOfParts>
  <Company>HES-SO Valais // Valais - Wallis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ACC</dc:creator>
  <cp:lastModifiedBy>QUESNOT, Mickael</cp:lastModifiedBy>
  <cp:revision>302</cp:revision>
  <cp:lastPrinted>2013-11-13T11:24:29Z</cp:lastPrinted>
  <dcterms:created xsi:type="dcterms:W3CDTF">2009-05-05T11:34:12Z</dcterms:created>
  <dcterms:modified xsi:type="dcterms:W3CDTF">2013-11-13T11:24:35Z</dcterms:modified>
</cp:coreProperties>
</file>