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64" r:id="rId2"/>
    <p:sldId id="265" r:id="rId3"/>
    <p:sldId id="266" r:id="rId4"/>
    <p:sldId id="322" r:id="rId5"/>
    <p:sldId id="330" r:id="rId6"/>
    <p:sldId id="331" r:id="rId7"/>
    <p:sldId id="332" r:id="rId8"/>
    <p:sldId id="337" r:id="rId9"/>
    <p:sldId id="338" r:id="rId10"/>
    <p:sldId id="333" r:id="rId11"/>
    <p:sldId id="340" r:id="rId12"/>
    <p:sldId id="341" r:id="rId13"/>
    <p:sldId id="339" r:id="rId14"/>
    <p:sldId id="335" r:id="rId15"/>
    <p:sldId id="304" r:id="rId16"/>
    <p:sldId id="305" r:id="rId17"/>
    <p:sldId id="306" r:id="rId18"/>
    <p:sldId id="307" r:id="rId19"/>
    <p:sldId id="308" r:id="rId20"/>
    <p:sldId id="309" r:id="rId21"/>
    <p:sldId id="336" r:id="rId2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04" autoAdjust="0"/>
  </p:normalViewPr>
  <p:slideViewPr>
    <p:cSldViewPr>
      <p:cViewPr>
        <p:scale>
          <a:sx n="90" d="100"/>
          <a:sy n="90" d="100"/>
        </p:scale>
        <p:origin x="-81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11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-209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r-CH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CEDFB-1D9F-475C-B870-D8E56AC6F190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7" name="Image 6" descr="ACC_Flag_small_sansPoint_sansOrang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92777" y="-35"/>
            <a:ext cx="1290647" cy="323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9422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2747B-02D7-4A5E-B775-618E4EBB34D3}" type="datetimeFigureOut">
              <a:rPr lang="fr-FR" smtClean="0"/>
              <a:pPr/>
              <a:t>19/04/2013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5751CC-0980-4901-9758-98C28EF9CF2B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53944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3</a:t>
            </a:fld>
            <a:endParaRPr lang="fr-C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4</a:t>
            </a:fld>
            <a:endParaRPr lang="fr-C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6</a:t>
            </a:fld>
            <a:endParaRPr lang="fr-C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10</a:t>
            </a:fld>
            <a:endParaRPr lang="fr-C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14</a:t>
            </a:fld>
            <a:endParaRPr lang="fr-C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21</a:t>
            </a:fld>
            <a:endParaRPr lang="fr-C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685800" y="1428736"/>
            <a:ext cx="7772400" cy="1571636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068960"/>
            <a:ext cx="6400800" cy="1224136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err="1" smtClean="0"/>
              <a:t>Subtitle</a:t>
            </a:r>
            <a:endParaRPr lang="fr-CH" dirty="0"/>
          </a:p>
        </p:txBody>
      </p:sp>
      <p:pic>
        <p:nvPicPr>
          <p:cNvPr id="4" name="Picture 7" descr="bottom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42088"/>
            <a:ext cx="9145588" cy="315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cription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baseline="0"/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cription Dou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428736"/>
            <a:ext cx="4038600" cy="4929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4648200" y="1428736"/>
            <a:ext cx="4038600" cy="4929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Puzzle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285720" y="5214950"/>
            <a:ext cx="1785950" cy="1357322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428736"/>
            <a:ext cx="5043494" cy="4929222"/>
          </a:xfrm>
        </p:spPr>
        <p:txBody>
          <a:bodyPr/>
          <a:lstStyle>
            <a:lvl1pPr algn="r">
              <a:lnSpc>
                <a:spcPct val="150000"/>
              </a:lnSpc>
              <a:buNone/>
              <a:defRPr sz="2400"/>
            </a:lvl1pPr>
            <a:lvl2pPr algn="r">
              <a:buNone/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6000760" y="1428736"/>
            <a:ext cx="2686040" cy="4929222"/>
          </a:xfrm>
          <a:noFill/>
        </p:spPr>
        <p:txBody>
          <a:bodyPr/>
          <a:lstStyle>
            <a:lvl1pPr>
              <a:lnSpc>
                <a:spcPct val="150000"/>
              </a:lnSpc>
              <a:buNone/>
              <a:defRPr sz="2400" b="0">
                <a:solidFill>
                  <a:srgbClr val="0070C0"/>
                </a:solidFill>
              </a:defRPr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5715008" y="1428736"/>
            <a:ext cx="72000" cy="4932000"/>
          </a:xfrm>
          <a:prstGeom prst="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-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Puzzl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85720" y="5214950"/>
            <a:ext cx="1429789" cy="108896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428736"/>
            <a:ext cx="5043494" cy="4929222"/>
          </a:xfrm>
        </p:spPr>
        <p:txBody>
          <a:bodyPr/>
          <a:lstStyle>
            <a:lvl1pPr algn="r">
              <a:lnSpc>
                <a:spcPct val="150000"/>
              </a:lnSpc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algn="r">
              <a:buNone/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6000760" y="1428736"/>
            <a:ext cx="2819712" cy="4929222"/>
          </a:xfrm>
          <a:noFill/>
        </p:spPr>
        <p:txBody>
          <a:bodyPr anchor="ctr">
            <a:normAutofit/>
          </a:bodyPr>
          <a:lstStyle>
            <a:lvl1pPr marL="0" indent="0">
              <a:lnSpc>
                <a:spcPct val="150000"/>
              </a:lnSpc>
              <a:buNone/>
              <a:defRPr sz="1800" b="0">
                <a:solidFill>
                  <a:srgbClr val="0070C0"/>
                </a:solidFill>
              </a:defRPr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5715008" y="1428736"/>
            <a:ext cx="72000" cy="4929222"/>
          </a:xfrm>
          <a:prstGeom prst="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22313" y="1285860"/>
            <a:ext cx="7772400" cy="164307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0" cap="none" baseline="0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6" name="Espace réservé du contenu 2"/>
          <p:cNvSpPr>
            <a:spLocks noGrp="1"/>
          </p:cNvSpPr>
          <p:nvPr>
            <p:ph sz="half" idx="10" hasCustomPrompt="1"/>
          </p:nvPr>
        </p:nvSpPr>
        <p:spPr>
          <a:xfrm>
            <a:off x="1357290" y="3143248"/>
            <a:ext cx="7143800" cy="3214710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300"/>
            </a:lvl3pPr>
            <a:lvl4pPr>
              <a:buNone/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</p:txBody>
      </p:sp>
      <p:sp>
        <p:nvSpPr>
          <p:cNvPr id="4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715404" y="6357958"/>
            <a:ext cx="428628" cy="500042"/>
          </a:xfrm>
        </p:spPr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J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22313" y="1285860"/>
            <a:ext cx="7772400" cy="164307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0" cap="none" baseline="0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6" name="Espace réservé du contenu 2"/>
          <p:cNvSpPr>
            <a:spLocks noGrp="1"/>
          </p:cNvSpPr>
          <p:nvPr>
            <p:ph sz="half" idx="10" hasCustomPrompt="1"/>
          </p:nvPr>
        </p:nvSpPr>
        <p:spPr>
          <a:xfrm>
            <a:off x="1357290" y="3143248"/>
            <a:ext cx="4366838" cy="3214710"/>
          </a:xfrm>
        </p:spPr>
        <p:txBody>
          <a:bodyPr/>
          <a:lstStyle>
            <a:lvl1pPr>
              <a:defRPr sz="2000">
                <a:solidFill>
                  <a:srgbClr val="0070C0"/>
                </a:solidFill>
              </a:defRPr>
            </a:lvl1pPr>
            <a:lvl2pPr>
              <a:defRPr sz="1600"/>
            </a:lvl2pPr>
            <a:lvl3pPr>
              <a:defRPr sz="1300"/>
            </a:lvl3pPr>
            <a:lvl4pPr>
              <a:buNone/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</p:txBody>
      </p:sp>
      <p:sp>
        <p:nvSpPr>
          <p:cNvPr id="4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715404" y="6357958"/>
            <a:ext cx="428628" cy="500042"/>
          </a:xfrm>
        </p:spPr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  <p:pic>
        <p:nvPicPr>
          <p:cNvPr id="5" name="Picture 2" descr="http://www.blog-marrant.com/images/sisto-bd-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8853" y="4200359"/>
            <a:ext cx="2805595" cy="2252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42984"/>
            <a:ext cx="8229600" cy="5214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15404" y="6357958"/>
            <a:ext cx="428628" cy="5000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  <p:sp>
        <p:nvSpPr>
          <p:cNvPr id="9" name="Rectangle 19" descr="sap2"/>
          <p:cNvSpPr>
            <a:spLocks noChangeArrowheads="1"/>
          </p:cNvSpPr>
          <p:nvPr/>
        </p:nvSpPr>
        <p:spPr bwMode="auto">
          <a:xfrm>
            <a:off x="8964613" y="2285992"/>
            <a:ext cx="179387" cy="36004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0" name="Rectangle 29"/>
          <p:cNvSpPr>
            <a:spLocks noChangeArrowheads="1"/>
          </p:cNvSpPr>
          <p:nvPr/>
        </p:nvSpPr>
        <p:spPr bwMode="auto">
          <a:xfrm>
            <a:off x="0" y="1314446"/>
            <a:ext cx="323850" cy="1614488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/>
          <a:lstStyle/>
          <a:p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8" r:id="rId5"/>
    <p:sldLayoutId id="2147483655" r:id="rId6"/>
    <p:sldLayoutId id="2147483654" r:id="rId7"/>
    <p:sldLayoutId id="2147483656" r:id="rId8"/>
    <p:sldLayoutId id="2147483659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700" indent="-257175" algn="just" defTabSz="914400" rtl="0" eaLnBrk="1" latinLnBrk="0" hangingPunct="1">
        <a:spcBef>
          <a:spcPct val="20000"/>
        </a:spcBef>
        <a:buClr>
          <a:srgbClr val="FFC000"/>
        </a:buClr>
        <a:buFont typeface="Wingdings" pitchFamily="2" charset="2"/>
        <a:buChar char="§"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spcBef>
          <a:spcPct val="20000"/>
        </a:spcBef>
        <a:buFont typeface="Wingdings" pitchFamily="2" charset="2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spcBef>
          <a:spcPct val="20000"/>
        </a:spcBef>
        <a:buFont typeface="Arial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H" dirty="0" smtClean="0"/>
              <a:t>SAP Basis</a:t>
            </a:r>
            <a:endParaRPr lang="fr-CH" sz="2400" b="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H" dirty="0" smtClean="0"/>
              <a:t>Valeurs utilisateur</a:t>
            </a:r>
            <a:endParaRPr lang="fr-CH" dirty="0"/>
          </a:p>
        </p:txBody>
      </p:sp>
      <p:pic>
        <p:nvPicPr>
          <p:cNvPr id="4" name="Picture 2" descr="click to zo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4923" y="3910068"/>
            <a:ext cx="2234154" cy="2327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Introduction</a:t>
            </a:r>
          </a:p>
          <a:p>
            <a:r>
              <a:rPr lang="fr-CH" dirty="0" smtClean="0"/>
              <a:t>Maintenir données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Activer données</a:t>
            </a:r>
          </a:p>
          <a:p>
            <a:r>
              <a:rPr lang="fr-CH" dirty="0" smtClean="0"/>
              <a:t>Données Utilisateurs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Définition</a:t>
            </a:r>
          </a:p>
          <a:p>
            <a:r>
              <a:rPr lang="fr-CH" dirty="0" smtClean="0"/>
              <a:t>Marche à suivre</a:t>
            </a:r>
          </a:p>
          <a:p>
            <a:r>
              <a:rPr lang="fr-CH" dirty="0" smtClean="0"/>
              <a:t>Supprimer les données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10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454368"/>
          </a:xfrm>
        </p:spPr>
        <p:txBody>
          <a:bodyPr>
            <a:normAutofit lnSpcReduction="10000"/>
          </a:bodyPr>
          <a:lstStyle/>
          <a:p>
            <a:r>
              <a:rPr lang="fr-CH" u="sng" dirty="0" smtClean="0"/>
              <a:t>Définition</a:t>
            </a:r>
          </a:p>
          <a:p>
            <a:pPr lvl="3"/>
            <a:endParaRPr lang="fr-CH" dirty="0" smtClean="0"/>
          </a:p>
          <a:p>
            <a:pPr lvl="1">
              <a:defRPr/>
            </a:pPr>
            <a:r>
              <a:rPr lang="fr-CH" dirty="0" smtClean="0"/>
              <a:t>Le système SAP, pour faciliter la saisie, permet d'activer la valeur de certaines zones pour les saisies ultérieures </a:t>
            </a:r>
          </a:p>
          <a:p>
            <a:pPr lvl="2">
              <a:defRPr/>
            </a:pPr>
            <a:r>
              <a:rPr lang="fr-CH" dirty="0" smtClean="0"/>
              <a:t>Activer </a:t>
            </a:r>
            <a:r>
              <a:rPr lang="fr-CH" dirty="0" smtClean="0">
                <a:solidFill>
                  <a:srgbClr val="FF0000"/>
                </a:solidFill>
              </a:rPr>
              <a:t>=</a:t>
            </a:r>
            <a:r>
              <a:rPr lang="fr-CH" dirty="0" smtClean="0"/>
              <a:t> valeur par défaut (</a:t>
            </a:r>
            <a:r>
              <a:rPr lang="fr-CH" b="1" dirty="0" smtClean="0">
                <a:solidFill>
                  <a:srgbClr val="FF0000"/>
                </a:solidFill>
              </a:rPr>
              <a:t>champs grisés non modifiables</a:t>
            </a:r>
            <a:r>
              <a:rPr lang="fr-CH" dirty="0" smtClean="0"/>
              <a:t>)</a:t>
            </a:r>
          </a:p>
          <a:p>
            <a:pPr lvl="2">
              <a:defRPr/>
            </a:pPr>
            <a:r>
              <a:rPr lang="fr-CH" dirty="0" smtClean="0"/>
              <a:t>Valable pour chaque écran</a:t>
            </a:r>
          </a:p>
          <a:p>
            <a:pPr lvl="3">
              <a:defRPr/>
            </a:pPr>
            <a:endParaRPr lang="fr-CH" dirty="0" smtClean="0"/>
          </a:p>
          <a:p>
            <a:pPr lvl="1">
              <a:defRPr/>
            </a:pPr>
            <a:r>
              <a:rPr lang="fr-CH" dirty="0" smtClean="0"/>
              <a:t>Accessible via </a:t>
            </a:r>
          </a:p>
          <a:p>
            <a:pPr lvl="2">
              <a:defRPr/>
            </a:pPr>
            <a:r>
              <a:rPr lang="fr-CH" dirty="0" smtClean="0"/>
              <a:t>Menu "Système &gt; Valeurs utilisateur &gt; Activer données"</a:t>
            </a:r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1">
              <a:defRPr/>
            </a:pPr>
            <a:r>
              <a:rPr lang="fr-CH" dirty="0" smtClean="0"/>
              <a:t>L'option est active uniquement pour </a:t>
            </a:r>
            <a:r>
              <a:rPr lang="fr-CH" dirty="0" smtClean="0">
                <a:solidFill>
                  <a:srgbClr val="FF0000"/>
                </a:solidFill>
              </a:rPr>
              <a:t>la session courante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11</a:t>
            </a:fld>
            <a:endParaRPr lang="fr-CH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Activer données</a:t>
            </a:r>
            <a:endParaRPr lang="fr-CH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933056"/>
            <a:ext cx="3714776" cy="193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 bwMode="auto">
          <a:xfrm>
            <a:off x="4572000" y="4785000"/>
            <a:ext cx="1857388" cy="277772"/>
          </a:xfrm>
          <a:prstGeom prst="rect">
            <a:avLst/>
          </a:prstGeom>
          <a:solidFill>
            <a:srgbClr val="FF0000">
              <a:alpha val="1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454368"/>
          </a:xfrm>
        </p:spPr>
        <p:txBody>
          <a:bodyPr>
            <a:normAutofit/>
          </a:bodyPr>
          <a:lstStyle/>
          <a:p>
            <a:r>
              <a:rPr lang="fr-CH" u="sng" dirty="0" smtClean="0"/>
              <a:t>Marche à suivre</a:t>
            </a:r>
          </a:p>
          <a:p>
            <a:pPr lvl="3"/>
            <a:endParaRPr lang="fr-CH" dirty="0" smtClean="0"/>
          </a:p>
          <a:p>
            <a:pPr marL="844550" lvl="1" indent="-368300">
              <a:defRPr/>
            </a:pPr>
            <a:r>
              <a:rPr lang="fr-CH" dirty="0" smtClean="0"/>
              <a:t>Entrer les données</a:t>
            </a:r>
          </a:p>
          <a:p>
            <a:pPr marL="1168400" lvl="2" indent="-368300">
              <a:defRPr/>
            </a:pPr>
            <a:r>
              <a:rPr lang="fr-CH" dirty="0" smtClean="0"/>
              <a:t>Exemple : FB01</a:t>
            </a:r>
          </a:p>
          <a:p>
            <a:pPr marL="1701800" lvl="3" indent="-368300">
              <a:defRPr/>
            </a:pPr>
            <a:endParaRPr lang="fr-CH" dirty="0" smtClean="0"/>
          </a:p>
          <a:p>
            <a:pPr marL="1701800" lvl="3" indent="-368300">
              <a:defRPr/>
            </a:pPr>
            <a:endParaRPr lang="fr-CH" dirty="0" smtClean="0"/>
          </a:p>
          <a:p>
            <a:pPr marL="1701800" lvl="3" indent="-368300">
              <a:defRPr/>
            </a:pPr>
            <a:endParaRPr lang="fr-CH" dirty="0" smtClean="0"/>
          </a:p>
          <a:p>
            <a:pPr marL="1701800" lvl="3" indent="-368300">
              <a:defRPr/>
            </a:pPr>
            <a:endParaRPr lang="fr-CH" dirty="0" smtClean="0"/>
          </a:p>
          <a:p>
            <a:pPr marL="1701800" lvl="3" indent="-368300">
              <a:defRPr/>
            </a:pPr>
            <a:endParaRPr lang="fr-CH" dirty="0" smtClean="0"/>
          </a:p>
          <a:p>
            <a:pPr marL="1701800" lvl="3" indent="-368300">
              <a:defRPr/>
            </a:pPr>
            <a:endParaRPr lang="fr-CH" dirty="0" smtClean="0"/>
          </a:p>
          <a:p>
            <a:pPr marL="844550" lvl="1" indent="-368300">
              <a:defRPr/>
            </a:pPr>
            <a:r>
              <a:rPr lang="fr-CH" dirty="0" smtClean="0"/>
              <a:t>Activer les données</a:t>
            </a:r>
          </a:p>
          <a:p>
            <a:pPr marL="1168400" lvl="2" indent="-368300">
              <a:defRPr/>
            </a:pPr>
            <a:r>
              <a:rPr lang="fr-CH" dirty="0" smtClean="0"/>
              <a:t>Menu "Système &gt; Valeurs utilisateur &gt; Activer données"</a:t>
            </a:r>
          </a:p>
          <a:p>
            <a:pPr marL="1701800" lvl="3" indent="-368300">
              <a:defRPr/>
            </a:pPr>
            <a:endParaRPr lang="fr-CH" dirty="0" smtClean="0"/>
          </a:p>
          <a:p>
            <a:pPr marL="1701800" lvl="3" indent="-368300">
              <a:defRPr/>
            </a:pPr>
            <a:endParaRPr lang="fr-CH" dirty="0" smtClean="0"/>
          </a:p>
          <a:p>
            <a:pPr marL="1701800" lvl="3" indent="-368300">
              <a:defRPr/>
            </a:pPr>
            <a:endParaRPr lang="fr-CH" dirty="0" smtClean="0"/>
          </a:p>
          <a:p>
            <a:pPr marL="1701800" lvl="3" indent="-368300">
              <a:defRPr/>
            </a:pPr>
            <a:endParaRPr lang="fr-CH" dirty="0" smtClean="0"/>
          </a:p>
          <a:p>
            <a:pPr marL="844550" lvl="1" indent="-368300">
              <a:defRPr/>
            </a:pPr>
            <a:r>
              <a:rPr lang="fr-CH" dirty="0" smtClean="0"/>
              <a:t>Lors de la prochaine saisie, les valeurs maintenues ne seront pas accessibles pour une modification</a:t>
            </a:r>
          </a:p>
          <a:p>
            <a:pPr marL="1244600" lvl="2" indent="-368300">
              <a:defRPr/>
            </a:pPr>
            <a:r>
              <a:rPr lang="fr-CH" dirty="0" smtClean="0"/>
              <a:t>Le curseur sera placé directement dans le 1</a:t>
            </a:r>
            <a:r>
              <a:rPr lang="fr-CH" baseline="30000" dirty="0" smtClean="0"/>
              <a:t>er</a:t>
            </a:r>
            <a:r>
              <a:rPr lang="fr-CH" dirty="0" smtClean="0"/>
              <a:t> champ accessible</a:t>
            </a:r>
          </a:p>
          <a:p>
            <a:pPr marL="1244600" lvl="2" indent="-368300">
              <a:defRPr/>
            </a:pPr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12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Activer données</a:t>
            </a:r>
            <a:endParaRPr lang="fr-C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6441" y="1871692"/>
            <a:ext cx="4904999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6000" y="4797152"/>
            <a:ext cx="2232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454368"/>
          </a:xfrm>
        </p:spPr>
        <p:txBody>
          <a:bodyPr>
            <a:normAutofit lnSpcReduction="10000"/>
          </a:bodyPr>
          <a:lstStyle/>
          <a:p>
            <a:r>
              <a:rPr lang="fr-CH" u="sng" dirty="0" smtClean="0"/>
              <a:t>Supprimer les données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Pour désactiver l'activation des données durant la session courante, utiliser "</a:t>
            </a:r>
            <a:r>
              <a:rPr lang="fr-CH" b="1" dirty="0" smtClean="0">
                <a:solidFill>
                  <a:srgbClr val="FF0000"/>
                </a:solidFill>
              </a:rPr>
              <a:t>Supprimer les données</a:t>
            </a:r>
            <a:r>
              <a:rPr lang="fr-CH" dirty="0" smtClean="0"/>
              <a:t>"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Accessible via </a:t>
            </a:r>
          </a:p>
          <a:p>
            <a:pPr lvl="2"/>
            <a:r>
              <a:rPr lang="fr-CH" dirty="0" smtClean="0"/>
              <a:t>Menu "Système &gt; Valeurs utilisateur &gt; Supprimer données"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Remarque</a:t>
            </a:r>
          </a:p>
          <a:p>
            <a:pPr lvl="2"/>
            <a:r>
              <a:rPr lang="fr-CH" dirty="0" smtClean="0"/>
              <a:t>Ouvrir une nouvelle fenêtre permet également de supprimer les données maintenues, tout comme quitter SAP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Activer données</a:t>
            </a:r>
            <a:endParaRPr lang="fr-CH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512787"/>
            <a:ext cx="3714776" cy="193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 bwMode="auto">
          <a:xfrm>
            <a:off x="4572000" y="4566701"/>
            <a:ext cx="1857388" cy="292971"/>
          </a:xfrm>
          <a:prstGeom prst="rect">
            <a:avLst/>
          </a:prstGeom>
          <a:solidFill>
            <a:srgbClr val="FF0000">
              <a:alpha val="1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Introduction</a:t>
            </a:r>
          </a:p>
          <a:p>
            <a:r>
              <a:rPr lang="fr-CH" dirty="0" smtClean="0"/>
              <a:t>Maintenir données</a:t>
            </a:r>
          </a:p>
          <a:p>
            <a:r>
              <a:rPr lang="fr-CH" dirty="0" smtClean="0"/>
              <a:t>Activer données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Données Utilisateurs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Fonctionnalités</a:t>
            </a:r>
          </a:p>
          <a:p>
            <a:r>
              <a:rPr lang="fr-CH" dirty="0" smtClean="0"/>
              <a:t>"Adresse"</a:t>
            </a:r>
          </a:p>
          <a:p>
            <a:r>
              <a:rPr lang="fr-CH" dirty="0" smtClean="0"/>
              <a:t>"Constante"</a:t>
            </a:r>
          </a:p>
          <a:p>
            <a:r>
              <a:rPr lang="fr-CH" dirty="0" smtClean="0"/>
              <a:t>"Paramètre"</a:t>
            </a:r>
          </a:p>
          <a:p>
            <a:r>
              <a:rPr lang="fr-CH" dirty="0" smtClean="0"/>
              <a:t>Valeur par défaut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14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Fonctionnalités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Gestion de vos données personnelles (nom, prénom, adresse, …)</a:t>
            </a:r>
          </a:p>
          <a:p>
            <a:pPr lvl="1"/>
            <a:r>
              <a:rPr lang="fr-CH" dirty="0" smtClean="0"/>
              <a:t>Définir le format d'affichage des nombres et des dates</a:t>
            </a:r>
          </a:p>
          <a:p>
            <a:pPr lvl="1"/>
            <a:r>
              <a:rPr lang="fr-CH" dirty="0" smtClean="0"/>
              <a:t>Définir des valeurs par défaut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Accessible via </a:t>
            </a:r>
          </a:p>
          <a:p>
            <a:pPr lvl="2"/>
            <a:r>
              <a:rPr lang="fr-CH" dirty="0" smtClean="0"/>
              <a:t>le code transaction SU3</a:t>
            </a:r>
          </a:p>
          <a:p>
            <a:pPr lvl="2"/>
            <a:r>
              <a:rPr lang="fr-CH" dirty="0" smtClean="0"/>
              <a:t>Menu "Système &gt; Valeurs utilisateur &gt; Données utilisateur"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15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Données Utilisateurs</a:t>
            </a:r>
            <a:endParaRPr lang="fr-CH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5656" y="4725144"/>
            <a:ext cx="3714776" cy="193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 bwMode="auto">
          <a:xfrm>
            <a:off x="6531606" y="5988243"/>
            <a:ext cx="1857388" cy="292971"/>
          </a:xfrm>
          <a:prstGeom prst="rect">
            <a:avLst/>
          </a:prstGeom>
          <a:solidFill>
            <a:srgbClr val="FF0000">
              <a:alpha val="1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fr-CH"/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797524"/>
            <a:ext cx="22955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Onglet "Adresse"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Nom</a:t>
            </a:r>
          </a:p>
          <a:p>
            <a:pPr lvl="1"/>
            <a:r>
              <a:rPr lang="fr-CH" dirty="0" smtClean="0"/>
              <a:t>Prénom</a:t>
            </a:r>
          </a:p>
          <a:p>
            <a:pPr lvl="1"/>
            <a:r>
              <a:rPr lang="fr-CH" dirty="0" smtClean="0"/>
              <a:t>Adresse</a:t>
            </a:r>
          </a:p>
          <a:p>
            <a:pPr lvl="1"/>
            <a:r>
              <a:rPr lang="fr-CH" dirty="0" smtClean="0"/>
              <a:t>…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r>
              <a:rPr lang="fr-CH" u="sng" dirty="0" smtClean="0"/>
              <a:t>Onglet "Constantes"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Langue de connexion</a:t>
            </a:r>
          </a:p>
          <a:p>
            <a:pPr lvl="1"/>
            <a:r>
              <a:rPr lang="fr-CH" dirty="0" smtClean="0"/>
              <a:t>Format nombre / date</a:t>
            </a:r>
          </a:p>
          <a:p>
            <a:pPr lvl="1"/>
            <a:r>
              <a:rPr lang="fr-CH" dirty="0" smtClean="0"/>
              <a:t>Imprimante par défaut</a:t>
            </a:r>
          </a:p>
          <a:p>
            <a:pPr lvl="1"/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16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Données Utilisateurs</a:t>
            </a:r>
            <a:endParaRPr lang="fr-CH" dirty="0"/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9824" y="1334072"/>
            <a:ext cx="5148640" cy="2166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 bwMode="auto">
          <a:xfrm>
            <a:off x="3671262" y="1262634"/>
            <a:ext cx="785818" cy="357190"/>
          </a:xfrm>
          <a:prstGeom prst="rect">
            <a:avLst/>
          </a:prstGeom>
          <a:solidFill>
            <a:srgbClr val="FF0000">
              <a:alpha val="1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fr-CH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7080" y="4117272"/>
            <a:ext cx="4252910" cy="224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 bwMode="auto">
          <a:xfrm>
            <a:off x="5242898" y="4143380"/>
            <a:ext cx="857256" cy="285752"/>
          </a:xfrm>
          <a:prstGeom prst="rect">
            <a:avLst/>
          </a:prstGeom>
          <a:solidFill>
            <a:srgbClr val="FF0000">
              <a:alpha val="1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Onglet "Paramètres"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Permet de définir une </a:t>
            </a:r>
            <a:r>
              <a:rPr lang="fr-CH" b="1" dirty="0" smtClean="0">
                <a:solidFill>
                  <a:srgbClr val="FF0000"/>
                </a:solidFill>
              </a:rPr>
              <a:t>valeur par défaut </a:t>
            </a:r>
            <a:r>
              <a:rPr lang="fr-CH" dirty="0" smtClean="0"/>
              <a:t>pour un champ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Pour définir une valeur par défaut, il faut </a:t>
            </a:r>
          </a:p>
          <a:p>
            <a:pPr lvl="2"/>
            <a:r>
              <a:rPr lang="fr-CH" dirty="0" smtClean="0"/>
              <a:t>Disposer de l'identifiant de paramètre (ID paramètre) du champ en question</a:t>
            </a:r>
          </a:p>
          <a:p>
            <a:pPr lvl="2"/>
            <a:r>
              <a:rPr lang="fr-CH" dirty="0" smtClean="0"/>
              <a:t>Définir la valeur dans vos paramètres personnels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17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Données Utilisateurs</a:t>
            </a:r>
            <a:endParaRPr lang="fr-CH" dirty="0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4149080"/>
            <a:ext cx="58102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 bwMode="auto">
          <a:xfrm>
            <a:off x="3500430" y="4149080"/>
            <a:ext cx="928694" cy="285752"/>
          </a:xfrm>
          <a:prstGeom prst="rect">
            <a:avLst/>
          </a:prstGeom>
          <a:solidFill>
            <a:srgbClr val="FF0000">
              <a:alpha val="1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Définir une valeur par défaut (1)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Placer le curseur dans le champ et appuyer sur "</a:t>
            </a:r>
            <a:r>
              <a:rPr lang="fr-CH" dirty="0" smtClean="0">
                <a:solidFill>
                  <a:srgbClr val="00B050"/>
                </a:solidFill>
              </a:rPr>
              <a:t>F1</a:t>
            </a:r>
            <a:r>
              <a:rPr lang="fr-CH" dirty="0" smtClean="0"/>
              <a:t>"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Ouvrir les </a:t>
            </a:r>
            <a:r>
              <a:rPr lang="fr-CH" dirty="0" smtClean="0">
                <a:solidFill>
                  <a:srgbClr val="00B050"/>
                </a:solidFill>
              </a:rPr>
              <a:t>informations techniques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18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Données Utilisateurs</a:t>
            </a:r>
            <a:endParaRPr lang="fr-CH" dirty="0"/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50" y="2357430"/>
            <a:ext cx="43815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 bwMode="auto">
          <a:xfrm>
            <a:off x="3786182" y="3357562"/>
            <a:ext cx="714380" cy="357190"/>
          </a:xfrm>
          <a:prstGeom prst="rect">
            <a:avLst/>
          </a:prstGeom>
          <a:solidFill>
            <a:srgbClr val="FF0000">
              <a:alpha val="1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fr-CH"/>
          </a:p>
        </p:txBody>
      </p:sp>
      <p:cxnSp>
        <p:nvCxnSpPr>
          <p:cNvPr id="15" name="Connecteur droit 14"/>
          <p:cNvCxnSpPr>
            <a:stCxn id="13" idx="3"/>
            <a:endCxn id="16" idx="1"/>
          </p:cNvCxnSpPr>
          <p:nvPr/>
        </p:nvCxnSpPr>
        <p:spPr>
          <a:xfrm flipV="1">
            <a:off x="4500562" y="3357562"/>
            <a:ext cx="1071570" cy="17859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 bwMode="auto">
          <a:xfrm>
            <a:off x="5572132" y="3143248"/>
            <a:ext cx="642942" cy="428628"/>
          </a:xfrm>
          <a:prstGeom prst="rect">
            <a:avLst/>
          </a:prstGeom>
          <a:solidFill>
            <a:srgbClr val="FF0000">
              <a:alpha val="1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fr-CH" dirty="0" smtClean="0"/>
              <a:t>F1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1238" y="4808004"/>
            <a:ext cx="4581525" cy="13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 bwMode="auto">
          <a:xfrm>
            <a:off x="3000364" y="4950880"/>
            <a:ext cx="357190" cy="357190"/>
          </a:xfrm>
          <a:prstGeom prst="rect">
            <a:avLst/>
          </a:prstGeom>
          <a:solidFill>
            <a:srgbClr val="FF0000">
              <a:alpha val="1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Définir une valeur par défaut (2)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Copier l'</a:t>
            </a:r>
            <a:r>
              <a:rPr lang="fr-CH" dirty="0" smtClean="0">
                <a:solidFill>
                  <a:srgbClr val="00B050"/>
                </a:solidFill>
              </a:rPr>
              <a:t>ID de paramètre</a:t>
            </a:r>
            <a:r>
              <a:rPr lang="fr-CH" dirty="0" smtClean="0"/>
              <a:t> </a:t>
            </a:r>
          </a:p>
          <a:p>
            <a:pPr lvl="2"/>
            <a:r>
              <a:rPr lang="fr-CH" dirty="0" smtClean="0"/>
              <a:t>Si aucun ID de paramètre n'existe dans cette fenêtre, cela veut dire que le champ ne peut pas avoir de valeur par défaut !!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19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Données Utilisateurs</a:t>
            </a:r>
            <a:endParaRPr lang="fr-CH" dirty="0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4064" y="2812278"/>
            <a:ext cx="339014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 bwMode="auto">
          <a:xfrm>
            <a:off x="3106062" y="5405312"/>
            <a:ext cx="2474050" cy="285752"/>
          </a:xfrm>
          <a:prstGeom prst="rect">
            <a:avLst/>
          </a:prstGeom>
          <a:solidFill>
            <a:srgbClr val="FF0000">
              <a:alpha val="1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CH" u="sng" dirty="0" smtClean="0"/>
              <a:t>Buts de la formation</a:t>
            </a:r>
          </a:p>
          <a:p>
            <a:pPr>
              <a:lnSpc>
                <a:spcPct val="200000"/>
              </a:lnSpc>
              <a:buNone/>
            </a:pPr>
            <a:r>
              <a:rPr lang="fr-CH" sz="2200" dirty="0" smtClean="0"/>
              <a:t>A l'issue de la formation les participants sont en mesure :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De </a:t>
            </a:r>
            <a:r>
              <a:rPr lang="fr-CH" b="1" dirty="0" smtClean="0"/>
              <a:t>maintenir</a:t>
            </a:r>
            <a:r>
              <a:rPr lang="fr-CH" dirty="0" smtClean="0"/>
              <a:t> des valeurs temporaires pour son utilisateur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De </a:t>
            </a:r>
            <a:r>
              <a:rPr lang="fr-CH" b="1" dirty="0" smtClean="0"/>
              <a:t>bloquer</a:t>
            </a:r>
            <a:r>
              <a:rPr lang="fr-CH" dirty="0" smtClean="0"/>
              <a:t> des valeurs temporaires pour son utilisateur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De </a:t>
            </a:r>
            <a:r>
              <a:rPr lang="fr-CH" b="1" dirty="0" smtClean="0"/>
              <a:t>créer</a:t>
            </a:r>
            <a:r>
              <a:rPr lang="fr-CH" dirty="0" smtClean="0"/>
              <a:t> des valeurs par défaut permanentes pour son utilisateur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SAP Basis</a:t>
            </a:r>
            <a:endParaRPr lang="fr-CH" dirty="0"/>
          </a:p>
        </p:txBody>
      </p:sp>
      <p:pic>
        <p:nvPicPr>
          <p:cNvPr id="5" name="Picture 2" descr="sticker decoratif cible militaire de ti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1194" y="4786322"/>
            <a:ext cx="2738458" cy="1643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Définir une valeur par défaut (3)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Définir la </a:t>
            </a:r>
            <a:r>
              <a:rPr lang="fr-CH" dirty="0" smtClean="0">
                <a:solidFill>
                  <a:srgbClr val="00B050"/>
                </a:solidFill>
              </a:rPr>
              <a:t>valeur</a:t>
            </a:r>
            <a:r>
              <a:rPr lang="fr-CH" dirty="0" smtClean="0"/>
              <a:t> du paramètre dans vos données</a:t>
            </a:r>
          </a:p>
          <a:p>
            <a:pPr lvl="2"/>
            <a:r>
              <a:rPr lang="fr-CH" dirty="0" smtClean="0"/>
              <a:t>Transaction SU3</a:t>
            </a:r>
          </a:p>
          <a:p>
            <a:pPr lvl="2"/>
            <a:r>
              <a:rPr lang="fr-CH" dirty="0" smtClean="0"/>
              <a:t>Sauvegarder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Vérification en relançant la transaction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20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Données Utilisateurs</a:t>
            </a:r>
            <a:endParaRPr lang="fr-CH" dirty="0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1577" y="5880692"/>
            <a:ext cx="2480847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3538" y="2927970"/>
            <a:ext cx="58769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 bwMode="auto">
          <a:xfrm>
            <a:off x="1714480" y="3937616"/>
            <a:ext cx="2786082" cy="500066"/>
          </a:xfrm>
          <a:prstGeom prst="rect">
            <a:avLst/>
          </a:prstGeom>
          <a:solidFill>
            <a:srgbClr val="FF0000">
              <a:alpha val="1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fr-CH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5424956"/>
            <a:ext cx="3929090" cy="1244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 bwMode="auto">
          <a:xfrm>
            <a:off x="3929058" y="6353650"/>
            <a:ext cx="357190" cy="214314"/>
          </a:xfrm>
          <a:prstGeom prst="rect">
            <a:avLst/>
          </a:prstGeom>
          <a:solidFill>
            <a:srgbClr val="FF0000">
              <a:alpha val="1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Introduction</a:t>
            </a:r>
          </a:p>
          <a:p>
            <a:r>
              <a:rPr lang="fr-CH" dirty="0" smtClean="0"/>
              <a:t>Maintenir données</a:t>
            </a:r>
          </a:p>
          <a:p>
            <a:r>
              <a:rPr lang="fr-CH" dirty="0" smtClean="0"/>
              <a:t>Activer données</a:t>
            </a:r>
          </a:p>
          <a:p>
            <a:r>
              <a:rPr lang="fr-CH" dirty="0" smtClean="0"/>
              <a:t>Données Utilisateurs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Questions</a:t>
            </a:r>
          </a:p>
          <a:p>
            <a:r>
              <a:rPr lang="fr-CH" dirty="0" smtClean="0"/>
              <a:t>Discussion</a:t>
            </a:r>
          </a:p>
          <a:p>
            <a:r>
              <a:rPr lang="fr-CH" dirty="0" smtClean="0"/>
              <a:t>Contact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21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Introduction</a:t>
            </a:r>
          </a:p>
          <a:p>
            <a:r>
              <a:rPr lang="fr-CH" dirty="0" smtClean="0"/>
              <a:t>Maintenir données</a:t>
            </a:r>
          </a:p>
          <a:p>
            <a:r>
              <a:rPr lang="fr-CH" dirty="0" smtClean="0"/>
              <a:t>Activer données</a:t>
            </a:r>
          </a:p>
          <a:p>
            <a:r>
              <a:rPr lang="fr-CH" dirty="0" smtClean="0"/>
              <a:t>Données Utilisateurs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4 - 5</a:t>
            </a:r>
          </a:p>
          <a:p>
            <a:r>
              <a:rPr lang="fr-CH" dirty="0" smtClean="0"/>
              <a:t>6 - 9</a:t>
            </a:r>
          </a:p>
          <a:p>
            <a:r>
              <a:rPr lang="fr-CH" dirty="0" smtClean="0"/>
              <a:t>10 - 13</a:t>
            </a:r>
          </a:p>
          <a:p>
            <a:r>
              <a:rPr lang="fr-CH" dirty="0" smtClean="0"/>
              <a:t>14 - 20</a:t>
            </a:r>
          </a:p>
          <a:p>
            <a:r>
              <a:rPr lang="fr-CH" smtClean="0"/>
              <a:t>21 - 22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b="1" u="sng" dirty="0" smtClean="0">
                <a:solidFill>
                  <a:srgbClr val="0070C0"/>
                </a:solidFill>
              </a:rPr>
              <a:t>Introduction</a:t>
            </a:r>
          </a:p>
          <a:p>
            <a:r>
              <a:rPr lang="fr-CH" dirty="0" smtClean="0"/>
              <a:t>Maintenir données</a:t>
            </a:r>
          </a:p>
          <a:p>
            <a:r>
              <a:rPr lang="fr-CH" dirty="0" smtClean="0"/>
              <a:t>Activer données</a:t>
            </a:r>
          </a:p>
          <a:p>
            <a:r>
              <a:rPr lang="fr-CH" dirty="0" smtClean="0"/>
              <a:t>Données Utilisateurs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Aperçu</a:t>
            </a:r>
          </a:p>
          <a:p>
            <a:r>
              <a:rPr lang="fr-CH" dirty="0" smtClean="0"/>
              <a:t>Accès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Aperçu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Les valeurs utilisateurs permettent à l'utilisateur :</a:t>
            </a:r>
          </a:p>
          <a:p>
            <a:pPr lvl="2"/>
            <a:r>
              <a:rPr lang="fr-CH" dirty="0" smtClean="0"/>
              <a:t>De faciliter son travail en bloquant/figeant certains champs</a:t>
            </a:r>
          </a:p>
          <a:p>
            <a:pPr lvl="3"/>
            <a:r>
              <a:rPr lang="fr-CH" dirty="0" smtClean="0"/>
              <a:t>Entrée en masse d'information "répétitive"</a:t>
            </a:r>
          </a:p>
          <a:p>
            <a:pPr lvl="3"/>
            <a:r>
              <a:rPr lang="fr-CH" dirty="0" smtClean="0"/>
              <a:t>…</a:t>
            </a:r>
          </a:p>
          <a:p>
            <a:pPr lvl="2"/>
            <a:r>
              <a:rPr lang="fr-CH" dirty="0" smtClean="0"/>
              <a:t>De gérer ses propres données</a:t>
            </a:r>
          </a:p>
          <a:p>
            <a:pPr lvl="3"/>
            <a:r>
              <a:rPr lang="fr-CH" dirty="0" smtClean="0"/>
              <a:t>De créer des valeurs par défaut</a:t>
            </a:r>
          </a:p>
          <a:p>
            <a:pPr lvl="3"/>
            <a:r>
              <a:rPr lang="fr-CH" dirty="0" smtClean="0"/>
              <a:t>…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Accès via le menu "</a:t>
            </a:r>
            <a:r>
              <a:rPr lang="fr-CH" dirty="0" smtClean="0">
                <a:solidFill>
                  <a:srgbClr val="00B050"/>
                </a:solidFill>
              </a:rPr>
              <a:t>Système / Valeurs utilisateur</a:t>
            </a:r>
            <a:r>
              <a:rPr lang="fr-CH" dirty="0" smtClean="0"/>
              <a:t>"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5</a:t>
            </a:fld>
            <a:endParaRPr lang="fr-CH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Introduction</a:t>
            </a:r>
            <a:endParaRPr lang="fr-C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5100" y="4754835"/>
            <a:ext cx="37338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Introduction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Maintenir données</a:t>
            </a:r>
          </a:p>
          <a:p>
            <a:r>
              <a:rPr lang="fr-CH" dirty="0" smtClean="0"/>
              <a:t>Activer données</a:t>
            </a:r>
          </a:p>
          <a:p>
            <a:r>
              <a:rPr lang="fr-CH" dirty="0" smtClean="0"/>
              <a:t>Données Utilisateurs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Définition</a:t>
            </a:r>
          </a:p>
          <a:p>
            <a:r>
              <a:rPr lang="fr-CH" dirty="0" smtClean="0"/>
              <a:t>Marche à suivre</a:t>
            </a:r>
          </a:p>
          <a:p>
            <a:r>
              <a:rPr lang="fr-CH" dirty="0" smtClean="0"/>
              <a:t>Supprimer les données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6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454368"/>
          </a:xfrm>
        </p:spPr>
        <p:txBody>
          <a:bodyPr>
            <a:normAutofit lnSpcReduction="10000"/>
          </a:bodyPr>
          <a:lstStyle/>
          <a:p>
            <a:r>
              <a:rPr lang="fr-CH" u="sng" dirty="0" smtClean="0"/>
              <a:t>Définition</a:t>
            </a:r>
          </a:p>
          <a:p>
            <a:pPr lvl="3"/>
            <a:endParaRPr lang="fr-CH" dirty="0" smtClean="0"/>
          </a:p>
          <a:p>
            <a:pPr lvl="1">
              <a:defRPr/>
            </a:pPr>
            <a:r>
              <a:rPr lang="fr-CH" dirty="0" smtClean="0"/>
              <a:t>Le système SAP, pour faciliter la saisie, permet de maintenir la valeur de certaines zones pour les saisies ultérieures</a:t>
            </a:r>
          </a:p>
          <a:p>
            <a:pPr lvl="2">
              <a:defRPr/>
            </a:pPr>
            <a:r>
              <a:rPr lang="fr-CH" dirty="0" smtClean="0"/>
              <a:t>Maintenir </a:t>
            </a:r>
            <a:r>
              <a:rPr lang="fr-CH" dirty="0" smtClean="0">
                <a:solidFill>
                  <a:srgbClr val="FF0000"/>
                </a:solidFill>
              </a:rPr>
              <a:t>=</a:t>
            </a:r>
            <a:r>
              <a:rPr lang="fr-CH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H" dirty="0" smtClean="0"/>
              <a:t>valeur par défaut (</a:t>
            </a:r>
            <a:r>
              <a:rPr lang="fr-CH" b="1" dirty="0" smtClean="0">
                <a:solidFill>
                  <a:srgbClr val="FF0000"/>
                </a:solidFill>
              </a:rPr>
              <a:t>modifiable à tout moment</a:t>
            </a:r>
            <a:r>
              <a:rPr lang="fr-CH" dirty="0" smtClean="0"/>
              <a:t>)</a:t>
            </a:r>
          </a:p>
          <a:p>
            <a:pPr lvl="2">
              <a:defRPr/>
            </a:pPr>
            <a:r>
              <a:rPr lang="fr-CH" dirty="0" smtClean="0"/>
              <a:t>Valable pour chaque écran</a:t>
            </a:r>
          </a:p>
          <a:p>
            <a:pPr lvl="3">
              <a:defRPr/>
            </a:pPr>
            <a:endParaRPr lang="fr-CH" dirty="0" smtClean="0"/>
          </a:p>
          <a:p>
            <a:pPr lvl="1">
              <a:defRPr/>
            </a:pPr>
            <a:r>
              <a:rPr lang="fr-CH" dirty="0" smtClean="0"/>
              <a:t>Accessible via </a:t>
            </a:r>
          </a:p>
          <a:p>
            <a:pPr lvl="2">
              <a:defRPr/>
            </a:pPr>
            <a:r>
              <a:rPr lang="fr-CH" dirty="0" smtClean="0"/>
              <a:t>Menu "Système &gt; Valeurs utilisateur &gt; Maintenir données"</a:t>
            </a:r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3">
              <a:defRPr/>
            </a:pPr>
            <a:endParaRPr lang="fr-CH" dirty="0" smtClean="0"/>
          </a:p>
          <a:p>
            <a:pPr lvl="1">
              <a:defRPr/>
            </a:pPr>
            <a:r>
              <a:rPr lang="fr-CH" dirty="0" smtClean="0"/>
              <a:t>L'option est active uniquement pour </a:t>
            </a:r>
            <a:r>
              <a:rPr lang="fr-CH" dirty="0" smtClean="0">
                <a:solidFill>
                  <a:srgbClr val="FF0000"/>
                </a:solidFill>
              </a:rPr>
              <a:t>la session courante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7</a:t>
            </a:fld>
            <a:endParaRPr lang="fr-CH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Maintenir données</a:t>
            </a:r>
            <a:endParaRPr lang="fr-CH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800819"/>
            <a:ext cx="3714776" cy="193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 bwMode="auto">
          <a:xfrm>
            <a:off x="4572000" y="4428322"/>
            <a:ext cx="1857388" cy="277772"/>
          </a:xfrm>
          <a:prstGeom prst="rect">
            <a:avLst/>
          </a:prstGeom>
          <a:solidFill>
            <a:srgbClr val="FF0000">
              <a:alpha val="1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Marche à suivre</a:t>
            </a:r>
          </a:p>
          <a:p>
            <a:pPr lvl="3"/>
            <a:endParaRPr lang="fr-CH" dirty="0" smtClean="0"/>
          </a:p>
          <a:p>
            <a:pPr marL="844550" lvl="1" indent="-368300">
              <a:defRPr/>
            </a:pPr>
            <a:r>
              <a:rPr lang="fr-CH" dirty="0" smtClean="0"/>
              <a:t>Entrer les données</a:t>
            </a:r>
          </a:p>
          <a:p>
            <a:pPr marL="1168400" lvl="2" indent="-368300">
              <a:defRPr/>
            </a:pPr>
            <a:r>
              <a:rPr lang="fr-CH" dirty="0" smtClean="0"/>
              <a:t>Exemple : FB01</a:t>
            </a:r>
          </a:p>
          <a:p>
            <a:pPr marL="1701800" lvl="3" indent="-368300">
              <a:defRPr/>
            </a:pPr>
            <a:endParaRPr lang="fr-CH" dirty="0" smtClean="0"/>
          </a:p>
          <a:p>
            <a:pPr marL="1701800" lvl="3" indent="-368300">
              <a:defRPr/>
            </a:pPr>
            <a:endParaRPr lang="fr-CH" dirty="0" smtClean="0"/>
          </a:p>
          <a:p>
            <a:pPr marL="1701800" lvl="3" indent="-368300">
              <a:defRPr/>
            </a:pPr>
            <a:endParaRPr lang="fr-CH" dirty="0" smtClean="0"/>
          </a:p>
          <a:p>
            <a:pPr marL="1701800" lvl="3" indent="-368300">
              <a:defRPr/>
            </a:pPr>
            <a:endParaRPr lang="fr-CH" dirty="0" smtClean="0"/>
          </a:p>
          <a:p>
            <a:pPr marL="1701800" lvl="3" indent="-368300">
              <a:defRPr/>
            </a:pPr>
            <a:endParaRPr lang="fr-CH" dirty="0" smtClean="0"/>
          </a:p>
          <a:p>
            <a:pPr marL="1701800" lvl="3" indent="-368300">
              <a:defRPr/>
            </a:pPr>
            <a:endParaRPr lang="fr-CH" dirty="0" smtClean="0"/>
          </a:p>
          <a:p>
            <a:pPr marL="844550" lvl="1" indent="-368300">
              <a:defRPr/>
            </a:pPr>
            <a:r>
              <a:rPr lang="fr-CH" dirty="0" smtClean="0"/>
              <a:t>Maintenir les données</a:t>
            </a:r>
          </a:p>
          <a:p>
            <a:pPr marL="1168400" lvl="2" indent="-368300">
              <a:defRPr/>
            </a:pPr>
            <a:r>
              <a:rPr lang="fr-CH" dirty="0" smtClean="0"/>
              <a:t>Menu "Système &gt; Valeurs utilisateur &gt; Maintenir données"</a:t>
            </a:r>
          </a:p>
          <a:p>
            <a:pPr marL="1701800" lvl="3" indent="-368300">
              <a:defRPr/>
            </a:pPr>
            <a:endParaRPr lang="fr-CH" dirty="0" smtClean="0"/>
          </a:p>
          <a:p>
            <a:pPr marL="1701800" lvl="3" indent="-368300">
              <a:defRPr/>
            </a:pPr>
            <a:endParaRPr lang="fr-CH" dirty="0" smtClean="0"/>
          </a:p>
          <a:p>
            <a:pPr marL="1701800" lvl="3" indent="-368300">
              <a:defRPr/>
            </a:pPr>
            <a:endParaRPr lang="fr-CH" dirty="0" smtClean="0"/>
          </a:p>
          <a:p>
            <a:pPr marL="1701800" lvl="3" indent="-368300">
              <a:defRPr/>
            </a:pPr>
            <a:endParaRPr lang="fr-CH" dirty="0" smtClean="0"/>
          </a:p>
          <a:p>
            <a:pPr marL="844550" lvl="1" indent="-368300">
              <a:defRPr/>
            </a:pPr>
            <a:r>
              <a:rPr lang="fr-CH" dirty="0" smtClean="0"/>
              <a:t>Lors de la prochaine saisie, les valeurs maintenues seront proposées avec la </a:t>
            </a:r>
            <a:r>
              <a:rPr lang="fr-CH" dirty="0" smtClean="0">
                <a:solidFill>
                  <a:srgbClr val="FF0000"/>
                </a:solidFill>
              </a:rPr>
              <a:t>possibilité de modification</a:t>
            </a:r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8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Maintenir données</a:t>
            </a:r>
            <a:endParaRPr lang="fr-CH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0275" y="4800004"/>
            <a:ext cx="220345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F:\VALAIS_SAP_FORMATION\PrintScreen\ECC_SAP11F_Printscreen\SAP11F_0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916832"/>
            <a:ext cx="4643470" cy="1453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454368"/>
          </a:xfrm>
        </p:spPr>
        <p:txBody>
          <a:bodyPr>
            <a:normAutofit/>
          </a:bodyPr>
          <a:lstStyle/>
          <a:p>
            <a:r>
              <a:rPr lang="fr-CH" u="sng" dirty="0" smtClean="0"/>
              <a:t>Supprimer les données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Pour désactiver le maintien des données durant la session courante, utiliser "</a:t>
            </a:r>
            <a:r>
              <a:rPr lang="fr-CH" b="1" dirty="0" smtClean="0">
                <a:solidFill>
                  <a:srgbClr val="FF0000"/>
                </a:solidFill>
              </a:rPr>
              <a:t>Supprimer les données</a:t>
            </a:r>
            <a:r>
              <a:rPr lang="fr-CH" dirty="0" smtClean="0"/>
              <a:t>"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Accessible via </a:t>
            </a:r>
          </a:p>
          <a:p>
            <a:pPr lvl="2"/>
            <a:r>
              <a:rPr lang="fr-CH" dirty="0" smtClean="0"/>
              <a:t>Menu "Système &gt; Valeurs utilisateur &gt; Supprimer données"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Remarque</a:t>
            </a:r>
          </a:p>
          <a:p>
            <a:pPr lvl="2"/>
            <a:r>
              <a:rPr lang="fr-CH" dirty="0" smtClean="0"/>
              <a:t>Ouvrir une nouvelle fenêtre permet également de supprimer les données maintenues, tout comme quitter SAP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9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Maintenir données</a:t>
            </a:r>
            <a:endParaRPr lang="fr-CH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440779"/>
            <a:ext cx="3714776" cy="193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 bwMode="auto">
          <a:xfrm>
            <a:off x="4572000" y="4494693"/>
            <a:ext cx="1857388" cy="292971"/>
          </a:xfrm>
          <a:prstGeom prst="rect">
            <a:avLst/>
          </a:prstGeom>
          <a:solidFill>
            <a:srgbClr val="FF0000">
              <a:alpha val="1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Template_ACC_V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>
            <a:alpha val="20000"/>
          </a:srgbClr>
        </a:solidFill>
        <a:ln w="28575">
          <a:solidFill>
            <a:srgbClr val="FF0000"/>
          </a:solidFill>
        </a:ln>
      </a:spPr>
      <a:bodyPr rtlCol="0" anchor="ctr"/>
      <a:lstStyle>
        <a:defPPr algn="ctr"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solidFill>
          <a:schemeClr val="bg1"/>
        </a:solidFill>
      </a:spPr>
      <a:bodyPr/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800" b="1" i="0" u="none" strike="noStrike" kern="1200" cap="none" spc="0" normalizeH="0" baseline="0" noProof="0" dirty="0" smtClean="0">
            <a:ln>
              <a:noFill/>
            </a:ln>
            <a:solidFill>
              <a:schemeClr val="accent6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Template_ACC_V4</Template>
  <TotalTime>2</TotalTime>
  <Words>736</Words>
  <Application>Microsoft Office PowerPoint</Application>
  <PresentationFormat>Affichage à l'écran (4:3)</PresentationFormat>
  <Paragraphs>292</Paragraphs>
  <Slides>21</Slides>
  <Notes>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2" baseType="lpstr">
      <vt:lpstr>Template_ACC_V4</vt:lpstr>
      <vt:lpstr>SAP Basis</vt:lpstr>
      <vt:lpstr>SAP Basis</vt:lpstr>
      <vt:lpstr>Sommaire</vt:lpstr>
      <vt:lpstr>Sommaire</vt:lpstr>
      <vt:lpstr>Introduction</vt:lpstr>
      <vt:lpstr>Sommaire</vt:lpstr>
      <vt:lpstr>Maintenir données</vt:lpstr>
      <vt:lpstr>Maintenir données</vt:lpstr>
      <vt:lpstr>Maintenir données</vt:lpstr>
      <vt:lpstr>Sommaire</vt:lpstr>
      <vt:lpstr>Activer données</vt:lpstr>
      <vt:lpstr>Activer données</vt:lpstr>
      <vt:lpstr>Activer données</vt:lpstr>
      <vt:lpstr>Sommaire</vt:lpstr>
      <vt:lpstr>Données Utilisateurs</vt:lpstr>
      <vt:lpstr>Données Utilisateurs</vt:lpstr>
      <vt:lpstr>Données Utilisateurs</vt:lpstr>
      <vt:lpstr>Données Utilisateurs</vt:lpstr>
      <vt:lpstr>Données Utilisateurs</vt:lpstr>
      <vt:lpstr>Données Utilisateurs</vt:lpstr>
      <vt:lpstr>Sommaire</vt:lpstr>
    </vt:vector>
  </TitlesOfParts>
  <Company>HES-SO Valais // Valais - Wallis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mod</dc:creator>
  <cp:lastModifiedBy>QUESNOT, Mickael</cp:lastModifiedBy>
  <cp:revision>102</cp:revision>
  <dcterms:created xsi:type="dcterms:W3CDTF">2010-12-20T14:19:49Z</dcterms:created>
  <dcterms:modified xsi:type="dcterms:W3CDTF">2013-04-19T08:13:07Z</dcterms:modified>
</cp:coreProperties>
</file>