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1"/>
  </p:sldMasterIdLst>
  <p:notesMasterIdLst>
    <p:notesMasterId r:id="rId19"/>
  </p:notesMasterIdLst>
  <p:handoutMasterIdLst>
    <p:handoutMasterId r:id="rId20"/>
  </p:handoutMasterIdLst>
  <p:sldIdLst>
    <p:sldId id="392" r:id="rId2"/>
    <p:sldId id="408" r:id="rId3"/>
    <p:sldId id="396" r:id="rId4"/>
    <p:sldId id="395" r:id="rId5"/>
    <p:sldId id="394" r:id="rId6"/>
    <p:sldId id="397" r:id="rId7"/>
    <p:sldId id="398" r:id="rId8"/>
    <p:sldId id="399" r:id="rId9"/>
    <p:sldId id="400" r:id="rId10"/>
    <p:sldId id="401" r:id="rId11"/>
    <p:sldId id="402" r:id="rId12"/>
    <p:sldId id="403" r:id="rId13"/>
    <p:sldId id="404" r:id="rId14"/>
    <p:sldId id="405" r:id="rId15"/>
    <p:sldId id="406" r:id="rId16"/>
    <p:sldId id="407" r:id="rId17"/>
    <p:sldId id="388" r:id="rId18"/>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Tahoma" charset="0"/>
        <a:ea typeface="+mn-ea"/>
        <a:cs typeface="+mn-cs"/>
      </a:defRPr>
    </a:lvl1pPr>
    <a:lvl2pPr marL="457200" algn="l" rtl="0" fontAlgn="base">
      <a:spcBef>
        <a:spcPct val="0"/>
      </a:spcBef>
      <a:spcAft>
        <a:spcPct val="0"/>
      </a:spcAft>
      <a:defRPr kern="1200">
        <a:solidFill>
          <a:schemeClr val="tx1"/>
        </a:solidFill>
        <a:latin typeface="Tahoma" charset="0"/>
        <a:ea typeface="+mn-ea"/>
        <a:cs typeface="+mn-cs"/>
      </a:defRPr>
    </a:lvl2pPr>
    <a:lvl3pPr marL="914400" algn="l" rtl="0" fontAlgn="base">
      <a:spcBef>
        <a:spcPct val="0"/>
      </a:spcBef>
      <a:spcAft>
        <a:spcPct val="0"/>
      </a:spcAft>
      <a:defRPr kern="1200">
        <a:solidFill>
          <a:schemeClr val="tx1"/>
        </a:solidFill>
        <a:latin typeface="Tahoma" charset="0"/>
        <a:ea typeface="+mn-ea"/>
        <a:cs typeface="+mn-cs"/>
      </a:defRPr>
    </a:lvl3pPr>
    <a:lvl4pPr marL="1371600" algn="l" rtl="0" fontAlgn="base">
      <a:spcBef>
        <a:spcPct val="0"/>
      </a:spcBef>
      <a:spcAft>
        <a:spcPct val="0"/>
      </a:spcAft>
      <a:defRPr kern="1200">
        <a:solidFill>
          <a:schemeClr val="tx1"/>
        </a:solidFill>
        <a:latin typeface="Tahoma" charset="0"/>
        <a:ea typeface="+mn-ea"/>
        <a:cs typeface="+mn-cs"/>
      </a:defRPr>
    </a:lvl4pPr>
    <a:lvl5pPr marL="1828800" algn="l" rtl="0" fontAlgn="base">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CC"/>
    <a:srgbClr val="CC00FF"/>
    <a:srgbClr val="CC66FF"/>
    <a:srgbClr val="66FF99"/>
    <a:srgbClr val="FFFF66"/>
    <a:srgbClr val="FFFF99"/>
    <a:srgbClr val="FF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0354" autoAdjust="0"/>
  </p:normalViewPr>
  <p:slideViewPr>
    <p:cSldViewPr snapToGrid="0">
      <p:cViewPr>
        <p:scale>
          <a:sx n="75" d="100"/>
          <a:sy n="75" d="100"/>
        </p:scale>
        <p:origin x="-36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0"/>
    </p:cViewPr>
  </p:sorterViewPr>
  <p:notesViewPr>
    <p:cSldViewPr snapToGrid="0">
      <p:cViewPr varScale="1">
        <p:scale>
          <a:sx n="74" d="100"/>
          <a:sy n="74" d="100"/>
        </p:scale>
        <p:origin x="-218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7582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lvl1pPr defTabSz="950913">
              <a:spcBef>
                <a:spcPct val="20000"/>
              </a:spcBef>
              <a:buClr>
                <a:schemeClr val="hlink"/>
              </a:buClr>
              <a:buFont typeface="Monotype Sorts" charset="2"/>
              <a:buNone/>
              <a:defRPr sz="1200" b="1">
                <a:latin typeface="Arial" charset="0"/>
              </a:defRPr>
            </a:lvl1pPr>
          </a:lstStyle>
          <a:p>
            <a:endParaRPr lang="fr-FR"/>
          </a:p>
        </p:txBody>
      </p:sp>
      <p:sp>
        <p:nvSpPr>
          <p:cNvPr id="38915" name="Rectangle 3"/>
          <p:cNvSpPr>
            <a:spLocks noGrp="1" noChangeArrowheads="1"/>
          </p:cNvSpPr>
          <p:nvPr>
            <p:ph type="dt" idx="1"/>
          </p:nvPr>
        </p:nvSpPr>
        <p:spPr bwMode="auto">
          <a:xfrm>
            <a:off x="4022725"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lvl1pPr algn="r" defTabSz="950913">
              <a:spcBef>
                <a:spcPct val="20000"/>
              </a:spcBef>
              <a:buClr>
                <a:schemeClr val="hlink"/>
              </a:buClr>
              <a:buFont typeface="Monotype Sorts" charset="2"/>
              <a:buNone/>
              <a:defRPr sz="1200" b="1">
                <a:latin typeface="Arial" charset="0"/>
              </a:defRPr>
            </a:lvl1pPr>
          </a:lstStyle>
          <a:p>
            <a:fld id="{E80F603E-3EDF-4E18-83B9-4335394F081D}" type="datetime1">
              <a:rPr lang="fr-FR"/>
              <a:pPr/>
              <a:t>26/06/2012</a:t>
            </a:fld>
            <a:endParaRPr lang="fr-FR"/>
          </a:p>
        </p:txBody>
      </p:sp>
      <p:sp>
        <p:nvSpPr>
          <p:cNvPr id="38916" name="Rectangle 4"/>
          <p:cNvSpPr>
            <a:spLocks noChangeArrowheads="1" noTextEdit="1"/>
          </p:cNvSpPr>
          <p:nvPr>
            <p:ph type="sldImg" idx="2"/>
          </p:nvPr>
        </p:nvSpPr>
        <p:spPr bwMode="auto">
          <a:xfrm>
            <a:off x="993775"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46150" y="4860925"/>
            <a:ext cx="5207000"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38918" name="Rectangle 6"/>
          <p:cNvSpPr>
            <a:spLocks noGrp="1" noChangeArrowheads="1"/>
          </p:cNvSpPr>
          <p:nvPr>
            <p:ph type="ftr" sz="quarter" idx="4"/>
          </p:nvPr>
        </p:nvSpPr>
        <p:spPr bwMode="auto">
          <a:xfrm>
            <a:off x="0"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b" anchorCtr="0" compatLnSpc="1">
            <a:prstTxWarp prst="textNoShape">
              <a:avLst/>
            </a:prstTxWarp>
          </a:bodyPr>
          <a:lstStyle>
            <a:lvl1pPr defTabSz="950913">
              <a:spcBef>
                <a:spcPct val="20000"/>
              </a:spcBef>
              <a:buClr>
                <a:schemeClr val="hlink"/>
              </a:buClr>
              <a:buFont typeface="Monotype Sorts" charset="2"/>
              <a:buNone/>
              <a:defRPr sz="1200" b="1">
                <a:latin typeface="Arial" charset="0"/>
              </a:defRPr>
            </a:lvl1pPr>
          </a:lstStyle>
          <a:p>
            <a:endParaRPr lang="fr-FR"/>
          </a:p>
        </p:txBody>
      </p:sp>
      <p:sp>
        <p:nvSpPr>
          <p:cNvPr id="38919" name="Rectangle 7"/>
          <p:cNvSpPr>
            <a:spLocks noGrp="1" noChangeArrowheads="1"/>
          </p:cNvSpPr>
          <p:nvPr>
            <p:ph type="sldNum" sz="quarter" idx="5"/>
          </p:nvPr>
        </p:nvSpPr>
        <p:spPr bwMode="auto">
          <a:xfrm>
            <a:off x="4022725"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b" anchorCtr="0" compatLnSpc="1">
            <a:prstTxWarp prst="textNoShape">
              <a:avLst/>
            </a:prstTxWarp>
          </a:bodyPr>
          <a:lstStyle>
            <a:lvl1pPr algn="r" defTabSz="950913">
              <a:spcBef>
                <a:spcPct val="20000"/>
              </a:spcBef>
              <a:buClr>
                <a:schemeClr val="hlink"/>
              </a:buClr>
              <a:buFont typeface="Monotype Sorts" charset="2"/>
              <a:buNone/>
              <a:defRPr sz="1200" b="1">
                <a:latin typeface="Arial" charset="0"/>
              </a:defRPr>
            </a:lvl1pPr>
          </a:lstStyle>
          <a:p>
            <a:fld id="{43D841B7-7E58-4652-BB5D-0570DA7A8EB6}" type="slidenum">
              <a:rPr lang="fr-FR"/>
              <a:pPr/>
              <a:t>‹N°›</a:t>
            </a:fld>
            <a:endParaRPr lang="fr-FR"/>
          </a:p>
        </p:txBody>
      </p:sp>
    </p:spTree>
    <p:extLst>
      <p:ext uri="{BB962C8B-B14F-4D97-AF65-F5344CB8AC3E}">
        <p14:creationId xmlns:p14="http://schemas.microsoft.com/office/powerpoint/2010/main" val="3027124639"/>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Times New Roman" pitchFamily="18" charset="0"/>
        <a:ea typeface="+mn-ea"/>
        <a:cs typeface="Arial"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Arial"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Arial"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Arial"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0F52F7-1F75-4FAA-BA7B-9945C5B28B82}" type="datetime1">
              <a:rPr lang="fr-FR"/>
              <a:pPr/>
              <a:t>26/06/2012</a:t>
            </a:fld>
            <a:endParaRPr lang="fr-FR"/>
          </a:p>
        </p:txBody>
      </p:sp>
      <p:sp>
        <p:nvSpPr>
          <p:cNvPr id="7" name="Rectangle 7"/>
          <p:cNvSpPr>
            <a:spLocks noGrp="1" noChangeArrowheads="1"/>
          </p:cNvSpPr>
          <p:nvPr>
            <p:ph type="sldNum" sz="quarter" idx="5"/>
          </p:nvPr>
        </p:nvSpPr>
        <p:spPr>
          <a:ln/>
        </p:spPr>
        <p:txBody>
          <a:bodyPr/>
          <a:lstStyle/>
          <a:p>
            <a:fld id="{0B3BB496-BAFB-4DA1-B685-4F8955C1B85D}" type="slidenum">
              <a:rPr lang="fr-FR"/>
              <a:pPr/>
              <a:t>17</a:t>
            </a:fld>
            <a:endParaRPr lang="fr-FR"/>
          </a:p>
        </p:txBody>
      </p:sp>
      <p:sp>
        <p:nvSpPr>
          <p:cNvPr id="436226" name="Rectangle 2"/>
          <p:cNvSpPr>
            <a:spLocks noChangeArrowheads="1" noTextEdit="1"/>
          </p:cNvSpPr>
          <p:nvPr>
            <p:ph type="sldImg"/>
          </p:nvPr>
        </p:nvSpPr>
        <p:spPr>
          <a:xfrm>
            <a:off x="995363" y="768350"/>
            <a:ext cx="5114925" cy="3836988"/>
          </a:xfrm>
          <a:ln/>
        </p:spPr>
      </p:sp>
      <p:sp>
        <p:nvSpPr>
          <p:cNvPr id="436227" name="Rectangle 3"/>
          <p:cNvSpPr>
            <a:spLocks noGrp="1" noChangeArrowheads="1"/>
          </p:cNvSpPr>
          <p:nvPr>
            <p:ph type="body" idx="1"/>
          </p:nvPr>
        </p:nvSpPr>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479234" name="Group 2"/>
          <p:cNvGrpSpPr>
            <a:grpSpLocks/>
          </p:cNvGrpSpPr>
          <p:nvPr/>
        </p:nvGrpSpPr>
        <p:grpSpPr bwMode="auto">
          <a:xfrm>
            <a:off x="0" y="2438400"/>
            <a:ext cx="9009063" cy="1052513"/>
            <a:chOff x="0" y="1536"/>
            <a:chExt cx="5675" cy="663"/>
          </a:xfrm>
        </p:grpSpPr>
        <p:grpSp>
          <p:nvGrpSpPr>
            <p:cNvPr id="479235" name="Group 3"/>
            <p:cNvGrpSpPr>
              <a:grpSpLocks/>
            </p:cNvGrpSpPr>
            <p:nvPr/>
          </p:nvGrpSpPr>
          <p:grpSpPr bwMode="auto">
            <a:xfrm>
              <a:off x="183" y="1604"/>
              <a:ext cx="448" cy="299"/>
              <a:chOff x="720" y="336"/>
              <a:chExt cx="624" cy="432"/>
            </a:xfrm>
          </p:grpSpPr>
          <p:sp>
            <p:nvSpPr>
              <p:cNvPr id="479236"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37"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nvGrpSpPr>
            <p:cNvPr id="479238" name="Group 6"/>
            <p:cNvGrpSpPr>
              <a:grpSpLocks/>
            </p:cNvGrpSpPr>
            <p:nvPr/>
          </p:nvGrpSpPr>
          <p:grpSpPr bwMode="auto">
            <a:xfrm>
              <a:off x="261" y="1870"/>
              <a:ext cx="465" cy="299"/>
              <a:chOff x="912" y="2640"/>
              <a:chExt cx="672" cy="432"/>
            </a:xfrm>
          </p:grpSpPr>
          <p:sp>
            <p:nvSpPr>
              <p:cNvPr id="479239"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0"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479241"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2"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3"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479244" name="Rectangle 12"/>
          <p:cNvSpPr>
            <a:spLocks noGrp="1" noChangeArrowheads="1"/>
          </p:cNvSpPr>
          <p:nvPr>
            <p:ph type="ctrTitle"/>
          </p:nvPr>
        </p:nvSpPr>
        <p:spPr>
          <a:xfrm>
            <a:off x="990600" y="1676400"/>
            <a:ext cx="7772400" cy="1462088"/>
          </a:xfrm>
        </p:spPr>
        <p:txBody>
          <a:bodyPr/>
          <a:lstStyle>
            <a:lvl1pPr>
              <a:defRPr/>
            </a:lvl1pPr>
          </a:lstStyle>
          <a:p>
            <a:pPr lvl="0"/>
            <a:r>
              <a:rPr lang="fr-FR" noProof="0" smtClean="0"/>
              <a:t>Cliquez pour modifier le style du titre</a:t>
            </a:r>
          </a:p>
        </p:txBody>
      </p:sp>
      <p:sp>
        <p:nvSpPr>
          <p:cNvPr id="479245" name="Rectangle 13"/>
          <p:cNvSpPr>
            <a:spLocks noGrp="1" noChangeArrowheads="1"/>
          </p:cNvSpPr>
          <p:nvPr>
            <p:ph type="subTitle" idx="1"/>
          </p:nvPr>
        </p:nvSpPr>
        <p:spPr>
          <a:xfrm>
            <a:off x="1371600" y="3886200"/>
            <a:ext cx="6400800" cy="1752600"/>
          </a:xfrm>
        </p:spPr>
        <p:txBody>
          <a:bodyPr/>
          <a:lstStyle>
            <a:lvl1pPr marL="0" indent="0" algn="ctr">
              <a:defRPr/>
            </a:lvl1pPr>
          </a:lstStyle>
          <a:p>
            <a:pPr lvl="0"/>
            <a:r>
              <a:rPr lang="fr-FR" noProof="0" smtClean="0"/>
              <a:t>Cliquez pour modifier le style des sous-titres du masque</a:t>
            </a:r>
          </a:p>
        </p:txBody>
      </p:sp>
      <p:sp>
        <p:nvSpPr>
          <p:cNvPr id="479246"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fld id="{1E0FDC52-D6D1-43BE-978B-8F369F57BA5A}" type="datetime1">
              <a:rPr lang="fr-FR"/>
              <a:pPr/>
              <a:t>26/06/2012</a:t>
            </a:fld>
            <a:endParaRPr lang="fr-FR"/>
          </a:p>
        </p:txBody>
      </p:sp>
      <p:sp>
        <p:nvSpPr>
          <p:cNvPr id="479247"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r>
              <a:rPr lang="fr-FR"/>
              <a:t>http://www.sharesap.com (C) par Mickael QUESNOT</a:t>
            </a:r>
          </a:p>
        </p:txBody>
      </p:sp>
      <p:sp>
        <p:nvSpPr>
          <p:cNvPr id="479248"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A80EA566-4521-4EA3-812C-0A46B593455A}" type="slidenum">
              <a:rPr lang="fr-F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39CAEE59-592F-4AAB-8808-9CC68BA56608}" type="datetime1">
              <a:rPr lang="fr-FR"/>
              <a:pPr/>
              <a:t>26/06/2012</a:t>
            </a:fld>
            <a:endParaRPr lang="fr-FR"/>
          </a:p>
        </p:txBody>
      </p:sp>
      <p:sp>
        <p:nvSpPr>
          <p:cNvPr id="5" name="Espace réservé du pied de page 4"/>
          <p:cNvSpPr>
            <a:spLocks noGrp="1"/>
          </p:cNvSpPr>
          <p:nvPr>
            <p:ph type="ftr" sz="quarter" idx="11"/>
          </p:nvPr>
        </p:nvSpPr>
        <p:spPr/>
        <p:txBody>
          <a:bodyPr/>
          <a:lstStyle>
            <a:lvl1pPr>
              <a:defRPr/>
            </a:lvl1p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lvl1pPr>
              <a:defRPr/>
            </a:lvl1pPr>
          </a:lstStyle>
          <a:p>
            <a:fld id="{69385DFD-3551-4B12-A63D-391381CF8751}" type="slidenum">
              <a:rPr lang="fr-FR"/>
              <a:pPr/>
              <a:t>‹N°›</a:t>
            </a:fld>
            <a:endParaRPr lang="fr-FR"/>
          </a:p>
        </p:txBody>
      </p:sp>
    </p:spTree>
    <p:extLst>
      <p:ext uri="{BB962C8B-B14F-4D97-AF65-F5344CB8AC3E}">
        <p14:creationId xmlns:p14="http://schemas.microsoft.com/office/powerpoint/2010/main" val="2419315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13251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0" y="0"/>
            <a:ext cx="6705600" cy="613251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8838B59A-E099-4E64-BE8D-C419F85D53EA}" type="datetime1">
              <a:rPr lang="fr-FR"/>
              <a:pPr/>
              <a:t>26/06/2012</a:t>
            </a:fld>
            <a:endParaRPr lang="fr-FR"/>
          </a:p>
        </p:txBody>
      </p:sp>
      <p:sp>
        <p:nvSpPr>
          <p:cNvPr id="5" name="Espace réservé du pied de page 4"/>
          <p:cNvSpPr>
            <a:spLocks noGrp="1"/>
          </p:cNvSpPr>
          <p:nvPr>
            <p:ph type="ftr" sz="quarter" idx="11"/>
          </p:nvPr>
        </p:nvSpPr>
        <p:spPr/>
        <p:txBody>
          <a:bodyPr/>
          <a:lstStyle>
            <a:lvl1pPr>
              <a:defRPr/>
            </a:lvl1p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lvl1pPr>
              <a:defRPr/>
            </a:lvl1pPr>
          </a:lstStyle>
          <a:p>
            <a:fld id="{BC6A1CF4-5985-4907-92EB-DF4C0014E937}" type="slidenum">
              <a:rPr lang="fr-FR"/>
              <a:pPr/>
              <a:t>‹N°›</a:t>
            </a:fld>
            <a:endParaRPr lang="fr-FR"/>
          </a:p>
        </p:txBody>
      </p:sp>
    </p:spTree>
    <p:extLst>
      <p:ext uri="{BB962C8B-B14F-4D97-AF65-F5344CB8AC3E}">
        <p14:creationId xmlns:p14="http://schemas.microsoft.com/office/powerpoint/2010/main" val="608242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8E8FCF52-8BF7-49CF-A453-E4D23BD8CF8D}" type="datetime1">
              <a:rPr lang="fr-FR"/>
              <a:pPr/>
              <a:t>26/06/2012</a:t>
            </a:fld>
            <a:endParaRPr lang="fr-FR"/>
          </a:p>
        </p:txBody>
      </p:sp>
      <p:sp>
        <p:nvSpPr>
          <p:cNvPr id="5" name="Espace réservé du pied de page 4"/>
          <p:cNvSpPr>
            <a:spLocks noGrp="1"/>
          </p:cNvSpPr>
          <p:nvPr>
            <p:ph type="ftr" sz="quarter" idx="11"/>
          </p:nvPr>
        </p:nvSpPr>
        <p:spPr/>
        <p:txBody>
          <a:bodyPr/>
          <a:lstStyle>
            <a:lvl1pPr>
              <a:defRPr/>
            </a:lvl1p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lvl1pPr>
              <a:defRPr/>
            </a:lvl1pPr>
          </a:lstStyle>
          <a:p>
            <a:fld id="{036CC827-99BB-4EFC-A656-26203BD9588C}" type="slidenum">
              <a:rPr lang="fr-FR"/>
              <a:pPr/>
              <a:t>‹N°›</a:t>
            </a:fld>
            <a:endParaRPr lang="fr-FR"/>
          </a:p>
        </p:txBody>
      </p:sp>
    </p:spTree>
    <p:extLst>
      <p:ext uri="{BB962C8B-B14F-4D97-AF65-F5344CB8AC3E}">
        <p14:creationId xmlns:p14="http://schemas.microsoft.com/office/powerpoint/2010/main" val="232013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fld id="{2383EB8C-F56D-4DF0-8D37-35C33557264F}" type="datetime1">
              <a:rPr lang="fr-FR"/>
              <a:pPr/>
              <a:t>26/06/2012</a:t>
            </a:fld>
            <a:endParaRPr lang="fr-FR"/>
          </a:p>
        </p:txBody>
      </p:sp>
      <p:sp>
        <p:nvSpPr>
          <p:cNvPr id="5" name="Espace réservé du pied de page 4"/>
          <p:cNvSpPr>
            <a:spLocks noGrp="1"/>
          </p:cNvSpPr>
          <p:nvPr>
            <p:ph type="ftr" sz="quarter" idx="11"/>
          </p:nvPr>
        </p:nvSpPr>
        <p:spPr/>
        <p:txBody>
          <a:bodyPr/>
          <a:lstStyle>
            <a:lvl1pPr>
              <a:defRPr/>
            </a:lvl1p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lvl1pPr>
              <a:defRPr/>
            </a:lvl1pPr>
          </a:lstStyle>
          <a:p>
            <a:fld id="{9233BBE5-5E8D-4E83-9021-1F6F4B92DAEA}" type="slidenum">
              <a:rPr lang="fr-FR"/>
              <a:pPr/>
              <a:t>‹N°›</a:t>
            </a:fld>
            <a:endParaRPr lang="fr-FR"/>
          </a:p>
        </p:txBody>
      </p:sp>
    </p:spTree>
    <p:extLst>
      <p:ext uri="{BB962C8B-B14F-4D97-AF65-F5344CB8AC3E}">
        <p14:creationId xmlns:p14="http://schemas.microsoft.com/office/powerpoint/2010/main" val="722893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66688" y="1344613"/>
            <a:ext cx="4311650" cy="4787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0738" y="1344613"/>
            <a:ext cx="4311650" cy="4787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fld id="{D5F1D323-B9D7-44E0-8A7B-3A804C9005B0}" type="datetime1">
              <a:rPr lang="fr-FR"/>
              <a:pPr/>
              <a:t>26/06/2012</a:t>
            </a:fld>
            <a:endParaRPr lang="fr-FR"/>
          </a:p>
        </p:txBody>
      </p:sp>
      <p:sp>
        <p:nvSpPr>
          <p:cNvPr id="6" name="Espace réservé du pied de page 5"/>
          <p:cNvSpPr>
            <a:spLocks noGrp="1"/>
          </p:cNvSpPr>
          <p:nvPr>
            <p:ph type="ftr" sz="quarter" idx="11"/>
          </p:nvPr>
        </p:nvSpPr>
        <p:spPr/>
        <p:txBody>
          <a:bodyPr/>
          <a:lstStyle>
            <a:lvl1pPr>
              <a:defRPr/>
            </a:lvl1pPr>
          </a:lstStyle>
          <a:p>
            <a:r>
              <a:rPr lang="fr-FR"/>
              <a:t>http://www.sharesap.com (C) par Mickael QUESNOT</a:t>
            </a:r>
          </a:p>
        </p:txBody>
      </p:sp>
      <p:sp>
        <p:nvSpPr>
          <p:cNvPr id="7" name="Espace réservé du numéro de diapositive 6"/>
          <p:cNvSpPr>
            <a:spLocks noGrp="1"/>
          </p:cNvSpPr>
          <p:nvPr>
            <p:ph type="sldNum" sz="quarter" idx="12"/>
          </p:nvPr>
        </p:nvSpPr>
        <p:spPr/>
        <p:txBody>
          <a:bodyPr/>
          <a:lstStyle>
            <a:lvl1pPr>
              <a:defRPr/>
            </a:lvl1pPr>
          </a:lstStyle>
          <a:p>
            <a:fld id="{65A6647F-1833-41D6-B3C3-8583A0682BFD}" type="slidenum">
              <a:rPr lang="fr-FR"/>
              <a:pPr/>
              <a:t>‹N°›</a:t>
            </a:fld>
            <a:endParaRPr lang="fr-FR"/>
          </a:p>
        </p:txBody>
      </p:sp>
    </p:spTree>
    <p:extLst>
      <p:ext uri="{BB962C8B-B14F-4D97-AF65-F5344CB8AC3E}">
        <p14:creationId xmlns:p14="http://schemas.microsoft.com/office/powerpoint/2010/main" val="650431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fld id="{F4C82F93-2125-4076-A683-EFA7B48646B4}" type="datetime1">
              <a:rPr lang="fr-FR"/>
              <a:pPr/>
              <a:t>26/06/2012</a:t>
            </a:fld>
            <a:endParaRPr lang="fr-FR"/>
          </a:p>
        </p:txBody>
      </p:sp>
      <p:sp>
        <p:nvSpPr>
          <p:cNvPr id="8" name="Espace réservé du pied de page 7"/>
          <p:cNvSpPr>
            <a:spLocks noGrp="1"/>
          </p:cNvSpPr>
          <p:nvPr>
            <p:ph type="ftr" sz="quarter" idx="11"/>
          </p:nvPr>
        </p:nvSpPr>
        <p:spPr/>
        <p:txBody>
          <a:bodyPr/>
          <a:lstStyle>
            <a:lvl1pPr>
              <a:defRPr/>
            </a:lvl1pPr>
          </a:lstStyle>
          <a:p>
            <a:r>
              <a:rPr lang="fr-FR"/>
              <a:t>http://www.sharesap.com (C) par Mickael QUESNOT</a:t>
            </a:r>
          </a:p>
        </p:txBody>
      </p:sp>
      <p:sp>
        <p:nvSpPr>
          <p:cNvPr id="9" name="Espace réservé du numéro de diapositive 8"/>
          <p:cNvSpPr>
            <a:spLocks noGrp="1"/>
          </p:cNvSpPr>
          <p:nvPr>
            <p:ph type="sldNum" sz="quarter" idx="12"/>
          </p:nvPr>
        </p:nvSpPr>
        <p:spPr/>
        <p:txBody>
          <a:bodyPr/>
          <a:lstStyle>
            <a:lvl1pPr>
              <a:defRPr/>
            </a:lvl1pPr>
          </a:lstStyle>
          <a:p>
            <a:fld id="{C4B8466B-681D-4C06-8AB1-CFBCC5EC2EF0}" type="slidenum">
              <a:rPr lang="fr-FR"/>
              <a:pPr/>
              <a:t>‹N°›</a:t>
            </a:fld>
            <a:endParaRPr lang="fr-FR"/>
          </a:p>
        </p:txBody>
      </p:sp>
    </p:spTree>
    <p:extLst>
      <p:ext uri="{BB962C8B-B14F-4D97-AF65-F5344CB8AC3E}">
        <p14:creationId xmlns:p14="http://schemas.microsoft.com/office/powerpoint/2010/main" val="1005861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a:defRPr/>
            </a:lvl1pPr>
          </a:lstStyle>
          <a:p>
            <a:fld id="{BAD71363-A5F2-4C59-AC47-13099D7D50E0}" type="datetime1">
              <a:rPr lang="fr-FR"/>
              <a:pPr/>
              <a:t>26/06/2012</a:t>
            </a:fld>
            <a:endParaRPr lang="fr-FR"/>
          </a:p>
        </p:txBody>
      </p:sp>
      <p:sp>
        <p:nvSpPr>
          <p:cNvPr id="4" name="Espace réservé du pied de page 3"/>
          <p:cNvSpPr>
            <a:spLocks noGrp="1"/>
          </p:cNvSpPr>
          <p:nvPr>
            <p:ph type="ftr" sz="quarter" idx="11"/>
          </p:nvPr>
        </p:nvSpPr>
        <p:spPr/>
        <p:txBody>
          <a:bodyPr/>
          <a:lstStyle>
            <a:lvl1pPr>
              <a:defRPr/>
            </a:lvl1pPr>
          </a:lstStyle>
          <a:p>
            <a:r>
              <a:rPr lang="fr-FR"/>
              <a:t>http://www.sharesap.com (C) par Mickael QUESNOT</a:t>
            </a:r>
          </a:p>
        </p:txBody>
      </p:sp>
      <p:sp>
        <p:nvSpPr>
          <p:cNvPr id="5" name="Espace réservé du numéro de diapositive 4"/>
          <p:cNvSpPr>
            <a:spLocks noGrp="1"/>
          </p:cNvSpPr>
          <p:nvPr>
            <p:ph type="sldNum" sz="quarter" idx="12"/>
          </p:nvPr>
        </p:nvSpPr>
        <p:spPr/>
        <p:txBody>
          <a:bodyPr/>
          <a:lstStyle>
            <a:lvl1pPr>
              <a:defRPr/>
            </a:lvl1pPr>
          </a:lstStyle>
          <a:p>
            <a:fld id="{EE13DFDF-5665-4BCF-891B-99A003F7CFC4}" type="slidenum">
              <a:rPr lang="fr-FR"/>
              <a:pPr/>
              <a:t>‹N°›</a:t>
            </a:fld>
            <a:endParaRPr lang="fr-FR"/>
          </a:p>
        </p:txBody>
      </p:sp>
    </p:spTree>
    <p:extLst>
      <p:ext uri="{BB962C8B-B14F-4D97-AF65-F5344CB8AC3E}">
        <p14:creationId xmlns:p14="http://schemas.microsoft.com/office/powerpoint/2010/main" val="37616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fld id="{A7D04BC9-700C-4044-94A9-8CEE675CCF84}" type="datetime1">
              <a:rPr lang="fr-FR"/>
              <a:pPr/>
              <a:t>26/06/2012</a:t>
            </a:fld>
            <a:endParaRPr lang="fr-FR"/>
          </a:p>
        </p:txBody>
      </p:sp>
      <p:sp>
        <p:nvSpPr>
          <p:cNvPr id="3" name="Espace réservé du pied de page 2"/>
          <p:cNvSpPr>
            <a:spLocks noGrp="1"/>
          </p:cNvSpPr>
          <p:nvPr>
            <p:ph type="ftr" sz="quarter" idx="11"/>
          </p:nvPr>
        </p:nvSpPr>
        <p:spPr/>
        <p:txBody>
          <a:bodyPr/>
          <a:lstStyle>
            <a:lvl1pPr>
              <a:defRPr/>
            </a:lvl1pPr>
          </a:lstStyle>
          <a:p>
            <a:r>
              <a:rPr lang="fr-FR"/>
              <a:t>http://www.sharesap.com (C) par Mickael QUESNOT</a:t>
            </a:r>
          </a:p>
        </p:txBody>
      </p:sp>
      <p:sp>
        <p:nvSpPr>
          <p:cNvPr id="4" name="Espace réservé du numéro de diapositive 3"/>
          <p:cNvSpPr>
            <a:spLocks noGrp="1"/>
          </p:cNvSpPr>
          <p:nvPr>
            <p:ph type="sldNum" sz="quarter" idx="12"/>
          </p:nvPr>
        </p:nvSpPr>
        <p:spPr/>
        <p:txBody>
          <a:bodyPr/>
          <a:lstStyle>
            <a:lvl1pPr>
              <a:defRPr/>
            </a:lvl1pPr>
          </a:lstStyle>
          <a:p>
            <a:fld id="{2389B702-E74C-447D-BBA5-A33157B85828}" type="slidenum">
              <a:rPr lang="fr-FR"/>
              <a:pPr/>
              <a:t>‹N°›</a:t>
            </a:fld>
            <a:endParaRPr lang="fr-FR"/>
          </a:p>
        </p:txBody>
      </p:sp>
    </p:spTree>
    <p:extLst>
      <p:ext uri="{BB962C8B-B14F-4D97-AF65-F5344CB8AC3E}">
        <p14:creationId xmlns:p14="http://schemas.microsoft.com/office/powerpoint/2010/main" val="4021195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39ABF3D3-4F51-4620-84BC-150504E80B8B}" type="datetime1">
              <a:rPr lang="fr-FR"/>
              <a:pPr/>
              <a:t>26/06/2012</a:t>
            </a:fld>
            <a:endParaRPr lang="fr-FR"/>
          </a:p>
        </p:txBody>
      </p:sp>
      <p:sp>
        <p:nvSpPr>
          <p:cNvPr id="6" name="Espace réservé du pied de page 5"/>
          <p:cNvSpPr>
            <a:spLocks noGrp="1"/>
          </p:cNvSpPr>
          <p:nvPr>
            <p:ph type="ftr" sz="quarter" idx="11"/>
          </p:nvPr>
        </p:nvSpPr>
        <p:spPr/>
        <p:txBody>
          <a:bodyPr/>
          <a:lstStyle>
            <a:lvl1pPr>
              <a:defRPr/>
            </a:lvl1pPr>
          </a:lstStyle>
          <a:p>
            <a:r>
              <a:rPr lang="fr-FR"/>
              <a:t>http://www.sharesap.com (C) par Mickael QUESNOT</a:t>
            </a:r>
          </a:p>
        </p:txBody>
      </p:sp>
      <p:sp>
        <p:nvSpPr>
          <p:cNvPr id="7" name="Espace réservé du numéro de diapositive 6"/>
          <p:cNvSpPr>
            <a:spLocks noGrp="1"/>
          </p:cNvSpPr>
          <p:nvPr>
            <p:ph type="sldNum" sz="quarter" idx="12"/>
          </p:nvPr>
        </p:nvSpPr>
        <p:spPr/>
        <p:txBody>
          <a:bodyPr/>
          <a:lstStyle>
            <a:lvl1pPr>
              <a:defRPr/>
            </a:lvl1pPr>
          </a:lstStyle>
          <a:p>
            <a:fld id="{A5A8E5B9-F031-4F05-A023-592519780CF8}" type="slidenum">
              <a:rPr lang="fr-FR"/>
              <a:pPr/>
              <a:t>‹N°›</a:t>
            </a:fld>
            <a:endParaRPr lang="fr-FR"/>
          </a:p>
        </p:txBody>
      </p:sp>
    </p:spTree>
    <p:extLst>
      <p:ext uri="{BB962C8B-B14F-4D97-AF65-F5344CB8AC3E}">
        <p14:creationId xmlns:p14="http://schemas.microsoft.com/office/powerpoint/2010/main" val="1270944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30C6A941-3F69-49A3-BD81-7EBAF51380F6}" type="datetime1">
              <a:rPr lang="fr-FR"/>
              <a:pPr/>
              <a:t>26/06/2012</a:t>
            </a:fld>
            <a:endParaRPr lang="fr-FR"/>
          </a:p>
        </p:txBody>
      </p:sp>
      <p:sp>
        <p:nvSpPr>
          <p:cNvPr id="6" name="Espace réservé du pied de page 5"/>
          <p:cNvSpPr>
            <a:spLocks noGrp="1"/>
          </p:cNvSpPr>
          <p:nvPr>
            <p:ph type="ftr" sz="quarter" idx="11"/>
          </p:nvPr>
        </p:nvSpPr>
        <p:spPr/>
        <p:txBody>
          <a:bodyPr/>
          <a:lstStyle>
            <a:lvl1pPr>
              <a:defRPr/>
            </a:lvl1pPr>
          </a:lstStyle>
          <a:p>
            <a:r>
              <a:rPr lang="fr-FR"/>
              <a:t>http://www.sharesap.com (C) par Mickael QUESNOT</a:t>
            </a:r>
          </a:p>
        </p:txBody>
      </p:sp>
      <p:sp>
        <p:nvSpPr>
          <p:cNvPr id="7" name="Espace réservé du numéro de diapositive 6"/>
          <p:cNvSpPr>
            <a:spLocks noGrp="1"/>
          </p:cNvSpPr>
          <p:nvPr>
            <p:ph type="sldNum" sz="quarter" idx="12"/>
          </p:nvPr>
        </p:nvSpPr>
        <p:spPr/>
        <p:txBody>
          <a:bodyPr/>
          <a:lstStyle>
            <a:lvl1pPr>
              <a:defRPr/>
            </a:lvl1pPr>
          </a:lstStyle>
          <a:p>
            <a:fld id="{FBD658AA-F379-4A07-B539-C92FDA39D97C}" type="slidenum">
              <a:rPr lang="fr-FR"/>
              <a:pPr/>
              <a:t>‹N°›</a:t>
            </a:fld>
            <a:endParaRPr lang="fr-FR"/>
          </a:p>
        </p:txBody>
      </p:sp>
    </p:spTree>
    <p:extLst>
      <p:ext uri="{BB962C8B-B14F-4D97-AF65-F5344CB8AC3E}">
        <p14:creationId xmlns:p14="http://schemas.microsoft.com/office/powerpoint/2010/main" val="3642349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8217" name="Rectangle 9"/>
          <p:cNvSpPr>
            <a:spLocks noGrp="1" noChangeArrowheads="1"/>
          </p:cNvSpPr>
          <p:nvPr>
            <p:ph type="title"/>
          </p:nvPr>
        </p:nvSpPr>
        <p:spPr bwMode="auto">
          <a:xfrm>
            <a:off x="0" y="0"/>
            <a:ext cx="9144000" cy="977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478218" name="Rectangle 10"/>
          <p:cNvSpPr>
            <a:spLocks noGrp="1" noChangeArrowheads="1"/>
          </p:cNvSpPr>
          <p:nvPr>
            <p:ph type="body" idx="1"/>
          </p:nvPr>
        </p:nvSpPr>
        <p:spPr bwMode="auto">
          <a:xfrm>
            <a:off x="166688" y="1344613"/>
            <a:ext cx="8775700" cy="4787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78219"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fld id="{5A35D376-AEB3-448D-B24E-00FDD773FBEB}" type="datetime1">
              <a:rPr lang="fr-FR"/>
              <a:pPr/>
              <a:t>26/06/2012</a:t>
            </a:fld>
            <a:endParaRPr lang="fr-FR"/>
          </a:p>
        </p:txBody>
      </p:sp>
      <p:sp>
        <p:nvSpPr>
          <p:cNvPr id="478220"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r>
              <a:rPr lang="fr-FR"/>
              <a:t>http://www.sharesap.com (C) par Mickael QUESNOT</a:t>
            </a:r>
          </a:p>
        </p:txBody>
      </p:sp>
      <p:sp>
        <p:nvSpPr>
          <p:cNvPr id="478221"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fld id="{381621F7-6AFB-4ADF-907C-9AD1C569C6C9}"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p:txStyles>
    <p:titleStyle>
      <a:lvl1pPr algn="l" rtl="0" fontAlgn="base">
        <a:spcBef>
          <a:spcPct val="0"/>
        </a:spcBef>
        <a:spcAft>
          <a:spcPct val="0"/>
        </a:spcAft>
        <a:defRPr sz="1600">
          <a:solidFill>
            <a:schemeClr val="tx1"/>
          </a:solidFill>
          <a:latin typeface="+mj-lt"/>
          <a:ea typeface="+mj-ea"/>
          <a:cs typeface="+mj-cs"/>
        </a:defRPr>
      </a:lvl1pPr>
      <a:lvl2pPr algn="l" rtl="0" fontAlgn="base">
        <a:spcBef>
          <a:spcPct val="0"/>
        </a:spcBef>
        <a:spcAft>
          <a:spcPct val="0"/>
        </a:spcAft>
        <a:defRPr sz="1600">
          <a:solidFill>
            <a:schemeClr val="tx1"/>
          </a:solidFill>
          <a:latin typeface="Tahoma" charset="0"/>
        </a:defRPr>
      </a:lvl2pPr>
      <a:lvl3pPr algn="l" rtl="0" fontAlgn="base">
        <a:spcBef>
          <a:spcPct val="0"/>
        </a:spcBef>
        <a:spcAft>
          <a:spcPct val="0"/>
        </a:spcAft>
        <a:defRPr sz="1600">
          <a:solidFill>
            <a:schemeClr val="tx1"/>
          </a:solidFill>
          <a:latin typeface="Tahoma" charset="0"/>
        </a:defRPr>
      </a:lvl3pPr>
      <a:lvl4pPr algn="l" rtl="0" fontAlgn="base">
        <a:spcBef>
          <a:spcPct val="0"/>
        </a:spcBef>
        <a:spcAft>
          <a:spcPct val="0"/>
        </a:spcAft>
        <a:defRPr sz="1600">
          <a:solidFill>
            <a:schemeClr val="tx1"/>
          </a:solidFill>
          <a:latin typeface="Tahoma" charset="0"/>
        </a:defRPr>
      </a:lvl4pPr>
      <a:lvl5pPr algn="l" rtl="0" fontAlgn="base">
        <a:spcBef>
          <a:spcPct val="0"/>
        </a:spcBef>
        <a:spcAft>
          <a:spcPct val="0"/>
        </a:spcAft>
        <a:defRPr sz="1600">
          <a:solidFill>
            <a:schemeClr val="tx1"/>
          </a:solidFill>
          <a:latin typeface="Tahoma" charset="0"/>
        </a:defRPr>
      </a:lvl5pPr>
      <a:lvl6pPr marL="457200" algn="l" rtl="0" fontAlgn="base">
        <a:spcBef>
          <a:spcPct val="0"/>
        </a:spcBef>
        <a:spcAft>
          <a:spcPct val="0"/>
        </a:spcAft>
        <a:defRPr sz="1600">
          <a:solidFill>
            <a:schemeClr val="tx1"/>
          </a:solidFill>
          <a:latin typeface="Tahoma" charset="0"/>
        </a:defRPr>
      </a:lvl6pPr>
      <a:lvl7pPr marL="914400" algn="l" rtl="0" fontAlgn="base">
        <a:spcBef>
          <a:spcPct val="0"/>
        </a:spcBef>
        <a:spcAft>
          <a:spcPct val="0"/>
        </a:spcAft>
        <a:defRPr sz="1600">
          <a:solidFill>
            <a:schemeClr val="tx1"/>
          </a:solidFill>
          <a:latin typeface="Tahoma" charset="0"/>
        </a:defRPr>
      </a:lvl7pPr>
      <a:lvl8pPr marL="1371600" algn="l" rtl="0" fontAlgn="base">
        <a:spcBef>
          <a:spcPct val="0"/>
        </a:spcBef>
        <a:spcAft>
          <a:spcPct val="0"/>
        </a:spcAft>
        <a:defRPr sz="1600">
          <a:solidFill>
            <a:schemeClr val="tx1"/>
          </a:solidFill>
          <a:latin typeface="Tahoma" charset="0"/>
        </a:defRPr>
      </a:lvl8pPr>
      <a:lvl9pPr marL="1828800" algn="l" rtl="0" fontAlgn="base">
        <a:spcBef>
          <a:spcPct val="0"/>
        </a:spcBef>
        <a:spcAft>
          <a:spcPct val="0"/>
        </a:spcAft>
        <a:defRPr sz="1600">
          <a:solidFill>
            <a:schemeClr val="tx1"/>
          </a:solidFill>
          <a:latin typeface="Tahoma" charset="0"/>
        </a:defRPr>
      </a:lvl9pPr>
    </p:titleStyle>
    <p:bodyStyle>
      <a:lvl1pPr marL="342900" indent="-342900" algn="l" rtl="0" fontAlgn="base">
        <a:spcBef>
          <a:spcPct val="20000"/>
        </a:spcBef>
        <a:spcAft>
          <a:spcPct val="0"/>
        </a:spcAft>
        <a:buClr>
          <a:schemeClr val="folHlink"/>
        </a:buClr>
        <a:buSzPct val="60000"/>
        <a:buFont typeface="Wingdings" pitchFamily="2" charset="2"/>
        <a:defRPr sz="16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defRPr sz="16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defRPr sz="16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defRPr sz="16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haresap.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2" name="Rectangle 4"/>
          <p:cNvSpPr>
            <a:spLocks noGrp="1" noChangeArrowheads="1"/>
          </p:cNvSpPr>
          <p:nvPr>
            <p:ph type="ctrTitle"/>
          </p:nvPr>
        </p:nvSpPr>
        <p:spPr>
          <a:ln/>
        </p:spPr>
        <p:txBody>
          <a:bodyPr/>
          <a:lstStyle/>
          <a:p>
            <a:r>
              <a:rPr lang="fr-FR" sz="2400" b="1" dirty="0"/>
              <a:t>Guide utilisateur SAP </a:t>
            </a:r>
            <a:r>
              <a:rPr lang="fr-FR" b="1" dirty="0"/>
              <a:t>R/3 Release 4.6C</a:t>
            </a:r>
            <a:br>
              <a:rPr lang="fr-FR" b="1" dirty="0"/>
            </a:br>
            <a:r>
              <a:rPr lang="fr-FR" b="1" dirty="0"/>
              <a:t>par </a:t>
            </a:r>
            <a:r>
              <a:rPr lang="fr-FR" b="1" dirty="0" err="1"/>
              <a:t>mickael</a:t>
            </a:r>
            <a:r>
              <a:rPr lang="fr-FR" b="1" dirty="0"/>
              <a:t> QUESNOT © </a:t>
            </a:r>
            <a:br>
              <a:rPr lang="fr-FR" b="1" dirty="0"/>
            </a:br>
            <a:r>
              <a:rPr lang="fr-FR" b="1" dirty="0" smtClean="0"/>
              <a:t/>
            </a:r>
            <a:br>
              <a:rPr lang="fr-FR" b="1" dirty="0" smtClean="0"/>
            </a:br>
            <a:r>
              <a:rPr lang="fr-FR" dirty="0" smtClean="0"/>
              <a:t>Création de documents de facturation via l'échéancier de factures </a:t>
            </a:r>
            <a:endParaRPr lang="fr-FR" dirty="0"/>
          </a:p>
        </p:txBody>
      </p:sp>
      <p:sp>
        <p:nvSpPr>
          <p:cNvPr id="432136" name="Rectangle 8"/>
          <p:cNvSpPr>
            <a:spLocks noGrp="1" noChangeArrowheads="1"/>
          </p:cNvSpPr>
          <p:nvPr>
            <p:ph type="subTitle" idx="1"/>
          </p:nvPr>
        </p:nvSpPr>
        <p:spPr>
          <a:ln/>
        </p:spPr>
        <p:txBody>
          <a:bodyPr/>
          <a:lstStyle/>
          <a:p>
            <a:r>
              <a:rPr lang="fr-FR"/>
              <a:t>Facturation (SD-BIL) </a:t>
            </a:r>
          </a:p>
          <a:p>
            <a:r>
              <a:rPr lang="fr-FR"/>
              <a:t>Facturation -&gt; Facture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3"/>
          <p:cNvSpPr>
            <a:spLocks noGrp="1"/>
          </p:cNvSpPr>
          <p:nvPr>
            <p:ph type="dt" sz="half" idx="10"/>
          </p:nvPr>
        </p:nvSpPr>
        <p:spPr/>
        <p:txBody>
          <a:bodyPr/>
          <a:lstStyle/>
          <a:p>
            <a:fld id="{592563B9-4CEC-4767-817F-0747ACA18706}" type="datetime1">
              <a:rPr lang="fr-FR"/>
              <a:pPr/>
              <a:t>26/06/2012</a:t>
            </a:fld>
            <a:endParaRPr lang="fr-FR"/>
          </a:p>
        </p:txBody>
      </p:sp>
      <p:sp>
        <p:nvSpPr>
          <p:cNvPr id="7" name="Espace réservé du pied de page 4"/>
          <p:cNvSpPr>
            <a:spLocks noGrp="1"/>
          </p:cNvSpPr>
          <p:nvPr>
            <p:ph type="ftr" sz="quarter" idx="11"/>
          </p:nvPr>
        </p:nvSpPr>
        <p:spPr/>
        <p:txBody>
          <a:bodyPr/>
          <a:lstStyle/>
          <a:p>
            <a:r>
              <a:rPr lang="fr-FR"/>
              <a:t>http://www.sharesap.com (C) par Mickael QUESNOT</a:t>
            </a:r>
          </a:p>
        </p:txBody>
      </p:sp>
      <p:sp>
        <p:nvSpPr>
          <p:cNvPr id="8" name="Espace réservé du numéro de diapositive 5"/>
          <p:cNvSpPr>
            <a:spLocks noGrp="1"/>
          </p:cNvSpPr>
          <p:nvPr>
            <p:ph type="sldNum" sz="quarter" idx="12"/>
          </p:nvPr>
        </p:nvSpPr>
        <p:spPr/>
        <p:txBody>
          <a:bodyPr/>
          <a:lstStyle/>
          <a:p>
            <a:fld id="{D08B5FAF-3C85-4538-80FA-C44FF077C443}" type="slidenum">
              <a:rPr lang="fr-FR"/>
              <a:pPr/>
              <a:t>10</a:t>
            </a:fld>
            <a:endParaRPr lang="fr-FR"/>
          </a:p>
        </p:txBody>
      </p:sp>
      <p:sp>
        <p:nvSpPr>
          <p:cNvPr id="532482" name="Rectangle 2"/>
          <p:cNvSpPr>
            <a:spLocks noGrp="1" noChangeArrowheads="1"/>
          </p:cNvSpPr>
          <p:nvPr>
            <p:ph type="title"/>
          </p:nvPr>
        </p:nvSpPr>
        <p:spPr>
          <a:xfrm>
            <a:off x="0" y="0"/>
            <a:ext cx="9144000" cy="1270000"/>
          </a:xfrm>
          <a:ln/>
        </p:spPr>
        <p:txBody>
          <a:bodyPr/>
          <a:lstStyle/>
          <a:p>
            <a:r>
              <a:rPr lang="fr-FR" sz="1400" b="1"/>
              <a:t>Simulation </a:t>
            </a:r>
            <a:br>
              <a:rPr lang="fr-FR" sz="1400" b="1"/>
            </a:br>
            <a:r>
              <a:rPr lang="fr-FR" sz="1400"/>
              <a:t/>
            </a:r>
            <a:br>
              <a:rPr lang="fr-FR" sz="1400"/>
            </a:br>
            <a:r>
              <a:rPr lang="fr-FR" sz="1400"/>
              <a:t>Il est possible de traiter l'échéancier de factures au moyen d'un test de simulation. Tous les documents marqués pour la facturation sont alors traités et le système affiche une liste des documents de facturation qu'il générerait. Les documents de facturation erronés sont affichés avec le statut de traitement approprié. </a:t>
            </a:r>
          </a:p>
        </p:txBody>
      </p:sp>
      <p:pic>
        <p:nvPicPr>
          <p:cNvPr id="532483"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66688" y="1535113"/>
            <a:ext cx="8775700" cy="4597400"/>
          </a:xfrm>
        </p:spPr>
      </p:pic>
      <p:sp>
        <p:nvSpPr>
          <p:cNvPr id="532484" name="Line 4"/>
          <p:cNvSpPr>
            <a:spLocks noChangeShapeType="1"/>
          </p:cNvSpPr>
          <p:nvPr/>
        </p:nvSpPr>
        <p:spPr bwMode="auto">
          <a:xfrm flipH="1" flipV="1">
            <a:off x="254000" y="2552700"/>
            <a:ext cx="406400" cy="5080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532485" name="Line 5"/>
          <p:cNvSpPr>
            <a:spLocks noChangeShapeType="1"/>
          </p:cNvSpPr>
          <p:nvPr/>
        </p:nvSpPr>
        <p:spPr bwMode="auto">
          <a:xfrm flipH="1">
            <a:off x="2159000" y="1384300"/>
            <a:ext cx="508000" cy="6350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3"/>
          <p:cNvSpPr>
            <a:spLocks noGrp="1"/>
          </p:cNvSpPr>
          <p:nvPr>
            <p:ph type="dt" sz="half" idx="10"/>
          </p:nvPr>
        </p:nvSpPr>
        <p:spPr/>
        <p:txBody>
          <a:bodyPr/>
          <a:lstStyle/>
          <a:p>
            <a:fld id="{F1F48FAE-9F84-426E-83B5-E9FEDF81FECF}" type="datetime1">
              <a:rPr lang="fr-FR"/>
              <a:pPr/>
              <a:t>26/06/2012</a:t>
            </a:fld>
            <a:endParaRPr lang="fr-FR"/>
          </a:p>
        </p:txBody>
      </p:sp>
      <p:sp>
        <p:nvSpPr>
          <p:cNvPr id="4" name="Espace réservé du pied de page 4"/>
          <p:cNvSpPr>
            <a:spLocks noGrp="1"/>
          </p:cNvSpPr>
          <p:nvPr>
            <p:ph type="ftr" sz="quarter" idx="11"/>
          </p:nvPr>
        </p:nvSpPr>
        <p:spPr/>
        <p:txBody>
          <a:bodyPr/>
          <a:lstStyle/>
          <a:p>
            <a:r>
              <a:rPr lang="fr-FR"/>
              <a:t>http://www.sharesap.com (C) par Mickael QUESNOT</a:t>
            </a:r>
          </a:p>
        </p:txBody>
      </p:sp>
      <p:sp>
        <p:nvSpPr>
          <p:cNvPr id="5" name="Espace réservé du numéro de diapositive 5"/>
          <p:cNvSpPr>
            <a:spLocks noGrp="1"/>
          </p:cNvSpPr>
          <p:nvPr>
            <p:ph type="sldNum" sz="quarter" idx="12"/>
          </p:nvPr>
        </p:nvSpPr>
        <p:spPr/>
        <p:txBody>
          <a:bodyPr/>
          <a:lstStyle/>
          <a:p>
            <a:fld id="{1D82BF05-E2D6-41C8-A526-CDD4A36D6ABF}" type="slidenum">
              <a:rPr lang="fr-FR"/>
              <a:pPr/>
              <a:t>11</a:t>
            </a:fld>
            <a:endParaRPr lang="fr-FR"/>
          </a:p>
        </p:txBody>
      </p:sp>
      <p:sp>
        <p:nvSpPr>
          <p:cNvPr id="535555" name="Rectangle 3"/>
          <p:cNvSpPr>
            <a:spLocks noGrp="1" noChangeArrowheads="1"/>
          </p:cNvSpPr>
          <p:nvPr>
            <p:ph type="body" idx="1"/>
          </p:nvPr>
        </p:nvSpPr>
        <p:spPr>
          <a:xfrm>
            <a:off x="166688" y="214313"/>
            <a:ext cx="8775700" cy="5918200"/>
          </a:xfrm>
          <a:ln/>
        </p:spPr>
        <p:txBody>
          <a:bodyPr/>
          <a:lstStyle/>
          <a:p>
            <a:endParaRPr lang="fr-FR" b="1"/>
          </a:p>
          <a:p>
            <a:r>
              <a:rPr lang="fr-FR" b="1"/>
              <a:t>Protocole d'une opération de facturation</a:t>
            </a:r>
            <a:br>
              <a:rPr lang="fr-FR" b="1"/>
            </a:br>
            <a:r>
              <a:rPr lang="fr-FR"/>
              <a:t/>
            </a:r>
            <a:br>
              <a:rPr lang="fr-FR"/>
            </a:br>
            <a:r>
              <a:rPr lang="fr-FR"/>
              <a:t>Si l'échéancier de factures a déjà été traité et si vous voulez connaître les documents de facturation générés à partir de cet échéancier, vous pouvez afficher le protocole de cette opération de facturation. </a:t>
            </a:r>
            <a:br>
              <a:rPr lang="fr-FR"/>
            </a:br>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623F62F3-84FC-4B23-B2D7-7B246779330B}"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0FC0FE52-412F-466E-9B55-AB0B2126408D}" type="slidenum">
              <a:rPr lang="fr-FR"/>
              <a:pPr/>
              <a:t>12</a:t>
            </a:fld>
            <a:endParaRPr lang="fr-FR"/>
          </a:p>
        </p:txBody>
      </p:sp>
      <p:sp>
        <p:nvSpPr>
          <p:cNvPr id="536578" name="Rectangle 2"/>
          <p:cNvSpPr>
            <a:spLocks noGrp="1" noChangeArrowheads="1"/>
          </p:cNvSpPr>
          <p:nvPr>
            <p:ph type="title"/>
          </p:nvPr>
        </p:nvSpPr>
        <p:spPr>
          <a:ln/>
        </p:spPr>
        <p:txBody>
          <a:bodyPr/>
          <a:lstStyle/>
          <a:p>
            <a:r>
              <a:rPr lang="fr-FR" sz="2400"/>
              <a:t>Création de documents de facturation périodique</a:t>
            </a:r>
          </a:p>
        </p:txBody>
      </p:sp>
      <p:sp>
        <p:nvSpPr>
          <p:cNvPr id="536579" name="Rectangle 3"/>
          <p:cNvSpPr>
            <a:spLocks noGrp="1" noChangeArrowheads="1"/>
          </p:cNvSpPr>
          <p:nvPr>
            <p:ph type="body" idx="1"/>
          </p:nvPr>
        </p:nvSpPr>
        <p:spPr>
          <a:ln/>
        </p:spPr>
        <p:txBody>
          <a:bodyPr/>
          <a:lstStyle/>
          <a:p>
            <a:r>
              <a:rPr lang="fr-FR" b="1"/>
              <a:t>Utilisation</a:t>
            </a:r>
          </a:p>
          <a:p>
            <a:endParaRPr lang="fr-FR" b="1"/>
          </a:p>
          <a:p>
            <a:r>
              <a:rPr lang="fr-FR"/>
              <a:t>Pour certains clients, il peut s'avérer nécessaire de traiter les factures</a:t>
            </a:r>
          </a:p>
          <a:p>
            <a:r>
              <a:rPr lang="fr-FR"/>
              <a:t>périodiquement afin que toutes les livraisons à facturer avant une date donnée</a:t>
            </a:r>
          </a:p>
          <a:p>
            <a:r>
              <a:rPr lang="fr-FR"/>
              <a:t>soient intégrées à une facture collective.</a:t>
            </a:r>
          </a:p>
          <a:p>
            <a:endParaRPr lang="fr-FR"/>
          </a:p>
          <a:p>
            <a:r>
              <a:rPr lang="fr-FR" b="1"/>
              <a:t>Conditions préalables</a:t>
            </a:r>
          </a:p>
          <a:p>
            <a:endParaRPr lang="fr-FR" b="1"/>
          </a:p>
          <a:p>
            <a:r>
              <a:rPr lang="fr-FR"/>
              <a:t>Vous devez définir les dates de facturation relatives au client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CAB780BA-1AC4-4DB9-8F7C-13F3192B2E5D}"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03534D01-7487-4D1E-8B2B-0C11E2653D4B}" type="slidenum">
              <a:rPr lang="fr-FR"/>
              <a:pPr/>
              <a:t>13</a:t>
            </a:fld>
            <a:endParaRPr lang="fr-FR"/>
          </a:p>
        </p:txBody>
      </p:sp>
      <p:sp>
        <p:nvSpPr>
          <p:cNvPr id="537602" name="Rectangle 2"/>
          <p:cNvSpPr>
            <a:spLocks noGrp="1" noChangeArrowheads="1"/>
          </p:cNvSpPr>
          <p:nvPr>
            <p:ph type="title"/>
          </p:nvPr>
        </p:nvSpPr>
        <p:spPr>
          <a:ln/>
        </p:spPr>
        <p:txBody>
          <a:bodyPr/>
          <a:lstStyle/>
          <a:p>
            <a:r>
              <a:rPr lang="fr-FR" sz="1400"/>
              <a:t>Vous devez créer un calendrier d'entreprise contenant des règles particulières au lieu de jours ouvrables. Ces règles se réfèrent aux jours de l'exécution de la facturation. Si, par exemple, une facture doit être émise chaque dernier jour ouvrable du mois, ce jour doit être défini comme « date de début de validité » et « date de fin de validité ». Ce jour doit être le seul jour défini comme jour ouvrable du mois dans le calendrier (transaction SCAL). </a:t>
            </a:r>
          </a:p>
        </p:txBody>
      </p:sp>
      <p:pic>
        <p:nvPicPr>
          <p:cNvPr id="537603"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p:cNvSpPr>
            <a:spLocks noGrp="1"/>
          </p:cNvSpPr>
          <p:nvPr>
            <p:ph type="dt" sz="half" idx="10"/>
          </p:nvPr>
        </p:nvSpPr>
        <p:spPr/>
        <p:txBody>
          <a:bodyPr/>
          <a:lstStyle/>
          <a:p>
            <a:fld id="{92BFA3B6-161B-41B4-AD7A-E44FA98769A1}" type="datetime1">
              <a:rPr lang="fr-FR"/>
              <a:pPr/>
              <a:t>26/06/2012</a:t>
            </a:fld>
            <a:endParaRPr lang="fr-FR"/>
          </a:p>
        </p:txBody>
      </p:sp>
      <p:sp>
        <p:nvSpPr>
          <p:cNvPr id="6" name="Espace réservé du pied de page 4"/>
          <p:cNvSpPr>
            <a:spLocks noGrp="1"/>
          </p:cNvSpPr>
          <p:nvPr>
            <p:ph type="ftr" sz="quarter" idx="11"/>
          </p:nvPr>
        </p:nvSpPr>
        <p:spPr/>
        <p:txBody>
          <a:bodyPr/>
          <a:lstStyle/>
          <a:p>
            <a:r>
              <a:rPr lang="fr-FR"/>
              <a:t>http://www.sharesap.com (C) par Mickael QUESNOT</a:t>
            </a:r>
          </a:p>
        </p:txBody>
      </p:sp>
      <p:sp>
        <p:nvSpPr>
          <p:cNvPr id="7" name="Espace réservé du numéro de diapositive 5"/>
          <p:cNvSpPr>
            <a:spLocks noGrp="1"/>
          </p:cNvSpPr>
          <p:nvPr>
            <p:ph type="sldNum" sz="quarter" idx="12"/>
          </p:nvPr>
        </p:nvSpPr>
        <p:spPr/>
        <p:txBody>
          <a:bodyPr/>
          <a:lstStyle/>
          <a:p>
            <a:fld id="{182C9107-719D-4CAD-B28A-A9AD59FE951B}" type="slidenum">
              <a:rPr lang="fr-FR"/>
              <a:pPr/>
              <a:t>14</a:t>
            </a:fld>
            <a:endParaRPr lang="fr-FR"/>
          </a:p>
        </p:txBody>
      </p:sp>
      <p:sp>
        <p:nvSpPr>
          <p:cNvPr id="538626" name="Rectangle 2"/>
          <p:cNvSpPr>
            <a:spLocks noGrp="1" noChangeArrowheads="1"/>
          </p:cNvSpPr>
          <p:nvPr>
            <p:ph type="title"/>
          </p:nvPr>
        </p:nvSpPr>
        <p:spPr>
          <a:ln/>
        </p:spPr>
        <p:txBody>
          <a:bodyPr/>
          <a:lstStyle/>
          <a:p>
            <a:r>
              <a:rPr lang="fr-FR"/>
              <a:t>Vous devez spécifier le numéro d'identification du calendrier d'entreprise dans l'écran Facturation de la fiche client du payeur, dans la zone </a:t>
            </a:r>
            <a:r>
              <a:rPr lang="fr-FR" i="1"/>
              <a:t>Dates facturation</a:t>
            </a:r>
            <a:r>
              <a:rPr lang="fr-FR"/>
              <a:t>. </a:t>
            </a:r>
          </a:p>
        </p:txBody>
      </p:sp>
      <p:pic>
        <p:nvPicPr>
          <p:cNvPr id="538627"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538628" name="Line 4"/>
          <p:cNvSpPr>
            <a:spLocks noChangeShapeType="1"/>
          </p:cNvSpPr>
          <p:nvPr/>
        </p:nvSpPr>
        <p:spPr bwMode="auto">
          <a:xfrm flipH="1">
            <a:off x="1155700" y="2159000"/>
            <a:ext cx="355600" cy="8763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p:cNvSpPr>
            <a:spLocks noGrp="1"/>
          </p:cNvSpPr>
          <p:nvPr>
            <p:ph type="dt" sz="half" idx="10"/>
          </p:nvPr>
        </p:nvSpPr>
        <p:spPr/>
        <p:txBody>
          <a:bodyPr/>
          <a:lstStyle/>
          <a:p>
            <a:fld id="{AC3A6D29-445D-4350-8379-92231771DD2D}" type="datetime1">
              <a:rPr lang="fr-FR"/>
              <a:pPr/>
              <a:t>26/06/2012</a:t>
            </a:fld>
            <a:endParaRPr lang="fr-FR"/>
          </a:p>
        </p:txBody>
      </p:sp>
      <p:sp>
        <p:nvSpPr>
          <p:cNvPr id="6" name="Espace réservé du pied de page 4"/>
          <p:cNvSpPr>
            <a:spLocks noGrp="1"/>
          </p:cNvSpPr>
          <p:nvPr>
            <p:ph type="ftr" sz="quarter" idx="11"/>
          </p:nvPr>
        </p:nvSpPr>
        <p:spPr/>
        <p:txBody>
          <a:bodyPr/>
          <a:lstStyle/>
          <a:p>
            <a:r>
              <a:rPr lang="fr-FR"/>
              <a:t>http://www.sharesap.com (C) par Mickael QUESNOT</a:t>
            </a:r>
          </a:p>
        </p:txBody>
      </p:sp>
      <p:sp>
        <p:nvSpPr>
          <p:cNvPr id="7" name="Espace réservé du numéro de diapositive 5"/>
          <p:cNvSpPr>
            <a:spLocks noGrp="1"/>
          </p:cNvSpPr>
          <p:nvPr>
            <p:ph type="sldNum" sz="quarter" idx="12"/>
          </p:nvPr>
        </p:nvSpPr>
        <p:spPr/>
        <p:txBody>
          <a:bodyPr/>
          <a:lstStyle/>
          <a:p>
            <a:fld id="{8413862C-0E98-429C-99F4-40A5FFE7147C}" type="slidenum">
              <a:rPr lang="fr-FR"/>
              <a:pPr/>
              <a:t>15</a:t>
            </a:fld>
            <a:endParaRPr lang="fr-FR"/>
          </a:p>
        </p:txBody>
      </p:sp>
      <p:sp>
        <p:nvSpPr>
          <p:cNvPr id="539650" name="Rectangle 2"/>
          <p:cNvSpPr>
            <a:spLocks noGrp="1" noChangeArrowheads="1"/>
          </p:cNvSpPr>
          <p:nvPr>
            <p:ph type="title"/>
          </p:nvPr>
        </p:nvSpPr>
        <p:spPr>
          <a:ln/>
        </p:spPr>
        <p:txBody>
          <a:bodyPr/>
          <a:lstStyle/>
          <a:p>
            <a:r>
              <a:rPr lang="fr-FR" sz="1400" b="1"/>
              <a:t>Activités</a:t>
            </a:r>
            <a:br>
              <a:rPr lang="fr-FR" sz="1400" b="1"/>
            </a:br>
            <a:r>
              <a:rPr lang="fr-FR" sz="1400" b="1"/>
              <a:t/>
            </a:r>
            <a:br>
              <a:rPr lang="fr-FR" sz="1400" b="1"/>
            </a:br>
            <a:r>
              <a:rPr lang="fr-FR" sz="1400"/>
              <a:t>Lorsque vous créez un document de vente, le système utilise le délai de facturation indiqué dans le calendrier d'entreprise et le copie dans le document approprié de la manière suivante :</a:t>
            </a:r>
          </a:p>
        </p:txBody>
      </p:sp>
      <p:pic>
        <p:nvPicPr>
          <p:cNvPr id="53965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539652" name="Rectangle 4"/>
          <p:cNvSpPr>
            <a:spLocks noChangeArrowheads="1"/>
          </p:cNvSpPr>
          <p:nvPr/>
        </p:nvSpPr>
        <p:spPr bwMode="auto">
          <a:xfrm>
            <a:off x="190500" y="3060700"/>
            <a:ext cx="2794000" cy="787400"/>
          </a:xfrm>
          <a:prstGeom prst="rect">
            <a:avLst/>
          </a:prstGeom>
          <a:noFill/>
          <a:ln w="76200" cmpd="tri">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E5E035BF-571B-4094-8C99-6E585755AB80}"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19EB2980-8F5D-49FD-B9C8-8557C1EEE89B}" type="slidenum">
              <a:rPr lang="fr-FR"/>
              <a:pPr/>
              <a:t>16</a:t>
            </a:fld>
            <a:endParaRPr lang="fr-FR"/>
          </a:p>
        </p:txBody>
      </p:sp>
      <p:sp>
        <p:nvSpPr>
          <p:cNvPr id="540674" name="Rectangle 2"/>
          <p:cNvSpPr>
            <a:spLocks noGrp="1" noChangeArrowheads="1"/>
          </p:cNvSpPr>
          <p:nvPr>
            <p:ph type="title"/>
          </p:nvPr>
        </p:nvSpPr>
        <p:spPr>
          <a:xfrm>
            <a:off x="0" y="0"/>
            <a:ext cx="9144000" cy="2616200"/>
          </a:xfrm>
          <a:ln/>
        </p:spPr>
        <p:txBody>
          <a:bodyPr/>
          <a:lstStyle/>
          <a:p>
            <a:r>
              <a:rPr lang="fr-FR"/>
              <a:t>Lorsque la prochaine date de facturation déterminée par le calendrier d'entreprise est atteinte, le système sélectionne toutes les commandes client et livraisons et les enregistre dans un échéancier de factures. La facturation est alors possible.</a:t>
            </a:r>
            <a:br>
              <a:rPr lang="fr-FR"/>
            </a:br>
            <a:r>
              <a:rPr lang="fr-FR"/>
              <a:t/>
            </a:r>
            <a:br>
              <a:rPr lang="fr-FR"/>
            </a:br>
            <a:r>
              <a:rPr lang="fr-FR"/>
              <a:t>En raison du numéro d'identification du calendrier d'entreprise défini dans la fiche client, toutes les commandes client ou livraisons relatives à ce client sur une période donnée comportent la même date de facturation ; elles peuvent donc être regroupées dans une facture collective.</a:t>
            </a:r>
            <a:br>
              <a:rPr lang="fr-FR"/>
            </a:br>
            <a:r>
              <a:rPr lang="fr-FR"/>
              <a:t/>
            </a:r>
            <a:br>
              <a:rPr lang="fr-FR"/>
            </a:br>
            <a:r>
              <a:rPr lang="fr-FR"/>
              <a:t> Pour plus d'informations sur la création d'un calendrier d'entreprise pour les délais de </a:t>
            </a:r>
            <a:br>
              <a:rPr lang="fr-FR"/>
            </a:br>
            <a:r>
              <a:rPr lang="fr-FR"/>
              <a:t>facturation, vous consultez le Guide </a:t>
            </a:r>
            <a:r>
              <a:rPr lang="fr-FR" i="1"/>
              <a:t>Gérer calendrier</a:t>
            </a:r>
            <a:r>
              <a:rPr lang="fr-FR"/>
              <a:t> sous </a:t>
            </a:r>
            <a:r>
              <a:rPr lang="fr-FR" i="1"/>
              <a:t>Paramétrage global</a:t>
            </a:r>
            <a:r>
              <a:rPr lang="fr-FR"/>
              <a:t>. </a:t>
            </a:r>
          </a:p>
        </p:txBody>
      </p:sp>
      <p:pic>
        <p:nvPicPr>
          <p:cNvPr id="540676" name="Picture 4"/>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66688" y="2995613"/>
            <a:ext cx="8775700" cy="3136900"/>
          </a:xfr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3"/>
          <p:cNvSpPr>
            <a:spLocks noGrp="1"/>
          </p:cNvSpPr>
          <p:nvPr>
            <p:ph type="dt" sz="half" idx="10"/>
          </p:nvPr>
        </p:nvSpPr>
        <p:spPr/>
        <p:txBody>
          <a:bodyPr/>
          <a:lstStyle/>
          <a:p>
            <a:fld id="{DAE996F0-6FF4-48BC-A61A-F962F61CCC59}" type="datetime1">
              <a:rPr lang="fr-FR"/>
              <a:pPr/>
              <a:t>26/06/2012</a:t>
            </a:fld>
            <a:endParaRPr lang="fr-FR"/>
          </a:p>
        </p:txBody>
      </p:sp>
      <p:sp>
        <p:nvSpPr>
          <p:cNvPr id="4" name="Espace réservé du pied de page 4"/>
          <p:cNvSpPr>
            <a:spLocks noGrp="1"/>
          </p:cNvSpPr>
          <p:nvPr>
            <p:ph type="ftr" sz="quarter" idx="11"/>
          </p:nvPr>
        </p:nvSpPr>
        <p:spPr/>
        <p:txBody>
          <a:bodyPr/>
          <a:lstStyle/>
          <a:p>
            <a:r>
              <a:rPr lang="fr-FR"/>
              <a:t>http://www.sharesap.com (C) par Mickael QUESNOT</a:t>
            </a:r>
          </a:p>
        </p:txBody>
      </p:sp>
      <p:sp>
        <p:nvSpPr>
          <p:cNvPr id="5" name="Espace réservé du numéro de diapositive 5"/>
          <p:cNvSpPr>
            <a:spLocks noGrp="1"/>
          </p:cNvSpPr>
          <p:nvPr>
            <p:ph type="sldNum" sz="quarter" idx="12"/>
          </p:nvPr>
        </p:nvSpPr>
        <p:spPr/>
        <p:txBody>
          <a:bodyPr/>
          <a:lstStyle/>
          <a:p>
            <a:fld id="{146951FB-83DD-4E0C-9489-511226522069}" type="slidenum">
              <a:rPr lang="fr-FR"/>
              <a:pPr/>
              <a:t>17</a:t>
            </a:fld>
            <a:endParaRPr lang="fr-FR"/>
          </a:p>
        </p:txBody>
      </p:sp>
      <p:sp>
        <p:nvSpPr>
          <p:cNvPr id="424963" name="Rectangle 3"/>
          <p:cNvSpPr>
            <a:spLocks noGrp="1" noChangeArrowheads="1"/>
          </p:cNvSpPr>
          <p:nvPr>
            <p:ph type="body" idx="1"/>
          </p:nvPr>
        </p:nvSpPr>
        <p:spPr>
          <a:xfrm>
            <a:off x="0" y="0"/>
            <a:ext cx="9144000" cy="6130925"/>
          </a:xfrm>
          <a:ln/>
        </p:spPr>
        <p:txBody>
          <a:bodyPr/>
          <a:lstStyle/>
          <a:p>
            <a:pPr>
              <a:lnSpc>
                <a:spcPct val="80000"/>
              </a:lnSpc>
            </a:pPr>
            <a:endParaRPr lang="fr-FR" sz="1200" b="1"/>
          </a:p>
          <a:p>
            <a:pPr>
              <a:lnSpc>
                <a:spcPct val="80000"/>
              </a:lnSpc>
            </a:pPr>
            <a:r>
              <a:rPr lang="fr-FR" sz="1200" b="1"/>
              <a:t>Toute représentation ou reproduction de guide , même partielle, par quelques procédé et à quelque fin que ce soit, est interdite sans mon autorisation écrite explicite.</a:t>
            </a:r>
          </a:p>
          <a:p>
            <a:pPr>
              <a:lnSpc>
                <a:spcPct val="80000"/>
              </a:lnSpc>
            </a:pPr>
            <a:endParaRPr lang="fr-FR" sz="1200" b="1"/>
          </a:p>
          <a:p>
            <a:pPr>
              <a:lnSpc>
                <a:spcPct val="80000"/>
              </a:lnSpc>
            </a:pPr>
            <a:r>
              <a:rPr lang="fr-FR" sz="1200" b="1"/>
              <a:t>	L'utilisation des documents est strictement réservée à un usage privé (article L122-5 du code de la Propriété intellectuelle).</a:t>
            </a:r>
            <a:br>
              <a:rPr lang="fr-FR" sz="1200" b="1"/>
            </a:br>
            <a:endParaRPr lang="fr-FR" sz="1200" b="1"/>
          </a:p>
          <a:p>
            <a:pPr>
              <a:lnSpc>
                <a:spcPct val="80000"/>
              </a:lnSpc>
            </a:pPr>
            <a:r>
              <a:rPr lang="fr-FR" sz="1200" b="1"/>
              <a:t>	Pour tout autre usage, merci de me consulter préalablement. </a:t>
            </a:r>
            <a:br>
              <a:rPr lang="fr-FR" sz="1200" b="1"/>
            </a:br>
            <a:endParaRPr lang="fr-FR" sz="1200" b="1"/>
          </a:p>
          <a:p>
            <a:pPr>
              <a:lnSpc>
                <a:spcPct val="80000"/>
              </a:lnSpc>
            </a:pPr>
            <a:r>
              <a:rPr lang="fr-FR" sz="1200"/>
              <a:t/>
            </a:r>
            <a:br>
              <a:rPr lang="fr-FR" sz="1200"/>
            </a:br>
            <a:r>
              <a:rPr lang="fr-FR" sz="1200" b="1"/>
              <a:t>SAP , Marque déposée par SAP AG et noms suivants :</a:t>
            </a:r>
            <a:br>
              <a:rPr lang="fr-FR" sz="1200" b="1"/>
            </a:br>
            <a:endParaRPr lang="fr-FR" sz="1200" b="1"/>
          </a:p>
          <a:p>
            <a:pPr>
              <a:lnSpc>
                <a:spcPct val="80000"/>
              </a:lnSpc>
            </a:pPr>
            <a:r>
              <a:rPr lang="fr-FR" sz="1200"/>
              <a:t/>
            </a:r>
            <a:br>
              <a:rPr lang="fr-FR" sz="1200"/>
            </a:br>
            <a:r>
              <a:rPr lang="fr-FR" sz="1200" b="1"/>
              <a:t>ABAP, ABAP/4, BAPI, Management Cockpit, InterSAP, RIVA, R/2, R/3, R/3 Retail, SAP (Logo), SAP (Word), SAPaccess, SAPfile, SAPfind, SAPmail, SAPoffice, SAPscript, SAPtime, SAPtronic, SAP-EDI, SAP EarlyWatch, SAP ArchiveLink, SAP Business Workflow, ALE/WEB, SAPPHIRE, TeamSAP </a:t>
            </a:r>
            <a:br>
              <a:rPr lang="fr-FR" sz="1200" b="1"/>
            </a:br>
            <a:endParaRPr lang="fr-FR" sz="1200" b="1"/>
          </a:p>
          <a:p>
            <a:pPr>
              <a:lnSpc>
                <a:spcPct val="80000"/>
              </a:lnSpc>
            </a:pPr>
            <a:r>
              <a:rPr lang="fr-FR" sz="1200"/>
              <a:t/>
            </a:r>
            <a:br>
              <a:rPr lang="fr-FR" sz="1200"/>
            </a:br>
            <a:r>
              <a:rPr lang="fr-FR" sz="1200" b="1"/>
              <a:t>Je ne peux être accusé de contrefaçon ou de reproductions interdites pour les raisons suivantes : </a:t>
            </a:r>
            <a:br>
              <a:rPr lang="fr-FR" sz="1200" b="1"/>
            </a:br>
            <a:endParaRPr lang="fr-FR" sz="1200" b="1"/>
          </a:p>
          <a:p>
            <a:pPr>
              <a:lnSpc>
                <a:spcPct val="80000"/>
              </a:lnSpc>
            </a:pPr>
            <a:r>
              <a:rPr lang="fr-FR" sz="1200"/>
              <a:t/>
            </a:r>
            <a:br>
              <a:rPr lang="fr-FR" sz="1200"/>
            </a:br>
            <a:r>
              <a:rPr lang="fr-FR" sz="1200" b="1"/>
              <a:t>°Mes guides utilisateurs et de paramétrage sont issus de mes connaissances personnelles et de sites web.</a:t>
            </a:r>
            <a:br>
              <a:rPr lang="fr-FR" sz="1200" b="1"/>
            </a:br>
            <a:endParaRPr lang="fr-FR" sz="1200" b="1"/>
          </a:p>
          <a:p>
            <a:pPr>
              <a:lnSpc>
                <a:spcPct val="80000"/>
              </a:lnSpc>
            </a:pPr>
            <a:r>
              <a:rPr lang="fr-FR" sz="1200"/>
              <a:t/>
            </a:r>
            <a:br>
              <a:rPr lang="fr-FR" sz="1200"/>
            </a:br>
            <a:r>
              <a:rPr lang="fr-FR" sz="1200" b="1"/>
              <a:t>°Je n'ai aucune connaissance sur l'origine des documents et présume que ces documents sont soumis à la licence GNU (Licence libre). Les noms des personnes et sites sont clairement énoncés.</a:t>
            </a:r>
            <a:br>
              <a:rPr lang="fr-FR" sz="1200" b="1"/>
            </a:br>
            <a:endParaRPr lang="fr-FR" sz="1200" b="1"/>
          </a:p>
          <a:p>
            <a:pPr>
              <a:lnSpc>
                <a:spcPct val="80000"/>
              </a:lnSpc>
            </a:pPr>
            <a:r>
              <a:rPr lang="fr-FR" sz="1200"/>
              <a:t/>
            </a:r>
            <a:br>
              <a:rPr lang="fr-FR" sz="1200"/>
            </a:br>
            <a:r>
              <a:rPr lang="fr-FR" sz="1200"/>
              <a:t>S</a:t>
            </a:r>
            <a:r>
              <a:rPr lang="fr-FR" sz="1200" b="1"/>
              <a:t>haresap.com n'est pas affilié à SAP AG ou à l'une de ses filiales. </a:t>
            </a:r>
          </a:p>
          <a:p>
            <a:pPr>
              <a:lnSpc>
                <a:spcPct val="80000"/>
              </a:lnSpc>
            </a:pPr>
            <a:r>
              <a:rPr lang="fr-FR" b="1"/>
              <a:t/>
            </a:r>
            <a:br>
              <a:rPr lang="fr-FR" b="1"/>
            </a:br>
            <a:r>
              <a:rPr lang="fr-FR" sz="1200" b="1">
                <a:hlinkClick r:id="rId3"/>
              </a:rPr>
              <a:t>http://sharesap.com</a:t>
            </a:r>
            <a:r>
              <a:rPr lang="fr-FR" sz="1200" b="1"/>
              <a:t> est indépendant de SAP. </a:t>
            </a:r>
          </a:p>
          <a:p>
            <a:pPr>
              <a:lnSpc>
                <a:spcPct val="80000"/>
              </a:lnSpc>
            </a:pPr>
            <a:endParaRPr lang="fr-FR" sz="1200" b="1"/>
          </a:p>
          <a:p>
            <a:pPr>
              <a:lnSpc>
                <a:spcPct val="80000"/>
              </a:lnSpc>
            </a:pPr>
            <a:endParaRPr lang="fr-FR" sz="1200" b="1"/>
          </a:p>
          <a:p>
            <a:pPr>
              <a:lnSpc>
                <a:spcPct val="80000"/>
              </a:lnSpc>
            </a:pPr>
            <a:r>
              <a:rPr lang="fr-FR" sz="1200" b="1"/>
              <a:t>Copyright (C) 2005 – 2050 . Tous droits réservés.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3"/>
          <p:cNvSpPr>
            <a:spLocks noGrp="1"/>
          </p:cNvSpPr>
          <p:nvPr>
            <p:ph type="dt" sz="half" idx="10"/>
          </p:nvPr>
        </p:nvSpPr>
        <p:spPr/>
        <p:txBody>
          <a:bodyPr/>
          <a:lstStyle/>
          <a:p>
            <a:fld id="{541BB95F-C4F0-42DC-9BE9-F0B227D81E2D}" type="datetime1">
              <a:rPr lang="fr-FR"/>
              <a:pPr/>
              <a:t>26/06/2012</a:t>
            </a:fld>
            <a:endParaRPr lang="fr-FR"/>
          </a:p>
        </p:txBody>
      </p:sp>
      <p:sp>
        <p:nvSpPr>
          <p:cNvPr id="4" name="Espace réservé du pied de page 4"/>
          <p:cNvSpPr>
            <a:spLocks noGrp="1"/>
          </p:cNvSpPr>
          <p:nvPr>
            <p:ph type="ftr" sz="quarter" idx="11"/>
          </p:nvPr>
        </p:nvSpPr>
        <p:spPr/>
        <p:txBody>
          <a:bodyPr/>
          <a:lstStyle/>
          <a:p>
            <a:r>
              <a:rPr lang="fr-FR"/>
              <a:t>http://www.sharesap.com (C) par Mickael QUESNOT</a:t>
            </a:r>
          </a:p>
        </p:txBody>
      </p:sp>
      <p:sp>
        <p:nvSpPr>
          <p:cNvPr id="5" name="Espace réservé du numéro de diapositive 5"/>
          <p:cNvSpPr>
            <a:spLocks noGrp="1"/>
          </p:cNvSpPr>
          <p:nvPr>
            <p:ph type="sldNum" sz="quarter" idx="12"/>
          </p:nvPr>
        </p:nvSpPr>
        <p:spPr/>
        <p:txBody>
          <a:bodyPr/>
          <a:lstStyle/>
          <a:p>
            <a:fld id="{3A369521-AD24-4EFE-9C8F-95EF82D4BCA7}" type="slidenum">
              <a:rPr lang="fr-FR"/>
              <a:pPr/>
              <a:t>2</a:t>
            </a:fld>
            <a:endParaRPr lang="fr-FR"/>
          </a:p>
        </p:txBody>
      </p:sp>
      <p:sp>
        <p:nvSpPr>
          <p:cNvPr id="541698" name="Rectangle 2"/>
          <p:cNvSpPr>
            <a:spLocks noGrp="1" noChangeArrowheads="1"/>
          </p:cNvSpPr>
          <p:nvPr>
            <p:ph type="body" idx="1"/>
          </p:nvPr>
        </p:nvSpPr>
        <p:spPr>
          <a:xfrm>
            <a:off x="179388" y="188913"/>
            <a:ext cx="8634412" cy="5824537"/>
          </a:xfrm>
          <a:ln/>
        </p:spPr>
        <p:txBody>
          <a:bodyPr/>
          <a:lstStyle/>
          <a:p>
            <a:pPr marL="463550" indent="-463550" defTabSz="449263"/>
            <a:endParaRPr lang="fr-FR" b="1"/>
          </a:p>
          <a:p>
            <a:pPr marL="463550" indent="-463550" defTabSz="449263"/>
            <a:r>
              <a:rPr lang="fr-FR" b="1"/>
              <a:t>Si vous avez besoin d'expertise SD, MM, WM, PS, Retail, HR… pour</a:t>
            </a:r>
          </a:p>
          <a:p>
            <a:pPr marL="463550" indent="-463550" defTabSz="449263"/>
            <a:r>
              <a:rPr lang="fr-FR" b="1"/>
              <a:t>renforcer votre centre de compétences,</a:t>
            </a:r>
          </a:p>
          <a:p>
            <a:pPr marL="463550" indent="-463550" defTabSz="449263"/>
            <a:endParaRPr lang="fr-FR" b="1"/>
          </a:p>
          <a:p>
            <a:pPr marL="463550" indent="-463550" defTabSz="449263"/>
            <a:r>
              <a:rPr lang="fr-FR" b="1"/>
              <a:t>Si vous voulez libérer votre centre de compétences des réponses aux </a:t>
            </a:r>
          </a:p>
          <a:p>
            <a:pPr marL="463550" indent="-463550" defTabSz="449263"/>
            <a:r>
              <a:rPr lang="fr-FR" b="1"/>
              <a:t>questions sur l'utilisation de SAP pour qu'ils se concentrent sur la</a:t>
            </a:r>
          </a:p>
          <a:p>
            <a:pPr marL="463550" indent="-463550" defTabSz="449263"/>
            <a:r>
              <a:rPr lang="fr-FR" b="1"/>
              <a:t>maintenance évolutive,</a:t>
            </a:r>
            <a:br>
              <a:rPr lang="fr-FR" b="1"/>
            </a:br>
            <a:endParaRPr lang="fr-FR"/>
          </a:p>
          <a:p>
            <a:pPr marL="463550" indent="-463550" defTabSz="449263"/>
            <a:r>
              <a:rPr lang="fr-FR" b="1"/>
              <a:t>Si vous voulez externaliser votre centre de compétences,</a:t>
            </a:r>
            <a:br>
              <a:rPr lang="fr-FR" b="1"/>
            </a:br>
            <a:endParaRPr lang="fr-FR"/>
          </a:p>
          <a:p>
            <a:pPr marL="463550" indent="-463550" defTabSz="449263"/>
            <a:r>
              <a:rPr lang="fr-FR" b="1"/>
              <a:t>Si vous voulez une Tierce Maintenance Applicative (TMA),</a:t>
            </a:r>
            <a:br>
              <a:rPr lang="fr-FR" b="1"/>
            </a:br>
            <a:endParaRPr lang="fr-FR" b="1"/>
          </a:p>
          <a:p>
            <a:pPr marL="463550" indent="-463550" defTabSz="449263"/>
            <a:r>
              <a:rPr lang="fr-FR" b="1"/>
              <a:t>…,</a:t>
            </a:r>
          </a:p>
          <a:p>
            <a:pPr marL="463550" indent="-463550" defTabSz="449263"/>
            <a:endParaRPr lang="fr-FR" b="1"/>
          </a:p>
          <a:p>
            <a:pPr marL="463550" indent="-463550" defTabSz="449263"/>
            <a:r>
              <a:rPr lang="fr-FR" b="1"/>
              <a:t>nous (moi et mon entreprise partenaire) pouvons répondre à l'ensemble</a:t>
            </a:r>
          </a:p>
          <a:p>
            <a:pPr marL="463550" indent="-463550" defTabSz="449263"/>
            <a:r>
              <a:rPr lang="fr-FR" b="1"/>
              <a:t>de vos besoins. Vous pouvez me contacter via la rubrique Contact du site</a:t>
            </a:r>
          </a:p>
          <a:p>
            <a:pPr marL="463550" indent="-463550" defTabSz="449263"/>
            <a:r>
              <a:rPr lang="en-GB" b="1">
                <a:solidFill>
                  <a:srgbClr val="CC3300"/>
                </a:solidFill>
              </a:rPr>
              <a:t>http://www.sharesap.com</a:t>
            </a:r>
            <a:r>
              <a:rPr lang="fr-FR" b="1"/>
              <a:t> ou sur mon adresse courriel</a:t>
            </a:r>
          </a:p>
          <a:p>
            <a:pPr marL="463550" indent="-463550" defTabSz="449263"/>
            <a:r>
              <a:rPr lang="fr-FR" b="1">
                <a:hlinkClick r:id="rId2"/>
              </a:rPr>
              <a:t>quesnot@sharesap.com</a:t>
            </a:r>
            <a:r>
              <a:rPr lang="fr-FR" b="1"/>
              <a:t>.</a:t>
            </a:r>
          </a:p>
          <a:p>
            <a:pPr marL="463550" indent="-463550" defTabSz="449263"/>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2E032CFA-DD4F-44BA-8B76-F807BAABB086}"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6900C83B-781D-43EB-85CF-7456EA6C0E5D}" type="slidenum">
              <a:rPr lang="fr-FR"/>
              <a:pPr/>
              <a:t>3</a:t>
            </a:fld>
            <a:endParaRPr lang="fr-FR"/>
          </a:p>
        </p:txBody>
      </p:sp>
      <p:sp>
        <p:nvSpPr>
          <p:cNvPr id="527362" name="Rectangle 2"/>
          <p:cNvSpPr>
            <a:spLocks noGrp="1" noChangeArrowheads="1"/>
          </p:cNvSpPr>
          <p:nvPr>
            <p:ph type="title"/>
          </p:nvPr>
        </p:nvSpPr>
        <p:spPr>
          <a:ln/>
        </p:spPr>
        <p:txBody>
          <a:bodyPr/>
          <a:lstStyle/>
          <a:p>
            <a:r>
              <a:rPr lang="fr-FR"/>
              <a:t>Vous entrez le code transaction VF04 dans la zone de commande puis vous validez.</a:t>
            </a:r>
          </a:p>
        </p:txBody>
      </p:sp>
      <p:pic>
        <p:nvPicPr>
          <p:cNvPr id="527363"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BB0DB540-38D0-4357-913E-171B499F6C5D}"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0B744B23-3B00-480F-A222-7441C1984B6B}" type="slidenum">
              <a:rPr lang="fr-FR"/>
              <a:pPr/>
              <a:t>4</a:t>
            </a:fld>
            <a:endParaRPr lang="fr-FR"/>
          </a:p>
        </p:txBody>
      </p:sp>
      <p:sp>
        <p:nvSpPr>
          <p:cNvPr id="526338" name="Rectangle 2"/>
          <p:cNvSpPr>
            <a:spLocks noGrp="1" noChangeArrowheads="1"/>
          </p:cNvSpPr>
          <p:nvPr>
            <p:ph type="title"/>
          </p:nvPr>
        </p:nvSpPr>
        <p:spPr>
          <a:ln/>
        </p:spPr>
        <p:txBody>
          <a:bodyPr/>
          <a:lstStyle/>
          <a:p>
            <a:r>
              <a:rPr lang="fr-FR" sz="2400" dirty="0"/>
              <a:t>Création de documents de facturation via l'échéancier de factures</a:t>
            </a:r>
            <a:r>
              <a:rPr lang="fr-FR" dirty="0"/>
              <a:t> </a:t>
            </a:r>
          </a:p>
        </p:txBody>
      </p:sp>
      <p:sp>
        <p:nvSpPr>
          <p:cNvPr id="526339" name="Rectangle 3"/>
          <p:cNvSpPr>
            <a:spLocks noGrp="1" noChangeArrowheads="1"/>
          </p:cNvSpPr>
          <p:nvPr>
            <p:ph type="body" idx="1"/>
          </p:nvPr>
        </p:nvSpPr>
        <p:spPr>
          <a:ln/>
        </p:spPr>
        <p:txBody>
          <a:bodyPr/>
          <a:lstStyle/>
          <a:p>
            <a:endParaRPr lang="fr-FR" b="1"/>
          </a:p>
          <a:p>
            <a:r>
              <a:rPr lang="fr-FR" b="1"/>
              <a:t>Applications</a:t>
            </a:r>
          </a:p>
          <a:p>
            <a:endParaRPr lang="fr-FR" b="1"/>
          </a:p>
          <a:p>
            <a:r>
              <a:rPr lang="fr-FR" b="1"/>
              <a:t>Lorsque vous traitez l'échéancier de factures, vous n'avez pas besoin d'entrer les</a:t>
            </a:r>
          </a:p>
          <a:p>
            <a:r>
              <a:rPr lang="fr-FR" b="1"/>
              <a:t> documents individuels à facturer. Le système répertorie les documents à facturer</a:t>
            </a:r>
          </a:p>
          <a:p>
            <a:r>
              <a:rPr lang="fr-FR" b="1"/>
              <a:t> sur la base des critères de sélection spécifiés. Il peut également combiner </a:t>
            </a:r>
          </a:p>
          <a:p>
            <a:r>
              <a:rPr lang="fr-FR" b="1"/>
              <a:t>plusieurs livraisons dans une seule et même facture.</a:t>
            </a:r>
          </a:p>
          <a:p>
            <a:endParaRPr lang="fr-FR" b="1"/>
          </a:p>
          <a:p>
            <a:endParaRPr lang="fr-FR"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DBDC270-9F78-49EA-9E09-5351EBADAAE1}"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C784185D-704A-4B71-AB46-3489544A6F54}" type="slidenum">
              <a:rPr lang="fr-FR"/>
              <a:pPr/>
              <a:t>5</a:t>
            </a:fld>
            <a:endParaRPr lang="fr-FR"/>
          </a:p>
        </p:txBody>
      </p:sp>
      <p:sp>
        <p:nvSpPr>
          <p:cNvPr id="524290" name="Rectangle 2"/>
          <p:cNvSpPr>
            <a:spLocks noGrp="1" noChangeArrowheads="1"/>
          </p:cNvSpPr>
          <p:nvPr>
            <p:ph type="title"/>
          </p:nvPr>
        </p:nvSpPr>
        <p:spPr>
          <a:ln/>
        </p:spPr>
        <p:txBody>
          <a:bodyPr/>
          <a:lstStyle/>
          <a:p>
            <a:r>
              <a:rPr lang="fr-FR"/>
              <a:t>1. Vous sélectionnez la fonction de création de l'échéancier de factures VF04 - Traiter échéancier de factures du Menu SAP -&gt; Logistique -&gt; Administration des ventes (ADV) -&gt; Facturation -&gt; Facture -&gt; ou</a:t>
            </a:r>
          </a:p>
        </p:txBody>
      </p:sp>
      <p:pic>
        <p:nvPicPr>
          <p:cNvPr id="52429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E1DCBE0A-658A-47AB-89F7-7CBCBB9DCA0D}"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BFC59FA7-A177-4B9E-9428-C05E9B178D34}" type="slidenum">
              <a:rPr lang="fr-FR"/>
              <a:pPr/>
              <a:t>6</a:t>
            </a:fld>
            <a:endParaRPr lang="fr-FR"/>
          </a:p>
        </p:txBody>
      </p:sp>
      <p:sp>
        <p:nvSpPr>
          <p:cNvPr id="528386" name="Rectangle 2"/>
          <p:cNvSpPr>
            <a:spLocks noGrp="1" noChangeArrowheads="1"/>
          </p:cNvSpPr>
          <p:nvPr>
            <p:ph type="title"/>
          </p:nvPr>
        </p:nvSpPr>
        <p:spPr>
          <a:xfrm>
            <a:off x="0" y="0"/>
            <a:ext cx="9144000" cy="1155700"/>
          </a:xfrm>
          <a:ln/>
        </p:spPr>
        <p:txBody>
          <a:bodyPr/>
          <a:lstStyle/>
          <a:p>
            <a:r>
              <a:rPr lang="fr-FR" b="1"/>
              <a:t>Déroulement </a:t>
            </a:r>
            <a:br>
              <a:rPr lang="fr-FR" b="1"/>
            </a:br>
            <a:r>
              <a:rPr lang="fr-FR"/>
              <a:t/>
            </a:r>
            <a:br>
              <a:rPr lang="fr-FR"/>
            </a:br>
            <a:r>
              <a:rPr lang="fr-FR"/>
              <a:t>2. Vous spécifiez les critères de sélection des documents de facturation à créer. Par exemple, vous entrez le type de facture </a:t>
            </a:r>
            <a:r>
              <a:rPr lang="fr-FR" i="1"/>
              <a:t>F2</a:t>
            </a:r>
            <a:r>
              <a:rPr lang="fr-FR"/>
              <a:t> si vous voulez seulement créer des factures de ce type. </a:t>
            </a:r>
          </a:p>
        </p:txBody>
      </p:sp>
      <p:pic>
        <p:nvPicPr>
          <p:cNvPr id="528387"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p:cNvSpPr>
            <a:spLocks noGrp="1"/>
          </p:cNvSpPr>
          <p:nvPr>
            <p:ph type="dt" sz="half" idx="10"/>
          </p:nvPr>
        </p:nvSpPr>
        <p:spPr/>
        <p:txBody>
          <a:bodyPr/>
          <a:lstStyle/>
          <a:p>
            <a:fld id="{22E65926-8C20-416A-924E-9FEF6424B878}" type="datetime1">
              <a:rPr lang="fr-FR"/>
              <a:pPr/>
              <a:t>26/06/2012</a:t>
            </a:fld>
            <a:endParaRPr lang="fr-FR"/>
          </a:p>
        </p:txBody>
      </p:sp>
      <p:sp>
        <p:nvSpPr>
          <p:cNvPr id="6" name="Espace réservé du pied de page 4"/>
          <p:cNvSpPr>
            <a:spLocks noGrp="1"/>
          </p:cNvSpPr>
          <p:nvPr>
            <p:ph type="ftr" sz="quarter" idx="11"/>
          </p:nvPr>
        </p:nvSpPr>
        <p:spPr/>
        <p:txBody>
          <a:bodyPr/>
          <a:lstStyle/>
          <a:p>
            <a:r>
              <a:rPr lang="fr-FR"/>
              <a:t>http://www.sharesap.com (C) par Mickael QUESNOT</a:t>
            </a:r>
          </a:p>
        </p:txBody>
      </p:sp>
      <p:sp>
        <p:nvSpPr>
          <p:cNvPr id="7" name="Espace réservé du numéro de diapositive 5"/>
          <p:cNvSpPr>
            <a:spLocks noGrp="1"/>
          </p:cNvSpPr>
          <p:nvPr>
            <p:ph type="sldNum" sz="quarter" idx="12"/>
          </p:nvPr>
        </p:nvSpPr>
        <p:spPr/>
        <p:txBody>
          <a:bodyPr/>
          <a:lstStyle/>
          <a:p>
            <a:fld id="{5BAB44E7-C671-4A47-A878-95F51A3AE224}" type="slidenum">
              <a:rPr lang="fr-FR"/>
              <a:pPr/>
              <a:t>7</a:t>
            </a:fld>
            <a:endParaRPr lang="fr-FR"/>
          </a:p>
        </p:txBody>
      </p:sp>
      <p:sp>
        <p:nvSpPr>
          <p:cNvPr id="529410" name="Rectangle 2"/>
          <p:cNvSpPr>
            <a:spLocks noGrp="1" noChangeArrowheads="1"/>
          </p:cNvSpPr>
          <p:nvPr>
            <p:ph type="title"/>
          </p:nvPr>
        </p:nvSpPr>
        <p:spPr>
          <a:ln/>
        </p:spPr>
        <p:txBody>
          <a:bodyPr/>
          <a:lstStyle/>
          <a:p>
            <a:r>
              <a:rPr lang="fr-FR"/>
              <a:t>3. Vous affichez ensuite l'échéancier de factures. </a:t>
            </a:r>
          </a:p>
        </p:txBody>
      </p:sp>
      <p:pic>
        <p:nvPicPr>
          <p:cNvPr id="52941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529412" name="Line 4"/>
          <p:cNvSpPr>
            <a:spLocks noChangeShapeType="1"/>
          </p:cNvSpPr>
          <p:nvPr/>
        </p:nvSpPr>
        <p:spPr bwMode="auto">
          <a:xfrm flipH="1">
            <a:off x="1079500" y="1003300"/>
            <a:ext cx="558800" cy="7747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E767ED65-7126-4815-9483-E88876AABDC6}" type="datetime1">
              <a:rPr lang="fr-FR"/>
              <a:pPr/>
              <a:t>26/06/2012</a:t>
            </a:fld>
            <a:endParaRPr lang="fr-FR"/>
          </a:p>
        </p:txBody>
      </p:sp>
      <p:sp>
        <p:nvSpPr>
          <p:cNvPr id="5" name="Espace réservé du pied de page 4"/>
          <p:cNvSpPr>
            <a:spLocks noGrp="1"/>
          </p:cNvSpPr>
          <p:nvPr>
            <p:ph type="ftr" sz="quarter" idx="11"/>
          </p:nvPr>
        </p:nvSpPr>
        <p:spPr/>
        <p:txBody>
          <a:bodyPr/>
          <a:lstStyle/>
          <a:p>
            <a:r>
              <a:rPr lang="fr-FR"/>
              <a:t>http://www.sharesap.com (C) par Mickael QUESNOT</a:t>
            </a:r>
          </a:p>
        </p:txBody>
      </p:sp>
      <p:sp>
        <p:nvSpPr>
          <p:cNvPr id="6" name="Espace réservé du numéro de diapositive 5"/>
          <p:cNvSpPr>
            <a:spLocks noGrp="1"/>
          </p:cNvSpPr>
          <p:nvPr>
            <p:ph type="sldNum" sz="quarter" idx="12"/>
          </p:nvPr>
        </p:nvSpPr>
        <p:spPr/>
        <p:txBody>
          <a:bodyPr/>
          <a:lstStyle/>
          <a:p>
            <a:fld id="{B81FDB6D-A48A-41BB-9390-D76D043A7C9C}" type="slidenum">
              <a:rPr lang="fr-FR"/>
              <a:pPr/>
              <a:t>8</a:t>
            </a:fld>
            <a:endParaRPr lang="fr-FR"/>
          </a:p>
        </p:txBody>
      </p:sp>
      <p:sp>
        <p:nvSpPr>
          <p:cNvPr id="530434" name="Rectangle 2"/>
          <p:cNvSpPr>
            <a:spLocks noGrp="1" noChangeArrowheads="1"/>
          </p:cNvSpPr>
          <p:nvPr>
            <p:ph type="title"/>
          </p:nvPr>
        </p:nvSpPr>
        <p:spPr>
          <a:ln/>
        </p:spPr>
        <p:txBody>
          <a:bodyPr/>
          <a:lstStyle/>
          <a:p>
            <a:r>
              <a:rPr lang="fr-FR"/>
              <a:t>4. Le système utilise les critères de sélection pour créer l'échéancier (liste des documents de vente à facturer). Vous pouvez maintenant traiter cette liste, par exemple, sélectionner certains ou tous les documents de vente à facturer. </a:t>
            </a:r>
          </a:p>
        </p:txBody>
      </p:sp>
      <p:pic>
        <p:nvPicPr>
          <p:cNvPr id="530435"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3"/>
          <p:cNvSpPr>
            <a:spLocks noGrp="1"/>
          </p:cNvSpPr>
          <p:nvPr>
            <p:ph type="dt" sz="half" idx="10"/>
          </p:nvPr>
        </p:nvSpPr>
        <p:spPr/>
        <p:txBody>
          <a:bodyPr/>
          <a:lstStyle/>
          <a:p>
            <a:fld id="{E7BC22DA-944C-4D84-BA36-19BEC22827BB}" type="datetime1">
              <a:rPr lang="fr-FR"/>
              <a:pPr/>
              <a:t>26/06/2012</a:t>
            </a:fld>
            <a:endParaRPr lang="fr-FR"/>
          </a:p>
        </p:txBody>
      </p:sp>
      <p:sp>
        <p:nvSpPr>
          <p:cNvPr id="7" name="Espace réservé du pied de page 4"/>
          <p:cNvSpPr>
            <a:spLocks noGrp="1"/>
          </p:cNvSpPr>
          <p:nvPr>
            <p:ph type="ftr" sz="quarter" idx="11"/>
          </p:nvPr>
        </p:nvSpPr>
        <p:spPr/>
        <p:txBody>
          <a:bodyPr/>
          <a:lstStyle/>
          <a:p>
            <a:r>
              <a:rPr lang="fr-FR"/>
              <a:t>http://www.sharesap.com (C) par Mickael QUESNOT</a:t>
            </a:r>
          </a:p>
        </p:txBody>
      </p:sp>
      <p:sp>
        <p:nvSpPr>
          <p:cNvPr id="8" name="Espace réservé du numéro de diapositive 5"/>
          <p:cNvSpPr>
            <a:spLocks noGrp="1"/>
          </p:cNvSpPr>
          <p:nvPr>
            <p:ph type="sldNum" sz="quarter" idx="12"/>
          </p:nvPr>
        </p:nvSpPr>
        <p:spPr/>
        <p:txBody>
          <a:bodyPr/>
          <a:lstStyle/>
          <a:p>
            <a:fld id="{8D538A5D-44E8-41F4-93DB-EB2E0EB175E8}" type="slidenum">
              <a:rPr lang="fr-FR"/>
              <a:pPr/>
              <a:t>9</a:t>
            </a:fld>
            <a:endParaRPr lang="fr-FR"/>
          </a:p>
        </p:txBody>
      </p:sp>
      <p:sp>
        <p:nvSpPr>
          <p:cNvPr id="531458" name="Rectangle 2"/>
          <p:cNvSpPr>
            <a:spLocks noGrp="1" noChangeArrowheads="1"/>
          </p:cNvSpPr>
          <p:nvPr>
            <p:ph type="title"/>
          </p:nvPr>
        </p:nvSpPr>
        <p:spPr>
          <a:ln/>
        </p:spPr>
        <p:txBody>
          <a:bodyPr/>
          <a:lstStyle/>
          <a:p>
            <a:r>
              <a:rPr lang="fr-FR"/>
              <a:t>5. Vous sélectionnez la fonction de facturation. Le système crée les documents de facturation correspondant aux documents sélectionnés. </a:t>
            </a:r>
          </a:p>
        </p:txBody>
      </p:sp>
      <p:pic>
        <p:nvPicPr>
          <p:cNvPr id="531459"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531460" name="Rectangle 4"/>
          <p:cNvSpPr>
            <a:spLocks noChangeArrowheads="1"/>
          </p:cNvSpPr>
          <p:nvPr/>
        </p:nvSpPr>
        <p:spPr bwMode="auto">
          <a:xfrm>
            <a:off x="2032000" y="1625600"/>
            <a:ext cx="3198813" cy="446088"/>
          </a:xfrm>
          <a:prstGeom prst="rect">
            <a:avLst/>
          </a:prstGeom>
          <a:noFill/>
          <a:ln w="76200" cmpd="tri">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531461" name="Line 5"/>
          <p:cNvSpPr>
            <a:spLocks noChangeShapeType="1"/>
          </p:cNvSpPr>
          <p:nvPr/>
        </p:nvSpPr>
        <p:spPr bwMode="auto">
          <a:xfrm flipH="1">
            <a:off x="4318000" y="977900"/>
            <a:ext cx="901700" cy="7493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theme/theme1.xml><?xml version="1.0" encoding="utf-8"?>
<a:theme xmlns:a="http://schemas.openxmlformats.org/drawingml/2006/main" name="Fusion">
  <a:themeElements>
    <a:clrScheme name="Fusion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Fusi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tri"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noFill/>
        <a:ln w="76200" cap="flat" cmpd="tri"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Tahoma" charset="0"/>
          </a:defRPr>
        </a:defPPr>
      </a:lstStyle>
    </a:lnDef>
  </a:objectDefaults>
  <a:extraClrSchemeLst>
    <a:extraClrScheme>
      <a:clrScheme name="Fusion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Fusion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Fusion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Fusion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Fusion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Fusion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6971</TotalTime>
  <Words>624</Words>
  <Application>Microsoft Office PowerPoint</Application>
  <PresentationFormat>Affichage à l'écran (4:3)</PresentationFormat>
  <Paragraphs>114</Paragraphs>
  <Slides>17</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Times New Roman</vt:lpstr>
      <vt:lpstr>Tahoma</vt:lpstr>
      <vt:lpstr>Wingdings</vt:lpstr>
      <vt:lpstr>Arial</vt:lpstr>
      <vt:lpstr>Monotype Sorts</vt:lpstr>
      <vt:lpstr>Fusion</vt:lpstr>
      <vt:lpstr>Guide utilisateur SAP R/3 Release 4.6C par mickael QUESNOT ©   Création de documents de facturation via l'échéancier de factures </vt:lpstr>
      <vt:lpstr>Présentation PowerPoint</vt:lpstr>
      <vt:lpstr>Vous entrez le code transaction VF04 dans la zone de commande puis vous validez.</vt:lpstr>
      <vt:lpstr>Création de documents de facturation via l'échéancier de factures </vt:lpstr>
      <vt:lpstr>1. Vous sélectionnez la fonction de création de l'échéancier de factures VF04 - Traiter échéancier de factures du Menu SAP -&gt; Logistique -&gt; Administration des ventes (ADV) -&gt; Facturation -&gt; Facture -&gt; ou</vt:lpstr>
      <vt:lpstr>Déroulement   2. Vous spécifiez les critères de sélection des documents de facturation à créer. Par exemple, vous entrez le type de facture F2 si vous voulez seulement créer des factures de ce type. </vt:lpstr>
      <vt:lpstr>3. Vous affichez ensuite l'échéancier de factures. </vt:lpstr>
      <vt:lpstr>4. Le système utilise les critères de sélection pour créer l'échéancier (liste des documents de vente à facturer). Vous pouvez maintenant traiter cette liste, par exemple, sélectionner certains ou tous les documents de vente à facturer. </vt:lpstr>
      <vt:lpstr>5. Vous sélectionnez la fonction de facturation. Le système crée les documents de facturation correspondant aux documents sélectionnés. </vt:lpstr>
      <vt:lpstr>Simulation   Il est possible de traiter l'échéancier de factures au moyen d'un test de simulation. Tous les documents marqués pour la facturation sont alors traités et le système affiche une liste des documents de facturation qu'il générerait. Les documents de facturation erronés sont affichés avec le statut de traitement approprié. </vt:lpstr>
      <vt:lpstr>Présentation PowerPoint</vt:lpstr>
      <vt:lpstr>Création de documents de facturation périodique</vt:lpstr>
      <vt:lpstr>Vous devez créer un calendrier d'entreprise contenant des règles particulières au lieu de jours ouvrables. Ces règles se réfèrent aux jours de l'exécution de la facturation. Si, par exemple, une facture doit être émise chaque dernier jour ouvrable du mois, ce jour doit être défini comme « date de début de validité » et « date de fin de validité ». Ce jour doit être le seul jour défini comme jour ouvrable du mois dans le calendrier (transaction SCAL). </vt:lpstr>
      <vt:lpstr>Vous devez spécifier le numéro d'identification du calendrier d'entreprise dans l'écran Facturation de la fiche client du payeur, dans la zone Dates facturation. </vt:lpstr>
      <vt:lpstr>Activités  Lorsque vous créez un document de vente, le système utilise le délai de facturation indiqué dans le calendrier d'entreprise et le copie dans le document approprié de la manière suivante :</vt:lpstr>
      <vt:lpstr>Lorsque la prochaine date de facturation déterminée par le calendrier d'entreprise est atteinte, le système sélectionne toutes les commandes client et livraisons et les enregistre dans un échéancier de factures. La facturation est alors possible.  En raison du numéro d'identification du calendrier d'entreprise défini dans la fiche client, toutes les commandes client ou livraisons relatives à ce client sur une période donnée comportent la même date de facturation ; elles peuvent donc être regroupées dans une facture collective.   Pour plus d'informations sur la création d'un calendrier d'entreprise pour les délais de  facturation, vous consultez le Guide Gérer calendrier sous Paramétrage global. </vt:lpstr>
      <vt:lpstr>Présentation PowerPoint</vt:lpstr>
    </vt:vector>
  </TitlesOfParts>
  <Company/>
  <LinksUpToDate>false</LinksUpToDate>
  <SharedDoc>false</SharedDoc>
  <HyperlinkBase>http://mickael.quesnot.free.fr par Mickael QUESNOT</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subject/>
  <dc:creator>M QUESNOT</dc:creator>
  <dc:description>_x000d_
</dc:description>
  <cp:lastModifiedBy>AptarGroup</cp:lastModifiedBy>
  <cp:revision>576</cp:revision>
  <cp:lastPrinted>2003-02-12T08:16:03Z</cp:lastPrinted>
  <dcterms:created xsi:type="dcterms:W3CDTF">2001-01-23T16:32:37Z</dcterms:created>
  <dcterms:modified xsi:type="dcterms:W3CDTF">2012-06-26T11:02:10Z</dcterms:modified>
  <cp:category/>
</cp:coreProperties>
</file>