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19"/>
  </p:notesMasterIdLst>
  <p:handoutMasterIdLst>
    <p:handoutMasterId r:id="rId20"/>
  </p:handoutMasterIdLst>
  <p:sldIdLst>
    <p:sldId id="256" r:id="rId3"/>
    <p:sldId id="524" r:id="rId4"/>
    <p:sldId id="525" r:id="rId5"/>
    <p:sldId id="519" r:id="rId6"/>
    <p:sldId id="526" r:id="rId7"/>
    <p:sldId id="520" r:id="rId8"/>
    <p:sldId id="521" r:id="rId9"/>
    <p:sldId id="296" r:id="rId10"/>
    <p:sldId id="297" r:id="rId11"/>
    <p:sldId id="298" r:id="rId12"/>
    <p:sldId id="299" r:id="rId13"/>
    <p:sldId id="300" r:id="rId14"/>
    <p:sldId id="301" r:id="rId15"/>
    <p:sldId id="522" r:id="rId16"/>
    <p:sldId id="523" r:id="rId17"/>
    <p:sldId id="302" r:id="rId18"/>
  </p:sldIdLst>
  <p:sldSz cx="9144000" cy="6858000" type="screen4x3"/>
  <p:notesSz cx="7099300" cy="10234613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150EE08E-8DE6-4B35-AAAD-5A1BFB377968}" type="datetime1">
              <a:rPr lang="en-GB"/>
              <a:pPr/>
              <a:t>12/11/2013</a:t>
            </a:fld>
            <a:endParaRPr lang="fr-FR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6132F594-C860-4640-949F-5434E8C8E17F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94122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70225" cy="50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>
            <a:lvl1pPr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4021138" y="0"/>
            <a:ext cx="3070225" cy="50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>
            <a:lvl1pPr algn="r"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D2ABAED9-D5D8-4CD0-9377-AC3C9CC56400}" type="datetime1">
              <a:rPr lang="en-GB"/>
              <a:pPr/>
              <a:t>12/11/2013</a:t>
            </a:fld>
            <a:endParaRPr lang="en-GB"/>
          </a:p>
        </p:txBody>
      </p:sp>
      <p:sp>
        <p:nvSpPr>
          <p:cNvPr id="3079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68350"/>
            <a:ext cx="5113338" cy="38354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709613" y="4860925"/>
            <a:ext cx="5673725" cy="4603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9721850"/>
            <a:ext cx="3070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b" anchorCtr="0" compatLnSpc="1">
            <a:prstTxWarp prst="textNoShape">
              <a:avLst/>
            </a:prstTxWarp>
          </a:bodyPr>
          <a:lstStyle>
            <a:lvl1pPr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4021138" y="9721850"/>
            <a:ext cx="3070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b" anchorCtr="0" compatLnSpc="1">
            <a:prstTxWarp prst="textNoShape">
              <a:avLst/>
            </a:prstTxWarp>
          </a:bodyPr>
          <a:lstStyle>
            <a:lvl1pPr algn="r"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764C5AC4-77FF-4BD9-A824-9B8691AE509D}" type="slidenum">
              <a:rPr lang="en-GB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54248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fld id="{83CEFF6E-C190-4423-8563-C77A80AA2870}" type="datetime1">
              <a:rPr lang="en-GB"/>
              <a:pPr/>
              <a:t>12/11/2013</a:t>
            </a:fld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44296FE-64DB-40BA-A0FC-D938CEC5BD74}" type="slidenum">
              <a:rPr lang="en-GB"/>
              <a:pPr/>
              <a:t>1</a:t>
            </a:fld>
            <a:endParaRPr lang="en-GB"/>
          </a:p>
        </p:txBody>
      </p:sp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1182688" y="768350"/>
            <a:ext cx="4733925" cy="38369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024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709613" y="4860925"/>
            <a:ext cx="5675312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D5E676D3-B0E2-424F-88AB-F660E0CC0F20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6E031DB-1E90-4C30-AC44-1D52CFB14640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EE8FA8B8-6154-4EF8-A918-54CE50569EF7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4479DC-7B61-4E7E-A3D6-CFB920DE845F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91325" y="0"/>
            <a:ext cx="2203450" cy="601345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79388" y="0"/>
            <a:ext cx="6459537" cy="601345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E66F4454-57FB-4C73-BBB6-2D69A8FA684D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DF5E7F4-27DB-4111-9A36-3EB3BBE4522B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CFAD351-BB3B-40DF-8F4D-8E2C14FEB638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E9B2071-2CD5-484A-BEF5-CC411389D251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36D6E12-4F10-4DF1-878E-936DFA2FAEBE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2401FC2-C4F1-4052-9462-04120B951B84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B44216D-771C-48C4-8F46-BD71797D54F2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B83D21-7E24-4F22-8F4A-3BBBE1EDE571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5425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5025" y="1604963"/>
            <a:ext cx="4035425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354DEA6-E681-4F9E-AF49-87A9CF7415DE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3854C5-27EB-4DEC-B2C6-1AAB70F04C43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0747DE-4748-43F9-9A81-56B45E196A68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D1D5F41-B4FE-46B8-9A1C-AD5262AAC6CE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8623A60D-7BF7-4CBE-834E-A7A9E7DD2288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0921D49-AE54-425B-AC4C-3DA06C18C218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0BE203B7-EB6C-41E5-A8CF-B34E7D8D1EAE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35C943D-BD5B-474F-85F7-5A7A18D27436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D16D4AC1-516B-405C-930F-54568899D380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9C97932-F56C-43A6-A15C-625A6B872B2B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8EB8EDF-C080-42A0-9D94-A57A9060BEEB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2D4877F-9B6D-4C4F-ACC3-3E08D0E841D9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9F6A7C2B-DDA4-4180-8C04-14A4AB10F615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B5A309A-71EF-4205-8F9D-EC122F616002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778E63D-C1A0-445D-BEC6-FA8158499A9E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E246A8B-D03D-4A09-853A-34573EFCE892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4638" y="990600"/>
            <a:ext cx="2055812" cy="51387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015038" cy="51387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81365BF-FE18-477D-98AD-57D84667A3CC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FE9F862-EA78-4A04-8515-0F0093D7E028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66050" cy="136525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>
          <a:xfrm>
            <a:off x="685800" y="6248400"/>
            <a:ext cx="1898650" cy="450850"/>
          </a:xfrm>
        </p:spPr>
        <p:txBody>
          <a:bodyPr/>
          <a:lstStyle>
            <a:lvl1pPr>
              <a:defRPr/>
            </a:lvl1pPr>
          </a:lstStyle>
          <a:p>
            <a:fld id="{9B2E8129-F9C1-488A-AED0-71EFEF2137EB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89250" cy="45085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>
          <a:xfrm>
            <a:off x="6553200" y="6248400"/>
            <a:ext cx="1898650" cy="450850"/>
          </a:xfrm>
        </p:spPr>
        <p:txBody>
          <a:bodyPr/>
          <a:lstStyle>
            <a:lvl1pPr>
              <a:defRPr/>
            </a:lvl1pPr>
          </a:lstStyle>
          <a:p>
            <a:fld id="{AEADE0AC-70C3-4758-AEA4-F9D7B401E3E4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3848127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3F9AD07-916A-4028-A752-D4552E8E1AC2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CAC66E6-43E0-4E7A-8151-D501B33C1EE2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4240212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0" y="1412875"/>
            <a:ext cx="42418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848C590-2B56-4860-A153-C542EF8A0EED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911063E-ACE6-459F-B77C-4D808CB4568A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D3366C94-6FED-4F98-AE0A-BE2B3E422D63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0B8343D-E874-4B75-AD05-62F6BB9A35F4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DCF87FE-E4F9-4223-A504-4E22E46CBBD1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34F42B5-6F62-4CCA-84B3-CB047CF014E5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6886674B-0BCB-43DE-980A-E5D7F00212A8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A1D4C12-4651-4E52-AED7-C997A4D735BF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878B4E7A-8F7B-4263-92C0-1C3EBD0CAB08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491FE21-704D-48F0-B370-F36ABC611503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B8992699-4FE7-4E79-8C30-CA1868DCB3DE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6B4DC40-2559-4B48-BBEA-0F3A5FDB2733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0"/>
            <a:ext cx="8815387" cy="83502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412875"/>
            <a:ext cx="8634412" cy="46005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Line 3"/>
          <p:cNvSpPr>
            <a:spLocks noChangeShapeType="1"/>
          </p:cNvSpPr>
          <p:nvPr/>
        </p:nvSpPr>
        <p:spPr bwMode="auto">
          <a:xfrm>
            <a:off x="609600" y="6172200"/>
            <a:ext cx="7924800" cy="1588"/>
          </a:xfrm>
          <a:prstGeom prst="line">
            <a:avLst/>
          </a:prstGeom>
          <a:noFill/>
          <a:ln w="324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609600" y="6245225"/>
            <a:ext cx="1974850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 typeface="Verdan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4DAAF799-D242-4186-90D3-D16D3641CFC4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89250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Font typeface="Verdan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1974850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 typeface="Verdan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A5BE47A9-346C-457D-B8E9-9C30FBC1C7BA}" type="slidenum">
              <a:rPr lang="en-GB"/>
              <a:pPr/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2pPr>
      <a:lvl3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3pPr>
      <a:lvl4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4pPr>
      <a:lvl5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5pPr>
      <a:lvl6pPr marL="4572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6pPr>
      <a:lvl7pPr marL="9144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7pPr>
      <a:lvl8pPr marL="13716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8pPr>
      <a:lvl9pPr marL="18288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9pPr>
    </p:titleStyle>
    <p:bodyStyle>
      <a:lvl1pPr marL="463550" indent="-4635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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901700" indent="-433388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2pPr>
      <a:lvl3pPr marL="1298575" indent="-390525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0000"/>
        <a:buFont typeface="Wingdings" pitchFamily="2" charset="2"/>
        <a:buChar char=""/>
        <a:defRPr sz="1600">
          <a:solidFill>
            <a:srgbClr val="000000"/>
          </a:solidFill>
          <a:latin typeface="+mn-lt"/>
          <a:cs typeface="+mn-cs"/>
        </a:defRPr>
      </a:lvl3pPr>
      <a:lvl4pPr marL="1687513" indent="-3873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4pPr>
      <a:lvl5pPr marL="20875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5pPr>
      <a:lvl6pPr marL="25447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6pPr>
      <a:lvl7pPr marL="30019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7pPr>
      <a:lvl8pPr marL="34591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8pPr>
      <a:lvl9pPr marL="39163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66050" cy="1365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8986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 typeface="Verdana" pitchFamily="34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F2FFEF44-C5AF-4E25-847E-3C2ACB4A6B93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892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8986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 typeface="Verdana" pitchFamily="34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C9C4C527-F168-4343-AF2D-4C94DF6F73E1}" type="slidenum">
              <a:rPr lang="en-GB"/>
              <a:pPr/>
              <a:t>‹N°›</a:t>
            </a:fld>
            <a:endParaRPr lang="en-GB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36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3250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dt="0"/>
  <p:txStyles>
    <p:titleStyle>
      <a:lvl1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2pPr>
      <a:lvl3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3pPr>
      <a:lvl4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4pPr>
      <a:lvl5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5pPr>
      <a:lvl6pPr marL="4572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6pPr>
      <a:lvl7pPr marL="9144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7pPr>
      <a:lvl8pPr marL="13716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8pPr>
      <a:lvl9pPr marL="18288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9pPr>
    </p:titleStyle>
    <p:bodyStyle>
      <a:lvl1pPr marL="463550" indent="-4635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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901700" indent="-433388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2pPr>
      <a:lvl3pPr marL="1298575" indent="-390525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0000"/>
        <a:buFont typeface="Wingdings" pitchFamily="2" charset="2"/>
        <a:buChar char=""/>
        <a:defRPr sz="1600">
          <a:solidFill>
            <a:srgbClr val="000000"/>
          </a:solidFill>
          <a:latin typeface="+mn-lt"/>
          <a:cs typeface="+mn-cs"/>
        </a:defRPr>
      </a:lvl3pPr>
      <a:lvl4pPr marL="1687513" indent="-3873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4pPr>
      <a:lvl5pPr marL="20875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5pPr>
      <a:lvl6pPr marL="25447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6pPr>
      <a:lvl7pPr marL="30019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7pPr>
      <a:lvl8pPr marL="34591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8pPr>
      <a:lvl9pPr marL="39163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help.sap.com/saphelp_46c/helpdata/fr/ed/9db6e8aea911d2b71f0000e8160175/content.ht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help.sap.com/saphelp_46c/helpdata/fr/dd/55fc48545a11d1a7020000e829fd11/content.ht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990600"/>
            <a:ext cx="7772400" cy="13716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dirty="0" smtClean="0"/>
              <a:t>Par Mickael </a:t>
            </a:r>
            <a:r>
              <a:rPr lang="en-GB" sz="2000" dirty="0"/>
              <a:t>QUESNOT </a:t>
            </a:r>
            <a:endParaRPr lang="en-GB" sz="1400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447800" y="3429000"/>
            <a:ext cx="7010400" cy="1600200"/>
          </a:xfrm>
          <a:prstGeom prst="rect">
            <a:avLst/>
          </a:prstGeom>
          <a:noFill/>
          <a:ln/>
        </p:spPr>
        <p:txBody>
          <a:bodyPr lIns="90000" tIns="46800" rIns="90000" bIns="46800"/>
          <a:lstStyle/>
          <a:p>
            <a:pPr>
              <a:buNone/>
            </a:pPr>
            <a:r>
              <a:rPr lang="fr-FR" b="1" dirty="0"/>
              <a:t>Suppression des documents de vente</a:t>
            </a:r>
          </a:p>
          <a:p>
            <a:pPr marL="457200" lvl="1" indent="7938">
              <a:lnSpc>
                <a:spcPct val="100000"/>
              </a:lnSpc>
              <a:spcBef>
                <a:spcPts val="450"/>
              </a:spcBef>
              <a:buFont typeface="Wingdings" pitchFamily="2" charset="2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fr-FR" sz="1100" dirty="0"/>
              <a:t>  </a:t>
            </a:r>
            <a:endParaRPr lang="en-GB" sz="11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 b="1"/>
              <a:t>et vous saisissez le document de vente à modifier. </a:t>
            </a:r>
            <a:br>
              <a:rPr lang="fr-FR" b="1"/>
            </a:br>
            <a:endParaRPr lang="fr-FR" b="1"/>
          </a:p>
        </p:txBody>
      </p:sp>
      <p:pic>
        <p:nvPicPr>
          <p:cNvPr id="5632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Ou vous pouvez créer une </a:t>
            </a:r>
            <a:r>
              <a:rPr lang="fr-FR">
                <a:hlinkClick r:id="rId2"/>
              </a:rPr>
              <a:t>liste des documents de vente</a:t>
            </a:r>
            <a:r>
              <a:rPr lang="fr-FR"/>
              <a:t> et sélectionnez celui que vous voulez supprimer (VA05). </a:t>
            </a:r>
          </a:p>
        </p:txBody>
      </p:sp>
      <p:pic>
        <p:nvPicPr>
          <p:cNvPr id="5734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Vous sélectionnez </a:t>
            </a:r>
            <a:r>
              <a:rPr lang="fr-FR" i="1"/>
              <a:t>Document de vente</a:t>
            </a:r>
            <a:r>
              <a:rPr lang="fr-FR"/>
              <a:t> </a:t>
            </a:r>
            <a:r>
              <a:rPr lang="fr-FR" b="1"/>
              <a:t>-&gt; </a:t>
            </a:r>
            <a:r>
              <a:rPr lang="fr-FR" b="1" i="1"/>
              <a:t>Supprimer</a:t>
            </a:r>
            <a:r>
              <a:rPr lang="fr-FR" b="1"/>
              <a:t>. </a:t>
            </a:r>
            <a:br>
              <a:rPr lang="fr-FR" b="1"/>
            </a:br>
            <a:endParaRPr lang="fr-FR"/>
          </a:p>
        </p:txBody>
      </p:sp>
      <p:pic>
        <p:nvPicPr>
          <p:cNvPr id="583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 sz="1400" b="1" dirty="0"/>
              <a:t>Le système vous demande de confirmer la suppression.</a:t>
            </a:r>
            <a:br>
              <a:rPr lang="fr-FR" sz="1400" b="1" dirty="0"/>
            </a:br>
            <a:r>
              <a:rPr lang="fr-FR" sz="1400" b="1" dirty="0"/>
              <a:t/>
            </a:r>
            <a:br>
              <a:rPr lang="fr-FR" sz="1400" b="1" dirty="0"/>
            </a:br>
            <a:endParaRPr lang="fr-FR" sz="1400" dirty="0"/>
          </a:p>
        </p:txBody>
      </p:sp>
      <p:pic>
        <p:nvPicPr>
          <p:cNvPr id="5939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2. </a:t>
            </a:r>
            <a:r>
              <a:rPr lang="fr-FR" dirty="0" smtClean="0"/>
              <a:t>Vous cliquez sur &lt;Oui&gt; pour sauvegarder la suppression.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32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3179" y="1412875"/>
            <a:ext cx="6346830" cy="460057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7" name="Flèche vers le bas 6"/>
          <p:cNvSpPr/>
          <p:nvPr/>
        </p:nvSpPr>
        <p:spPr bwMode="auto">
          <a:xfrm rot="9891504">
            <a:off x="3042054" y="4031624"/>
            <a:ext cx="285752" cy="357190"/>
          </a:xfrm>
          <a:prstGeom prst="downArrow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Sauvegardez vos modifications.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388" y="1524156"/>
            <a:ext cx="8634412" cy="43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Connecteur droit avec flèche 7"/>
          <p:cNvCxnSpPr/>
          <p:nvPr/>
        </p:nvCxnSpPr>
        <p:spPr bwMode="auto">
          <a:xfrm rot="5400000">
            <a:off x="2143108" y="1071546"/>
            <a:ext cx="928694" cy="64294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Connecteur droit avec flèche 9"/>
          <p:cNvCxnSpPr/>
          <p:nvPr/>
        </p:nvCxnSpPr>
        <p:spPr bwMode="auto">
          <a:xfrm rot="16200000" flipV="1">
            <a:off x="2357422" y="5357826"/>
            <a:ext cx="714380" cy="142876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 sz="1400" b="1"/>
              <a:t>Résultat</a:t>
            </a:r>
            <a:br>
              <a:rPr lang="fr-FR" sz="1400" b="1"/>
            </a:br>
            <a:r>
              <a:rPr lang="fr-FR" sz="1400" b="1"/>
              <a:t/>
            </a:r>
            <a:br>
              <a:rPr lang="fr-FR" sz="1400" b="1"/>
            </a:br>
            <a:r>
              <a:rPr lang="fr-FR" sz="1400" b="1"/>
              <a:t>Le système supprime le document de la base de données.</a:t>
            </a:r>
          </a:p>
        </p:txBody>
      </p:sp>
      <p:pic>
        <p:nvPicPr>
          <p:cNvPr id="6041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73025" y="5589588"/>
            <a:ext cx="3059113" cy="5762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82574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35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179388" y="0"/>
            <a:ext cx="8815387" cy="1214422"/>
          </a:xfrm>
        </p:spPr>
        <p:txBody>
          <a:bodyPr/>
          <a:lstStyle/>
          <a:p>
            <a:r>
              <a:rPr lang="fr-FR" sz="1100" b="1" dirty="0" smtClean="0"/>
              <a:t>Conditions préalables</a:t>
            </a:r>
            <a:br>
              <a:rPr lang="fr-FR" sz="1100" b="1" dirty="0" smtClean="0"/>
            </a:br>
            <a:r>
              <a:rPr lang="fr-FR" sz="1100" b="1" dirty="0" smtClean="0"/>
              <a:t/>
            </a:r>
            <a:br>
              <a:rPr lang="fr-FR" sz="1100" b="1" dirty="0" smtClean="0"/>
            </a:br>
            <a:r>
              <a:rPr lang="fr-FR" sz="1100" b="1" dirty="0" smtClean="0"/>
              <a:t>Vous pouvez supprimer un document de vente complet uniquement s'il  n’existe aucun document lié.</a:t>
            </a:r>
            <a:br>
              <a:rPr lang="fr-FR" sz="1100" b="1" dirty="0" smtClean="0"/>
            </a:br>
            <a:endParaRPr lang="fr-FR" sz="11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297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4383" y="1412875"/>
            <a:ext cx="7724422" cy="460057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1" name="Flèche droite 10"/>
          <p:cNvSpPr/>
          <p:nvPr/>
        </p:nvSpPr>
        <p:spPr bwMode="auto">
          <a:xfrm>
            <a:off x="0" y="3214686"/>
            <a:ext cx="714348" cy="857256"/>
          </a:xfrm>
          <a:prstGeom prst="rightArrow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/>
            </a:r>
            <a:br>
              <a:rPr lang="fr-FR" b="1" dirty="0"/>
            </a:br>
            <a:r>
              <a:rPr lang="fr-FR" b="1" dirty="0"/>
              <a:t>VA03 – Flux de documents</a:t>
            </a:r>
            <a:endParaRPr lang="fr-FR" dirty="0"/>
          </a:p>
        </p:txBody>
      </p:sp>
      <p:pic>
        <p:nvPicPr>
          <p:cNvPr id="5" name="Espace réservé du contenu 4" descr="Flux de document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09" y="1412875"/>
            <a:ext cx="7989170" cy="4600575"/>
          </a:xfrm>
        </p:spPr>
      </p:pic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4973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0"/>
            <a:ext cx="8815387" cy="1357298"/>
          </a:xfrm>
        </p:spPr>
        <p:txBody>
          <a:bodyPr/>
          <a:lstStyle/>
          <a:p>
            <a:r>
              <a:rPr lang="fr-FR" b="1" dirty="0" smtClean="0"/>
              <a:t>Par exemple, vous ne pouvez pas supprimer</a:t>
            </a:r>
            <a:br>
              <a:rPr lang="fr-FR" b="1" dirty="0" smtClean="0"/>
            </a:br>
            <a:r>
              <a:rPr lang="fr-FR" b="1" dirty="0" smtClean="0"/>
              <a:t>de document de vente complet si les postes ont déjà été livrés et si en</a:t>
            </a:r>
            <a:br>
              <a:rPr lang="fr-FR" b="1" dirty="0" smtClean="0"/>
            </a:br>
            <a:r>
              <a:rPr lang="fr-FR" b="1" dirty="0" smtClean="0"/>
              <a:t>conséquence les documents de livraison ont été créés.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307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9431" y="1593850"/>
            <a:ext cx="7934325" cy="423862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7" name="Flèche droite 6"/>
          <p:cNvSpPr/>
          <p:nvPr/>
        </p:nvSpPr>
        <p:spPr bwMode="auto">
          <a:xfrm>
            <a:off x="214282" y="3786190"/>
            <a:ext cx="428628" cy="1000132"/>
          </a:xfrm>
          <a:prstGeom prst="rightArrow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 vous voulez supprimer un document de vente, vous l'enlevez réellement de la base de données, ce qui signifie qu'il n'est plus possible de l'analyser. 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317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34888" y="1412875"/>
            <a:ext cx="6723412" cy="460057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7" name="Flèche droite 6"/>
          <p:cNvSpPr/>
          <p:nvPr/>
        </p:nvSpPr>
        <p:spPr bwMode="auto">
          <a:xfrm>
            <a:off x="714348" y="2214554"/>
            <a:ext cx="571504" cy="1357322"/>
          </a:xfrm>
          <a:prstGeom prst="rightArrow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815387" cy="1125538"/>
          </a:xfrm>
          <a:ln/>
        </p:spPr>
        <p:txBody>
          <a:bodyPr/>
          <a:lstStyle/>
          <a:p>
            <a:r>
              <a:rPr lang="fr-FR" sz="1400" dirty="0" smtClean="0"/>
              <a:t>Par </a:t>
            </a:r>
            <a:r>
              <a:rPr lang="fr-FR" sz="1400" dirty="0"/>
              <a:t>conséquent, nous vous recommandons d’utiliser les motifs de refus (Consulter le guide sur les </a:t>
            </a:r>
            <a:r>
              <a:rPr lang="fr-FR" sz="1400" dirty="0">
                <a:hlinkClick r:id="rId2"/>
              </a:rPr>
              <a:t>Motifs de refus dans les commandes client</a:t>
            </a:r>
            <a:r>
              <a:rPr lang="fr-FR" sz="1400" dirty="0"/>
              <a:t>).</a:t>
            </a:r>
            <a:r>
              <a:rPr lang="fr-FR" dirty="0"/>
              <a:t> 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pic>
        <p:nvPicPr>
          <p:cNvPr id="5427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54276" name="Line 4"/>
          <p:cNvSpPr>
            <a:spLocks noChangeShapeType="1"/>
          </p:cNvSpPr>
          <p:nvPr/>
        </p:nvSpPr>
        <p:spPr bwMode="auto">
          <a:xfrm flipH="1">
            <a:off x="2484438" y="2636838"/>
            <a:ext cx="719137" cy="5762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815387" cy="1125538"/>
          </a:xfrm>
          <a:ln/>
        </p:spPr>
        <p:txBody>
          <a:bodyPr/>
          <a:lstStyle/>
          <a:p>
            <a:r>
              <a:rPr lang="fr-FR" sz="1400" b="1" dirty="0"/>
              <a:t>Procédure</a:t>
            </a:r>
            <a:br>
              <a:rPr lang="fr-FR" sz="1400" b="1" dirty="0"/>
            </a:br>
            <a:r>
              <a:rPr lang="fr-FR" sz="1400" b="1" dirty="0"/>
              <a:t/>
            </a:r>
            <a:br>
              <a:rPr lang="fr-FR" sz="1400" b="1" dirty="0"/>
            </a:br>
            <a:r>
              <a:rPr lang="fr-FR" sz="1400" b="1" dirty="0"/>
              <a:t>Dans l'écran </a:t>
            </a:r>
            <a:r>
              <a:rPr lang="fr-FR" sz="1400" b="1" i="1" dirty="0"/>
              <a:t>Entrée Ventes</a:t>
            </a:r>
            <a:r>
              <a:rPr lang="fr-FR" sz="1400" b="1" dirty="0"/>
              <a:t>, vous sélectionnez </a:t>
            </a:r>
            <a:r>
              <a:rPr lang="fr-FR" sz="1400" b="1" i="1" dirty="0"/>
              <a:t>Documents de vente -&gt;</a:t>
            </a:r>
            <a:r>
              <a:rPr lang="fr-FR" sz="1400" b="1" dirty="0"/>
              <a:t> </a:t>
            </a:r>
            <a:r>
              <a:rPr lang="fr-FR" sz="1400" b="1" i="1" dirty="0" smtClean="0"/>
              <a:t>Modifier VA02</a:t>
            </a:r>
            <a:endParaRPr lang="fr-FR" sz="1400" b="1" dirty="0"/>
          </a:p>
        </p:txBody>
      </p:sp>
      <p:pic>
        <p:nvPicPr>
          <p:cNvPr id="5529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</TotalTime>
  <Words>485</Words>
  <Application>Microsoft Office PowerPoint</Application>
  <PresentationFormat>Affichage à l'écran (4:3)</PresentationFormat>
  <Paragraphs>56</Paragraphs>
  <Slides>16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16</vt:i4>
      </vt:variant>
    </vt:vector>
  </HeadingPairs>
  <TitlesOfParts>
    <vt:vector size="18" baseType="lpstr">
      <vt:lpstr>Modèle par défaut</vt:lpstr>
      <vt:lpstr>Modèle par défaut</vt:lpstr>
      <vt:lpstr>Par Mickael QUESNOT </vt:lpstr>
      <vt:lpstr>Présentation PowerPoint</vt:lpstr>
      <vt:lpstr>Présentation PowerPoint</vt:lpstr>
      <vt:lpstr>Conditions préalables  Vous pouvez supprimer un document de vente complet uniquement s'il  n’existe aucun document lié. </vt:lpstr>
      <vt:lpstr> VA03 – Flux de documents</vt:lpstr>
      <vt:lpstr>Par exemple, vous ne pouvez pas supprimer de document de vente complet si les postes ont déjà été livrés et si en conséquence les documents de livraison ont été créés. </vt:lpstr>
      <vt:lpstr>Si vous voulez supprimer un document de vente, vous l'enlevez réellement de la base de données, ce qui signifie qu'il n'est plus possible de l'analyser. </vt:lpstr>
      <vt:lpstr>Par conséquent, nous vous recommandons d’utiliser les motifs de refus (Consulter le guide sur les Motifs de refus dans les commandes client).  </vt:lpstr>
      <vt:lpstr>Procédure  Dans l'écran Entrée Ventes, vous sélectionnez Documents de vente -&gt; Modifier VA02</vt:lpstr>
      <vt:lpstr>et vous saisissez le document de vente à modifier.  </vt:lpstr>
      <vt:lpstr>Ou vous pouvez créer une liste des documents de vente et sélectionnez celui que vous voulez supprimer (VA05). </vt:lpstr>
      <vt:lpstr>Vous sélectionnez Document de vente -&gt; Supprimer.  </vt:lpstr>
      <vt:lpstr>Le système vous demande de confirmer la suppression.  </vt:lpstr>
      <vt:lpstr>2. Vous cliquez sur &lt;Oui&gt; pour sauvegarder la suppression.</vt:lpstr>
      <vt:lpstr>Sauvegardez vos modifications. </vt:lpstr>
      <vt:lpstr>Résultat  Le système supprime le document de la base de données.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70</cp:revision>
  <dcterms:modified xsi:type="dcterms:W3CDTF">2013-11-12T11:38:49Z</dcterms:modified>
</cp:coreProperties>
</file>