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309" r:id="rId1"/>
  </p:sldMasterIdLst>
  <p:notesMasterIdLst>
    <p:notesMasterId r:id="rId37"/>
  </p:notesMasterIdLst>
  <p:sldIdLst>
    <p:sldId id="268" r:id="rId2"/>
    <p:sldId id="269" r:id="rId3"/>
    <p:sldId id="270" r:id="rId4"/>
    <p:sldId id="267" r:id="rId5"/>
    <p:sldId id="271" r:id="rId6"/>
    <p:sldId id="272" r:id="rId7"/>
    <p:sldId id="273" r:id="rId8"/>
    <p:sldId id="274" r:id="rId9"/>
    <p:sldId id="275" r:id="rId10"/>
    <p:sldId id="299" r:id="rId11"/>
    <p:sldId id="276" r:id="rId12"/>
    <p:sldId id="300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301" r:id="rId31"/>
    <p:sldId id="294" r:id="rId32"/>
    <p:sldId id="295" r:id="rId33"/>
    <p:sldId id="296" r:id="rId34"/>
    <p:sldId id="297" r:id="rId35"/>
    <p:sldId id="298" r:id="rId36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215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le isocè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60143619-AA58-42C9-BE19-D3C91726FA76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178E329-0E90-4061-AE68-194B7A06BB58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A05C0A-8C9D-4F5E-B98F-9CB9C1919C45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72B1C-F99D-42E9-83F8-3CB5BD96AB2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6C83D5-9D85-45D4-89D4-E6A127D68544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3D86ED-2617-4431-869A-31F7177F256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angle rect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angle isocè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D959B06D-E178-473F-8834-651EAF1098E8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A7355192-DF09-4BD9-B57F-C608D0B63F0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cxnSp>
        <p:nvCxnSpPr>
          <p:cNvPr id="11" name="Connecteur droit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C7276F25-A4AE-4D4E-83E4-BD57DEA19321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4FC222FB-AC7C-437D-9A55-AFB1B2A7891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CDFEEB10-8F6C-4618-AAE7-8B30DF66D31B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9F9972E-B32E-4B89-8BFC-FDC53D23307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A1C8BB-94EC-48E1-AE97-677B1C370306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45BB4-B74E-439A-BEC8-D6926851035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5845517B-123D-4759-B02D-544E65C1E857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7647A7FA-854E-4A49-899C-BCAB66229742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31243A83-1DC5-4954-AB32-55190848BB7D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3D82A1A-C33F-49D8-BA42-5C3ACFFC42A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5C99200-6D1D-4EE8-8FE1-A53F137E9A10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79F1AE72-7784-4231-ACEA-49B0350CB2C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rect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101D9F4-5D8F-409A-B164-7CB5581879CB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2CE6BC5-E280-4217-A4D4-7FCB0C00019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10" r:id="rId1"/>
    <p:sldLayoutId id="2147484311" r:id="rId2"/>
    <p:sldLayoutId id="2147484312" r:id="rId3"/>
    <p:sldLayoutId id="2147484313" r:id="rId4"/>
    <p:sldLayoutId id="2147484314" r:id="rId5"/>
    <p:sldLayoutId id="2147484315" r:id="rId6"/>
    <p:sldLayoutId id="2147484316" r:id="rId7"/>
    <p:sldLayoutId id="2147484317" r:id="rId8"/>
    <p:sldLayoutId id="2147484318" r:id="rId9"/>
    <p:sldLayoutId id="2147484319" r:id="rId10"/>
    <p:sldLayoutId id="2147484320" r:id="rId11"/>
  </p:sldLayoutIdLst>
  <p:hf hdr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hyperlink" Target="http://help.sap.com/saphelp_erp2005/helpdata/fr/75/ee0de955c811d189900000e8322d00/content.ht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hyperlink" Target="http://help.sap.com/saphelp_erp2005/helpdata/fr/75/ee0d5a55c811d189900000e8322d00/content.htm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hyperlink" Target="http://help.sap.com/saphelp_erp2005/helpdata/fr/75/ee132055c811d189900000e8322d00/content.htm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hyperlink" Target="http://help.sap.com/saphelp_erp2005/helpdata/fr/75/ee0d5a55c811d189900000e8322d00/content.htm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hyperlink" Target="http://help.sap.com/saphelp_erp2005/helpdata/fr/75/ee120555c811d189900000e8322d00/content.htm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hyperlink" Target="http://help.sap.com/saphelp_erp2005/helpdata/fr/75/ee0de955c811d189900000e8322d00/content.htm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hyperlink" Target="http://help.sap.com/saphelp_erp2005/helpdata/fr/6a/c10412adb111d1b6120000e8a738dc/content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fr-FR" b="1" dirty="0"/>
              <a:t>Création d’une commande - sans fiche article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©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Voir </a:t>
            </a:r>
            <a:r>
              <a:rPr lang="fr-FR" b="1" dirty="0">
                <a:hlinkClick r:id="rId2" action="ppaction://hlinkfile"/>
              </a:rPr>
              <a:t>Imputation</a:t>
            </a:r>
            <a:r>
              <a:rPr lang="fr-FR" b="1" dirty="0"/>
              <a:t>.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2051720" y="1268760"/>
            <a:ext cx="2952328" cy="2880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621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– Quantité de commande</a:t>
            </a:r>
            <a:br>
              <a:rPr lang="fr-FR" b="1" dirty="0"/>
            </a:br>
            <a:r>
              <a:rPr lang="fr-FR" b="1" dirty="0"/>
              <a:t/>
            </a:r>
            <a:br>
              <a:rPr lang="fr-FR" b="1" dirty="0"/>
            </a:b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cxnSp>
        <p:nvCxnSpPr>
          <p:cNvPr id="11" name="Connecteur droit avec flèche 10"/>
          <p:cNvCxnSpPr/>
          <p:nvPr/>
        </p:nvCxnSpPr>
        <p:spPr>
          <a:xfrm flipH="1">
            <a:off x="3419872" y="1196752"/>
            <a:ext cx="504056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274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Voir </a:t>
            </a:r>
            <a:r>
              <a:rPr lang="fr-FR" b="1" dirty="0">
                <a:hlinkClick r:id="rId2" action="ppaction://hlinkfile"/>
              </a:rPr>
              <a:t>Unités de quantité dans les commandes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cxnSp>
        <p:nvCxnSpPr>
          <p:cNvPr id="10" name="Connecteur droit avec flèche 9"/>
          <p:cNvCxnSpPr/>
          <p:nvPr/>
        </p:nvCxnSpPr>
        <p:spPr>
          <a:xfrm>
            <a:off x="3203848" y="1196752"/>
            <a:ext cx="432048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4585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– Prix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4644008" y="404664"/>
            <a:ext cx="72008" cy="2736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0765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 vous saisissez d'abord le prix brut fournisseur par unité, puis les conditions pour le poste (</a:t>
            </a:r>
            <a:r>
              <a:rPr lang="fr-FR" i="1" dirty="0"/>
              <a:t>Poste</a:t>
            </a:r>
            <a:r>
              <a:rPr lang="fr-FR" dirty="0"/>
              <a:t> ® </a:t>
            </a:r>
            <a:r>
              <a:rPr lang="fr-FR" i="1" dirty="0"/>
              <a:t>Conditions), le système remplace automatiquement le prix saisi par le prix net.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5004048" y="2348880"/>
            <a:ext cx="1512168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36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pouvez également saisir le prix net (prix qui prend en compte les remises et les majorations).</a:t>
            </a:r>
            <a:br>
              <a:rPr lang="fr-FR" dirty="0"/>
            </a:b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 flipV="1">
            <a:off x="3563888" y="3429000"/>
            <a:ext cx="108012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7843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 vous laissez la zone vide, puis que vous appuyez sur ENTRÉE , </a:t>
            </a:r>
            <a:r>
              <a:rPr lang="fr-FR" dirty="0" smtClean="0"/>
              <a:t>vous </a:t>
            </a:r>
            <a:r>
              <a:rPr lang="fr-FR" dirty="0"/>
              <a:t>devez spécifier le prix ou le numéro de la fiche infos-achats contenant les conditions du poste.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sp>
        <p:nvSpPr>
          <p:cNvPr id="8" name="Flèche droite 7"/>
          <p:cNvSpPr/>
          <p:nvPr/>
        </p:nvSpPr>
        <p:spPr>
          <a:xfrm>
            <a:off x="-756592" y="4797152"/>
            <a:ext cx="1152128" cy="2808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440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plus d'informations à ce sujet, voir la section </a:t>
            </a:r>
            <a:r>
              <a:rPr lang="fr-FR" dirty="0">
                <a:hlinkClick r:id="rId2" action="ppaction://hlinkfile"/>
              </a:rPr>
              <a:t>Gestion des conditions</a:t>
            </a:r>
            <a:r>
              <a:rPr lang="fr-FR" dirty="0"/>
              <a:t>.</a:t>
            </a:r>
            <a:endParaRPr lang="fr-FR" dirty="0"/>
          </a:p>
        </p:txBody>
      </p:sp>
      <p:pic>
        <p:nvPicPr>
          <p:cNvPr id="7" name="Espace réservé du contenu 6" descr="Poste - Conditions - Détail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06641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– Base de prix/unité de prix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5220072" y="1124744"/>
            <a:ext cx="144016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5364088" y="1124744"/>
            <a:ext cx="0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0890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Si le prix spécifié se réfère à une unité autre que l'unité d'achat, vous pouvez saisir l'unité de prix (colonne </a:t>
            </a:r>
            <a:r>
              <a:rPr lang="fr-FR" i="1" dirty="0"/>
              <a:t>Unité prix)</a:t>
            </a:r>
            <a:r>
              <a:rPr lang="fr-FR" dirty="0"/>
              <a:t> et la base de prix (colonne </a:t>
            </a:r>
            <a:r>
              <a:rPr lang="fr-FR" i="1" dirty="0"/>
              <a:t>par)</a:t>
            </a:r>
            <a:r>
              <a:rPr lang="fr-FR" dirty="0"/>
              <a:t> ici</a:t>
            </a:r>
            <a:r>
              <a:rPr lang="fr-FR" i="1" dirty="0"/>
              <a:t>. 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  <p:pic>
        <p:nvPicPr>
          <p:cNvPr id="11" name="Espace réservé du contenu 10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cxnSp>
        <p:nvCxnSpPr>
          <p:cNvPr id="13" name="Connecteur droit avec flèche 12"/>
          <p:cNvCxnSpPr/>
          <p:nvPr/>
        </p:nvCxnSpPr>
        <p:spPr>
          <a:xfrm>
            <a:off x="4932040" y="1196752"/>
            <a:ext cx="720080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flipH="1">
            <a:off x="3635896" y="1196752"/>
            <a:ext cx="1296144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966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188913"/>
            <a:ext cx="8634412" cy="5824537"/>
          </a:xfrm>
        </p:spPr>
        <p:txBody>
          <a:bodyPr>
            <a:normAutofit fontScale="47500" lnSpcReduction="20000"/>
          </a:bodyPr>
          <a:lstStyle/>
          <a:p>
            <a:pPr marL="411480">
              <a:spcAft>
                <a:spcPts val="0"/>
              </a:spcAft>
              <a:buNone/>
              <a:defRPr/>
            </a:pPr>
            <a:endParaRPr lang="fr-FR" b="1" dirty="0"/>
          </a:p>
          <a:p>
            <a:pPr>
              <a:defRPr/>
            </a:pPr>
            <a:r>
              <a:rPr lang="fr-FR" dirty="0"/>
              <a:t>Si votre entreprise a besoin d'expertise SD, MM, WM, PS, </a:t>
            </a:r>
            <a:r>
              <a:rPr lang="fr-FR" dirty="0" err="1"/>
              <a:t>Retail</a:t>
            </a:r>
            <a:r>
              <a:rPr lang="fr-FR" dirty="0"/>
              <a:t>, HR… pour renforcer son centre de compétences,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 Si elle veut EXTERNALISER son centre de compétences,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Si elle veut une Tierce Maintenance Applicative (TMA),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 Si elle veut former ses utilisateurs, ...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Vous pouvez me contacter via la rubrique Contact ou sur mon adresse courriel </a:t>
            </a:r>
            <a:r>
              <a:rPr lang="fr-FR" u="sng" dirty="0">
                <a:hlinkClick r:id="rId2"/>
              </a:rPr>
              <a:t>quesnot@sharesap.com</a:t>
            </a:r>
            <a:r>
              <a:rPr lang="fr-FR" u="sng" dirty="0"/>
              <a:t>.</a:t>
            </a:r>
          </a:p>
          <a:p>
            <a:pPr>
              <a:defRPr/>
            </a:pPr>
            <a:endParaRPr lang="fr-FR" u="sng" dirty="0"/>
          </a:p>
          <a:p>
            <a:pPr>
              <a:defRPr/>
            </a:pPr>
            <a:r>
              <a:rPr lang="fr-FR" dirty="0"/>
              <a:t>Je recherche également un site partenaire ou un sponsor pour développer mon site. </a:t>
            </a:r>
            <a:endParaRPr lang="fr-FR" u="sng" dirty="0"/>
          </a:p>
          <a:p>
            <a:pPr>
              <a:defRPr/>
            </a:pPr>
            <a:endParaRPr lang="fr-FR" u="sng" dirty="0"/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cap="small" dirty="0"/>
              <a:t>	</a:t>
            </a:r>
            <a:r>
              <a:rPr lang="fr-FR" dirty="0">
                <a:hlinkClick r:id="rId3"/>
              </a:rPr>
              <a:t>www.SHARESAP.com</a:t>
            </a:r>
            <a:r>
              <a:rPr lang="fr-FR" dirty="0"/>
              <a:t> et SHARESAP ne sont pas affiliés à SAP® AG ou à l'une de ses filiales.</a:t>
            </a:r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SAP® est une marque déposée par SAP AG ainsi que les noms suivants : SAP ECC, ABAP, R/3.</a:t>
            </a:r>
            <a:br>
              <a:rPr lang="fr-FR"/>
            </a:br>
            <a:endParaRPr lang="fr-FR" dirty="0" smtClean="0"/>
          </a:p>
        </p:txBody>
      </p:sp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2C022C3-4711-4261-9E08-13E019E1A60F}" type="datetime1">
              <a:rPr lang="fr-FR" smtClean="0"/>
              <a:pPr/>
              <a:t>01/03/2013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fr-FR" dirty="0" smtClean="0"/>
              <a:t>Sharesap.com®. Copyright©. Tous droits réservés. Par Mickael QUESNOT</a:t>
            </a:r>
            <a:endParaRPr lang="en-GB" dirty="0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Après avoir appuyé sur ENTRÉE , vous pouvez spécifier le coefficient de conversion dans l'écran de détail du poste, si aucun n'a été défini dans le système. </a:t>
            </a:r>
            <a:br>
              <a:rPr lang="fr-FR" dirty="0"/>
            </a:b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4427984" y="1124744"/>
            <a:ext cx="1152128" cy="37444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24816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plus d'informations, voir la section </a:t>
            </a:r>
            <a:r>
              <a:rPr lang="fr-FR" dirty="0">
                <a:hlinkClick r:id="rId2" action="ppaction://hlinkfile"/>
              </a:rPr>
              <a:t>Unités de quantité dans les commandes</a:t>
            </a:r>
            <a:r>
              <a:rPr lang="fr-FR" dirty="0"/>
              <a:t>.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</p:spTree>
    <p:extLst>
      <p:ext uri="{BB962C8B-B14F-4D97-AF65-F5344CB8AC3E}">
        <p14:creationId xmlns:p14="http://schemas.microsoft.com/office/powerpoint/2010/main" val="22828817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– Date de </a:t>
            </a:r>
            <a:r>
              <a:rPr lang="fr-FR" b="1" dirty="0" smtClean="0"/>
              <a:t>livraison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3995936" y="548680"/>
            <a:ext cx="936104" cy="26642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90567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– Division/magasin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4788024" y="908720"/>
            <a:ext cx="936104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13199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Vérifiez les données suivantes, si nécessaire :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– </a:t>
            </a:r>
            <a:r>
              <a:rPr lang="fr-FR" dirty="0"/>
              <a:t>données du poste (écran de détail du poste) ;</a:t>
            </a:r>
            <a:br>
              <a:rPr lang="fr-FR" dirty="0"/>
            </a:b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  <p:sp>
        <p:nvSpPr>
          <p:cNvPr id="8" name="Flèche droite 7"/>
          <p:cNvSpPr/>
          <p:nvPr/>
        </p:nvSpPr>
        <p:spPr>
          <a:xfrm>
            <a:off x="-612068" y="2492896"/>
            <a:ext cx="1224136" cy="1800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5294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- données d'en-tête du document (écran de détail de l'en-tête) ; </a:t>
            </a:r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59257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– textes du poste (</a:t>
            </a:r>
            <a:r>
              <a:rPr lang="fr-FR" i="1" dirty="0"/>
              <a:t>Poste</a:t>
            </a:r>
            <a:r>
              <a:rPr lang="fr-FR" dirty="0"/>
              <a:t> ® </a:t>
            </a:r>
            <a:r>
              <a:rPr lang="fr-FR" i="1" dirty="0" smtClean="0"/>
              <a:t>Textes)</a:t>
            </a:r>
            <a:r>
              <a:rPr lang="fr-FR" i="1" dirty="0"/>
              <a:t> ;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7230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(Si le texte n'a pas le statut </a:t>
            </a:r>
            <a:r>
              <a:rPr lang="fr-FR" i="1" dirty="0"/>
              <a:t>N, vous pouvez le modifier. </a:t>
            </a:r>
            <a:br>
              <a:rPr lang="fr-FR" i="1" dirty="0"/>
            </a:br>
            <a:r>
              <a:rPr lang="fr-FR" i="1" dirty="0"/>
              <a:t>Pour plus d'informations, voir </a:t>
            </a:r>
            <a:r>
              <a:rPr lang="fr-FR" i="1" dirty="0">
                <a:hlinkClick r:id="rId2" action="ppaction://hlinkfile"/>
              </a:rPr>
              <a:t>Saisie de texte, impression et transmission de documents sous forme de messages</a:t>
            </a:r>
            <a:r>
              <a:rPr lang="fr-FR" i="1" dirty="0"/>
              <a:t>.)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2268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– textes d'en-tête de la commande (</a:t>
            </a:r>
            <a:r>
              <a:rPr lang="fr-FR" i="1" dirty="0"/>
              <a:t>En-tête</a:t>
            </a:r>
            <a:r>
              <a:rPr lang="fr-FR" dirty="0"/>
              <a:t> ® </a:t>
            </a:r>
            <a:r>
              <a:rPr lang="fr-FR" i="1" dirty="0" smtClean="0"/>
              <a:t>Textes</a:t>
            </a:r>
            <a:r>
              <a:rPr lang="fr-FR" dirty="0" smtClean="0"/>
              <a:t>).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5287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Sélectionnez </a:t>
            </a:r>
            <a:r>
              <a:rPr lang="fr-FR" i="1" dirty="0"/>
              <a:t>Poste</a:t>
            </a:r>
            <a:r>
              <a:rPr lang="fr-FR" dirty="0"/>
              <a:t> ® </a:t>
            </a:r>
            <a:r>
              <a:rPr lang="fr-FR" i="1" dirty="0"/>
              <a:t>Imputation </a:t>
            </a:r>
            <a:r>
              <a:rPr lang="fr-FR" dirty="0"/>
              <a:t>pour saisir des données d'imputation supplémentaires (par exemple, le numéro du compte général). 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726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S'il n'existe aucune fiche pour l'article que vous souhaitez commander (par exemple, dans le cas d'un article non géré en stock), procédez comme suit  </a:t>
            </a:r>
            <a:r>
              <a:rPr lang="fr-FR" b="1" dirty="0"/>
              <a:t>: </a:t>
            </a:r>
            <a:br>
              <a:rPr lang="fr-FR" b="1" dirty="0"/>
            </a:br>
            <a:endParaRPr lang="fr-FR" dirty="0"/>
          </a:p>
        </p:txBody>
      </p:sp>
      <p:pic>
        <p:nvPicPr>
          <p:cNvPr id="7" name="Espace réservé du contenu 6" descr="Afficher article (Ecran initial)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7288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plus d’informations, voir </a:t>
            </a:r>
            <a:r>
              <a:rPr lang="fr-FR" dirty="0">
                <a:hlinkClick r:id="rId2" action="ppaction://hlinkfile"/>
              </a:rPr>
              <a:t>Imputation</a:t>
            </a:r>
            <a:r>
              <a:rPr lang="fr-FR" dirty="0"/>
              <a:t>.</a:t>
            </a:r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04726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Sélectionnez </a:t>
            </a:r>
            <a:r>
              <a:rPr lang="fr-FR" i="1" dirty="0"/>
              <a:t>En-tête</a:t>
            </a:r>
            <a:r>
              <a:rPr lang="fr-FR" dirty="0"/>
              <a:t> ® </a:t>
            </a:r>
            <a:r>
              <a:rPr lang="fr-FR" i="1" dirty="0"/>
              <a:t>Conditions pour afficher la valeur réelle de la commande.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125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Sauvegardez la commande.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40155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Résultat</a:t>
            </a:r>
            <a:br>
              <a:rPr lang="fr-FR" b="1" dirty="0"/>
            </a:br>
            <a:r>
              <a:rPr lang="fr-FR" b="1" dirty="0"/>
              <a:t>La commande est créée dans le système SAP. 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7100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Afin les informations contenues dans la commande puissent être envoyées au fournisseur, le système crée un message pour la commande. </a:t>
            </a:r>
            <a:endParaRPr lang="fr-FR" dirty="0"/>
          </a:p>
        </p:txBody>
      </p:sp>
      <p:pic>
        <p:nvPicPr>
          <p:cNvPr id="7" name="Espace réservé du contenu 6" descr="Afficher Cde achat : : messag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00538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Pour plus d’informations sur la méthode d'envoi du message au fournisseur, voir </a:t>
            </a:r>
            <a:r>
              <a:rPr lang="fr-FR" b="1" dirty="0">
                <a:hlinkClick r:id="rId2" action="ppaction://hlinkfile"/>
              </a:rPr>
              <a:t>Édition des messages</a:t>
            </a:r>
            <a:r>
              <a:rPr lang="fr-FR" b="1" dirty="0" smtClean="0"/>
              <a:t>. me9f</a:t>
            </a:r>
            <a:endParaRPr lang="fr-FR" dirty="0"/>
          </a:p>
        </p:txBody>
      </p:sp>
      <p:pic>
        <p:nvPicPr>
          <p:cNvPr id="7" name="Espace réservé du contenu 6" descr="Edition message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3015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Sélectionnez </a:t>
            </a:r>
            <a:r>
              <a:rPr lang="fr-FR" i="1" dirty="0"/>
              <a:t>Commande d'achat </a:t>
            </a:r>
            <a:r>
              <a:rPr lang="fr-FR" dirty="0"/>
              <a:t>® </a:t>
            </a:r>
            <a:r>
              <a:rPr lang="fr-FR" i="1" dirty="0"/>
              <a:t>Créer</a:t>
            </a:r>
            <a:r>
              <a:rPr lang="fr-FR" i="1" dirty="0"/>
              <a:t> </a:t>
            </a:r>
            <a:r>
              <a:rPr lang="fr-FR" i="1" dirty="0"/>
              <a:t>® Fournisseur connu. </a:t>
            </a:r>
            <a:r>
              <a:rPr lang="fr-FR" i="1" dirty="0"/>
              <a:t/>
            </a:r>
            <a:br>
              <a:rPr lang="fr-FR" i="1" dirty="0"/>
            </a:br>
            <a:r>
              <a:rPr lang="fr-FR" i="1" dirty="0"/>
              <a:t>ME21N - Fournisseur/division cédante connus </a:t>
            </a:r>
            <a:endParaRPr lang="fr-FR" dirty="0"/>
          </a:p>
        </p:txBody>
      </p:sp>
      <p:pic>
        <p:nvPicPr>
          <p:cNvPr id="2" name="Espace réservé du contenu 1" descr="Accès simplifié aux menu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10244" name="Espace réservé de la date 3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3E4E550-776E-49A8-B60A-28804BA8CFC8}" type="datetime1">
              <a:rPr lang="fr-FR" smtClean="0"/>
              <a:pPr/>
              <a:t>01/03/2013</a:t>
            </a:fld>
            <a:endParaRPr lang="en-GB" smtClean="0"/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fr-FR" smtClean="0"/>
              <a:t>Sharesap.com®. Copyright©. Tous droits réservés. Par Mickael QUESNOT</a:t>
            </a:r>
            <a:endParaRPr lang="en-GB" smtClean="0"/>
          </a:p>
        </p:txBody>
      </p:sp>
      <p:sp>
        <p:nvSpPr>
          <p:cNvPr id="1024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AE82408-D3B9-4435-A35A-BCB6CA1CFD0E}" type="slidenum">
              <a:rPr lang="en-GB" smtClean="0"/>
              <a:pPr/>
              <a:t>4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l'écran initial, saisissez les données appropriées ou, si nécessaire, modifiez les valeurs existantes. 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0676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Appuyez sur </a:t>
            </a:r>
            <a:r>
              <a:rPr lang="fr-FR" dirty="0" smtClean="0"/>
              <a:t>Synthèse </a:t>
            </a:r>
            <a:r>
              <a:rPr lang="fr-FR" dirty="0"/>
              <a:t>des postes. 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 flipH="1" flipV="1">
            <a:off x="755576" y="3356992"/>
            <a:ext cx="720080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1390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Saisissez les informations suivantes :</a:t>
            </a:r>
            <a:r>
              <a:rPr lang="fr-FR" dirty="0"/>
              <a:t> </a:t>
            </a:r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281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– Article</a:t>
            </a:r>
            <a:br>
              <a:rPr lang="fr-FR" b="1" dirty="0"/>
            </a:br>
            <a:r>
              <a:rPr lang="fr-FR" b="1" dirty="0"/>
              <a:t>Laissez la colonne </a:t>
            </a:r>
            <a:r>
              <a:rPr lang="fr-FR" b="1" i="1" dirty="0"/>
              <a:t>Article </a:t>
            </a:r>
            <a:r>
              <a:rPr lang="fr-FR" b="1" dirty="0"/>
              <a:t>vierge. Saisissez la désignation de l'article dans la zone </a:t>
            </a:r>
            <a:r>
              <a:rPr lang="fr-FR" b="1" i="1" dirty="0"/>
              <a:t>Texte</a:t>
            </a:r>
            <a:r>
              <a:rPr lang="fr-FR" b="1" dirty="0"/>
              <a:t> et le groupe de marchandises dans la zone </a:t>
            </a:r>
            <a:r>
              <a:rPr lang="fr-FR" b="1" i="1" dirty="0" err="1"/>
              <a:t>Grpe</a:t>
            </a:r>
            <a:r>
              <a:rPr lang="fr-FR" b="1" i="1" dirty="0"/>
              <a:t> de marchandises.</a:t>
            </a: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2483768" y="1412776"/>
            <a:ext cx="792088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3275856" y="1412776"/>
            <a:ext cx="2232248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4332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– Imputation</a:t>
            </a:r>
            <a:br>
              <a:rPr lang="fr-FR" b="1" dirty="0"/>
            </a:br>
            <a:endParaRPr lang="fr-FR" dirty="0"/>
          </a:p>
        </p:txBody>
      </p:sp>
      <p:pic>
        <p:nvPicPr>
          <p:cNvPr id="7" name="Espace réservé du contenu 6" descr="Créer commande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571"/>
            <a:ext cx="8229600" cy="4430407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C21669-1926-4204-BC91-2C1C4E5257E3}" type="datetime1">
              <a:rPr lang="fr-FR" smtClean="0"/>
              <a:pPr>
                <a:defRPr/>
              </a:pPr>
              <a:t>01/03/2013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1259632" y="1268760"/>
            <a:ext cx="1224136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1476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1222</TotalTime>
  <Words>1009</Words>
  <Application>Microsoft Office PowerPoint</Application>
  <PresentationFormat>Affichage à l'écran (4:3)</PresentationFormat>
  <Paragraphs>158</Paragraphs>
  <Slides>35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6" baseType="lpstr">
      <vt:lpstr>Verve</vt:lpstr>
      <vt:lpstr>Création d’une commande - sans fiche article©</vt:lpstr>
      <vt:lpstr>Présentation PowerPoint</vt:lpstr>
      <vt:lpstr>S'il n'existe aucune fiche pour l'article que vous souhaitez commander (par exemple, dans le cas d'un article non géré en stock), procédez comme suit  :  </vt:lpstr>
      <vt:lpstr>Sélectionnez Commande d'achat ® Créer ® Fournisseur connu.  ME21N - Fournisseur/division cédante connus </vt:lpstr>
      <vt:lpstr>Dans l'écran initial, saisissez les données appropriées ou, si nécessaire, modifiez les valeurs existantes. </vt:lpstr>
      <vt:lpstr>Appuyez sur Synthèse des postes. </vt:lpstr>
      <vt:lpstr>Saisissez les informations suivantes : </vt:lpstr>
      <vt:lpstr>– Article Laissez la colonne Article vierge. Saisissez la désignation de l'article dans la zone Texte et le groupe de marchandises dans la zone Grpe de marchandises.</vt:lpstr>
      <vt:lpstr>– Imputation </vt:lpstr>
      <vt:lpstr>Voir Imputation.</vt:lpstr>
      <vt:lpstr>– Quantité de commande  </vt:lpstr>
      <vt:lpstr>Voir Unités de quantité dans les commandes</vt:lpstr>
      <vt:lpstr>– Prix</vt:lpstr>
      <vt:lpstr>Si vous saisissez d'abord le prix brut fournisseur par unité, puis les conditions pour le poste (Poste ® Conditions), le système remplace automatiquement le prix saisi par le prix net.</vt:lpstr>
      <vt:lpstr>Vous pouvez également saisir le prix net (prix qui prend en compte les remises et les majorations). </vt:lpstr>
      <vt:lpstr>Si vous laissez la zone vide, puis que vous appuyez sur ENTRÉE , vous devez spécifier le prix ou le numéro de la fiche infos-achats contenant les conditions du poste.</vt:lpstr>
      <vt:lpstr>Pour plus d'informations à ce sujet, voir la section Gestion des conditions.</vt:lpstr>
      <vt:lpstr>– Base de prix/unité de prix</vt:lpstr>
      <vt:lpstr>Si le prix spécifié se réfère à une unité autre que l'unité d'achat, vous pouvez saisir l'unité de prix (colonne Unité prix) et la base de prix (colonne par) ici. </vt:lpstr>
      <vt:lpstr>Après avoir appuyé sur ENTRÉE , vous pouvez spécifier le coefficient de conversion dans l'écran de détail du poste, si aucun n'a été défini dans le système.  </vt:lpstr>
      <vt:lpstr>Pour plus d'informations, voir la section Unités de quantité dans les commandes.</vt:lpstr>
      <vt:lpstr>– Date de livraison</vt:lpstr>
      <vt:lpstr>– Division/magasin</vt:lpstr>
      <vt:lpstr>Vérifiez les données suivantes, si nécessaire :  – données du poste (écran de détail du poste) ; </vt:lpstr>
      <vt:lpstr>- données d'en-tête du document (écran de détail de l'en-tête) ; </vt:lpstr>
      <vt:lpstr>– textes du poste (Poste ® Textes) ;</vt:lpstr>
      <vt:lpstr>(Si le texte n'a pas le statut N, vous pouvez le modifier.  Pour plus d'informations, voir Saisie de texte, impression et transmission de documents sous forme de messages.)</vt:lpstr>
      <vt:lpstr>– textes d'en-tête de la commande (En-tête ® Textes).</vt:lpstr>
      <vt:lpstr>Sélectionnez Poste ® Imputation pour saisir des données d'imputation supplémentaires (par exemple, le numéro du compte général). </vt:lpstr>
      <vt:lpstr>Pour plus d’informations, voir Imputation.</vt:lpstr>
      <vt:lpstr>Sélectionnez En-tête ® Conditions pour afficher la valeur réelle de la commande.</vt:lpstr>
      <vt:lpstr>Sauvegardez la commande.</vt:lpstr>
      <vt:lpstr>Résultat La commande est créée dans le système SAP. </vt:lpstr>
      <vt:lpstr>Afin les informations contenues dans la commande puissent être envoyées au fournisseur, le système crée un message pour la commande. </vt:lpstr>
      <vt:lpstr>Pour plus d’informations sur la méthode d'envoi du message au fournisseur, voir Édition des messages. me9f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dc:creator>QUESNOT, Mickael</dc:creator>
  <cp:lastModifiedBy>QUESNOT, Mickael</cp:lastModifiedBy>
  <cp:revision>202</cp:revision>
  <dcterms:modified xsi:type="dcterms:W3CDTF">2013-03-01T10:48:04Z</dcterms:modified>
</cp:coreProperties>
</file>