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996" r:id="rId1"/>
  </p:sldMasterIdLst>
  <p:notesMasterIdLst>
    <p:notesMasterId r:id="rId16"/>
  </p:notesMasterIdLst>
  <p:sldIdLst>
    <p:sldId id="268" r:id="rId2"/>
    <p:sldId id="269" r:id="rId3"/>
    <p:sldId id="270" r:id="rId4"/>
    <p:sldId id="267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</p:sldIdLst>
  <p:sldSz cx="9144000" cy="6858000" type="screen4x3"/>
  <p:notesSz cx="6858000" cy="9144000"/>
  <p:defaultTextStyle>
    <a:defPPr>
      <a:defRPr lang="en-GB"/>
    </a:defPPr>
    <a:lvl1pPr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1pPr>
    <a:lvl2pPr marL="4572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2pPr>
    <a:lvl3pPr marL="9144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3pPr>
    <a:lvl4pPr marL="13716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4pPr>
    <a:lvl5pPr marL="18288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266" y="-84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2965450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/>
          </p:nvPr>
        </p:nvSpPr>
        <p:spPr bwMode="auto">
          <a:xfrm>
            <a:off x="3884613" y="0"/>
            <a:ext cx="2965450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2296" name="Rectangle 7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65650" cy="34274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80" name="Rectangle 8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0050" cy="411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fr-FR" noProof="0" smtClean="0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ftr"/>
          </p:nvPr>
        </p:nvSpPr>
        <p:spPr bwMode="auto">
          <a:xfrm>
            <a:off x="0" y="8685213"/>
            <a:ext cx="29654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654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fld id="{9EB42D98-C40E-4C61-88AA-FF6581379A33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87794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ABE4D58-8875-42FC-87E4-0ECADDBEA3C8}" type="slidenum">
              <a:rPr lang="en-GB" smtClean="0"/>
              <a:pPr/>
              <a:t>3</a:t>
            </a:fld>
            <a:endParaRPr lang="en-GB" smtClean="0"/>
          </a:p>
        </p:txBody>
      </p:sp>
      <p:sp>
        <p:nvSpPr>
          <p:cNvPr id="13315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>
              <a:lnSpc>
                <a:spcPct val="100000"/>
              </a:lnSpc>
              <a:buClr>
                <a:srgbClr val="20003A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124B0476-0C96-4AA2-AC64-CB436B3095A4}" type="slidenum">
              <a:rPr lang="en-GB" sz="1200">
                <a:solidFill>
                  <a:srgbClr val="000000"/>
                </a:solidFill>
              </a:rPr>
              <a:pPr algn="r">
                <a:lnSpc>
                  <a:spcPct val="100000"/>
                </a:lnSpc>
                <a:buClr>
                  <a:srgbClr val="20003A"/>
                </a:buCl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3</a:t>
            </a:fld>
            <a:endParaRPr lang="en-GB" sz="1200">
              <a:solidFill>
                <a:srgbClr val="000000"/>
              </a:solidFill>
            </a:endParaRPr>
          </a:p>
        </p:txBody>
      </p:sp>
      <p:sp>
        <p:nvSpPr>
          <p:cNvPr id="13316" name="Text Box 2"/>
          <p:cNvSpPr txBox="1">
            <a:spLocks noChangeArrowheads="1"/>
          </p:cNvSpPr>
          <p:nvPr/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>
              <a:lnSpc>
                <a:spcPct val="100000"/>
              </a:lnSpc>
              <a:buClr>
                <a:srgbClr val="20003A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fr-FR" sz="1200">
              <a:solidFill>
                <a:srgbClr val="000000"/>
              </a:solidFill>
            </a:endParaRPr>
          </a:p>
        </p:txBody>
      </p:sp>
      <p:sp>
        <p:nvSpPr>
          <p:cNvPr id="13317" name="Text Box 3"/>
          <p:cNvSpPr txBox="1"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>
              <a:lnSpc>
                <a:spcPct val="100000"/>
              </a:lnSpc>
              <a:buClr>
                <a:srgbClr val="20003A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fr-FR" sz="1200">
              <a:solidFill>
                <a:srgbClr val="000000"/>
              </a:solidFill>
            </a:endParaRPr>
          </a:p>
        </p:txBody>
      </p:sp>
      <p:sp>
        <p:nvSpPr>
          <p:cNvPr id="13318" name="Text Box 4"/>
          <p:cNvSpPr txBox="1">
            <a:spLocks noChangeArrowheads="1"/>
          </p:cNvSpPr>
          <p:nvPr/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algn="r">
              <a:lnSpc>
                <a:spcPct val="100000"/>
              </a:lnSpc>
              <a:buClr>
                <a:srgbClr val="20003A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fr-FR" sz="1200">
              <a:solidFill>
                <a:srgbClr val="000000"/>
              </a:solidFill>
            </a:endParaRPr>
          </a:p>
        </p:txBody>
      </p:sp>
      <p:sp>
        <p:nvSpPr>
          <p:cNvPr id="13319" name="Text Box 5"/>
          <p:cNvSpPr txBox="1">
            <a:spLocks noChangeArrowheads="1"/>
          </p:cNvSpPr>
          <p:nvPr/>
        </p:nvSpPr>
        <p:spPr bwMode="auto">
          <a:xfrm>
            <a:off x="1146175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3320" name="Rectangle 6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1638" cy="4114800"/>
          </a:xfrm>
          <a:noFill/>
          <a:ln/>
        </p:spPr>
        <p:txBody>
          <a:bodyPr wrap="none" anchor="ctr"/>
          <a:lstStyle/>
          <a:p>
            <a:endParaRPr 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fr-FR" smtClean="0"/>
              <a:t>Cliquez pour modifier le style des sous-titres du masque</a:t>
            </a:r>
            <a:endParaRPr lang="en-US"/>
          </a:p>
        </p:txBody>
      </p:sp>
      <p:sp>
        <p:nvSpPr>
          <p:cNvPr id="15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36A91F9-52A3-49FD-8E3E-14C26479112B}" type="datetime1">
              <a:rPr lang="fr-FR" smtClean="0"/>
              <a:pPr>
                <a:defRPr/>
              </a:pPr>
              <a:t>25/06/2012</a:t>
            </a:fld>
            <a:endParaRPr lang="en-GB"/>
          </a:p>
        </p:txBody>
      </p:sp>
      <p:sp>
        <p:nvSpPr>
          <p:cNvPr id="16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17" name="Espace réservé du numéro de diapositiv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178E329-0E90-4061-AE68-194B7A06BB58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A4AB1-F242-469E-810A-F619EBAC2FE5}" type="datetime1">
              <a:rPr lang="fr-FR" smtClean="0"/>
              <a:pPr>
                <a:defRPr/>
              </a:pPr>
              <a:t>25/06/2012</a:t>
            </a:fld>
            <a:endParaRPr lang="en-GB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72B1C-F99D-42E9-83F8-3CB5BD96AB21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E839C2-B31A-4552-940F-E88A23F40D8C}" type="datetime1">
              <a:rPr lang="fr-FR" smtClean="0"/>
              <a:pPr>
                <a:defRPr/>
              </a:pPr>
              <a:t>25/06/2012</a:t>
            </a:fld>
            <a:endParaRPr lang="en-GB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3D86ED-2617-4431-869A-31F7177F2561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400"/>
            </a:lvl1pPr>
            <a:extLst/>
          </a:lstStyle>
          <a:p>
            <a:r>
              <a:rPr lang="fr-FR" dirty="0" smtClean="0"/>
              <a:t>Cliquez pour modifier le style du titre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45398-14F8-4099-923C-706B4A31F8F3}" type="datetime1">
              <a:rPr lang="fr-FR" smtClean="0"/>
              <a:pPr>
                <a:defRPr/>
              </a:pPr>
              <a:t>25/06/2012</a:t>
            </a:fld>
            <a:endParaRPr lang="en-GB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B3A145-B4E2-4219-A370-C1A1C232B7E4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rme libre 3"/>
          <p:cNvSpPr>
            <a:spLocks/>
          </p:cNvSpPr>
          <p:nvPr/>
        </p:nvSpPr>
        <p:spPr bwMode="auto">
          <a:xfrm>
            <a:off x="4829175" y="1073150"/>
            <a:ext cx="4321175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rme libre 4"/>
          <p:cNvSpPr>
            <a:spLocks/>
          </p:cNvSpPr>
          <p:nvPr/>
        </p:nvSpPr>
        <p:spPr bwMode="auto">
          <a:xfrm>
            <a:off x="374650" y="0"/>
            <a:ext cx="5513388" cy="661511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rme libre 5"/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Forme libre 6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Forme libre 8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Forme libre 9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1" name="Forme libre 10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Forme libre 11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Forme libre 12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Forme libre 13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5" name="Forme libre 14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Forme libre 15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7" name="Forme libre 16"/>
          <p:cNvSpPr>
            <a:spLocks/>
          </p:cNvSpPr>
          <p:nvPr/>
        </p:nvSpPr>
        <p:spPr bwMode="auto">
          <a:xfrm>
            <a:off x="366713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Forme libre 17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0" name="Rectangle 19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3" name="Rectangle 22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2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D3A070D-779E-4733-BA05-ECD75804D98C}" type="datetime1">
              <a:rPr lang="fr-FR" smtClean="0"/>
              <a:pPr>
                <a:defRPr/>
              </a:pPr>
              <a:t>25/06/2012</a:t>
            </a:fld>
            <a:endParaRPr lang="en-GB"/>
          </a:p>
        </p:txBody>
      </p:sp>
      <p:sp>
        <p:nvSpPr>
          <p:cNvPr id="2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2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7355192-DF09-4BD9-B57F-C608D0B63F0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21FD317-445E-4577-9818-8E713AB61CB9}" type="datetime1">
              <a:rPr lang="fr-FR" smtClean="0"/>
              <a:pPr>
                <a:defRPr/>
              </a:pPr>
              <a:t>25/06/2012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FC222FB-AC7C-437D-9A55-AFB1B2A7891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01638"/>
            <a:ext cx="886777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5" name="Rectangle 14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1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D4069D1-78C9-48C0-963C-8CE73255E7CB}" type="datetime1">
              <a:rPr lang="fr-FR" smtClean="0"/>
              <a:pPr>
                <a:defRPr/>
              </a:pPr>
              <a:t>25/06/2012</a:t>
            </a:fld>
            <a:endParaRPr lang="en-GB"/>
          </a:p>
        </p:txBody>
      </p:sp>
      <p:sp>
        <p:nvSpPr>
          <p:cNvPr id="1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1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9F9972E-B32E-4B89-8BFC-FDC53D23307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03DED6-04F3-42F7-82DE-57E4CF356AA2}" type="datetime1">
              <a:rPr lang="fr-FR" smtClean="0"/>
              <a:pPr>
                <a:defRPr/>
              </a:pPr>
              <a:t>25/06/2012</a:t>
            </a:fld>
            <a:endParaRPr lang="en-GB"/>
          </a:p>
        </p:txBody>
      </p:sp>
      <p:sp>
        <p:nvSpPr>
          <p:cNvPr id="4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5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45BB4-B74E-439A-BEC8-D69268510359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3353056-F073-4D18-B17C-DE674ED91E68}" type="datetime1">
              <a:rPr lang="fr-FR" smtClean="0"/>
              <a:pPr>
                <a:defRPr/>
              </a:pPr>
              <a:t>25/06/2012</a:t>
            </a:fld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647A7FA-854E-4A49-899C-BCAB66229742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61ED2B-965F-48FB-B076-0E464876E966}" type="datetime1">
              <a:rPr lang="fr-FR" smtClean="0"/>
              <a:pPr>
                <a:defRPr/>
              </a:pPr>
              <a:t>25/06/2012</a:t>
            </a:fld>
            <a:endParaRPr lang="en-GB"/>
          </a:p>
        </p:txBody>
      </p:sp>
      <p:sp>
        <p:nvSpPr>
          <p:cNvPr id="6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7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D82A1A-C33F-49D8-BA42-5C3ACFFC42A7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6" name="Connecteur droit 5"/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Groupe 19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Connecteur droit 7"/>
            <p:cNvCxnSpPr/>
            <p:nvPr/>
          </p:nvCxnSpPr>
          <p:spPr>
            <a:xfrm rot="16200000">
              <a:off x="6663593" y="1288707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/>
            <p:cNvCxnSpPr/>
            <p:nvPr/>
          </p:nvCxnSpPr>
          <p:spPr>
            <a:xfrm rot="5400000" flipH="1">
              <a:off x="6744513" y="12877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e 25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Connecteur droit 11"/>
            <p:cNvCxnSpPr/>
            <p:nvPr/>
          </p:nvCxnSpPr>
          <p:spPr>
            <a:xfrm rot="16200000">
              <a:off x="6663593" y="1288707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/>
            <p:cNvCxnSpPr/>
            <p:nvPr/>
          </p:nvCxnSpPr>
          <p:spPr>
            <a:xfrm rot="5400000" flipH="1">
              <a:off x="6744513" y="12877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e 29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Connecteur droit 15"/>
            <p:cNvCxnSpPr/>
            <p:nvPr/>
          </p:nvCxnSpPr>
          <p:spPr>
            <a:xfrm rot="16200000">
              <a:off x="6663592" y="1288707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/>
            <p:cNvCxnSpPr/>
            <p:nvPr/>
          </p:nvCxnSpPr>
          <p:spPr>
            <a:xfrm rot="5400000" flipH="1">
              <a:off x="6744512" y="1287732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r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9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477000" y="55563"/>
            <a:ext cx="2133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B0EF36B-C81F-49C6-81FE-E1C141AB6973}" type="datetime1">
              <a:rPr lang="fr-FR" smtClean="0"/>
              <a:pPr>
                <a:defRPr/>
              </a:pPr>
              <a:t>25/06/2012</a:t>
            </a:fld>
            <a:endParaRPr lang="en-GB"/>
          </a:p>
        </p:txBody>
      </p:sp>
      <p:sp>
        <p:nvSpPr>
          <p:cNvPr id="20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914400" y="55563"/>
            <a:ext cx="5562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21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610600" y="55563"/>
            <a:ext cx="4572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9F1AE72-7784-4231-ACEA-49B0350CB2C9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lang="fr-FR" dirty="0" smtClean="0"/>
              <a:t>Cliquez pour modifier le style du titre</a:t>
            </a:r>
            <a:endParaRPr lang="en-US" dirty="0"/>
          </a:p>
        </p:txBody>
      </p:sp>
      <p:sp>
        <p:nvSpPr>
          <p:cNvPr id="1036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smtClean="0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D1A08A85-11EC-479B-A6F5-C91DA0810E35}" type="datetime1">
              <a:rPr lang="fr-FR" smtClean="0"/>
              <a:pPr>
                <a:defRPr/>
              </a:pPr>
              <a:t>25/06/2012</a:t>
            </a:fld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42CE6BC5-E280-4217-A4D4-7FCB0C000197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123" r:id="rId1"/>
    <p:sldLayoutId id="2147484118" r:id="rId2"/>
    <p:sldLayoutId id="2147484124" r:id="rId3"/>
    <p:sldLayoutId id="2147484125" r:id="rId4"/>
    <p:sldLayoutId id="2147484126" r:id="rId5"/>
    <p:sldLayoutId id="2147484119" r:id="rId6"/>
    <p:sldLayoutId id="2147484127" r:id="rId7"/>
    <p:sldLayoutId id="2147484120" r:id="rId8"/>
    <p:sldLayoutId id="2147484128" r:id="rId9"/>
    <p:sldLayoutId id="2147484121" r:id="rId10"/>
    <p:sldLayoutId id="2147484122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1400" kern="1200" spc="-100">
          <a:solidFill>
            <a:srgbClr val="C1EE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9pPr>
      <a:extLst/>
    </p:titleStyle>
    <p:bodyStyle>
      <a:lvl1pPr marL="411163" indent="-342900" algn="l" rtl="0" eaLnBrk="0" fontAlgn="base" hangingPunct="0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mp"/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mp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/>
              <a:t>Traitement de la facturation</a:t>
            </a:r>
            <a:r>
              <a:rPr lang="fr-FR" dirty="0" smtClean="0">
                <a:solidFill>
                  <a:schemeClr val="tx2">
                    <a:satMod val="200000"/>
                  </a:schemeClr>
                </a:solidFill>
              </a:rPr>
              <a:t>©</a:t>
            </a:r>
            <a:endParaRPr lang="fr-FR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8198" name="Sous-titre 6"/>
          <p:cNvSpPr>
            <a:spLocks noGrp="1"/>
          </p:cNvSpPr>
          <p:nvPr>
            <p:ph type="subTitle" idx="1"/>
          </p:nvPr>
        </p:nvSpPr>
        <p:spPr>
          <a:xfrm>
            <a:off x="914400" y="2835275"/>
            <a:ext cx="7772400" cy="1508125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fr-FR" smtClean="0"/>
              <a:t>Par Mickael QUESNOT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procéder à un traitement manuel à partir d'une réserve de travail </a:t>
            </a:r>
            <a:r>
              <a:rPr lang="fr-FR" dirty="0" smtClean="0"/>
              <a:t>;</a:t>
            </a:r>
            <a:br>
              <a:rPr lang="fr-FR" dirty="0" smtClean="0"/>
            </a:br>
            <a:r>
              <a:rPr lang="fr-FR" dirty="0"/>
              <a:t/>
            </a:r>
            <a:br>
              <a:rPr lang="fr-FR" dirty="0"/>
            </a:br>
            <a:r>
              <a:rPr lang="fr-FR" dirty="0" smtClean="0"/>
              <a:t>VF04 </a:t>
            </a:r>
            <a:r>
              <a:rPr lang="fr-FR" dirty="0"/>
              <a:t/>
            </a:r>
            <a:br>
              <a:rPr lang="fr-FR" dirty="0"/>
            </a:br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  <p:pic>
        <p:nvPicPr>
          <p:cNvPr id="9" name="Espace réservé du contenu 8" descr="Accès simplifié aux menus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138" y="2892595"/>
            <a:ext cx="4038600" cy="2280897"/>
          </a:xfrm>
        </p:spPr>
      </p:pic>
      <p:pic>
        <p:nvPicPr>
          <p:cNvPr id="10" name="Espace réservé du contenu 9" descr="Traiter échéancier de factures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6138" y="2892595"/>
            <a:ext cx="4038600" cy="2280897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645398-14F8-4099-923C-706B4A31F8F3}" type="datetime1">
              <a:rPr lang="fr-FR" smtClean="0"/>
              <a:pPr>
                <a:defRPr/>
              </a:pPr>
              <a:t>25/06/2012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76323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créer le document de manière explicite</a:t>
            </a:r>
            <a:r>
              <a:rPr lang="fr-FR" dirty="0" smtClean="0"/>
              <a:t>.</a:t>
            </a:r>
            <a:br>
              <a:rPr lang="fr-FR" dirty="0" smtClean="0"/>
            </a:br>
            <a:r>
              <a:rPr lang="fr-FR" dirty="0"/>
              <a:t/>
            </a:r>
            <a:br>
              <a:rPr lang="fr-FR" dirty="0"/>
            </a:br>
            <a:r>
              <a:rPr lang="fr-FR" dirty="0" smtClean="0"/>
              <a:t>VF01</a:t>
            </a:r>
            <a:r>
              <a:rPr lang="fr-FR" dirty="0"/>
              <a:t/>
            </a:r>
            <a:br>
              <a:rPr lang="fr-FR" dirty="0"/>
            </a:br>
            <a:endParaRPr lang="fr-FR" dirty="0"/>
          </a:p>
        </p:txBody>
      </p:sp>
      <p:pic>
        <p:nvPicPr>
          <p:cNvPr id="10" name="Espace réservé du contenu 9" descr="Créer une facture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875524"/>
            <a:ext cx="7772400" cy="4389652"/>
          </a:xfrm>
        </p:spPr>
      </p:pic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21FD317-445E-4577-9818-8E713AB61CB9}" type="datetime1">
              <a:rPr lang="fr-FR" smtClean="0"/>
              <a:pPr>
                <a:defRPr/>
              </a:pPr>
              <a:t>25/06/2012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C222FB-AC7C-437D-9A55-AFB1B2A78910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8162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Vous pouvez également utiliser les modes de décompte ci-dessous </a:t>
            </a:r>
            <a:r>
              <a:rPr lang="fr-FR" dirty="0" smtClean="0"/>
              <a:t>:</a:t>
            </a:r>
            <a:br>
              <a:rPr lang="fr-FR" dirty="0" smtClean="0"/>
            </a:br>
            <a:r>
              <a:rPr lang="fr-FR" dirty="0"/>
              <a:t/>
            </a:r>
            <a:br>
              <a:rPr lang="fr-FR" dirty="0"/>
            </a:br>
            <a:r>
              <a:rPr lang="fr-FR" dirty="0"/>
              <a:t>regroupement de plusieurs documents commerciaux en un document de facturation collectif ; </a:t>
            </a:r>
            <a:br>
              <a:rPr lang="fr-FR" dirty="0"/>
            </a:br>
            <a:endParaRPr lang="fr-FR" dirty="0"/>
          </a:p>
        </p:txBody>
      </p:sp>
      <p:pic>
        <p:nvPicPr>
          <p:cNvPr id="7" name="Espace réservé du contenu 6" descr="Traiter échéancier de facture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875524"/>
            <a:ext cx="7772400" cy="4389652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645398-14F8-4099-923C-706B4A31F8F3}" type="datetime1">
              <a:rPr lang="fr-FR" smtClean="0"/>
              <a:pPr>
                <a:defRPr/>
              </a:pPr>
              <a:t>25/06/2012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48718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facturation d'un ou de plusieurs documents commerciaux à l'aide de plusieurs documents de facturation (ventilation de facture) ; </a:t>
            </a:r>
            <a:br>
              <a:rPr lang="fr-FR" dirty="0"/>
            </a:br>
            <a:endParaRPr lang="fr-FR" dirty="0"/>
          </a:p>
        </p:txBody>
      </p:sp>
      <p:pic>
        <p:nvPicPr>
          <p:cNvPr id="7" name="Espace réservé du contenu 6" descr="Créer une facture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875524"/>
            <a:ext cx="7772400" cy="4389652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645398-14F8-4099-923C-706B4A31F8F3}" type="datetime1">
              <a:rPr lang="fr-FR" smtClean="0"/>
              <a:pPr>
                <a:defRPr/>
              </a:pPr>
              <a:t>25/06/2012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1037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création d'un document de facturation pour chaque document de vente.</a:t>
            </a:r>
            <a:br>
              <a:rPr lang="fr-FR" dirty="0"/>
            </a:br>
            <a:endParaRPr lang="fr-FR" dirty="0"/>
          </a:p>
        </p:txBody>
      </p:sp>
      <p:pic>
        <p:nvPicPr>
          <p:cNvPr id="7" name="Espace réservé du contenu 6" descr="Créer la liste de facture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875524"/>
            <a:ext cx="7772400" cy="4389652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645398-14F8-4099-923C-706B4A31F8F3}" type="datetime1">
              <a:rPr lang="fr-FR" smtClean="0"/>
              <a:pPr>
                <a:defRPr/>
              </a:pPr>
              <a:t>25/06/2012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80613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idx="1"/>
          </p:nvPr>
        </p:nvSpPr>
        <p:spPr>
          <a:xfrm>
            <a:off x="179388" y="188913"/>
            <a:ext cx="8634412" cy="5824537"/>
          </a:xfrm>
        </p:spPr>
        <p:txBody>
          <a:bodyPr>
            <a:normAutofit fontScale="55000" lnSpcReduction="20000"/>
          </a:bodyPr>
          <a:lstStyle/>
          <a:p>
            <a:pPr marL="41148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fr-FR" b="1" dirty="0" smtClean="0"/>
          </a:p>
          <a:p>
            <a:pPr>
              <a:defRPr/>
            </a:pPr>
            <a:r>
              <a:rPr lang="fr-FR" dirty="0" smtClean="0"/>
              <a:t>Si votre entreprise a besoin d'expertise SD, MM, WM, PS, </a:t>
            </a:r>
            <a:r>
              <a:rPr lang="fr-FR" dirty="0" err="1" smtClean="0"/>
              <a:t>Retail</a:t>
            </a:r>
            <a:r>
              <a:rPr lang="fr-FR" dirty="0" smtClean="0"/>
              <a:t>, HR… pour renforcer son centre de compétences,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Si elle veut libérer son centre de compétences des réponses aux questions sur l'utilisation de SAP pour qu'il se concentre sur la maintenance évolutive,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 Si elle veut EXTERNALISER son centre de compétences,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Si elle veut une Tierce Maintenance Applicative (TMA),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 Si elle veut former ses utilisateurs, ...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SHARESAP peut répondre à l'ensemble de vos besoins avec le meilleur rapport qualité/prix du marché. 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SHARESAP dispose en autre de plusieurs plateaux de TMA dont un sur la NORMANDIE. SHARESAP a toutes les compétences pour vous satisfaire. 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Vous pouvez me contacter via la rubrique Contact ou sur mon adresse courriel </a:t>
            </a:r>
            <a:r>
              <a:rPr lang="fr-FR" u="sng" dirty="0" smtClean="0"/>
              <a:t>quesnot@sharesap.com.</a:t>
            </a:r>
          </a:p>
          <a:p>
            <a:pPr>
              <a:defRPr/>
            </a:pPr>
            <a:endParaRPr lang="fr-FR" dirty="0" smtClean="0"/>
          </a:p>
        </p:txBody>
      </p:sp>
      <p:sp>
        <p:nvSpPr>
          <p:cNvPr id="9219" name="Espace réservé de la date 4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68B16AFF-266D-4813-8741-051C9009C8AF}" type="datetime1">
              <a:rPr lang="fr-FR" smtClean="0"/>
              <a:pPr/>
              <a:t>25/06/2012</a:t>
            </a:fld>
            <a:endParaRPr lang="fr-FR" smtClean="0"/>
          </a:p>
        </p:txBody>
      </p:sp>
      <p:sp>
        <p:nvSpPr>
          <p:cNvPr id="9220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fr-FR" smtClean="0"/>
              <a:t>Sharesap.com®. Copyright©. Tous droits réservés. Par Mickael QUESNOT, Consultant SAP</a:t>
            </a:r>
            <a:endParaRPr lang="en-GB" smtClean="0"/>
          </a:p>
        </p:txBody>
      </p:sp>
      <p:sp>
        <p:nvSpPr>
          <p:cNvPr id="9221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2568360E-3132-4606-A59E-7ACAEA8A2C5C}" type="slidenum">
              <a:rPr lang="en-GB" smtClean="0"/>
              <a:pPr/>
              <a:t>2</a:t>
            </a:fld>
            <a:endParaRPr lang="en-GB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"/>
          <p:cNvSpPr>
            <a:spLocks noGrp="1" noChangeArrowheads="1"/>
          </p:cNvSpPr>
          <p:nvPr>
            <p:ph idx="1"/>
          </p:nvPr>
        </p:nvSpPr>
        <p:spPr>
          <a:xfrm>
            <a:off x="395288" y="0"/>
            <a:ext cx="8748712" cy="6092825"/>
          </a:xfrm>
        </p:spPr>
        <p:txBody>
          <a:bodyPr/>
          <a:lstStyle/>
          <a:p>
            <a:pPr marL="336550" indent="-336550" eaLnBrk="1" hangingPunct="1">
              <a:lnSpc>
                <a:spcPct val="80000"/>
              </a:lnSpc>
              <a:spcBef>
                <a:spcPts val="37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1200" b="1" cap="small" dirty="0" smtClean="0"/>
              <a:t>Mes références SAP  :  APTAR, VALOIS, Janssen </a:t>
            </a:r>
            <a:r>
              <a:rPr lang="fr-FR" sz="1200" b="1" cap="small" dirty="0" err="1" smtClean="0"/>
              <a:t>Cilag</a:t>
            </a:r>
            <a:r>
              <a:rPr lang="fr-FR" sz="1200" b="1" cap="small" dirty="0" smtClean="0"/>
              <a:t>, Aventis, </a:t>
            </a:r>
            <a:r>
              <a:rPr lang="fr-FR" sz="1200" b="1" cap="small" dirty="0" err="1" smtClean="0"/>
              <a:t>Lubrizol</a:t>
            </a:r>
            <a:r>
              <a:rPr lang="fr-FR" sz="1200" b="1" cap="small" dirty="0" smtClean="0"/>
              <a:t>, SEAQUIST, Bayer, Le CESI</a:t>
            </a:r>
            <a:br>
              <a:rPr lang="fr-FR" sz="1200" b="1" cap="small" dirty="0" smtClean="0"/>
            </a:br>
            <a:endParaRPr lang="fr-FR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Toute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représentation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ou</a:t>
            </a:r>
            <a:r>
              <a:rPr lang="en-GB" sz="1200" b="1" cap="small" dirty="0" smtClean="0"/>
              <a:t> reproduction de </a:t>
            </a:r>
            <a:r>
              <a:rPr lang="en-GB" sz="1200" b="1" cap="small" dirty="0" err="1" smtClean="0"/>
              <a:t>mes</a:t>
            </a:r>
            <a:r>
              <a:rPr lang="en-GB" sz="1200" b="1" cap="small" dirty="0" smtClean="0"/>
              <a:t> guides , </a:t>
            </a:r>
            <a:r>
              <a:rPr lang="en-GB" sz="1200" b="1" cap="small" dirty="0" err="1" smtClean="0"/>
              <a:t>même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partielle</a:t>
            </a:r>
            <a:r>
              <a:rPr lang="en-GB" sz="1200" b="1" cap="small" dirty="0" smtClean="0"/>
              <a:t>, par </a:t>
            </a:r>
            <a:r>
              <a:rPr lang="en-GB" sz="1200" b="1" cap="small" dirty="0" err="1" smtClean="0"/>
              <a:t>quelques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procédés</a:t>
            </a:r>
            <a:r>
              <a:rPr lang="en-GB" sz="1200" b="1" cap="small" dirty="0" smtClean="0"/>
              <a:t> et à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quelques</a:t>
            </a:r>
            <a:r>
              <a:rPr lang="en-GB" sz="1200" b="1" cap="small" dirty="0" smtClean="0"/>
              <a:t> fins </a:t>
            </a:r>
            <a:r>
              <a:rPr lang="en-GB" sz="1200" b="1" cap="small" dirty="0" err="1" smtClean="0"/>
              <a:t>que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ce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soit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est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interdite</a:t>
            </a:r>
            <a:r>
              <a:rPr lang="en-GB" sz="1200" b="1" cap="small" dirty="0" smtClean="0"/>
              <a:t> sans </a:t>
            </a:r>
            <a:r>
              <a:rPr lang="en-GB" sz="1200" b="1" cap="small" dirty="0" err="1" smtClean="0"/>
              <a:t>mon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autorisation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écrite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explicite</a:t>
            </a:r>
            <a:r>
              <a:rPr lang="en-GB" sz="1200" b="1" cap="small" dirty="0" smtClean="0"/>
              <a:t>.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L'utilisation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mes</a:t>
            </a:r>
            <a:r>
              <a:rPr lang="en-GB" sz="1200" b="1" cap="small" dirty="0" smtClean="0"/>
              <a:t> documents </a:t>
            </a:r>
            <a:r>
              <a:rPr lang="en-GB" sz="1200" b="1" cap="small" dirty="0" err="1" smtClean="0"/>
              <a:t>est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strictement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réservée</a:t>
            </a:r>
            <a:r>
              <a:rPr lang="en-GB" sz="1200" b="1" cap="small" dirty="0" smtClean="0"/>
              <a:t> à un usage </a:t>
            </a:r>
            <a:r>
              <a:rPr lang="en-GB" sz="1200" b="1" cap="small" dirty="0" err="1" smtClean="0"/>
              <a:t>privé</a:t>
            </a:r>
            <a:r>
              <a:rPr lang="en-GB" sz="1200" b="1" cap="small" dirty="0" smtClean="0"/>
              <a:t> (article L122-5 du code de la 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Propriété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intellectuelle</a:t>
            </a:r>
            <a:r>
              <a:rPr lang="en-GB" sz="1200" b="1" cap="small" dirty="0" smtClean="0"/>
              <a:t>).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Pour tout </a:t>
            </a:r>
            <a:r>
              <a:rPr lang="en-GB" sz="1200" b="1" cap="small" dirty="0" err="1" smtClean="0"/>
              <a:t>autre</a:t>
            </a:r>
            <a:r>
              <a:rPr lang="en-GB" sz="1200" b="1" cap="small" dirty="0" smtClean="0"/>
              <a:t> usage, </a:t>
            </a:r>
            <a:r>
              <a:rPr lang="en-GB" sz="1200" b="1" cap="small" dirty="0" err="1" smtClean="0"/>
              <a:t>merci</a:t>
            </a:r>
            <a:r>
              <a:rPr lang="en-GB" sz="1200" b="1" cap="small" dirty="0" smtClean="0"/>
              <a:t> de me consulter </a:t>
            </a:r>
            <a:r>
              <a:rPr lang="en-GB" sz="1200" b="1" cap="small" dirty="0" err="1" smtClean="0"/>
              <a:t>préalablement</a:t>
            </a:r>
            <a:r>
              <a:rPr lang="en-GB" sz="1200" b="1" cap="small" dirty="0" smtClean="0"/>
              <a:t>. 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cap="small" dirty="0" smtClean="0"/>
              <a:t/>
            </a:r>
            <a:br>
              <a:rPr lang="en-GB" sz="1200" cap="small" dirty="0" smtClean="0"/>
            </a:br>
            <a:r>
              <a:rPr lang="en-GB" sz="1200" b="1" cap="small" dirty="0" smtClean="0"/>
              <a:t>SAP , Marque </a:t>
            </a:r>
            <a:r>
              <a:rPr lang="en-GB" sz="1200" b="1" cap="small" dirty="0" err="1" smtClean="0"/>
              <a:t>déposée</a:t>
            </a:r>
            <a:r>
              <a:rPr lang="en-GB" sz="1200" b="1" cap="small" dirty="0" smtClean="0"/>
              <a:t> par SAP AG et </a:t>
            </a:r>
            <a:r>
              <a:rPr lang="en-GB" sz="1200" b="1" cap="small" dirty="0" err="1" smtClean="0"/>
              <a:t>noms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suivants</a:t>
            </a:r>
            <a:r>
              <a:rPr lang="en-GB" sz="1200" b="1" cap="small" dirty="0" smtClean="0"/>
              <a:t> :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cap="small" dirty="0" smtClean="0"/>
              <a:t/>
            </a:r>
            <a:br>
              <a:rPr lang="en-GB" sz="1200" cap="small" dirty="0" smtClean="0"/>
            </a:br>
            <a:r>
              <a:rPr lang="en-GB" sz="1200" b="1" cap="small" dirty="0" smtClean="0"/>
              <a:t>ABAP, ABAP/4, BAPI, Management Cockpit, </a:t>
            </a:r>
            <a:r>
              <a:rPr lang="en-GB" sz="1200" b="1" cap="small" dirty="0" err="1" smtClean="0"/>
              <a:t>InterSAP</a:t>
            </a:r>
            <a:r>
              <a:rPr lang="en-GB" sz="1200" b="1" cap="small" dirty="0" smtClean="0"/>
              <a:t>, RIVA, R/2, R/3, R/3 Retail, SAP (Logo), SAP (Word), </a:t>
            </a:r>
            <a:r>
              <a:rPr lang="en-GB" sz="1200" b="1" cap="small" dirty="0" err="1" smtClean="0"/>
              <a:t>SAPaccess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SAPfile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SAPfind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SAPmail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SAPoffice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SAPscript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SAPtime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SAPtronic</a:t>
            </a:r>
            <a:r>
              <a:rPr lang="en-GB" sz="1200" b="1" cap="small" dirty="0" smtClean="0"/>
              <a:t>, SAP-EDI, SAP </a:t>
            </a:r>
            <a:r>
              <a:rPr lang="en-GB" sz="1200" b="1" cap="small" dirty="0" err="1" smtClean="0"/>
              <a:t>EarlyWatch</a:t>
            </a:r>
            <a:r>
              <a:rPr lang="en-GB" sz="1200" b="1" cap="small" dirty="0" smtClean="0"/>
              <a:t>, SAP </a:t>
            </a:r>
            <a:r>
              <a:rPr lang="en-GB" sz="1200" b="1" cap="small" dirty="0" err="1" smtClean="0"/>
              <a:t>ArchiveLink</a:t>
            </a:r>
            <a:r>
              <a:rPr lang="en-GB" sz="1200" b="1" cap="small" dirty="0" smtClean="0"/>
              <a:t>, SAP Business Workflow, ALE/WEB, SAPPHIRE, </a:t>
            </a:r>
            <a:r>
              <a:rPr lang="en-GB" sz="1200" b="1" cap="small" dirty="0" err="1" smtClean="0"/>
              <a:t>TeamSAP</a:t>
            </a:r>
            <a:r>
              <a:rPr lang="en-GB" sz="1200" b="1" cap="small" dirty="0" smtClean="0"/>
              <a:t> 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Je ne </a:t>
            </a:r>
            <a:r>
              <a:rPr lang="en-GB" sz="1200" b="1" cap="small" dirty="0" err="1" smtClean="0"/>
              <a:t>peux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être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accusé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contrefaçon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ou</a:t>
            </a:r>
            <a:r>
              <a:rPr lang="en-GB" sz="1200" b="1" cap="small" dirty="0" smtClean="0"/>
              <a:t> de reproductions </a:t>
            </a:r>
            <a:r>
              <a:rPr lang="en-GB" sz="1200" b="1" cap="small" dirty="0" err="1" smtClean="0"/>
              <a:t>interdites</a:t>
            </a:r>
            <a:r>
              <a:rPr lang="en-GB" sz="1200" b="1" cap="small" dirty="0" smtClean="0"/>
              <a:t> pour les raisons </a:t>
            </a:r>
            <a:r>
              <a:rPr lang="en-GB" sz="1200" b="1" cap="small" dirty="0" err="1" smtClean="0"/>
              <a:t>suivantes</a:t>
            </a:r>
            <a:r>
              <a:rPr lang="en-GB" sz="1200" b="1" cap="small" dirty="0" smtClean="0"/>
              <a:t> : 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Char char="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Mes</a:t>
            </a:r>
            <a:r>
              <a:rPr lang="en-GB" sz="1200" b="1" cap="small" dirty="0" smtClean="0"/>
              <a:t> guides </a:t>
            </a:r>
            <a:r>
              <a:rPr lang="en-GB" sz="1200" b="1" cap="small" dirty="0" err="1" smtClean="0"/>
              <a:t>utilisateurs</a:t>
            </a:r>
            <a:r>
              <a:rPr lang="en-GB" sz="1200" b="1" cap="small" dirty="0" smtClean="0"/>
              <a:t> et de </a:t>
            </a:r>
            <a:r>
              <a:rPr lang="en-GB" sz="1200" b="1" cap="small" dirty="0" err="1" smtClean="0"/>
              <a:t>paramétrage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sont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issus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mes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connaissances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personnelles</a:t>
            </a:r>
            <a:r>
              <a:rPr lang="en-GB" sz="1200" b="1" cap="small" dirty="0" smtClean="0"/>
              <a:t> et de sites web.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Char char="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Les </a:t>
            </a:r>
            <a:r>
              <a:rPr lang="en-GB" sz="1200" b="1" cap="small" dirty="0" err="1" smtClean="0"/>
              <a:t>noms</a:t>
            </a:r>
            <a:r>
              <a:rPr lang="en-GB" sz="1200" b="1" cap="small" dirty="0" smtClean="0"/>
              <a:t> des </a:t>
            </a:r>
            <a:r>
              <a:rPr lang="en-GB" sz="1200" b="1" cap="small" dirty="0" err="1" smtClean="0"/>
              <a:t>personnes</a:t>
            </a:r>
            <a:r>
              <a:rPr lang="en-GB" sz="1200" b="1" cap="small" dirty="0" smtClean="0"/>
              <a:t> et sites </a:t>
            </a:r>
            <a:r>
              <a:rPr lang="en-GB" sz="1200" b="1" cap="small" dirty="0" err="1" smtClean="0"/>
              <a:t>sont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clairement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énoncés</a:t>
            </a:r>
            <a:r>
              <a:rPr lang="en-GB" sz="1200" b="1" cap="small" dirty="0" smtClean="0"/>
              <a:t>.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>
                <a:solidFill>
                  <a:srgbClr val="CC3300"/>
                </a:solidFill>
              </a:rPr>
              <a:t>	http://www.sharesap.com 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est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indépendant</a:t>
            </a:r>
            <a:r>
              <a:rPr lang="en-GB" sz="1200" b="1" cap="small" dirty="0" smtClean="0"/>
              <a:t> de SAP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>
                <a:solidFill>
                  <a:srgbClr val="CC3300"/>
                </a:solidFill>
              </a:rPr>
              <a:t>	http://www.sharesap.com 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est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indépendant</a:t>
            </a:r>
            <a:r>
              <a:rPr lang="en-GB" sz="1200" b="1" cap="small" dirty="0" smtClean="0"/>
              <a:t> de CODILOG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	</a:t>
            </a:r>
            <a:r>
              <a:rPr lang="en-GB" sz="1200" b="1" cap="small" dirty="0" err="1" smtClean="0"/>
              <a:t>Sharesap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n'est</a:t>
            </a:r>
            <a:r>
              <a:rPr lang="en-GB" sz="1200" b="1" cap="small" dirty="0" smtClean="0"/>
              <a:t> pas </a:t>
            </a:r>
            <a:r>
              <a:rPr lang="en-GB" sz="1200" b="1" cap="small" dirty="0" err="1" smtClean="0"/>
              <a:t>affilié</a:t>
            </a:r>
            <a:r>
              <a:rPr lang="en-GB" sz="1200" b="1" cap="small" dirty="0" smtClean="0"/>
              <a:t> à SAP AG </a:t>
            </a:r>
            <a:r>
              <a:rPr lang="en-GB" sz="1200" b="1" cap="small" dirty="0" err="1" smtClean="0"/>
              <a:t>ou</a:t>
            </a:r>
            <a:r>
              <a:rPr lang="en-GB" sz="1200" b="1" cap="small" dirty="0" smtClean="0"/>
              <a:t> à </a:t>
            </a:r>
            <a:r>
              <a:rPr lang="en-GB" sz="1200" b="1" cap="small" dirty="0" err="1" smtClean="0"/>
              <a:t>l'une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ses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filiales</a:t>
            </a:r>
            <a:r>
              <a:rPr lang="en-GB" sz="1200" b="1" cap="small" dirty="0" smtClean="0"/>
              <a:t>. 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	 </a:t>
            </a:r>
            <a:r>
              <a:rPr lang="en-GB" sz="1200" b="1" cap="small" dirty="0" err="1" smtClean="0"/>
              <a:t>Sharesap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n'est</a:t>
            </a:r>
            <a:r>
              <a:rPr lang="en-GB" sz="1200" b="1" cap="small" dirty="0" smtClean="0"/>
              <a:t> pas </a:t>
            </a:r>
            <a:r>
              <a:rPr lang="en-GB" sz="1200" b="1" cap="small" dirty="0" err="1" smtClean="0"/>
              <a:t>affilié</a:t>
            </a:r>
            <a:r>
              <a:rPr lang="en-GB" sz="1200" b="1" cap="small" dirty="0" smtClean="0"/>
              <a:t> à NEURONES </a:t>
            </a:r>
            <a:r>
              <a:rPr lang="en-GB" sz="1200" b="1" cap="small" dirty="0" err="1" smtClean="0"/>
              <a:t>ou</a:t>
            </a:r>
            <a:r>
              <a:rPr lang="en-GB" sz="1200" b="1" cap="small" dirty="0" smtClean="0"/>
              <a:t> à </a:t>
            </a:r>
            <a:r>
              <a:rPr lang="en-GB" sz="1200" b="1" cap="small" dirty="0" err="1" smtClean="0"/>
              <a:t>l'une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ses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filiales</a:t>
            </a:r>
            <a:r>
              <a:rPr lang="en-GB" sz="1200" b="1" cap="small" dirty="0" smtClean="0"/>
              <a:t>. 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1200" dirty="0" smtClean="0"/>
              <a:t>Sharesap.com®. Copyright©. Tous droits réservés. Par Mickael QUESNOT, Consultant SAP</a:t>
            </a:r>
            <a:endParaRPr lang="en-GB" sz="1200" b="1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7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300" b="1" dirty="0" smtClean="0"/>
          </a:p>
        </p:txBody>
      </p:sp>
      <p:sp>
        <p:nvSpPr>
          <p:cNvPr id="11267" name="Espace réservé de la date 4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1BF096A1-D2D3-4C54-8A1F-A9FA62303D0C}" type="datetime1">
              <a:rPr lang="fr-FR" smtClean="0"/>
              <a:pPr/>
              <a:t>25/06/2012</a:t>
            </a:fld>
            <a:endParaRPr lang="fr-FR" smtClean="0"/>
          </a:p>
        </p:txBody>
      </p:sp>
      <p:sp>
        <p:nvSpPr>
          <p:cNvPr id="11268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fr-FR" smtClean="0"/>
              <a:t>Sharesap.com®. Copyright©. Tous droits réservés. Par Mickael QUESNOT, Consultant SAP</a:t>
            </a:r>
            <a:endParaRPr lang="en-GB" smtClean="0"/>
          </a:p>
        </p:txBody>
      </p:sp>
      <p:sp>
        <p:nvSpPr>
          <p:cNvPr id="11269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040648B6-BCAE-4EB5-A84B-7260036DD682}" type="slidenum">
              <a:rPr lang="en-GB" smtClean="0"/>
              <a:pPr/>
              <a:t>3</a:t>
            </a:fld>
            <a:endParaRPr lang="en-GB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Applications</a:t>
            </a:r>
            <a:br>
              <a:rPr lang="fr-FR" b="1" dirty="0"/>
            </a:br>
            <a:r>
              <a:rPr lang="fr-FR" b="1" dirty="0"/>
              <a:t>Durant le traitement de la facturation, vous pouvez créer, modifier et supprimer des documents de facturation (factures, notes de crédit, notes de débit, etc.).</a:t>
            </a:r>
            <a:br>
              <a:rPr lang="fr-FR" b="1" dirty="0"/>
            </a:br>
            <a:endParaRPr lang="fr-FR" dirty="0"/>
          </a:p>
        </p:txBody>
      </p:sp>
      <p:pic>
        <p:nvPicPr>
          <p:cNvPr id="2" name="Espace réservé du contenu 1" descr="Facture 90036956   (F2) Modifier: Synthèse Postes de facture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875524"/>
            <a:ext cx="7772400" cy="4389652"/>
          </a:xfrm>
        </p:spPr>
      </p:pic>
      <p:sp>
        <p:nvSpPr>
          <p:cNvPr id="10244" name="Espace réservé de la date 3"/>
          <p:cNvSpPr>
            <a:spLocks noGrp="1"/>
          </p:cNvSpPr>
          <p:nvPr>
            <p:ph type="dt" sz="half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E502B600-2462-4AA9-AE83-B761D4234118}" type="datetime1">
              <a:rPr lang="fr-FR" smtClean="0"/>
              <a:pPr/>
              <a:t>25/06/2012</a:t>
            </a:fld>
            <a:endParaRPr lang="en-GB" smtClean="0"/>
          </a:p>
        </p:txBody>
      </p:sp>
      <p:sp>
        <p:nvSpPr>
          <p:cNvPr id="10245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fr-FR" smtClean="0"/>
              <a:t>Sharesap.com®. Copyright©. Tous droits réservés. Par Mickael QUESNOT, Consultant SAP</a:t>
            </a:r>
            <a:endParaRPr lang="en-GB" smtClean="0"/>
          </a:p>
        </p:txBody>
      </p:sp>
      <p:sp>
        <p:nvSpPr>
          <p:cNvPr id="10246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CAE82408-D3B9-4435-A35A-BCB6CA1CFD0E}" type="slidenum">
              <a:rPr lang="en-GB" smtClean="0"/>
              <a:pPr/>
              <a:t>4</a:t>
            </a:fld>
            <a:endParaRPr lang="en-GB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Fonctionnalités</a:t>
            </a:r>
            <a:br>
              <a:rPr lang="fr-FR" b="1" dirty="0"/>
            </a:br>
            <a:r>
              <a:rPr lang="fr-FR" b="1" dirty="0"/>
              <a:t>Vous pouvez créer des documents de facturation de différentes manières :</a:t>
            </a:r>
            <a:br>
              <a:rPr lang="fr-FR" b="1" dirty="0"/>
            </a:br>
            <a:r>
              <a:rPr lang="fr-FR" b="1" dirty="0" smtClean="0"/>
              <a:t>VF04</a:t>
            </a:r>
            <a:endParaRPr lang="fr-FR" dirty="0"/>
          </a:p>
        </p:txBody>
      </p:sp>
      <p:pic>
        <p:nvPicPr>
          <p:cNvPr id="7" name="Espace réservé du contenu 6" descr="Traiter échéancier de facture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875524"/>
            <a:ext cx="7772400" cy="4389652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645398-14F8-4099-923C-706B4A31F8F3}" type="datetime1">
              <a:rPr lang="fr-FR" smtClean="0"/>
              <a:pPr>
                <a:defRPr/>
              </a:pPr>
              <a:t>25/06/2012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12985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En référence à une commande client </a:t>
            </a:r>
            <a:br>
              <a:rPr lang="fr-FR" dirty="0"/>
            </a:br>
            <a:r>
              <a:rPr lang="fr-FR" dirty="0"/>
              <a:t>En référence à une livraison </a:t>
            </a:r>
            <a:br>
              <a:rPr lang="fr-FR" dirty="0"/>
            </a:br>
            <a:r>
              <a:rPr lang="fr-FR" dirty="0"/>
              <a:t>En référence à des transactions externes :</a:t>
            </a:r>
            <a:br>
              <a:rPr lang="fr-FR" dirty="0"/>
            </a:b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645398-14F8-4099-923C-706B4A31F8F3}" type="datetime1">
              <a:rPr lang="fr-FR" smtClean="0"/>
              <a:pPr>
                <a:defRPr/>
              </a:pPr>
              <a:t>25/06/2012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38" y="2257425"/>
            <a:ext cx="8515350" cy="234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6851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Vous pouvez vous référer à un document entier, à des postes individuels ou à quantités partielles de postes.</a:t>
            </a:r>
            <a:br>
              <a:rPr lang="fr-FR" dirty="0"/>
            </a:br>
            <a:endParaRPr lang="fr-FR" dirty="0"/>
          </a:p>
        </p:txBody>
      </p:sp>
      <p:pic>
        <p:nvPicPr>
          <p:cNvPr id="7" name="Espace réservé du contenu 6" descr="Créer une facture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875524"/>
            <a:ext cx="7772400" cy="4389652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645398-14F8-4099-923C-706B4A31F8F3}" type="datetime1">
              <a:rPr lang="fr-FR" smtClean="0"/>
              <a:pPr>
                <a:defRPr/>
              </a:pPr>
              <a:t>25/06/2012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  <p:cxnSp>
        <p:nvCxnSpPr>
          <p:cNvPr id="9" name="Connecteur droit avec flèche 8"/>
          <p:cNvCxnSpPr/>
          <p:nvPr/>
        </p:nvCxnSpPr>
        <p:spPr>
          <a:xfrm flipH="1">
            <a:off x="3275856" y="1052736"/>
            <a:ext cx="648072" cy="1296144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9360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Pour créer des documents de facturation, vous pouvez :</a:t>
            </a:r>
            <a:br>
              <a:rPr lang="fr-FR" dirty="0"/>
            </a:br>
            <a:endParaRPr lang="fr-FR" dirty="0"/>
          </a:p>
        </p:txBody>
      </p:sp>
      <p:pic>
        <p:nvPicPr>
          <p:cNvPr id="7" name="Espace réservé du contenu 6" descr="Accès simplifié aux menu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875524"/>
            <a:ext cx="7772400" cy="4389652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645398-14F8-4099-923C-706B4A31F8F3}" type="datetime1">
              <a:rPr lang="fr-FR" smtClean="0"/>
              <a:pPr>
                <a:defRPr/>
              </a:pPr>
              <a:t>25/06/2012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64813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demander au système de traiter automatiquement un échéancier de factures comme tâche d'arrière-plan </a:t>
            </a:r>
            <a:r>
              <a:rPr lang="fr-FR" dirty="0" smtClean="0"/>
              <a:t>;</a:t>
            </a:r>
            <a:br>
              <a:rPr lang="fr-FR" dirty="0" smtClean="0"/>
            </a:br>
            <a:r>
              <a:rPr lang="fr-FR" dirty="0"/>
              <a:t/>
            </a:r>
            <a:br>
              <a:rPr lang="fr-FR" dirty="0"/>
            </a:br>
            <a:r>
              <a:rPr lang="fr-FR" dirty="0" smtClean="0"/>
              <a:t>VF06</a:t>
            </a:r>
            <a:endParaRPr lang="fr-FR" dirty="0"/>
          </a:p>
        </p:txBody>
      </p:sp>
      <p:pic>
        <p:nvPicPr>
          <p:cNvPr id="7" name="Espace réservé du contenu 6" descr="Créer jobs batch pour la facturation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875524"/>
            <a:ext cx="7772400" cy="4389652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645398-14F8-4099-923C-706B4A31F8F3}" type="datetime1">
              <a:rPr lang="fr-FR" smtClean="0"/>
              <a:pPr>
                <a:defRPr/>
              </a:pPr>
              <a:t>25/06/2012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438937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étro">
  <a:themeElements>
    <a:clrScheme name="Mé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é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é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>
    <a:lnDef>
      <a:spPr>
        <a:ln w="31750">
          <a:tailEnd type="arrow"/>
        </a:ln>
      </a:spPr>
      <a:bodyPr/>
      <a:lstStyle/>
      <a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1175</TotalTime>
  <Words>480</Words>
  <Application>Microsoft Office PowerPoint</Application>
  <PresentationFormat>Affichage à l'écran (4:3)</PresentationFormat>
  <Paragraphs>92</Paragraphs>
  <Slides>14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15" baseType="lpstr">
      <vt:lpstr>Métro</vt:lpstr>
      <vt:lpstr>Traitement de la facturation©</vt:lpstr>
      <vt:lpstr>Présentation PowerPoint</vt:lpstr>
      <vt:lpstr>Présentation PowerPoint</vt:lpstr>
      <vt:lpstr>Applications Durant le traitement de la facturation, vous pouvez créer, modifier et supprimer des documents de facturation (factures, notes de crédit, notes de débit, etc.). </vt:lpstr>
      <vt:lpstr>Fonctionnalités Vous pouvez créer des documents de facturation de différentes manières : VF04</vt:lpstr>
      <vt:lpstr>En référence à une commande client  En référence à une livraison  En référence à des transactions externes : </vt:lpstr>
      <vt:lpstr>Vous pouvez vous référer à un document entier, à des postes individuels ou à quantités partielles de postes. </vt:lpstr>
      <vt:lpstr>Pour créer des documents de facturation, vous pouvez : </vt:lpstr>
      <vt:lpstr>demander au système de traiter automatiquement un échéancier de factures comme tâche d'arrière-plan ;  VF06</vt:lpstr>
      <vt:lpstr>procéder à un traitement manuel à partir d'une réserve de travail ;  VF04   </vt:lpstr>
      <vt:lpstr>créer le document de manière explicite.  VF01 </vt:lpstr>
      <vt:lpstr>Vous pouvez également utiliser les modes de décompte ci-dessous :  regroupement de plusieurs documents commerciaux en un document de facturation collectif ;  </vt:lpstr>
      <vt:lpstr>facturation d'un ou de plusieurs documents commerciaux à l'aide de plusieurs documents de facturation (ventilation de facture) ;  </vt:lpstr>
      <vt:lpstr>création d'un document de facturation pour chaque document de vente.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Guide fonctionnel SAP ECC 6.0 &amp;&amp;</dc:title>
  <cp:lastModifiedBy>AptarGroup</cp:lastModifiedBy>
  <cp:revision>189</cp:revision>
  <dcterms:modified xsi:type="dcterms:W3CDTF">2012-06-25T21:08:52Z</dcterms:modified>
</cp:coreProperties>
</file>