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18"/>
  </p:notesMasterIdLst>
  <p:sldIdLst>
    <p:sldId id="268" r:id="rId2"/>
    <p:sldId id="269" r:id="rId3"/>
    <p:sldId id="270" r:id="rId4"/>
    <p:sldId id="267" r:id="rId5"/>
    <p:sldId id="271" r:id="rId6"/>
    <p:sldId id="272" r:id="rId7"/>
    <p:sldId id="273" r:id="rId8"/>
    <p:sldId id="274" r:id="rId9"/>
    <p:sldId id="275" r:id="rId10"/>
    <p:sldId id="276" r:id="rId11"/>
    <p:sldId id="277" r:id="rId12"/>
    <p:sldId id="278" r:id="rId13"/>
    <p:sldId id="279" r:id="rId14"/>
    <p:sldId id="280" r:id="rId15"/>
    <p:sldId id="281" r:id="rId16"/>
    <p:sldId id="282" r:id="rId17"/>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266" y="-8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82247406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3</a:t>
            </a:fld>
            <a:endParaRPr lang="en-GB" smtClean="0"/>
          </a:p>
        </p:txBody>
      </p:sp>
      <p:sp>
        <p:nvSpPr>
          <p:cNvPr id="13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4B0476-0C96-4AA2-AC64-CB436B3095A4}" type="slidenum">
              <a:rPr lang="en-GB" sz="1200">
                <a:solidFill>
                  <a:srgbClr val="000000"/>
                </a:solidFill>
              </a:rPr>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en-GB" sz="1200">
              <a:solidFill>
                <a:srgbClr val="000000"/>
              </a:solidFill>
            </a:endParaRPr>
          </a:p>
        </p:txBody>
      </p:sp>
      <p:sp>
        <p:nvSpPr>
          <p:cNvPr id="13316" name="Text Box 2"/>
          <p:cNvSpPr txBox="1">
            <a:spLocks noChangeArrowheads="1"/>
          </p:cNvSpPr>
          <p:nvPr/>
        </p:nvSpPr>
        <p:spPr bwMode="auto">
          <a:xfrm>
            <a:off x="0" y="8685213"/>
            <a:ext cx="2971800" cy="457200"/>
          </a:xfrm>
          <a:prstGeom prst="rect">
            <a:avLst/>
          </a:prstGeom>
          <a:noFill/>
          <a:ln w="9525">
            <a:noFill/>
            <a:round/>
            <a:headEnd/>
            <a:tailEnd/>
          </a:ln>
        </p:spPr>
        <p:txBody>
          <a:bodyPr lIns="90000" tIns="46800" rIns="90000" bIns="46800" anchor="b"/>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7" name="Text Box 3"/>
          <p:cNvSpPr txBox="1">
            <a:spLocks noChangeArrowheads="1"/>
          </p:cNvSpPr>
          <p:nvPr/>
        </p:nvSpPr>
        <p:spPr bwMode="auto">
          <a:xfrm>
            <a:off x="0" y="0"/>
            <a:ext cx="2971800" cy="457200"/>
          </a:xfrm>
          <a:prstGeom prst="rect">
            <a:avLst/>
          </a:prstGeom>
          <a:noFill/>
          <a:ln w="9525">
            <a:noFill/>
            <a:round/>
            <a:headEnd/>
            <a:tailEnd/>
          </a:ln>
        </p:spPr>
        <p:txBody>
          <a:bodyPr lIns="90000" tIns="46800" rIns="90000" bIns="46800"/>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8" name="Text Box 4"/>
          <p:cNvSpPr txBox="1">
            <a:spLocks noChangeArrowheads="1"/>
          </p:cNvSpPr>
          <p:nvPr/>
        </p:nvSpPr>
        <p:spPr bwMode="auto">
          <a:xfrm>
            <a:off x="3884613" y="0"/>
            <a:ext cx="2971800" cy="457200"/>
          </a:xfrm>
          <a:prstGeom prst="rect">
            <a:avLst/>
          </a:prstGeom>
          <a:noFill/>
          <a:ln w="9525">
            <a:noFill/>
            <a:round/>
            <a:headEnd/>
            <a:tailEnd/>
          </a:ln>
        </p:spPr>
        <p:txBody>
          <a:bodyPr lIns="90000" tIns="46800" rIns="90000" bIns="46800"/>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9" name="Text Box 5"/>
          <p:cNvSpPr txBox="1">
            <a:spLocks noChangeArrowheads="1"/>
          </p:cNvSpPr>
          <p:nvPr/>
        </p:nvSpPr>
        <p:spPr bwMode="auto">
          <a:xfrm>
            <a:off x="1146175" y="685800"/>
            <a:ext cx="4572000" cy="3429000"/>
          </a:xfrm>
          <a:prstGeom prst="rect">
            <a:avLst/>
          </a:prstGeom>
          <a:solidFill>
            <a:srgbClr val="FFFFFF"/>
          </a:solidFill>
          <a:ln w="9360">
            <a:solidFill>
              <a:srgbClr val="000000"/>
            </a:solidFill>
            <a:miter lim="800000"/>
            <a:headEnd/>
            <a:tailEnd/>
          </a:ln>
        </p:spPr>
        <p:txBody>
          <a:bodyPr wrap="none" anchor="ctr"/>
          <a:lstStyle/>
          <a:p>
            <a:endParaRPr lang="fr-FR"/>
          </a:p>
        </p:txBody>
      </p:sp>
      <p:sp>
        <p:nvSpPr>
          <p:cNvPr id="13320" name="Rectangle 6"/>
          <p:cNvSpPr>
            <a:spLocks noGrp="1" noChangeArrowheads="1"/>
          </p:cNvSpPr>
          <p:nvPr>
            <p:ph type="body"/>
          </p:nvPr>
        </p:nvSpPr>
        <p:spPr>
          <a:xfrm>
            <a:off x="685800" y="4343400"/>
            <a:ext cx="5481638" cy="4114800"/>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C36A91F9-52A3-49FD-8E3E-14C26479112B}" type="datetime1">
              <a:rPr lang="fr-FR" smtClean="0"/>
              <a:pPr>
                <a:defRPr/>
              </a:pPr>
              <a:t>25/06/2012</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 Consultant SAP</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98FA4AB1-F242-469E-810A-F619EBAC2FE5}" type="datetime1">
              <a:rPr lang="fr-FR" smtClean="0"/>
              <a:pPr>
                <a:defRPr/>
              </a:pPr>
              <a:t>25/06/2012</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 Consultant SAP</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1AE839C2-B31A-4552-940F-E88A23F40D8C}" type="datetime1">
              <a:rPr lang="fr-FR" smtClean="0"/>
              <a:pPr>
                <a:defRPr/>
              </a:pPr>
              <a:t>25/06/2012</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 Consultant SAP</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D2645398-14F8-4099-923C-706B4A31F8F3}" type="datetime1">
              <a:rPr lang="fr-FR" smtClean="0"/>
              <a:pPr>
                <a:defRPr/>
              </a:pPr>
              <a:t>25/06/2012</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 Consultant SAP</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5D3A070D-779E-4733-BA05-ECD75804D98C}" type="datetime1">
              <a:rPr lang="fr-FR" smtClean="0"/>
              <a:pPr>
                <a:defRPr/>
              </a:pPr>
              <a:t>25/06/2012</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 Consultant SAP</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321FD317-445E-4577-9818-8E713AB61CB9}" type="datetime1">
              <a:rPr lang="fr-FR" smtClean="0"/>
              <a:pPr>
                <a:defRPr/>
              </a:pPr>
              <a:t>25/06/2012</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 Consultant SAP</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0D4069D1-78C9-48C0-963C-8CE73255E7CB}" type="datetime1">
              <a:rPr lang="fr-FR" smtClean="0"/>
              <a:pPr>
                <a:defRPr/>
              </a:pPr>
              <a:t>25/06/2012</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 Consultant SAP</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DF03DED6-04F3-42F7-82DE-57E4CF356AA2}" type="datetime1">
              <a:rPr lang="fr-FR" smtClean="0"/>
              <a:pPr>
                <a:defRPr/>
              </a:pPr>
              <a:t>25/06/2012</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 Consultant SAP</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A3353056-F073-4D18-B17C-DE674ED91E68}" type="datetime1">
              <a:rPr lang="fr-FR" smtClean="0"/>
              <a:pPr>
                <a:defRPr/>
              </a:pPr>
              <a:t>25/06/2012</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 Consultant SAP</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7A61ED2B-965F-48FB-B076-0E464876E966}" type="datetime1">
              <a:rPr lang="fr-FR" smtClean="0"/>
              <a:pPr>
                <a:defRPr/>
              </a:pPr>
              <a:t>25/06/2012</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 Consultant SAP</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AB0EF36B-C81F-49C6-81FE-E1C141AB6973}" type="datetime1">
              <a:rPr lang="fr-FR" smtClean="0"/>
              <a:pPr>
                <a:defRPr/>
              </a:pPr>
              <a:t>25/06/2012</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 Consultant SAP</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D1A08A85-11EC-479B-A6F5-C91DA0810E35}" type="datetime1">
              <a:rPr lang="fr-FR" smtClean="0"/>
              <a:pPr>
                <a:defRPr/>
              </a:pPr>
              <a:t>25/06/2012</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 Consultant SAP</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Lst>
  <p:hf hdr="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dirty="0">
                <a:effectLst/>
              </a:rPr>
              <a:t>Facturation</a:t>
            </a:r>
            <a:r>
              <a:rPr lang="fr-FR" dirty="0"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Annulation des transactions de </a:t>
            </a:r>
            <a:r>
              <a:rPr lang="fr-FR" dirty="0" smtClean="0"/>
              <a:t>facturation</a:t>
            </a:r>
            <a:br>
              <a:rPr lang="fr-FR" dirty="0" smtClean="0"/>
            </a:br>
            <a:r>
              <a:rPr lang="fr-FR" dirty="0"/>
              <a:t/>
            </a:r>
            <a:br>
              <a:rPr lang="fr-FR" dirty="0"/>
            </a:br>
            <a:r>
              <a:rPr lang="fr-FR" dirty="0" smtClean="0"/>
              <a:t>VF11</a:t>
            </a:r>
            <a:r>
              <a:rPr lang="fr-FR" dirty="0"/>
              <a:t/>
            </a:r>
            <a:br>
              <a:rPr lang="fr-FR" dirty="0"/>
            </a:br>
            <a:endParaRPr lang="fr-FR" dirty="0"/>
          </a:p>
        </p:txBody>
      </p:sp>
      <p:pic>
        <p:nvPicPr>
          <p:cNvPr id="7" name="Espace réservé du contenu 6" descr="Annuler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spTree>
    <p:extLst>
      <p:ext uri="{BB962C8B-B14F-4D97-AF65-F5344CB8AC3E}">
        <p14:creationId xmlns:p14="http://schemas.microsoft.com/office/powerpoint/2010/main" val="2625848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Fonctions complètes de détermination du </a:t>
            </a:r>
            <a:r>
              <a:rPr lang="fr-FR" dirty="0" smtClean="0"/>
              <a:t>prix</a:t>
            </a:r>
            <a:br>
              <a:rPr lang="fr-FR" dirty="0" smtClean="0"/>
            </a:br>
            <a:r>
              <a:rPr lang="fr-FR" dirty="0"/>
              <a:t/>
            </a:r>
            <a:br>
              <a:rPr lang="fr-FR" dirty="0"/>
            </a:br>
            <a:r>
              <a:rPr lang="fr-FR" dirty="0" smtClean="0"/>
              <a:t>VFRB</a:t>
            </a:r>
            <a:r>
              <a:rPr lang="fr-FR" dirty="0"/>
              <a:t/>
            </a:r>
            <a:br>
              <a:rPr lang="fr-FR" dirty="0"/>
            </a:br>
            <a:endParaRPr lang="fr-FR" dirty="0"/>
          </a:p>
        </p:txBody>
      </p:sp>
      <p:pic>
        <p:nvPicPr>
          <p:cNvPr id="7" name="Espace réservé du contenu 6" descr="Nouveau calcu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spTree>
    <p:extLst>
      <p:ext uri="{BB962C8B-B14F-4D97-AF65-F5344CB8AC3E}">
        <p14:creationId xmlns:p14="http://schemas.microsoft.com/office/powerpoint/2010/main" val="3062817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Émission de </a:t>
            </a:r>
            <a:r>
              <a:rPr lang="fr-FR" dirty="0" smtClean="0"/>
              <a:t>ristournes</a:t>
            </a:r>
            <a:br>
              <a:rPr lang="fr-FR" dirty="0" smtClean="0"/>
            </a:br>
            <a:r>
              <a:rPr lang="fr-FR" dirty="0"/>
              <a:t/>
            </a:r>
            <a:br>
              <a:rPr lang="fr-FR" dirty="0"/>
            </a:br>
            <a:r>
              <a:rPr lang="fr-FR" dirty="0"/>
              <a:t>VB(7 - Décompte </a:t>
            </a:r>
            <a:r>
              <a:rPr lang="fr-FR" dirty="0"/>
              <a:t/>
            </a:r>
            <a:br>
              <a:rPr lang="fr-FR" dirty="0"/>
            </a:br>
            <a:endParaRPr lang="fr-FR" dirty="0"/>
          </a:p>
        </p:txBody>
      </p:sp>
      <p:pic>
        <p:nvPicPr>
          <p:cNvPr id="7" name="Espace réservé du contenu 6" descr="Décompte  des accords ristourn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spTree>
    <p:extLst>
      <p:ext uri="{BB962C8B-B14F-4D97-AF65-F5344CB8AC3E}">
        <p14:creationId xmlns:p14="http://schemas.microsoft.com/office/powerpoint/2010/main" val="481474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Transfert des données de facturation à la Comptabilité financière (FI</a:t>
            </a:r>
            <a:r>
              <a:rPr lang="fr-FR" dirty="0" smtClean="0"/>
              <a:t>)</a:t>
            </a:r>
            <a:br>
              <a:rPr lang="fr-FR" dirty="0" smtClean="0"/>
            </a:br>
            <a:r>
              <a:rPr lang="fr-FR" dirty="0"/>
              <a:t/>
            </a:r>
            <a:br>
              <a:rPr lang="fr-FR" dirty="0"/>
            </a:br>
            <a:r>
              <a:rPr lang="fr-FR" dirty="0" smtClean="0"/>
              <a:t>VFX3</a:t>
            </a:r>
            <a:endParaRPr lang="fr-FR" dirty="0"/>
          </a:p>
        </p:txBody>
      </p:sp>
      <p:pic>
        <p:nvPicPr>
          <p:cNvPr id="7" name="Espace réservé du contenu 6" descr="Lancement du transfert des factures à la comptabilité général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spTree>
    <p:extLst>
      <p:ext uri="{BB962C8B-B14F-4D97-AF65-F5344CB8AC3E}">
        <p14:creationId xmlns:p14="http://schemas.microsoft.com/office/powerpoint/2010/main" val="2720095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Fonctionnalités</a:t>
            </a:r>
            <a:br>
              <a:rPr lang="fr-FR" b="1" dirty="0"/>
            </a:br>
            <a:r>
              <a:rPr lang="fr-FR" dirty="0"/>
              <a:t>Comme toutes les composantes de gestion des commandes client dans le système SAP, le module de facturation est intégré dans les structures organisationnelles. </a:t>
            </a:r>
            <a:br>
              <a:rPr lang="fr-FR" dirty="0"/>
            </a:br>
            <a:endParaRPr lang="fr-FR" dirty="0"/>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spTree>
    <p:extLst>
      <p:ext uri="{BB962C8B-B14F-4D97-AF65-F5344CB8AC3E}">
        <p14:creationId xmlns:p14="http://schemas.microsoft.com/office/powerpoint/2010/main" val="1810612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Ainsi, vous pouvez affecter aux transactions de facturation une organisation commerciale donnée, un canal de distribution et un secteur d'activité. </a:t>
            </a:r>
            <a:endParaRPr lang="fr-FR" dirty="0"/>
          </a:p>
        </p:txBody>
      </p:sp>
      <p:pic>
        <p:nvPicPr>
          <p:cNvPr id="7" name="Espace réservé du contenu 6" descr="Sélection de l'activité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8416" y="1784350"/>
            <a:ext cx="5724368" cy="4572000"/>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spTree>
    <p:extLst>
      <p:ext uri="{BB962C8B-B14F-4D97-AF65-F5344CB8AC3E}">
        <p14:creationId xmlns:p14="http://schemas.microsoft.com/office/powerpoint/2010/main" val="2212316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Étant donné que la Facturation dispose d'une interface avec la Comptabilité financière, les structures organisationnelles du service de la comptabilité (les sociétés et les organisations commerciales affectées aux sociétés) sont importantes.</a:t>
            </a:r>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spTree>
    <p:extLst>
      <p:ext uri="{BB962C8B-B14F-4D97-AF65-F5344CB8AC3E}">
        <p14:creationId xmlns:p14="http://schemas.microsoft.com/office/powerpoint/2010/main" val="889023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55000" lnSpcReduction="2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t>quesnot@sharesap.com.</a:t>
            </a:r>
          </a:p>
          <a:p>
            <a:pPr>
              <a:defRPr/>
            </a:pPr>
            <a:endParaRPr lang="fr-FR" dirty="0" smtClean="0"/>
          </a:p>
        </p:txBody>
      </p:sp>
      <p:sp>
        <p:nvSpPr>
          <p:cNvPr id="9219" name="Espace réservé de la date 4"/>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fld id="{68B16AFF-266D-4813-8741-051C9009C8AF}" type="datetime1">
              <a:rPr lang="fr-FR" smtClean="0"/>
              <a:pPr/>
              <a:t>25/06/2012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 Consultant SAP</a:t>
            </a:r>
            <a:endParaRPr lang="en-GB"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idx="1"/>
          </p:nvPr>
        </p:nvSpPr>
        <p:spPr>
          <a:xfrm>
            <a:off x="395288" y="0"/>
            <a:ext cx="8748712" cy="6092825"/>
          </a:xfrm>
        </p:spPr>
        <p:txBody>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smtClean="0"/>
              <a:t>Mes références SAP  :  APTAR, VALOIS, Janssen </a:t>
            </a:r>
            <a:r>
              <a:rPr lang="fr-FR" sz="1200" b="1" cap="small" dirty="0" err="1" smtClean="0"/>
              <a:t>Cilag</a:t>
            </a:r>
            <a:r>
              <a:rPr lang="fr-FR" sz="1200" b="1" cap="small" dirty="0" smtClean="0"/>
              <a:t>, Aventis, </a:t>
            </a:r>
            <a:r>
              <a:rPr lang="fr-FR" sz="1200" b="1" cap="small" dirty="0" err="1" smtClean="0"/>
              <a:t>Lubrizol</a:t>
            </a:r>
            <a:r>
              <a:rPr lang="fr-FR" sz="1200" b="1" cap="small" dirty="0" smtClean="0"/>
              <a:t>, SEAQUIST, Bayer, Le CESI</a:t>
            </a:r>
            <a:br>
              <a:rPr lang="fr-FR" sz="1200" b="1" cap="small" dirty="0" smtClean="0"/>
            </a:br>
            <a:endParaRPr lang="fr-FR"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Toute</a:t>
            </a:r>
            <a:r>
              <a:rPr lang="en-GB" sz="1200" b="1" cap="small" dirty="0" smtClean="0"/>
              <a:t> </a:t>
            </a:r>
            <a:r>
              <a:rPr lang="en-GB" sz="1200" b="1" cap="small" dirty="0" err="1" smtClean="0"/>
              <a:t>représentation</a:t>
            </a:r>
            <a:r>
              <a:rPr lang="en-GB" sz="1200" b="1" cap="small" dirty="0" smtClean="0"/>
              <a:t> </a:t>
            </a:r>
            <a:r>
              <a:rPr lang="en-GB" sz="1200" b="1" cap="small" dirty="0" err="1" smtClean="0"/>
              <a:t>ou</a:t>
            </a:r>
            <a:r>
              <a:rPr lang="en-GB" sz="1200" b="1" cap="small" dirty="0" smtClean="0"/>
              <a:t> reproduction de </a:t>
            </a:r>
            <a:r>
              <a:rPr lang="en-GB" sz="1200" b="1" cap="small" dirty="0" err="1" smtClean="0"/>
              <a:t>mes</a:t>
            </a:r>
            <a:r>
              <a:rPr lang="en-GB" sz="1200" b="1" cap="small" dirty="0" smtClean="0"/>
              <a:t> guides , </a:t>
            </a:r>
            <a:r>
              <a:rPr lang="en-GB" sz="1200" b="1" cap="small" dirty="0" err="1" smtClean="0"/>
              <a:t>même</a:t>
            </a:r>
            <a:r>
              <a:rPr lang="en-GB" sz="1200" b="1" cap="small" dirty="0" smtClean="0"/>
              <a:t> </a:t>
            </a:r>
            <a:r>
              <a:rPr lang="en-GB" sz="1200" b="1" cap="small" dirty="0" err="1" smtClean="0"/>
              <a:t>partielle</a:t>
            </a:r>
            <a:r>
              <a:rPr lang="en-GB" sz="1200" b="1" cap="small" dirty="0" smtClean="0"/>
              <a:t>, par </a:t>
            </a:r>
            <a:r>
              <a:rPr lang="en-GB" sz="1200" b="1" cap="small" dirty="0" err="1" smtClean="0"/>
              <a:t>quelques</a:t>
            </a:r>
            <a:r>
              <a:rPr lang="en-GB" sz="1200" b="1" cap="small" dirty="0" smtClean="0"/>
              <a:t> </a:t>
            </a:r>
            <a:r>
              <a:rPr lang="en-GB" sz="1200" b="1" cap="small" dirty="0" err="1" smtClean="0"/>
              <a:t>procédés</a:t>
            </a:r>
            <a:r>
              <a:rPr lang="en-GB" sz="12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quelques</a:t>
            </a:r>
            <a:r>
              <a:rPr lang="en-GB" sz="1200" b="1" cap="small" dirty="0" smtClean="0"/>
              <a:t> fins </a:t>
            </a:r>
            <a:r>
              <a:rPr lang="en-GB" sz="1200" b="1" cap="small" dirty="0" err="1" smtClean="0"/>
              <a:t>que</a:t>
            </a:r>
            <a:r>
              <a:rPr lang="en-GB" sz="1200" b="1" cap="small" dirty="0" smtClean="0"/>
              <a:t> </a:t>
            </a:r>
            <a:r>
              <a:rPr lang="en-GB" sz="1200" b="1" cap="small" dirty="0" err="1" smtClean="0"/>
              <a:t>ce</a:t>
            </a:r>
            <a:r>
              <a:rPr lang="en-GB" sz="1200" b="1" cap="small" dirty="0" smtClean="0"/>
              <a:t> </a:t>
            </a:r>
            <a:r>
              <a:rPr lang="en-GB" sz="1200" b="1" cap="small" dirty="0" err="1" smtClean="0"/>
              <a:t>soit</a:t>
            </a:r>
            <a:r>
              <a:rPr lang="en-GB" sz="1200" b="1" cap="small" dirty="0" smtClean="0"/>
              <a:t>, </a:t>
            </a:r>
            <a:r>
              <a:rPr lang="en-GB" sz="1200" b="1" cap="small" dirty="0" err="1" smtClean="0"/>
              <a:t>est</a:t>
            </a:r>
            <a:r>
              <a:rPr lang="en-GB" sz="1200" b="1" cap="small" dirty="0" smtClean="0"/>
              <a:t> </a:t>
            </a:r>
            <a:r>
              <a:rPr lang="en-GB" sz="1200" b="1" cap="small" dirty="0" err="1" smtClean="0"/>
              <a:t>interdite</a:t>
            </a:r>
            <a:r>
              <a:rPr lang="en-GB" sz="1200" b="1" cap="small" dirty="0" smtClean="0"/>
              <a:t> sans </a:t>
            </a:r>
            <a:r>
              <a:rPr lang="en-GB" sz="1200" b="1" cap="small" dirty="0" err="1" smtClean="0"/>
              <a:t>mon</a:t>
            </a:r>
            <a:r>
              <a:rPr lang="en-GB" sz="1200" b="1" cap="small" dirty="0" smtClean="0"/>
              <a:t> </a:t>
            </a:r>
            <a:r>
              <a:rPr lang="en-GB" sz="1200" b="1" cap="small" dirty="0" err="1" smtClean="0"/>
              <a:t>autorisation</a:t>
            </a:r>
            <a:r>
              <a:rPr lang="en-GB" sz="1200" b="1" cap="small" dirty="0" smtClean="0"/>
              <a:t> </a:t>
            </a:r>
            <a:r>
              <a:rPr lang="en-GB" sz="1200" b="1" cap="small" dirty="0" err="1" smtClean="0"/>
              <a:t>écrite</a:t>
            </a:r>
            <a:r>
              <a:rPr lang="en-GB" sz="1200" b="1" cap="small" dirty="0" smtClean="0"/>
              <a:t> </a:t>
            </a:r>
            <a:r>
              <a:rPr lang="en-GB" sz="1200" b="1" cap="small" dirty="0" err="1" smtClean="0"/>
              <a:t>explicite</a:t>
            </a:r>
            <a:r>
              <a:rPr lang="en-GB" sz="12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L'utilisation</a:t>
            </a:r>
            <a:r>
              <a:rPr lang="en-GB" sz="1200" b="1" cap="small" dirty="0" smtClean="0"/>
              <a:t> de </a:t>
            </a:r>
            <a:r>
              <a:rPr lang="en-GB" sz="1200" b="1" cap="small" dirty="0" err="1" smtClean="0"/>
              <a:t>mes</a:t>
            </a:r>
            <a:r>
              <a:rPr lang="en-GB" sz="1200" b="1" cap="small" dirty="0" smtClean="0"/>
              <a:t> documents </a:t>
            </a:r>
            <a:r>
              <a:rPr lang="en-GB" sz="1200" b="1" cap="small" dirty="0" err="1" smtClean="0"/>
              <a:t>est</a:t>
            </a:r>
            <a:r>
              <a:rPr lang="en-GB" sz="1200" b="1" cap="small" dirty="0" smtClean="0"/>
              <a:t> </a:t>
            </a:r>
            <a:r>
              <a:rPr lang="en-GB" sz="1200" b="1" cap="small" dirty="0" err="1" smtClean="0"/>
              <a:t>strictement</a:t>
            </a:r>
            <a:r>
              <a:rPr lang="en-GB" sz="1200" b="1" cap="small" dirty="0" smtClean="0"/>
              <a:t> </a:t>
            </a:r>
            <a:r>
              <a:rPr lang="en-GB" sz="1200" b="1" cap="small" dirty="0" err="1" smtClean="0"/>
              <a:t>réservée</a:t>
            </a:r>
            <a:r>
              <a:rPr lang="en-GB" sz="1200" b="1" cap="small" dirty="0" smtClean="0"/>
              <a:t> à un usage </a:t>
            </a:r>
            <a:r>
              <a:rPr lang="en-GB" sz="1200" b="1" cap="small" dirty="0" err="1" smtClean="0"/>
              <a:t>privé</a:t>
            </a:r>
            <a:r>
              <a:rPr lang="en-GB" sz="12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Propriété</a:t>
            </a:r>
            <a:r>
              <a:rPr lang="en-GB" sz="1200" b="1" cap="small" dirty="0" smtClean="0"/>
              <a:t> </a:t>
            </a:r>
            <a:r>
              <a:rPr lang="en-GB" sz="1200" b="1" cap="small" dirty="0" err="1" smtClean="0"/>
              <a:t>intellectuelle</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Pour tout </a:t>
            </a:r>
            <a:r>
              <a:rPr lang="en-GB" sz="1200" b="1" cap="small" dirty="0" err="1" smtClean="0"/>
              <a:t>autre</a:t>
            </a:r>
            <a:r>
              <a:rPr lang="en-GB" sz="1200" b="1" cap="small" dirty="0" smtClean="0"/>
              <a:t> usage, </a:t>
            </a:r>
            <a:r>
              <a:rPr lang="en-GB" sz="1200" b="1" cap="small" dirty="0" err="1" smtClean="0"/>
              <a:t>merci</a:t>
            </a:r>
            <a:r>
              <a:rPr lang="en-GB" sz="1200" b="1" cap="small" dirty="0" smtClean="0"/>
              <a:t> de me consulter </a:t>
            </a:r>
            <a:r>
              <a:rPr lang="en-GB" sz="1200" b="1" cap="small" dirty="0" err="1" smtClean="0"/>
              <a:t>préalablement</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SAP , Marque </a:t>
            </a:r>
            <a:r>
              <a:rPr lang="en-GB" sz="1200" b="1" cap="small" dirty="0" err="1" smtClean="0"/>
              <a:t>déposée</a:t>
            </a:r>
            <a:r>
              <a:rPr lang="en-GB" sz="1200" b="1" cap="small" dirty="0" smtClean="0"/>
              <a:t> par SAP AG et </a:t>
            </a:r>
            <a:r>
              <a:rPr lang="en-GB" sz="1200" b="1" cap="small" dirty="0" err="1" smtClean="0"/>
              <a:t>noms</a:t>
            </a:r>
            <a:r>
              <a:rPr lang="en-GB" sz="1200" b="1" cap="small" dirty="0" smtClean="0"/>
              <a:t> </a:t>
            </a:r>
            <a:r>
              <a:rPr lang="en-GB" sz="1200" b="1" cap="small" dirty="0" err="1" smtClean="0"/>
              <a:t>suivants</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ABAP, ABAP/4, BAPI, Management Cockpit, </a:t>
            </a:r>
            <a:r>
              <a:rPr lang="en-GB" sz="1200" b="1" cap="small" dirty="0" err="1" smtClean="0"/>
              <a:t>InterSAP</a:t>
            </a:r>
            <a:r>
              <a:rPr lang="en-GB" sz="1200" b="1" cap="small" dirty="0" smtClean="0"/>
              <a:t>, RIVA, R/2, R/3, R/3 Retail, SAP (Logo), SAP (Word), </a:t>
            </a:r>
            <a:r>
              <a:rPr lang="en-GB" sz="1200" b="1" cap="small" dirty="0" err="1" smtClean="0"/>
              <a:t>SAPaccess</a:t>
            </a:r>
            <a:r>
              <a:rPr lang="en-GB" sz="1200" b="1" cap="small" dirty="0" smtClean="0"/>
              <a:t>, </a:t>
            </a:r>
            <a:r>
              <a:rPr lang="en-GB" sz="1200" b="1" cap="small" dirty="0" err="1" smtClean="0"/>
              <a:t>SAPfile</a:t>
            </a:r>
            <a:r>
              <a:rPr lang="en-GB" sz="1200" b="1" cap="small" dirty="0" smtClean="0"/>
              <a:t>, </a:t>
            </a:r>
            <a:r>
              <a:rPr lang="en-GB" sz="1200" b="1" cap="small" dirty="0" err="1" smtClean="0"/>
              <a:t>SAPfind</a:t>
            </a:r>
            <a:r>
              <a:rPr lang="en-GB" sz="1200" b="1" cap="small" dirty="0" smtClean="0"/>
              <a:t>, </a:t>
            </a:r>
            <a:r>
              <a:rPr lang="en-GB" sz="1200" b="1" cap="small" dirty="0" err="1" smtClean="0"/>
              <a:t>SAPmail</a:t>
            </a:r>
            <a:r>
              <a:rPr lang="en-GB" sz="1200" b="1" cap="small" dirty="0" smtClean="0"/>
              <a:t>, </a:t>
            </a:r>
            <a:r>
              <a:rPr lang="en-GB" sz="1200" b="1" cap="small" dirty="0" err="1" smtClean="0"/>
              <a:t>SAPoffice</a:t>
            </a:r>
            <a:r>
              <a:rPr lang="en-GB" sz="1200" b="1" cap="small" dirty="0" smtClean="0"/>
              <a:t>, </a:t>
            </a:r>
            <a:r>
              <a:rPr lang="en-GB" sz="1200" b="1" cap="small" dirty="0" err="1" smtClean="0"/>
              <a:t>SAPscript</a:t>
            </a:r>
            <a:r>
              <a:rPr lang="en-GB" sz="1200" b="1" cap="small" dirty="0" smtClean="0"/>
              <a:t>, </a:t>
            </a:r>
            <a:r>
              <a:rPr lang="en-GB" sz="1200" b="1" cap="small" dirty="0" err="1" smtClean="0"/>
              <a:t>SAPtime</a:t>
            </a:r>
            <a:r>
              <a:rPr lang="en-GB" sz="1200" b="1" cap="small" dirty="0" smtClean="0"/>
              <a:t>, </a:t>
            </a:r>
            <a:r>
              <a:rPr lang="en-GB" sz="1200" b="1" cap="small" dirty="0" err="1" smtClean="0"/>
              <a:t>SAPtronic</a:t>
            </a:r>
            <a:r>
              <a:rPr lang="en-GB" sz="1200" b="1" cap="small" dirty="0" smtClean="0"/>
              <a:t>, SAP-EDI, SAP </a:t>
            </a:r>
            <a:r>
              <a:rPr lang="en-GB" sz="1200" b="1" cap="small" dirty="0" err="1" smtClean="0"/>
              <a:t>EarlyWatch</a:t>
            </a:r>
            <a:r>
              <a:rPr lang="en-GB" sz="1200" b="1" cap="small" dirty="0" smtClean="0"/>
              <a:t>, SAP </a:t>
            </a:r>
            <a:r>
              <a:rPr lang="en-GB" sz="1200" b="1" cap="small" dirty="0" err="1" smtClean="0"/>
              <a:t>ArchiveLink</a:t>
            </a:r>
            <a:r>
              <a:rPr lang="en-GB" sz="1200" b="1" cap="small" dirty="0" smtClean="0"/>
              <a:t>, SAP Business Workflow, ALE/WEB, SAPPHIRE, </a:t>
            </a:r>
            <a:r>
              <a:rPr lang="en-GB" sz="1200" b="1" cap="small" dirty="0" err="1" smtClean="0"/>
              <a:t>TeamSAP</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Je ne </a:t>
            </a:r>
            <a:r>
              <a:rPr lang="en-GB" sz="1200" b="1" cap="small" dirty="0" err="1" smtClean="0"/>
              <a:t>peux</a:t>
            </a:r>
            <a:r>
              <a:rPr lang="en-GB" sz="1200" b="1" cap="small" dirty="0" smtClean="0"/>
              <a:t> </a:t>
            </a:r>
            <a:r>
              <a:rPr lang="en-GB" sz="1200" b="1" cap="small" dirty="0" err="1" smtClean="0"/>
              <a:t>être</a:t>
            </a:r>
            <a:r>
              <a:rPr lang="en-GB" sz="1200" b="1" cap="small" dirty="0" smtClean="0"/>
              <a:t> </a:t>
            </a:r>
            <a:r>
              <a:rPr lang="en-GB" sz="1200" b="1" cap="small" dirty="0" err="1" smtClean="0"/>
              <a:t>accusé</a:t>
            </a:r>
            <a:r>
              <a:rPr lang="en-GB" sz="1200" b="1" cap="small" dirty="0" smtClean="0"/>
              <a:t> de </a:t>
            </a:r>
            <a:r>
              <a:rPr lang="en-GB" sz="1200" b="1" cap="small" dirty="0" err="1" smtClean="0"/>
              <a:t>contrefaçon</a:t>
            </a:r>
            <a:r>
              <a:rPr lang="en-GB" sz="1200" b="1" cap="small" dirty="0" smtClean="0"/>
              <a:t> </a:t>
            </a:r>
            <a:r>
              <a:rPr lang="en-GB" sz="1200" b="1" cap="small" dirty="0" err="1" smtClean="0"/>
              <a:t>ou</a:t>
            </a:r>
            <a:r>
              <a:rPr lang="en-GB" sz="1200" b="1" cap="small" dirty="0" smtClean="0"/>
              <a:t> de reproductions </a:t>
            </a:r>
            <a:r>
              <a:rPr lang="en-GB" sz="1200" b="1" cap="small" dirty="0" err="1" smtClean="0"/>
              <a:t>interdites</a:t>
            </a:r>
            <a:r>
              <a:rPr lang="en-GB" sz="1200" b="1" cap="small" dirty="0" smtClean="0"/>
              <a:t> pour les raisons </a:t>
            </a:r>
            <a:r>
              <a:rPr lang="en-GB" sz="1200" b="1" cap="small" dirty="0" err="1" smtClean="0"/>
              <a:t>suivantes</a:t>
            </a:r>
            <a:r>
              <a:rPr lang="en-GB" sz="1200" b="1" cap="small" dirty="0" smtClean="0"/>
              <a:t> :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Mes</a:t>
            </a:r>
            <a:r>
              <a:rPr lang="en-GB" sz="1200" b="1" cap="small" dirty="0" smtClean="0"/>
              <a:t> guides </a:t>
            </a:r>
            <a:r>
              <a:rPr lang="en-GB" sz="1200" b="1" cap="small" dirty="0" err="1" smtClean="0"/>
              <a:t>utilisateurs</a:t>
            </a:r>
            <a:r>
              <a:rPr lang="en-GB" sz="1200" b="1" cap="small" dirty="0" smtClean="0"/>
              <a:t> et de </a:t>
            </a:r>
            <a:r>
              <a:rPr lang="en-GB" sz="1200" b="1" cap="small" dirty="0" err="1" smtClean="0"/>
              <a:t>paramétrage</a:t>
            </a:r>
            <a:r>
              <a:rPr lang="en-GB" sz="1200" b="1" cap="small" dirty="0" smtClean="0"/>
              <a:t> </a:t>
            </a:r>
            <a:r>
              <a:rPr lang="en-GB" sz="1200" b="1" cap="small" dirty="0" err="1" smtClean="0"/>
              <a:t>sont</a:t>
            </a:r>
            <a:r>
              <a:rPr lang="en-GB" sz="1200" b="1" cap="small" dirty="0" smtClean="0"/>
              <a:t> </a:t>
            </a:r>
            <a:r>
              <a:rPr lang="en-GB" sz="1200" b="1" cap="small" dirty="0" err="1" smtClean="0"/>
              <a:t>issus</a:t>
            </a:r>
            <a:r>
              <a:rPr lang="en-GB" sz="1200" b="1" cap="small" dirty="0" smtClean="0"/>
              <a:t> de </a:t>
            </a:r>
            <a:r>
              <a:rPr lang="en-GB" sz="1200" b="1" cap="small" dirty="0" err="1" smtClean="0"/>
              <a:t>mes</a:t>
            </a:r>
            <a:r>
              <a:rPr lang="en-GB" sz="1200" b="1" cap="small" dirty="0" smtClean="0"/>
              <a:t> </a:t>
            </a:r>
            <a:r>
              <a:rPr lang="en-GB" sz="1200" b="1" cap="small" dirty="0" err="1" smtClean="0"/>
              <a:t>connaissances</a:t>
            </a:r>
            <a:r>
              <a:rPr lang="en-GB" sz="1200" b="1" cap="small" dirty="0" smtClean="0"/>
              <a:t> </a:t>
            </a:r>
            <a:r>
              <a:rPr lang="en-GB" sz="1200" b="1" cap="small" dirty="0" err="1" smtClean="0"/>
              <a:t>personnelles</a:t>
            </a:r>
            <a:r>
              <a:rPr lang="en-GB" sz="1200" b="1" cap="small" dirty="0" smtClean="0"/>
              <a:t> et de sites web.</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Les </a:t>
            </a:r>
            <a:r>
              <a:rPr lang="en-GB" sz="1200" b="1" cap="small" dirty="0" err="1" smtClean="0"/>
              <a:t>noms</a:t>
            </a:r>
            <a:r>
              <a:rPr lang="en-GB" sz="1200" b="1" cap="small" dirty="0" smtClean="0"/>
              <a:t> des </a:t>
            </a:r>
            <a:r>
              <a:rPr lang="en-GB" sz="1200" b="1" cap="small" dirty="0" err="1" smtClean="0"/>
              <a:t>personnes</a:t>
            </a:r>
            <a:r>
              <a:rPr lang="en-GB" sz="1200" b="1" cap="small" dirty="0" smtClean="0"/>
              <a:t> et sites </a:t>
            </a:r>
            <a:r>
              <a:rPr lang="en-GB" sz="1200" b="1" cap="small" dirty="0" err="1" smtClean="0"/>
              <a:t>sont</a:t>
            </a:r>
            <a:r>
              <a:rPr lang="en-GB" sz="1200" b="1" cap="small" dirty="0" smtClean="0"/>
              <a:t> </a:t>
            </a:r>
            <a:r>
              <a:rPr lang="en-GB" sz="1200" b="1" cap="small" dirty="0" err="1" smtClean="0"/>
              <a:t>clairement</a:t>
            </a:r>
            <a:r>
              <a:rPr lang="en-GB" sz="1200" b="1" cap="small" dirty="0" smtClean="0"/>
              <a:t> </a:t>
            </a:r>
            <a:r>
              <a:rPr lang="en-GB" sz="1200" b="1" cap="small" dirty="0" err="1" smtClean="0"/>
              <a:t>énoncés</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SAP AG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NEURONES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dirty="0" smtClean="0"/>
              <a:t>Sharesap.com®. Copyright©. Tous droits réservés. Par Mickael QUESNOT, Consultant SAP</a:t>
            </a: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
        <p:nvSpPr>
          <p:cNvPr id="11267" name="Espace réservé de la date 4"/>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fld id="{1BF096A1-D2D3-4C54-8A1F-A9FA62303D0C}" type="datetime1">
              <a:rPr lang="fr-FR" smtClean="0"/>
              <a:pPr/>
              <a:t>25/06/2012</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 Consultant SAP</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3</a:t>
            </a:fld>
            <a:endParaRPr lang="en-GB"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a:t>Applications</a:t>
            </a:r>
            <a:br>
              <a:rPr lang="fr-FR" b="1" dirty="0"/>
            </a:br>
            <a:r>
              <a:rPr lang="fr-FR" dirty="0"/>
              <a:t>La facturation constitue l'étape de traitement finale d'une transaction commerciale dans l'Administration des ventes.</a:t>
            </a:r>
            <a:br>
              <a:rPr lang="fr-FR" dirty="0"/>
            </a:br>
            <a:endParaRPr lang="fr-FR" dirty="0"/>
          </a:p>
        </p:txBody>
      </p:sp>
      <p:pic>
        <p:nvPicPr>
          <p:cNvPr id="2" name="Espace réservé du contenu 1" descr="Accès simplifié aux menu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10244" name="Espace réservé de la date 3"/>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E502B600-2462-4AA9-AE83-B761D4234118}" type="datetime1">
              <a:rPr lang="fr-FR" smtClean="0"/>
              <a:pPr/>
              <a:t>25/06/2012</a:t>
            </a:fld>
            <a:endParaRPr lang="en-GB" smtClean="0"/>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 Consultant SAP</a:t>
            </a:r>
            <a:endParaRPr lang="en-GB" smtClean="0"/>
          </a:p>
        </p:txBody>
      </p:sp>
      <p:sp>
        <p:nvSpPr>
          <p:cNvPr id="10246"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AE82408-D3B9-4435-A35A-BCB6CA1CFD0E}" type="slidenum">
              <a:rPr lang="en-GB" smtClean="0"/>
              <a:pPr/>
              <a:t>4</a:t>
            </a:fld>
            <a:endParaRPr lang="en-GB"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informations sur la facturation sont disponibles à chaque étape de traitement des commandes et des livraisons.</a:t>
            </a:r>
            <a:endParaRPr lang="fr-FR" dirty="0"/>
          </a:p>
        </p:txBody>
      </p:sp>
      <p:pic>
        <p:nvPicPr>
          <p:cNvPr id="7" name="Espace réservé du contenu 6" descr="Flux de document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spTree>
    <p:extLst>
      <p:ext uri="{BB962C8B-B14F-4D97-AF65-F5344CB8AC3E}">
        <p14:creationId xmlns:p14="http://schemas.microsoft.com/office/powerpoint/2010/main" val="2512687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Cette composante comprend les fonctionnalités suivantes :</a:t>
            </a:r>
            <a:br>
              <a:rPr lang="fr-FR" dirty="0"/>
            </a:br>
            <a:r>
              <a:rPr lang="fr-FR" dirty="0"/>
              <a:t>●      Création des éléments suivants :</a:t>
            </a:r>
            <a:br>
              <a:rPr lang="fr-FR" dirty="0"/>
            </a:br>
            <a:endParaRPr lang="fr-FR" dirty="0"/>
          </a:p>
        </p:txBody>
      </p:sp>
      <p:pic>
        <p:nvPicPr>
          <p:cNvPr id="7" name="Espace réservé du contenu 6" descr="Facture 90036956   (F2) Afficher: Synthèse Postes de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spTree>
    <p:extLst>
      <p:ext uri="{BB962C8B-B14F-4D97-AF65-F5344CB8AC3E}">
        <p14:creationId xmlns:p14="http://schemas.microsoft.com/office/powerpoint/2010/main" val="624854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Factures sur la base des livraisons ou des services</a:t>
            </a:r>
            <a:br>
              <a:rPr lang="fr-FR" dirty="0"/>
            </a:br>
            <a:endParaRPr lang="fr-FR" dirty="0"/>
          </a:p>
        </p:txBody>
      </p:sp>
      <p:pic>
        <p:nvPicPr>
          <p:cNvPr id="7" name="Espace réservé du contenu 6" descr="Traiter échéancier de factur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75524"/>
            <a:ext cx="7772400" cy="4389652"/>
          </a:xfrm>
        </p:spPr>
      </p:pic>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spTree>
    <p:extLst>
      <p:ext uri="{BB962C8B-B14F-4D97-AF65-F5344CB8AC3E}">
        <p14:creationId xmlns:p14="http://schemas.microsoft.com/office/powerpoint/2010/main" val="3130537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Notes de crédit et de débit</a:t>
            </a:r>
            <a:br>
              <a:rPr lang="fr-FR" dirty="0"/>
            </a:br>
            <a:endParaRPr lang="fr-FR" dirty="0"/>
          </a:p>
        </p:txBody>
      </p:sp>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9" name="Espace réservé du contenu 8" descr="Type de facture (1)  125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56470" y="1784350"/>
            <a:ext cx="3688260" cy="4572000"/>
          </a:xfrm>
        </p:spPr>
      </p:pic>
    </p:spTree>
    <p:extLst>
      <p:ext uri="{BB962C8B-B14F-4D97-AF65-F5344CB8AC3E}">
        <p14:creationId xmlns:p14="http://schemas.microsoft.com/office/powerpoint/2010/main" val="1688784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Factures pro forma</a:t>
            </a:r>
            <a:br>
              <a:rPr lang="fr-FR" dirty="0"/>
            </a:br>
            <a:endParaRPr lang="fr-FR" dirty="0"/>
          </a:p>
        </p:txBody>
      </p:sp>
      <p:sp>
        <p:nvSpPr>
          <p:cNvPr id="4" name="Espace réservé de la date 3"/>
          <p:cNvSpPr>
            <a:spLocks noGrp="1"/>
          </p:cNvSpPr>
          <p:nvPr>
            <p:ph type="dt" sz="half" idx="10"/>
          </p:nvPr>
        </p:nvSpPr>
        <p:spPr/>
        <p:txBody>
          <a:bodyPr/>
          <a:lstStyle/>
          <a:p>
            <a:pPr>
              <a:defRPr/>
            </a:pPr>
            <a:fld id="{D2645398-14F8-4099-923C-706B4A31F8F3}" type="datetime1">
              <a:rPr lang="fr-FR" smtClean="0"/>
              <a:pPr>
                <a:defRPr/>
              </a:pPr>
              <a:t>25/06/2012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412776"/>
            <a:ext cx="7096125"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2968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1182</TotalTime>
  <Words>493</Words>
  <Application>Microsoft Office PowerPoint</Application>
  <PresentationFormat>Affichage à l'écran (4:3)</PresentationFormat>
  <Paragraphs>100</Paragraphs>
  <Slides>16</Slides>
  <Notes>1</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Métro</vt:lpstr>
      <vt:lpstr>Facturation©</vt:lpstr>
      <vt:lpstr>Présentation PowerPoint</vt:lpstr>
      <vt:lpstr>Présentation PowerPoint</vt:lpstr>
      <vt:lpstr>Applications La facturation constitue l'étape de traitement finale d'une transaction commerciale dans l'Administration des ventes. </vt:lpstr>
      <vt:lpstr>Les informations sur la facturation sont disponibles à chaque étape de traitement des commandes et des livraisons.</vt:lpstr>
      <vt:lpstr>Cette composante comprend les fonctionnalités suivantes : ●      Création des éléments suivants : </vt:lpstr>
      <vt:lpstr>○       Factures sur la base des livraisons ou des services </vt:lpstr>
      <vt:lpstr>○       Notes de crédit et de débit </vt:lpstr>
      <vt:lpstr>○       Factures pro forma </vt:lpstr>
      <vt:lpstr>●      Annulation des transactions de facturation  VF11 </vt:lpstr>
      <vt:lpstr>●      Fonctions complètes de détermination du prix  VFRB </vt:lpstr>
      <vt:lpstr>●      Émission de ristournes  VB(7 - Décompte  </vt:lpstr>
      <vt:lpstr>●      Transfert des données de facturation à la Comptabilité financière (FI)  VFX3</vt:lpstr>
      <vt:lpstr>Fonctionnalités Comme toutes les composantes de gestion des commandes client dans le système SAP, le module de facturation est intégré dans les structures organisationnelles.  </vt:lpstr>
      <vt:lpstr>Ainsi, vous pouvez affecter aux transactions de facturation une organisation commerciale donnée, un canal de distribution et un secteur d'activité. </vt:lpstr>
      <vt:lpstr>Étant donné que la Facturation dispose d'une interface avec la Comptabilité financière, les structures organisationnelles du service de la comptabilité (les sociétés et les organisations commerciales affectées aux sociétés) sont importantes.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AptarGroup</cp:lastModifiedBy>
  <cp:revision>190</cp:revision>
  <dcterms:modified xsi:type="dcterms:W3CDTF">2012-06-25T20:57:43Z</dcterms:modified>
</cp:coreProperties>
</file>