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0"/>
  </p:notesMasterIdLst>
  <p:sldIdLst>
    <p:sldId id="256" r:id="rId2"/>
    <p:sldId id="293" r:id="rId3"/>
    <p:sldId id="278" r:id="rId4"/>
    <p:sldId id="260" r:id="rId5"/>
    <p:sldId id="279" r:id="rId6"/>
    <p:sldId id="282" r:id="rId7"/>
    <p:sldId id="280" r:id="rId8"/>
    <p:sldId id="281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fld id="{5E8C23A1-1D6D-43B4-BDA5-D084BBB73A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6177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 sz="2400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ln>
            <a:noFill/>
          </a:ln>
        </p:spPr>
        <p:txBody>
          <a:bodyPr/>
          <a:lstStyle>
            <a:lvl1pPr>
              <a:defRPr sz="24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ln>
            <a:noFill/>
          </a:ln>
        </p:spPr>
        <p:txBody>
          <a:bodyPr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90EED-E2F0-416E-91F3-53EC24AF51E4}" type="datetime1">
              <a:rPr lang="fr-FR" smtClean="0"/>
              <a:t>15/11/2012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A602A-EC1B-49E5-A0D9-D9765BC1011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9CF97-0033-4D2D-826E-6EF70B6C5DB1}" type="datetime1">
              <a:rPr lang="fr-FR" smtClean="0"/>
              <a:t>15/11/2012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E8B9C-6D82-4637-A30C-23129935CE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19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19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11CD5-9E00-4A57-9F47-EB8DD0C30D1C}" type="datetime1">
              <a:rPr lang="fr-FR" smtClean="0"/>
              <a:t>15/11/2012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1AA70-13FB-42F4-8247-0093514F5D5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AAAEB-9FAF-4D87-973A-0B0BDA6C3E91}" type="datetime1">
              <a:rPr lang="fr-FR" smtClean="0"/>
              <a:t>15/11/2012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DE995-3A25-4BBE-B241-84E9E7DA1F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5B9FA-C75B-43DD-8F56-BF418E14CB6C}" type="datetime1">
              <a:rPr lang="fr-FR" smtClean="0"/>
              <a:t>15/11/2012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94F4B-09DD-4E26-BD48-5D49A58BB75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3387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5175" y="1412875"/>
            <a:ext cx="4244975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D8C5C-754F-4C02-B9B4-576A4BB3C77F}" type="datetime1">
              <a:rPr lang="fr-FR" smtClean="0"/>
              <a:t>15/11/2012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D07BC-8AF1-4465-B530-641BB67BCCF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07D0C-26FC-4F0F-AB39-B27B7AD4FA04}" type="datetime1">
              <a:rPr lang="fr-FR" smtClean="0"/>
              <a:t>15/11/2012</a:t>
            </a:fld>
            <a:endParaRPr lang="fr-F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40B16-098B-491C-9E7A-0D6CA996874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B409E-8759-4C4A-8B9A-562A374FFE41}" type="datetime1">
              <a:rPr lang="fr-FR" smtClean="0"/>
              <a:t>15/11/2012</a:t>
            </a:fld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56D7-3555-41F1-85BD-1FBBBD3DC9B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59350-9A73-4006-9F05-A60F60FDDFF4}" type="datetime1">
              <a:rPr lang="fr-FR" smtClean="0"/>
              <a:t>15/11/2012</a:t>
            </a:fld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3AB13-4317-429A-82C6-515E301E17E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C88CB-4051-4C6B-B1AC-CFD67721D774}" type="datetime1">
              <a:rPr lang="fr-FR" smtClean="0"/>
              <a:t>15/11/2012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0961E-DEBA-40DC-9EA6-23C687C2765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E625C-909A-4639-8B14-317DB7262AE4}" type="datetime1">
              <a:rPr lang="fr-FR" smtClean="0"/>
              <a:t>15/11/2012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4C56B-732F-4805-B495-5882606F412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40762" cy="4606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8F602EE5-6441-4169-89D0-98F1F174B06A}" type="datetime1">
              <a:rPr lang="fr-FR" smtClean="0"/>
              <a:t>15/11/2012</a:t>
            </a:fld>
            <a:endParaRPr lang="fr-F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6FF875B-2DA2-4DBE-BAEF-A862ABBCB7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Guide fonctionnel SAP ECC 6.0 par Mickael QUESNOT ©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b="1" dirty="0" smtClean="0"/>
              <a:t>Création d'une commande - avec fiche article</a:t>
            </a:r>
            <a:endParaRPr lang="fr-F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Achats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6DA0CB4-109F-432C-98D9-A39A8B37B9B1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741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74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5764628-A85E-49F8-8EFF-AC1B911D3F1E}" type="slidenum">
              <a:rPr lang="fr-FR" smtClean="0"/>
              <a:pPr/>
              <a:t>10</a:t>
            </a:fld>
            <a:endParaRPr lang="fr-FR" smtClean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pPr eaLnBrk="1" hangingPunct="1"/>
            <a:r>
              <a:rPr lang="fr-FR" smtClean="0"/>
              <a:t>Après avoir appuyé sur ENTRÉE, vous pouvez spécifier le coefficient de conversion dans l'écran de détail du poste, onglet Quantité/Poids si cela n'a pas encore été fait dans le système. </a:t>
            </a:r>
            <a:br>
              <a:rPr lang="fr-FR" smtClean="0"/>
            </a:br>
            <a:endParaRPr lang="fr-FR" smtClean="0"/>
          </a:p>
        </p:txBody>
      </p:sp>
      <p:pic>
        <p:nvPicPr>
          <p:cNvPr id="1741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17415" name="Rectangle 4"/>
          <p:cNvSpPr>
            <a:spLocks noChangeArrowheads="1"/>
          </p:cNvSpPr>
          <p:nvPr/>
        </p:nvSpPr>
        <p:spPr bwMode="auto">
          <a:xfrm>
            <a:off x="2268538" y="4797425"/>
            <a:ext cx="3167062" cy="360363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7416" name="Line 5"/>
          <p:cNvSpPr>
            <a:spLocks noChangeShapeType="1"/>
          </p:cNvSpPr>
          <p:nvPr/>
        </p:nvSpPr>
        <p:spPr bwMode="auto">
          <a:xfrm flipH="1">
            <a:off x="1908175" y="4076700"/>
            <a:ext cx="360363" cy="5048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3BDC12A-7BFD-42E4-B95B-CC1CB6CF01D8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8435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843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3CEE72-7989-4668-9021-C048C3327350}" type="slidenum">
              <a:rPr lang="fr-FR" smtClean="0"/>
              <a:pPr/>
              <a:t>11</a:t>
            </a:fld>
            <a:endParaRPr lang="fr-FR" smtClean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eaLnBrk="1" hangingPunct="1"/>
            <a:r>
              <a:rPr lang="fr-FR" sz="1400" b="1" smtClean="0"/>
              <a:t>Date de livraison</a:t>
            </a:r>
            <a:r>
              <a:rPr lang="fr-FR" sz="1400" smtClean="0"/>
              <a:t> : Vous pouvez saisir la dernière date possible sur laquelle vous êtes prêts à accepter une entrée de marchandises dans la zone </a:t>
            </a:r>
            <a:r>
              <a:rPr lang="fr-FR" sz="1400" i="1" smtClean="0"/>
              <a:t>Dernière date EM</a:t>
            </a:r>
            <a:r>
              <a:rPr lang="fr-FR" sz="1400" smtClean="0"/>
              <a:t> (chemin de menus : </a:t>
            </a:r>
            <a:r>
              <a:rPr lang="fr-FR" sz="1400" i="1" smtClean="0"/>
              <a:t>Poste</a:t>
            </a:r>
            <a:r>
              <a:rPr lang="fr-FR" sz="1400" smtClean="0"/>
              <a:t> &gt; Livraison).</a:t>
            </a:r>
            <a:br>
              <a:rPr lang="fr-FR" sz="1400" smtClean="0"/>
            </a:br>
            <a:r>
              <a:rPr lang="fr-FR" sz="1400" smtClean="0"/>
              <a:t/>
            </a:r>
            <a:br>
              <a:rPr lang="fr-FR" sz="1400" smtClean="0"/>
            </a:br>
            <a:r>
              <a:rPr lang="fr-FR" sz="1400" smtClean="0"/>
              <a:t>Si cette zone a été gérée, le système contrôle chaque entrée de marchandises afin de vérifier si la date a été respectée. Si ce n'est pas le cas, il envoie un message. </a:t>
            </a:r>
          </a:p>
        </p:txBody>
      </p:sp>
      <p:pic>
        <p:nvPicPr>
          <p:cNvPr id="1843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18439" name="Rectangle 4"/>
          <p:cNvSpPr>
            <a:spLocks noChangeArrowheads="1"/>
          </p:cNvSpPr>
          <p:nvPr/>
        </p:nvSpPr>
        <p:spPr bwMode="auto">
          <a:xfrm>
            <a:off x="3779838" y="4437063"/>
            <a:ext cx="1871662" cy="720725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3E9D43C-F55A-48C3-A20B-8A3C94D4F2F0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945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946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C58A43-BBF1-4EA9-B464-0D0DD83BF60D}" type="slidenum">
              <a:rPr lang="fr-FR" smtClean="0"/>
              <a:pPr/>
              <a:t>12</a:t>
            </a:fld>
            <a:endParaRPr lang="fr-FR" smtClean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Vous vérifiez les données suivantes, selon le cas : </a:t>
            </a:r>
            <a:br>
              <a:rPr lang="fr-FR" smtClean="0"/>
            </a:br>
            <a:r>
              <a:rPr lang="fr-FR" smtClean="0"/>
              <a:t/>
            </a:r>
            <a:br>
              <a:rPr lang="fr-FR" smtClean="0"/>
            </a:br>
            <a:r>
              <a:rPr lang="fr-FR" smtClean="0"/>
              <a:t>les données de poste (écran de détail du poste), </a:t>
            </a:r>
          </a:p>
        </p:txBody>
      </p:sp>
      <p:pic>
        <p:nvPicPr>
          <p:cNvPr id="1946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3C51738-8012-48D4-A0E7-D463E5992B61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2048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2048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4B8F5D-B03C-4E0D-8331-35E6C1D35ED3}" type="slidenum">
              <a:rPr lang="fr-FR" smtClean="0"/>
              <a:pPr/>
              <a:t>13</a:t>
            </a:fld>
            <a:endParaRPr lang="fr-FR" smtClean="0"/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les textes pour le poste (</a:t>
            </a:r>
            <a:r>
              <a:rPr lang="fr-FR" i="1" smtClean="0"/>
              <a:t>Poste </a:t>
            </a:r>
            <a:r>
              <a:rPr lang="fr-FR" smtClean="0"/>
              <a:t>&gt; </a:t>
            </a:r>
            <a:r>
              <a:rPr lang="fr-FR" i="1" smtClean="0"/>
              <a:t>Textes),</a:t>
            </a:r>
            <a:br>
              <a:rPr lang="fr-FR" i="1" smtClean="0"/>
            </a:br>
            <a:r>
              <a:rPr lang="fr-FR" smtClean="0"/>
              <a:t> </a:t>
            </a:r>
          </a:p>
        </p:txBody>
      </p:sp>
      <p:pic>
        <p:nvPicPr>
          <p:cNvPr id="2048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33386E9-15E2-4916-881F-60C8197DE2FA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2150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2150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1FE872-9D43-49B1-8638-1D8611C0D62A}" type="slidenum">
              <a:rPr lang="fr-FR" smtClean="0"/>
              <a:pPr/>
              <a:t>14</a:t>
            </a:fld>
            <a:endParaRPr lang="fr-FR" smtClean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les données d'en-tête du document (écran de détail de l'en-tête), </a:t>
            </a:r>
            <a:br>
              <a:rPr lang="fr-FR" smtClean="0"/>
            </a:br>
            <a:endParaRPr lang="fr-FR" smtClean="0"/>
          </a:p>
        </p:txBody>
      </p:sp>
      <p:pic>
        <p:nvPicPr>
          <p:cNvPr id="2151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9EE5541-5218-4F0B-9158-6168F0951811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2253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2253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F3DDB2-36E7-45F0-A9CD-1CEB83FBAFCF}" type="slidenum">
              <a:rPr lang="fr-FR" smtClean="0"/>
              <a:pPr/>
              <a:t>15</a:t>
            </a:fld>
            <a:endParaRPr lang="fr-FR" smtClean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les textes d'en-tête de la commande (</a:t>
            </a:r>
            <a:r>
              <a:rPr lang="fr-FR" i="1" smtClean="0"/>
              <a:t>En-tête</a:t>
            </a:r>
            <a:r>
              <a:rPr lang="fr-FR" smtClean="0"/>
              <a:t> &gt; </a:t>
            </a:r>
            <a:r>
              <a:rPr lang="fr-FR" i="1" smtClean="0"/>
              <a:t>Textes</a:t>
            </a:r>
            <a:r>
              <a:rPr lang="fr-FR" smtClean="0"/>
              <a:t>),</a:t>
            </a:r>
            <a:br>
              <a:rPr lang="fr-FR" smtClean="0"/>
            </a:br>
            <a:r>
              <a:rPr lang="fr-FR" smtClean="0"/>
              <a:t> </a:t>
            </a:r>
          </a:p>
        </p:txBody>
      </p:sp>
      <p:pic>
        <p:nvPicPr>
          <p:cNvPr id="2253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0EE9D75-F03B-425F-B89E-3ED45C294C84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23555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2355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9C6191F-6242-4856-BB9D-C799BAD73944}" type="slidenum">
              <a:rPr lang="fr-FR" smtClean="0"/>
              <a:pPr/>
              <a:t>16</a:t>
            </a:fld>
            <a:endParaRPr lang="fr-FR" smtClean="0"/>
          </a:p>
        </p:txBody>
      </p:sp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pPr eaLnBrk="1" hangingPunct="1"/>
            <a:r>
              <a:rPr lang="fr-FR" smtClean="0"/>
              <a:t>Dans l’onglet </a:t>
            </a:r>
            <a:r>
              <a:rPr lang="fr-FR" i="1" smtClean="0"/>
              <a:t>Conditions</a:t>
            </a:r>
            <a:r>
              <a:rPr lang="fr-FR" smtClean="0"/>
              <a:t> de l’</a:t>
            </a:r>
            <a:r>
              <a:rPr lang="fr-FR" i="1" smtClean="0"/>
              <a:t>En-tête</a:t>
            </a:r>
            <a:r>
              <a:rPr lang="fr-FR" smtClean="0"/>
              <a:t>, vous pouvez afficher la valeur totale de la commande.</a:t>
            </a:r>
            <a:br>
              <a:rPr lang="fr-FR" smtClean="0"/>
            </a:br>
            <a:endParaRPr lang="fr-FR" smtClean="0"/>
          </a:p>
        </p:txBody>
      </p:sp>
      <p:pic>
        <p:nvPicPr>
          <p:cNvPr id="2355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23559" name="Rectangle 4"/>
          <p:cNvSpPr>
            <a:spLocks noChangeArrowheads="1"/>
          </p:cNvSpPr>
          <p:nvPr/>
        </p:nvSpPr>
        <p:spPr bwMode="auto">
          <a:xfrm>
            <a:off x="2124075" y="2492375"/>
            <a:ext cx="2376488" cy="360363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3560" name="Line 5"/>
          <p:cNvSpPr>
            <a:spLocks noChangeShapeType="1"/>
          </p:cNvSpPr>
          <p:nvPr/>
        </p:nvSpPr>
        <p:spPr bwMode="auto">
          <a:xfrm flipH="1">
            <a:off x="1763713" y="1844675"/>
            <a:ext cx="215900" cy="4318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349B116-5181-4671-9135-1B51F8A5D2E5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2457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2458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1C943AC-1900-4EB0-AFBA-C323B7A702AD}" type="slidenum">
              <a:rPr lang="fr-FR" smtClean="0"/>
              <a:pPr/>
              <a:t>17</a:t>
            </a:fld>
            <a:endParaRPr lang="fr-FR" smtClean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Vous sauvegardez la commande.</a:t>
            </a:r>
            <a:br>
              <a:rPr lang="fr-FR" smtClean="0"/>
            </a:br>
            <a:r>
              <a:rPr lang="fr-FR" smtClean="0"/>
              <a:t> </a:t>
            </a:r>
          </a:p>
        </p:txBody>
      </p:sp>
      <p:pic>
        <p:nvPicPr>
          <p:cNvPr id="2458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24583" name="Line 4"/>
          <p:cNvSpPr>
            <a:spLocks noChangeShapeType="1"/>
          </p:cNvSpPr>
          <p:nvPr/>
        </p:nvSpPr>
        <p:spPr bwMode="auto">
          <a:xfrm flipH="1" flipV="1">
            <a:off x="1763713" y="2060575"/>
            <a:ext cx="431800" cy="576263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B015F0D-39C3-4DFD-939F-3A5D310E902C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2560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2560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DD1400-BC5D-4619-B1FB-A58B1749E0D2}" type="slidenum">
              <a:rPr lang="fr-FR" smtClean="0"/>
              <a:pPr/>
              <a:t>18</a:t>
            </a:fld>
            <a:endParaRPr lang="fr-FR" smtClean="0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pPr eaLnBrk="1" hangingPunct="1"/>
            <a:r>
              <a:rPr lang="fr-FR" b="1" smtClean="0"/>
              <a:t>Résultat : </a:t>
            </a:r>
            <a:r>
              <a:rPr lang="fr-FR" smtClean="0"/>
              <a:t>La commande est créée dans le système SAP. Afin que l'information dans la commande puisse être envoyée au fournisseur, le système crée un message pour la commande. </a:t>
            </a:r>
            <a:br>
              <a:rPr lang="fr-FR" smtClean="0"/>
            </a:br>
            <a:endParaRPr lang="fr-FR" smtClean="0"/>
          </a:p>
        </p:txBody>
      </p:sp>
      <p:pic>
        <p:nvPicPr>
          <p:cNvPr id="2560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25607" name="Rectangle 4"/>
          <p:cNvSpPr>
            <a:spLocks noChangeArrowheads="1"/>
          </p:cNvSpPr>
          <p:nvPr/>
        </p:nvSpPr>
        <p:spPr bwMode="auto">
          <a:xfrm>
            <a:off x="71438" y="5661025"/>
            <a:ext cx="2771775" cy="576263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21DDD12-577C-4745-BBD1-8044FE225059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lang="fr-FR" dirty="0" smtClean="0"/>
              <a:t>Sharesap.com®. Copyright©. Tous droits réservés. Par Mickael QUESNOT</a:t>
            </a:r>
            <a:endParaRPr lang="en-GB" dirty="0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0" y="332656"/>
            <a:ext cx="8634413" cy="5680794"/>
          </a:xfrm>
        </p:spPr>
        <p:txBody>
          <a:bodyPr>
            <a:normAutofit fontScale="475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>
                <a:hlinkClick r:id="rId2"/>
              </a:rPr>
              <a:t>quesnot@sharesap.com</a:t>
            </a:r>
            <a:r>
              <a:rPr lang="fr-FR" u="sng" dirty="0" smtClean="0"/>
              <a:t>.</a:t>
            </a:r>
          </a:p>
          <a:p>
            <a:pPr>
              <a:defRPr/>
            </a:pPr>
            <a:endParaRPr lang="fr-FR" u="sng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cap="small" dirty="0"/>
              <a:t>	</a:t>
            </a: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</a:t>
            </a:r>
            <a:r>
              <a:rPr lang="fr-FR" dirty="0" smtClean="0"/>
              <a:t>.</a:t>
            </a:r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SAP® est une marque déposée par SAP AG ainsi que les noms suivants : SAP ECC, ABAP, R/3.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83258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19A41F2-E729-4105-A71B-D024C030E5AB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024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024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747E676-3244-4ADA-87F2-2572B5886D2A}" type="slidenum">
              <a:rPr lang="fr-FR" smtClean="0"/>
              <a:pPr/>
              <a:t>3</a:t>
            </a:fld>
            <a:endParaRPr lang="fr-FR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L'écran initial s’affiche. Dans cet écran, vous saisissez les données requises ou, si nécessaire, modifiez les valeurs par défaut existantes.  </a:t>
            </a:r>
          </a:p>
        </p:txBody>
      </p:sp>
      <p:pic>
        <p:nvPicPr>
          <p:cNvPr id="1024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574C0A3-AC72-4290-BFBA-E1D2053441F1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126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126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E4DCB9D-5A4A-4B08-A84F-DAC78E3CD7B8}" type="slidenum">
              <a:rPr lang="fr-FR" smtClean="0"/>
              <a:pPr/>
              <a:t>4</a:t>
            </a:fld>
            <a:endParaRPr lang="fr-FR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pPr eaLnBrk="1" hangingPunct="1"/>
            <a:r>
              <a:rPr lang="fr-FR" smtClean="0"/>
              <a:t>Vous appuyez sur ENTRÉE pour passer à la synthèse des postes. Vous cliquez sur Synthèse des postes,si nécessaire.</a:t>
            </a:r>
            <a:br>
              <a:rPr lang="fr-FR" smtClean="0"/>
            </a:br>
            <a:endParaRPr lang="fr-FR" smtClean="0"/>
          </a:p>
        </p:txBody>
      </p:sp>
      <p:pic>
        <p:nvPicPr>
          <p:cNvPr id="1127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11271" name="Line 4"/>
          <p:cNvSpPr>
            <a:spLocks noChangeShapeType="1"/>
          </p:cNvSpPr>
          <p:nvPr/>
        </p:nvSpPr>
        <p:spPr bwMode="auto">
          <a:xfrm flipH="1" flipV="1">
            <a:off x="395288" y="1773238"/>
            <a:ext cx="360362" cy="503237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1272" name="Line 5"/>
          <p:cNvSpPr>
            <a:spLocks noChangeShapeType="1"/>
          </p:cNvSpPr>
          <p:nvPr/>
        </p:nvSpPr>
        <p:spPr bwMode="auto">
          <a:xfrm flipH="1">
            <a:off x="323850" y="2997200"/>
            <a:ext cx="576263" cy="360363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31BFAA7-723D-4638-A23A-7D0C0350E2EA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229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229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7C562A-F17B-4FB5-8852-FFA1675FABDD}" type="slidenum">
              <a:rPr lang="fr-FR" smtClean="0"/>
              <a:pPr/>
              <a:t>5</a:t>
            </a:fld>
            <a:endParaRPr lang="fr-FR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eaLnBrk="1" hangingPunct="1"/>
            <a:r>
              <a:rPr lang="fr-FR" smtClean="0"/>
              <a:t>Pour chaque poste, vous devez saisir les données suivantes  :</a:t>
            </a:r>
            <a:br>
              <a:rPr lang="fr-FR" smtClean="0"/>
            </a:br>
            <a:r>
              <a:rPr lang="fr-FR" b="1" smtClean="0"/>
              <a:t>Article, </a:t>
            </a:r>
            <a:br>
              <a:rPr lang="fr-FR" b="1" smtClean="0"/>
            </a:br>
            <a:r>
              <a:rPr lang="fr-FR" b="1" smtClean="0"/>
              <a:t>Quantité commandée, </a:t>
            </a:r>
            <a:br>
              <a:rPr lang="fr-FR" b="1" smtClean="0"/>
            </a:br>
            <a:r>
              <a:rPr lang="fr-FR" b="1" smtClean="0"/>
              <a:t>Division/magasin,</a:t>
            </a:r>
            <a:br>
              <a:rPr lang="fr-FR" b="1" smtClean="0"/>
            </a:br>
            <a:r>
              <a:rPr lang="fr-FR" b="1" smtClean="0"/>
              <a:t>Prix net,</a:t>
            </a:r>
            <a:endParaRPr lang="fr-FR" smtClean="0"/>
          </a:p>
        </p:txBody>
      </p:sp>
      <p:pic>
        <p:nvPicPr>
          <p:cNvPr id="1229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12295" name="Rectangle 4"/>
          <p:cNvSpPr>
            <a:spLocks noChangeArrowheads="1"/>
          </p:cNvSpPr>
          <p:nvPr/>
        </p:nvSpPr>
        <p:spPr bwMode="auto">
          <a:xfrm>
            <a:off x="107950" y="3141663"/>
            <a:ext cx="8243888" cy="1150937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9DE5F1B-282B-4248-866F-23668A979249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3315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33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54542A-C440-4DB0-953C-D9868AF306A6}" type="slidenum">
              <a:rPr lang="fr-FR" smtClean="0"/>
              <a:pPr/>
              <a:t>6</a:t>
            </a:fld>
            <a:endParaRPr lang="fr-FR" smtClean="0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smtClean="0"/>
              <a:t>Base de prix/unité de prix,</a:t>
            </a:r>
            <a:br>
              <a:rPr lang="fr-FR" b="1" smtClean="0"/>
            </a:br>
            <a:r>
              <a:rPr lang="fr-FR" b="1" smtClean="0"/>
              <a:t>Date de livraison</a:t>
            </a:r>
            <a:r>
              <a:rPr lang="fr-FR" smtClean="0"/>
              <a:t>. </a:t>
            </a:r>
          </a:p>
        </p:txBody>
      </p:sp>
      <p:pic>
        <p:nvPicPr>
          <p:cNvPr id="1331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725AFB7-679B-4A9F-AFC4-EBC43D3F51F5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433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434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87DE89D-5225-4E41-9F25-A81108FFA2F2}" type="slidenum">
              <a:rPr lang="fr-FR" smtClean="0"/>
              <a:pPr/>
              <a:t>7</a:t>
            </a:fld>
            <a:endParaRPr lang="fr-FR" smtClean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/>
          <a:lstStyle/>
          <a:p>
            <a:pPr eaLnBrk="1" hangingPunct="1"/>
            <a:r>
              <a:rPr lang="fr-FR" b="1" smtClean="0"/>
              <a:t>Prix net</a:t>
            </a:r>
            <a:r>
              <a:rPr lang="fr-FR" smtClean="0"/>
              <a:t> : La valeur par défaut pour le prix net est reprise de la fiche infos-achats. Si aucune fiche infos-achats n'est disponible pour l'article du fournisseur en question, elle est reprise dans le dernier document. </a:t>
            </a:r>
            <a:br>
              <a:rPr lang="fr-FR" smtClean="0"/>
            </a:br>
            <a:endParaRPr lang="fr-FR" smtClean="0"/>
          </a:p>
        </p:txBody>
      </p:sp>
      <p:pic>
        <p:nvPicPr>
          <p:cNvPr id="1434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14343" name="Rectangle 4"/>
          <p:cNvSpPr>
            <a:spLocks noChangeArrowheads="1"/>
          </p:cNvSpPr>
          <p:nvPr/>
        </p:nvSpPr>
        <p:spPr bwMode="auto">
          <a:xfrm>
            <a:off x="1258888" y="3213100"/>
            <a:ext cx="1225550" cy="647700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4344" name="Rectangle 5"/>
          <p:cNvSpPr>
            <a:spLocks noChangeArrowheads="1"/>
          </p:cNvSpPr>
          <p:nvPr/>
        </p:nvSpPr>
        <p:spPr bwMode="auto">
          <a:xfrm>
            <a:off x="6588125" y="3141663"/>
            <a:ext cx="863600" cy="719137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4345" name="Line 6"/>
          <p:cNvSpPr>
            <a:spLocks noChangeShapeType="1"/>
          </p:cNvSpPr>
          <p:nvPr/>
        </p:nvSpPr>
        <p:spPr bwMode="auto">
          <a:xfrm flipH="1">
            <a:off x="2555875" y="3716338"/>
            <a:ext cx="4032250" cy="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99F62A2-CC25-4055-97A8-CB6F628C5AB8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536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536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AB5C2C1-D4AD-4262-AFA4-51AC538DFD97}" type="slidenum">
              <a:rPr lang="fr-FR" smtClean="0"/>
              <a:pPr/>
              <a:t>8</a:t>
            </a:fld>
            <a:endParaRPr lang="fr-FR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Vous saisissez les conditions ou vous changez le prix brut en sélectionnant le poste puis l’onglet </a:t>
            </a:r>
            <a:r>
              <a:rPr lang="fr-FR" i="1" smtClean="0"/>
              <a:t>Conditions</a:t>
            </a:r>
            <a:r>
              <a:rPr lang="fr-FR" smtClean="0"/>
              <a:t>.</a:t>
            </a:r>
          </a:p>
        </p:txBody>
      </p:sp>
      <p:pic>
        <p:nvPicPr>
          <p:cNvPr id="1536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15367" name="Line 5"/>
          <p:cNvSpPr>
            <a:spLocks noChangeShapeType="1"/>
          </p:cNvSpPr>
          <p:nvPr/>
        </p:nvSpPr>
        <p:spPr bwMode="auto">
          <a:xfrm flipH="1">
            <a:off x="468313" y="2060575"/>
            <a:ext cx="358775" cy="50482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5368" name="Line 6"/>
          <p:cNvSpPr>
            <a:spLocks noChangeShapeType="1"/>
          </p:cNvSpPr>
          <p:nvPr/>
        </p:nvSpPr>
        <p:spPr bwMode="auto">
          <a:xfrm>
            <a:off x="3995738" y="3068638"/>
            <a:ext cx="0" cy="6477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8B080DE-0FD1-4A15-8126-4766ACEE48F7}" type="datetime1">
              <a:rPr lang="fr-FR" smtClean="0"/>
              <a:t>15/11/2012</a:t>
            </a:fld>
            <a:endParaRPr lang="fr-FR" smtClean="0"/>
          </a:p>
        </p:txBody>
      </p:sp>
      <p:sp>
        <p:nvSpPr>
          <p:cNvPr id="1638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 smtClean="0"/>
          </a:p>
        </p:txBody>
      </p:sp>
      <p:sp>
        <p:nvSpPr>
          <p:cNvPr id="1638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C19791-EACC-42B6-AC10-056137017EC4}" type="slidenum">
              <a:rPr lang="fr-FR" smtClean="0"/>
              <a:pPr/>
              <a:t>9</a:t>
            </a:fld>
            <a:endParaRPr lang="fr-FR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smtClean="0"/>
              <a:t>Base de prix/unité de prix</a:t>
            </a:r>
            <a:r>
              <a:rPr lang="fr-FR" smtClean="0"/>
              <a:t> : Si le prix spécifié se réfère à une unité autre que l'unité d'achat, vous pouvez saisir l'unité de prix ici (colonne QUP</a:t>
            </a:r>
            <a:r>
              <a:rPr lang="fr-FR" i="1" smtClean="0"/>
              <a:t>)</a:t>
            </a:r>
            <a:r>
              <a:rPr lang="fr-FR" smtClean="0"/>
              <a:t> et la base de prix (colonne </a:t>
            </a:r>
            <a:r>
              <a:rPr lang="fr-FR" i="1" smtClean="0"/>
              <a:t>par).</a:t>
            </a:r>
            <a:r>
              <a:rPr lang="fr-FR" smtClean="0"/>
              <a:t> </a:t>
            </a:r>
          </a:p>
        </p:txBody>
      </p:sp>
      <p:pic>
        <p:nvPicPr>
          <p:cNvPr id="1639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5076825" y="2276475"/>
            <a:ext cx="1943100" cy="720725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479</TotalTime>
  <Words>688</Words>
  <Application>Microsoft Office PowerPoint</Application>
  <PresentationFormat>Affichage à l'écran (4:3)</PresentationFormat>
  <Paragraphs>88</Paragraphs>
  <Slides>18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Profil</vt:lpstr>
      <vt:lpstr>Guide fonctionnel SAP ECC 6.0 par Mickael QUESNOT ©  Création d'une commande - avec fiche article</vt:lpstr>
      <vt:lpstr>Présentation PowerPoint</vt:lpstr>
      <vt:lpstr>L'écran initial s’affiche. Dans cet écran, vous saisissez les données requises ou, si nécessaire, modifiez les valeurs par défaut existantes.  </vt:lpstr>
      <vt:lpstr>Vous appuyez sur ENTRÉE pour passer à la synthèse des postes. Vous cliquez sur Synthèse des postes,si nécessaire. </vt:lpstr>
      <vt:lpstr>Pour chaque poste, vous devez saisir les données suivantes  : Article,  Quantité commandée,  Division/magasin, Prix net,</vt:lpstr>
      <vt:lpstr>Base de prix/unité de prix, Date de livraison. </vt:lpstr>
      <vt:lpstr>Prix net : La valeur par défaut pour le prix net est reprise de la fiche infos-achats. Si aucune fiche infos-achats n'est disponible pour l'article du fournisseur en question, elle est reprise dans le dernier document.  </vt:lpstr>
      <vt:lpstr>Vous saisissez les conditions ou vous changez le prix brut en sélectionnant le poste puis l’onglet Conditions.</vt:lpstr>
      <vt:lpstr>Base de prix/unité de prix : Si le prix spécifié se réfère à une unité autre que l'unité d'achat, vous pouvez saisir l'unité de prix ici (colonne QUP) et la base de prix (colonne par). </vt:lpstr>
      <vt:lpstr>Après avoir appuyé sur ENTRÉE, vous pouvez spécifier le coefficient de conversion dans l'écran de détail du poste, onglet Quantité/Poids si cela n'a pas encore été fait dans le système.  </vt:lpstr>
      <vt:lpstr>Date de livraison : Vous pouvez saisir la dernière date possible sur laquelle vous êtes prêts à accepter une entrée de marchandises dans la zone Dernière date EM (chemin de menus : Poste &gt; Livraison).  Si cette zone a été gérée, le système contrôle chaque entrée de marchandises afin de vérifier si la date a été respectée. Si ce n'est pas le cas, il envoie un message. </vt:lpstr>
      <vt:lpstr>Vous vérifiez les données suivantes, selon le cas :   les données de poste (écran de détail du poste), </vt:lpstr>
      <vt:lpstr>les textes pour le poste (Poste &gt; Textes),  </vt:lpstr>
      <vt:lpstr>les données d'en-tête du document (écran de détail de l'en-tête),  </vt:lpstr>
      <vt:lpstr>les textes d'en-tête de la commande (En-tête &gt; Textes),  </vt:lpstr>
      <vt:lpstr>Dans l’onglet Conditions de l’En-tête, vous pouvez afficher la valeur totale de la commande. </vt:lpstr>
      <vt:lpstr>Vous sauvegardez la commande.  </vt:lpstr>
      <vt:lpstr>Résultat : La commande est créée dans le système SAP. Afin que l'information dans la commande puisse être envoyée au fournisseur, le système crée un message pour la commande.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Mickael QUESNOT</dc:creator>
  <cp:lastModifiedBy>QUESNOT, Mickael</cp:lastModifiedBy>
  <cp:revision>64</cp:revision>
  <dcterms:created xsi:type="dcterms:W3CDTF">2008-10-05T17:24:36Z</dcterms:created>
  <dcterms:modified xsi:type="dcterms:W3CDTF">2012-11-15T11:20:57Z</dcterms:modified>
</cp:coreProperties>
</file>