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129" r:id="rId1"/>
  </p:sldMasterIdLst>
  <p:notesMasterIdLst>
    <p:notesMasterId r:id="rId12"/>
  </p:notesMasterIdLst>
  <p:sldIdLst>
    <p:sldId id="268" r:id="rId2"/>
    <p:sldId id="272" r:id="rId3"/>
    <p:sldId id="273" r:id="rId4"/>
    <p:sldId id="271" r:id="rId5"/>
    <p:sldId id="274" r:id="rId6"/>
    <p:sldId id="275" r:id="rId7"/>
    <p:sldId id="278" r:id="rId8"/>
    <p:sldId id="277" r:id="rId9"/>
    <p:sldId id="279" r:id="rId10"/>
    <p:sldId id="280" r:id="rId11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ABE4D58-8875-42FC-87E4-0ECADDBEA3C8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1331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24B0476-0C96-4AA2-AC64-CB436B3095A4}" type="slidenum">
              <a:rPr lang="en-GB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buClr>
                  <a:srgbClr val="20003A"/>
                </a:buCl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en-GB" sz="1200">
              <a:solidFill>
                <a:srgbClr val="000000"/>
              </a:solidFill>
            </a:endParaRPr>
          </a:p>
        </p:txBody>
      </p:sp>
      <p:sp>
        <p:nvSpPr>
          <p:cNvPr id="13316" name="Text Box 2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7" name="Text Box 3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8" name="Text Box 4"/>
          <p:cNvSpPr txBox="1">
            <a:spLocks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1146175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3320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4800"/>
          </a:xfrm>
          <a:noFill/>
          <a:ln/>
        </p:spPr>
        <p:txBody>
          <a:bodyPr wrap="none" anchor="ctr"/>
          <a:lstStyle/>
          <a:p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angle isocè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4B6E75FE-8B54-4488-A4CF-D17087700827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178E329-0E90-4061-AE68-194B7A06BB58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0E918F-97E9-4242-BF4B-56C81A625ADA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A72B1C-F99D-42E9-83F8-3CB5BD96AB21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BECBA6-FC1C-4E29-B0FF-68258415F86E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3D86ED-2617-4431-869A-31F7177F2561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fld id="{A05A9545-0C6A-4E52-A0F2-69AB4E092854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iangle rect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iangle isocè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fld id="{BCFA00BB-00C1-4296-BD27-80F247CF8B86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A7355192-DF09-4BD9-B57F-C608D0B63F0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cxnSp>
        <p:nvCxnSpPr>
          <p:cNvPr id="11" name="Connecteur droit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A4A688C6-80A9-4C9A-9C8D-618361730395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4FC222FB-AC7C-437D-9A55-AFB1B2A7891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fld id="{F420CD72-31F1-4484-B06D-7A63E471D9BA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69F9972E-B32E-4B89-8BFC-FDC53D23307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699633-3B99-4BCC-BB79-036591EDA4DB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F45BB4-B74E-439A-BEC8-D69268510359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898489B3-0F30-408D-AB7C-0A907E025037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7647A7FA-854E-4A49-899C-BCAB66229742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04F7F1E-F36B-429D-A0D0-31C1D8C97E75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13D82A1A-C33F-49D8-BA42-5C3ACFFC42A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2BC8C505-8CCC-41E8-8C02-5293BB8FB43C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79F1AE72-7784-4231-ACEA-49B0350CB2C9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rect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Connecteur droit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1E9C426-B97B-44BC-9018-0F1CB3CCF0F6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2CE6BC5-E280-4217-A4D4-7FCB0C00019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30" r:id="rId1"/>
    <p:sldLayoutId id="2147484131" r:id="rId2"/>
    <p:sldLayoutId id="2147484132" r:id="rId3"/>
    <p:sldLayoutId id="2147484133" r:id="rId4"/>
    <p:sldLayoutId id="2147484134" r:id="rId5"/>
    <p:sldLayoutId id="2147484135" r:id="rId6"/>
    <p:sldLayoutId id="2147484136" r:id="rId7"/>
    <p:sldLayoutId id="2147484137" r:id="rId8"/>
    <p:sldLayoutId id="2147484138" r:id="rId9"/>
    <p:sldLayoutId id="2147484139" r:id="rId10"/>
    <p:sldLayoutId id="2147484140" r:id="rId11"/>
  </p:sldLayoutIdLst>
  <p:hf hdr="0"/>
  <p:txStyles>
    <p:titleStyle>
      <a:lvl1pPr marL="484632" algn="l" rtl="0" eaLnBrk="1" latinLnBrk="0" hangingPunct="1">
        <a:spcBef>
          <a:spcPct val="0"/>
        </a:spcBef>
        <a:buNone/>
        <a:defRPr kumimoji="0" sz="16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fr-FR" sz="2400" b="1" dirty="0" smtClean="0"/>
              <a:t>Saisie d'un transporteur</a:t>
            </a:r>
            <a:endParaRPr lang="fr-FR" sz="2400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dirty="0" smtClean="0"/>
              <a:t>Par Mickael QUESNOT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L’écran qui </a:t>
            </a:r>
            <a:r>
              <a:rPr lang="fr-FR" dirty="0" smtClean="0"/>
              <a:t>s’affiche vous permet d’associer un transporteur au type de condition.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5A9545-0C6A-4E52-A0F2-69AB4E092854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90596" y="1882775"/>
            <a:ext cx="736280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Flèche vers le bas 7"/>
          <p:cNvSpPr/>
          <p:nvPr/>
        </p:nvSpPr>
        <p:spPr>
          <a:xfrm>
            <a:off x="5143504" y="5286388"/>
            <a:ext cx="357190" cy="714380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AA73B28-2DF2-4DD9-BA6D-4773847CAB03}" type="datetime1">
              <a:rPr lang="fr-FR" smtClean="0"/>
              <a:pPr/>
              <a:t>13/08/2012</a:t>
            </a:fld>
            <a:endParaRPr lang="fr-FR" smtClean="0"/>
          </a:p>
        </p:txBody>
      </p:sp>
      <p:sp>
        <p:nvSpPr>
          <p:cNvPr id="9220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lnSpcReduction="10000"/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922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568360E-3132-4606-A59E-7ACAEA8A2C5C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sz="quarter" idx="4294967295"/>
          </p:nvPr>
        </p:nvSpPr>
        <p:spPr>
          <a:xfrm>
            <a:off x="179388" y="188913"/>
            <a:ext cx="8634412" cy="582453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1148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fr-FR" sz="1400" b="1" dirty="0" smtClean="0"/>
          </a:p>
          <a:p>
            <a:pPr>
              <a:defRPr/>
            </a:pPr>
            <a:r>
              <a:rPr lang="fr-FR" sz="1400" dirty="0" smtClean="0"/>
              <a:t>Si votre entreprise a besoin d'expertise SD, MM, WM, PS, </a:t>
            </a:r>
            <a:r>
              <a:rPr lang="fr-FR" sz="1400" dirty="0" err="1" smtClean="0"/>
              <a:t>Retail</a:t>
            </a:r>
            <a:r>
              <a:rPr lang="fr-FR" sz="1400" dirty="0" smtClean="0"/>
              <a:t>, HR… pour renforcer son centre de compétences,</a:t>
            </a:r>
          </a:p>
          <a:p>
            <a:pPr>
              <a:defRPr/>
            </a:pPr>
            <a:endParaRPr lang="fr-FR" sz="1400" dirty="0" smtClean="0"/>
          </a:p>
          <a:p>
            <a:pPr>
              <a:defRPr/>
            </a:pPr>
            <a:r>
              <a:rPr lang="fr-FR" sz="1400" dirty="0" smtClean="0"/>
              <a:t>Si elle veut libérer son centre de compétences des réponses aux questions sur l'utilisation de SAP pour qu'il se concentre sur la maintenance évolutive,</a:t>
            </a:r>
          </a:p>
          <a:p>
            <a:pPr>
              <a:defRPr/>
            </a:pPr>
            <a:endParaRPr lang="fr-FR" sz="1400" dirty="0" smtClean="0"/>
          </a:p>
          <a:p>
            <a:pPr>
              <a:defRPr/>
            </a:pPr>
            <a:r>
              <a:rPr lang="fr-FR" sz="1400" dirty="0" smtClean="0"/>
              <a:t> Si elle veut EXTERNALISER son centre de compétences,</a:t>
            </a:r>
          </a:p>
          <a:p>
            <a:pPr>
              <a:defRPr/>
            </a:pPr>
            <a:endParaRPr lang="fr-FR" sz="1400" dirty="0" smtClean="0"/>
          </a:p>
          <a:p>
            <a:pPr>
              <a:defRPr/>
            </a:pPr>
            <a:r>
              <a:rPr lang="fr-FR" sz="1400" dirty="0" smtClean="0"/>
              <a:t>Si elle veut une Tierce Maintenance Applicative (TMA),</a:t>
            </a:r>
          </a:p>
          <a:p>
            <a:pPr>
              <a:defRPr/>
            </a:pPr>
            <a:endParaRPr lang="fr-FR" sz="1400" dirty="0" smtClean="0"/>
          </a:p>
          <a:p>
            <a:pPr>
              <a:defRPr/>
            </a:pPr>
            <a:r>
              <a:rPr lang="fr-FR" sz="1400" dirty="0" smtClean="0"/>
              <a:t> Si elle veut former ses utilisateurs, ...</a:t>
            </a:r>
          </a:p>
          <a:p>
            <a:pPr>
              <a:defRPr/>
            </a:pPr>
            <a:endParaRPr lang="fr-FR" sz="1400" dirty="0" smtClean="0"/>
          </a:p>
          <a:p>
            <a:pPr>
              <a:defRPr/>
            </a:pPr>
            <a:r>
              <a:rPr lang="fr-FR" sz="1400" dirty="0" smtClean="0"/>
              <a:t>SHARESAP peut répondre à l'ensemble de vos besoins avec le meilleur rapport qualité/prix du marché. </a:t>
            </a:r>
          </a:p>
          <a:p>
            <a:pPr>
              <a:defRPr/>
            </a:pPr>
            <a:endParaRPr lang="fr-FR" sz="1400" dirty="0" smtClean="0"/>
          </a:p>
          <a:p>
            <a:pPr>
              <a:defRPr/>
            </a:pPr>
            <a:r>
              <a:rPr lang="fr-FR" sz="1400" dirty="0" smtClean="0"/>
              <a:t>SHARESAP dispose en autre de plusieurs plateaux de TMA dont un sur la NORMANDIE. SHARESAP a toutes les compétences pour vous satisfaire. </a:t>
            </a:r>
          </a:p>
          <a:p>
            <a:pPr>
              <a:defRPr/>
            </a:pPr>
            <a:endParaRPr lang="fr-FR" sz="1400" dirty="0" smtClean="0"/>
          </a:p>
          <a:p>
            <a:pPr>
              <a:defRPr/>
            </a:pPr>
            <a:r>
              <a:rPr lang="fr-FR" sz="1400" dirty="0" smtClean="0"/>
              <a:t>Vous pouvez me contacter via la rubrique Contact ou sur mon adresse courriel </a:t>
            </a:r>
            <a:r>
              <a:rPr lang="fr-FR" sz="1400" u="sng" dirty="0" smtClean="0"/>
              <a:t>quesnot@sharesap.com.</a:t>
            </a:r>
          </a:p>
          <a:p>
            <a:pPr>
              <a:defRPr/>
            </a:pPr>
            <a:endParaRPr lang="fr-FR" sz="1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1CC7DC21-B292-4BBE-8A09-B052CD650D38}" type="datetime1">
              <a:rPr lang="fr-FR" smtClean="0"/>
              <a:pPr/>
              <a:t>13/08/2012</a:t>
            </a:fld>
            <a:endParaRPr lang="fr-FR" smtClean="0"/>
          </a:p>
        </p:txBody>
      </p:sp>
      <p:sp>
        <p:nvSpPr>
          <p:cNvPr id="1126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lnSpcReduction="10000"/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1126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40648B6-BCAE-4EB5-A84B-7260036DD682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11266" name="Rectangle 1"/>
          <p:cNvSpPr>
            <a:spLocks noGrp="1" noChangeArrowheads="1"/>
          </p:cNvSpPr>
          <p:nvPr>
            <p:ph sz="quarter" idx="4294967295"/>
          </p:nvPr>
        </p:nvSpPr>
        <p:spPr>
          <a:xfrm>
            <a:off x="395288" y="0"/>
            <a:ext cx="8748712" cy="60928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4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400" b="1" cap="small" dirty="0" smtClean="0"/>
              <a:t>Mes références SAP  :  APTAR, VALOIS, Janssen </a:t>
            </a:r>
            <a:r>
              <a:rPr lang="fr-FR" sz="1400" b="1" cap="small" dirty="0" err="1" smtClean="0"/>
              <a:t>Cilag</a:t>
            </a:r>
            <a:r>
              <a:rPr lang="fr-FR" sz="1400" b="1" cap="small" dirty="0" smtClean="0"/>
              <a:t>, Aventis, </a:t>
            </a:r>
            <a:r>
              <a:rPr lang="fr-FR" sz="1400" b="1" cap="small" dirty="0" err="1" smtClean="0"/>
              <a:t>Lubrizol</a:t>
            </a:r>
            <a:r>
              <a:rPr lang="fr-FR" sz="1400" b="1" cap="small" dirty="0" smtClean="0"/>
              <a:t>, SEAQUIST, Bayer, Le CESI</a:t>
            </a:r>
            <a:br>
              <a:rPr lang="fr-FR" sz="1400" b="1" cap="small" dirty="0" smtClean="0"/>
            </a:br>
            <a:endParaRPr lang="fr-FR" sz="14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400" b="1" cap="small" dirty="0" err="1" smtClean="0"/>
              <a:t>Toute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représentation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ou</a:t>
            </a:r>
            <a:r>
              <a:rPr lang="en-GB" sz="1400" b="1" cap="small" dirty="0" smtClean="0"/>
              <a:t> reproduction de </a:t>
            </a:r>
            <a:r>
              <a:rPr lang="en-GB" sz="1400" b="1" cap="small" dirty="0" err="1" smtClean="0"/>
              <a:t>mes</a:t>
            </a:r>
            <a:r>
              <a:rPr lang="en-GB" sz="1400" b="1" cap="small" dirty="0" smtClean="0"/>
              <a:t> guides , </a:t>
            </a:r>
            <a:r>
              <a:rPr lang="en-GB" sz="1400" b="1" cap="small" dirty="0" err="1" smtClean="0"/>
              <a:t>même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partielle</a:t>
            </a:r>
            <a:r>
              <a:rPr lang="en-GB" sz="1400" b="1" cap="small" dirty="0" smtClean="0"/>
              <a:t>, par </a:t>
            </a:r>
            <a:r>
              <a:rPr lang="en-GB" sz="1400" b="1" cap="small" dirty="0" err="1" smtClean="0"/>
              <a:t>quelques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procédés</a:t>
            </a:r>
            <a:r>
              <a:rPr lang="en-GB" sz="1400" b="1" cap="small" dirty="0" smtClean="0"/>
              <a:t> et à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400" b="1" cap="small" dirty="0" err="1" smtClean="0"/>
              <a:t>quelques</a:t>
            </a:r>
            <a:r>
              <a:rPr lang="en-GB" sz="1400" b="1" cap="small" dirty="0" smtClean="0"/>
              <a:t> fins </a:t>
            </a:r>
            <a:r>
              <a:rPr lang="en-GB" sz="1400" b="1" cap="small" dirty="0" err="1" smtClean="0"/>
              <a:t>que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ce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soit</a:t>
            </a:r>
            <a:r>
              <a:rPr lang="en-GB" sz="1400" b="1" cap="small" dirty="0" smtClean="0"/>
              <a:t>, </a:t>
            </a:r>
            <a:r>
              <a:rPr lang="en-GB" sz="1400" b="1" cap="small" dirty="0" err="1" smtClean="0"/>
              <a:t>est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interdite</a:t>
            </a:r>
            <a:r>
              <a:rPr lang="en-GB" sz="1400" b="1" cap="small" dirty="0" smtClean="0"/>
              <a:t> sans </a:t>
            </a:r>
            <a:r>
              <a:rPr lang="en-GB" sz="1400" b="1" cap="small" dirty="0" err="1" smtClean="0"/>
              <a:t>mon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autorisation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écrite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explicite</a:t>
            </a:r>
            <a:r>
              <a:rPr lang="en-GB" sz="1400" b="1" cap="small" dirty="0" smtClean="0"/>
              <a:t>.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4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400" b="1" cap="small" dirty="0" err="1" smtClean="0"/>
              <a:t>L'utilisation</a:t>
            </a:r>
            <a:r>
              <a:rPr lang="en-GB" sz="1400" b="1" cap="small" dirty="0" smtClean="0"/>
              <a:t> de </a:t>
            </a:r>
            <a:r>
              <a:rPr lang="en-GB" sz="1400" b="1" cap="small" dirty="0" err="1" smtClean="0"/>
              <a:t>mes</a:t>
            </a:r>
            <a:r>
              <a:rPr lang="en-GB" sz="1400" b="1" cap="small" dirty="0" smtClean="0"/>
              <a:t> documents </a:t>
            </a:r>
            <a:r>
              <a:rPr lang="en-GB" sz="1400" b="1" cap="small" dirty="0" err="1" smtClean="0"/>
              <a:t>est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strictement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réservée</a:t>
            </a:r>
            <a:r>
              <a:rPr lang="en-GB" sz="1400" b="1" cap="small" dirty="0" smtClean="0"/>
              <a:t> à un usage </a:t>
            </a:r>
            <a:r>
              <a:rPr lang="en-GB" sz="1400" b="1" cap="small" dirty="0" err="1" smtClean="0"/>
              <a:t>privé</a:t>
            </a:r>
            <a:r>
              <a:rPr lang="en-GB" sz="1400" b="1" cap="small" dirty="0" smtClean="0"/>
              <a:t> (article L122-5 du code de la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400" b="1" cap="small" dirty="0" err="1" smtClean="0"/>
              <a:t>Propriété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intellectuelle</a:t>
            </a:r>
            <a:r>
              <a:rPr lang="en-GB" sz="1400" b="1" cap="small" dirty="0" smtClean="0"/>
              <a:t>).</a:t>
            </a:r>
            <a:br>
              <a:rPr lang="en-GB" sz="1400" b="1" cap="small" dirty="0" smtClean="0"/>
            </a:br>
            <a:endParaRPr lang="en-GB" sz="14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400" b="1" cap="small" dirty="0" smtClean="0"/>
              <a:t>Pour tout </a:t>
            </a:r>
            <a:r>
              <a:rPr lang="en-GB" sz="1400" b="1" cap="small" dirty="0" err="1" smtClean="0"/>
              <a:t>autre</a:t>
            </a:r>
            <a:r>
              <a:rPr lang="en-GB" sz="1400" b="1" cap="small" dirty="0" smtClean="0"/>
              <a:t> usage, </a:t>
            </a:r>
            <a:r>
              <a:rPr lang="en-GB" sz="1400" b="1" cap="small" dirty="0" err="1" smtClean="0"/>
              <a:t>merci</a:t>
            </a:r>
            <a:r>
              <a:rPr lang="en-GB" sz="1400" b="1" cap="small" dirty="0" smtClean="0"/>
              <a:t> de me consulter </a:t>
            </a:r>
            <a:r>
              <a:rPr lang="en-GB" sz="1400" b="1" cap="small" dirty="0" err="1" smtClean="0"/>
              <a:t>préalablement</a:t>
            </a:r>
            <a:r>
              <a:rPr lang="en-GB" sz="1400" b="1" cap="small" dirty="0" smtClean="0"/>
              <a:t>. </a:t>
            </a:r>
            <a:br>
              <a:rPr lang="en-GB" sz="1400" b="1" cap="small" dirty="0" smtClean="0"/>
            </a:br>
            <a:endParaRPr lang="en-GB" sz="14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400" cap="small" dirty="0" smtClean="0"/>
              <a:t/>
            </a:r>
            <a:br>
              <a:rPr lang="en-GB" sz="1400" cap="small" dirty="0" smtClean="0"/>
            </a:br>
            <a:r>
              <a:rPr lang="en-GB" sz="1400" b="1" cap="small" dirty="0" smtClean="0"/>
              <a:t>SAP , Marque </a:t>
            </a:r>
            <a:r>
              <a:rPr lang="en-GB" sz="1400" b="1" cap="small" dirty="0" err="1" smtClean="0"/>
              <a:t>déposée</a:t>
            </a:r>
            <a:r>
              <a:rPr lang="en-GB" sz="1400" b="1" cap="small" dirty="0" smtClean="0"/>
              <a:t> par SAP AG et </a:t>
            </a:r>
            <a:r>
              <a:rPr lang="en-GB" sz="1400" b="1" cap="small" dirty="0" err="1" smtClean="0"/>
              <a:t>noms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suivants</a:t>
            </a:r>
            <a:r>
              <a:rPr lang="en-GB" sz="1400" b="1" cap="small" dirty="0" smtClean="0"/>
              <a:t> :</a:t>
            </a:r>
            <a:br>
              <a:rPr lang="en-GB" sz="1400" b="1" cap="small" dirty="0" smtClean="0"/>
            </a:br>
            <a:endParaRPr lang="en-GB" sz="14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400" cap="small" dirty="0" smtClean="0"/>
              <a:t/>
            </a:r>
            <a:br>
              <a:rPr lang="en-GB" sz="1400" cap="small" dirty="0" smtClean="0"/>
            </a:br>
            <a:r>
              <a:rPr lang="en-GB" sz="1400" b="1" cap="small" dirty="0" smtClean="0"/>
              <a:t>ABAP, ABAP/4, BAPI, Management Cockpit, </a:t>
            </a:r>
            <a:r>
              <a:rPr lang="en-GB" sz="1400" b="1" cap="small" dirty="0" err="1" smtClean="0"/>
              <a:t>InterSAP</a:t>
            </a:r>
            <a:r>
              <a:rPr lang="en-GB" sz="1400" b="1" cap="small" dirty="0" smtClean="0"/>
              <a:t>, RIVA, R/2, R/3, R/3 Retail, SAP ECC, SAP (Logo), SAP (Word), </a:t>
            </a:r>
            <a:r>
              <a:rPr lang="en-GB" sz="1400" b="1" cap="small" dirty="0" err="1" smtClean="0"/>
              <a:t>SAPaccess</a:t>
            </a:r>
            <a:r>
              <a:rPr lang="en-GB" sz="1400" b="1" cap="small" dirty="0" smtClean="0"/>
              <a:t>, </a:t>
            </a:r>
            <a:r>
              <a:rPr lang="en-GB" sz="1400" b="1" cap="small" dirty="0" err="1" smtClean="0"/>
              <a:t>SAPfile</a:t>
            </a:r>
            <a:r>
              <a:rPr lang="en-GB" sz="1400" b="1" cap="small" dirty="0" smtClean="0"/>
              <a:t>, </a:t>
            </a:r>
            <a:r>
              <a:rPr lang="en-GB" sz="1400" b="1" cap="small" dirty="0" err="1" smtClean="0"/>
              <a:t>SAPfind</a:t>
            </a:r>
            <a:r>
              <a:rPr lang="en-GB" sz="1400" b="1" cap="small" dirty="0" smtClean="0"/>
              <a:t>, </a:t>
            </a:r>
            <a:r>
              <a:rPr lang="en-GB" sz="1400" b="1" cap="small" dirty="0" err="1" smtClean="0"/>
              <a:t>SAPmail</a:t>
            </a:r>
            <a:r>
              <a:rPr lang="en-GB" sz="1400" b="1" cap="small" dirty="0" smtClean="0"/>
              <a:t>, </a:t>
            </a:r>
            <a:r>
              <a:rPr lang="en-GB" sz="1400" b="1" cap="small" dirty="0" err="1" smtClean="0"/>
              <a:t>SAPoffice</a:t>
            </a:r>
            <a:r>
              <a:rPr lang="en-GB" sz="1400" b="1" cap="small" dirty="0" smtClean="0"/>
              <a:t>, </a:t>
            </a:r>
            <a:r>
              <a:rPr lang="en-GB" sz="1400" b="1" cap="small" dirty="0" err="1" smtClean="0"/>
              <a:t>SAPscript</a:t>
            </a:r>
            <a:r>
              <a:rPr lang="en-GB" sz="1400" b="1" cap="small" dirty="0" smtClean="0"/>
              <a:t>, </a:t>
            </a:r>
            <a:r>
              <a:rPr lang="en-GB" sz="1400" b="1" cap="small" dirty="0" err="1" smtClean="0"/>
              <a:t>SAPtime</a:t>
            </a:r>
            <a:r>
              <a:rPr lang="en-GB" sz="1400" b="1" cap="small" dirty="0" smtClean="0"/>
              <a:t>, </a:t>
            </a:r>
            <a:r>
              <a:rPr lang="en-GB" sz="1400" b="1" cap="small" dirty="0" err="1" smtClean="0"/>
              <a:t>SAPtronic</a:t>
            </a:r>
            <a:r>
              <a:rPr lang="en-GB" sz="1400" b="1" cap="small" dirty="0" smtClean="0"/>
              <a:t>, SAP-EDI, SAP </a:t>
            </a:r>
            <a:r>
              <a:rPr lang="en-GB" sz="1400" b="1" cap="small" dirty="0" err="1" smtClean="0"/>
              <a:t>EarlyWatch</a:t>
            </a:r>
            <a:r>
              <a:rPr lang="en-GB" sz="1400" b="1" cap="small" dirty="0" smtClean="0"/>
              <a:t>, SAP </a:t>
            </a:r>
            <a:r>
              <a:rPr lang="en-GB" sz="1400" b="1" cap="small" dirty="0" err="1" smtClean="0"/>
              <a:t>ArchiveLink</a:t>
            </a:r>
            <a:r>
              <a:rPr lang="en-GB" sz="1400" b="1" cap="small" dirty="0" smtClean="0"/>
              <a:t>, SAP Business Workflow, ALE/WEB, SAPPHIRE, </a:t>
            </a:r>
            <a:r>
              <a:rPr lang="en-GB" sz="1400" b="1" cap="small" dirty="0" err="1" smtClean="0"/>
              <a:t>TeamSAP</a:t>
            </a:r>
            <a:r>
              <a:rPr lang="en-GB" sz="1400" b="1" cap="small" dirty="0" smtClean="0"/>
              <a:t> </a:t>
            </a:r>
            <a:br>
              <a:rPr lang="en-GB" sz="1400" b="1" cap="small" dirty="0" smtClean="0"/>
            </a:br>
            <a:endParaRPr lang="en-GB" sz="14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400" b="1" cap="small" dirty="0" smtClean="0"/>
              <a:t>Je ne </a:t>
            </a:r>
            <a:r>
              <a:rPr lang="en-GB" sz="1400" b="1" cap="small" dirty="0" err="1" smtClean="0"/>
              <a:t>peux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être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accusé</a:t>
            </a:r>
            <a:r>
              <a:rPr lang="en-GB" sz="1400" b="1" cap="small" dirty="0" smtClean="0"/>
              <a:t> de </a:t>
            </a:r>
            <a:r>
              <a:rPr lang="en-GB" sz="1400" b="1" cap="small" dirty="0" err="1" smtClean="0"/>
              <a:t>contrefaçon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ou</a:t>
            </a:r>
            <a:r>
              <a:rPr lang="en-GB" sz="1400" b="1" cap="small" dirty="0" smtClean="0"/>
              <a:t> de reproductions </a:t>
            </a:r>
            <a:r>
              <a:rPr lang="en-GB" sz="1400" b="1" cap="small" dirty="0" err="1" smtClean="0"/>
              <a:t>interdites</a:t>
            </a:r>
            <a:r>
              <a:rPr lang="en-GB" sz="1400" b="1" cap="small" dirty="0" smtClean="0"/>
              <a:t> pour les raisons </a:t>
            </a:r>
            <a:r>
              <a:rPr lang="en-GB" sz="1400" b="1" cap="small" dirty="0" err="1" smtClean="0"/>
              <a:t>suivantes</a:t>
            </a:r>
            <a:r>
              <a:rPr lang="en-GB" sz="1400" b="1" cap="small" dirty="0" smtClean="0"/>
              <a:t> : </a:t>
            </a:r>
            <a:br>
              <a:rPr lang="en-GB" sz="1400" b="1" cap="small" dirty="0" smtClean="0"/>
            </a:br>
            <a:endParaRPr lang="en-GB" sz="14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400" b="1" cap="small" dirty="0" err="1" smtClean="0"/>
              <a:t>Mes</a:t>
            </a:r>
            <a:r>
              <a:rPr lang="en-GB" sz="1400" b="1" cap="small" dirty="0" smtClean="0"/>
              <a:t> guides </a:t>
            </a:r>
            <a:r>
              <a:rPr lang="en-GB" sz="1400" b="1" cap="small" dirty="0" err="1" smtClean="0"/>
              <a:t>utilisateurs</a:t>
            </a:r>
            <a:r>
              <a:rPr lang="en-GB" sz="1400" b="1" cap="small" dirty="0" smtClean="0"/>
              <a:t> et de </a:t>
            </a:r>
            <a:r>
              <a:rPr lang="en-GB" sz="1400" b="1" cap="small" dirty="0" err="1" smtClean="0"/>
              <a:t>paramétrage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sont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issus</a:t>
            </a:r>
            <a:r>
              <a:rPr lang="en-GB" sz="1400" b="1" cap="small" dirty="0" smtClean="0"/>
              <a:t> de </a:t>
            </a:r>
            <a:r>
              <a:rPr lang="en-GB" sz="1400" b="1" cap="small" dirty="0" err="1" smtClean="0"/>
              <a:t>mes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connaissances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personnelles</a:t>
            </a:r>
            <a:r>
              <a:rPr lang="en-GB" sz="1400" b="1" cap="small" dirty="0" smtClean="0"/>
              <a:t> et de sites web.</a:t>
            </a:r>
            <a:br>
              <a:rPr lang="en-GB" sz="1400" b="1" cap="small" dirty="0" smtClean="0"/>
            </a:br>
            <a:endParaRPr lang="en-GB" sz="14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400" b="1" cap="small" dirty="0" smtClean="0"/>
              <a:t>Les </a:t>
            </a:r>
            <a:r>
              <a:rPr lang="en-GB" sz="1400" b="1" cap="small" dirty="0" err="1" smtClean="0"/>
              <a:t>noms</a:t>
            </a:r>
            <a:r>
              <a:rPr lang="en-GB" sz="1400" b="1" cap="small" dirty="0" smtClean="0"/>
              <a:t> des </a:t>
            </a:r>
            <a:r>
              <a:rPr lang="en-GB" sz="1400" b="1" cap="small" dirty="0" err="1" smtClean="0"/>
              <a:t>personnes</a:t>
            </a:r>
            <a:r>
              <a:rPr lang="en-GB" sz="1400" b="1" cap="small" dirty="0" smtClean="0"/>
              <a:t> et sites </a:t>
            </a:r>
            <a:r>
              <a:rPr lang="en-GB" sz="1400" b="1" cap="small" dirty="0" err="1" smtClean="0"/>
              <a:t>sont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clairement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énoncés</a:t>
            </a:r>
            <a:r>
              <a:rPr lang="en-GB" sz="1400" b="1" cap="small" dirty="0" smtClean="0"/>
              <a:t>.</a:t>
            </a:r>
            <a:br>
              <a:rPr lang="en-GB" sz="1400" b="1" cap="small" dirty="0" smtClean="0"/>
            </a:br>
            <a:endParaRPr lang="en-GB" sz="14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4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est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indépendant</a:t>
            </a:r>
            <a:r>
              <a:rPr lang="en-GB" sz="1400" b="1" cap="small" dirty="0" smtClean="0"/>
              <a:t> de SAP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4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400" b="1" cap="small" dirty="0" smtClean="0"/>
              <a:t>	</a:t>
            </a:r>
            <a:r>
              <a:rPr lang="en-GB" sz="1400" b="1" cap="small" dirty="0" err="1" smtClean="0"/>
              <a:t>Sharesap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n'est</a:t>
            </a:r>
            <a:r>
              <a:rPr lang="en-GB" sz="1400" b="1" cap="small" dirty="0" smtClean="0"/>
              <a:t> pas </a:t>
            </a:r>
            <a:r>
              <a:rPr lang="en-GB" sz="1400" b="1" cap="small" dirty="0" err="1" smtClean="0"/>
              <a:t>affilié</a:t>
            </a:r>
            <a:r>
              <a:rPr lang="en-GB" sz="1400" b="1" cap="small" dirty="0" smtClean="0"/>
              <a:t> à SAP AG </a:t>
            </a:r>
            <a:r>
              <a:rPr lang="en-GB" sz="1400" b="1" cap="small" dirty="0" err="1" smtClean="0"/>
              <a:t>ou</a:t>
            </a:r>
            <a:r>
              <a:rPr lang="en-GB" sz="1400" b="1" cap="small" dirty="0" smtClean="0"/>
              <a:t> à </a:t>
            </a:r>
            <a:r>
              <a:rPr lang="en-GB" sz="1400" b="1" cap="small" dirty="0" err="1" smtClean="0"/>
              <a:t>l'une</a:t>
            </a:r>
            <a:r>
              <a:rPr lang="en-GB" sz="1400" b="1" cap="small" dirty="0" smtClean="0"/>
              <a:t> de </a:t>
            </a:r>
            <a:r>
              <a:rPr lang="en-GB" sz="1400" b="1" cap="small" dirty="0" err="1" smtClean="0"/>
              <a:t>ses</a:t>
            </a:r>
            <a:r>
              <a:rPr lang="en-GB" sz="1400" b="1" cap="small" dirty="0" smtClean="0"/>
              <a:t> </a:t>
            </a:r>
            <a:r>
              <a:rPr lang="en-GB" sz="1400" b="1" cap="small" dirty="0" err="1" smtClean="0"/>
              <a:t>filiales</a:t>
            </a:r>
            <a:r>
              <a:rPr lang="en-GB" sz="14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4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400" dirty="0" smtClean="0"/>
              <a:t>Sharesap.com®. Copyright©. Tous droits réservés. Par Mickael QUESNOT, Consultant SAP</a:t>
            </a:r>
            <a:endParaRPr lang="en-GB" sz="14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400" b="1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Utilisation</a:t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>Lors de la saisie d’une entrée de marchandises pour une commande d'achat, vous pouvez fournir les coordonnées d'un transporteur qui n'est pas le fournisseur indiqué dans la commande. </a:t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5A9545-0C6A-4E52-A0F2-69AB4E092854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2659" y="1882775"/>
            <a:ext cx="8038681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Flèche vers le bas 7"/>
          <p:cNvSpPr/>
          <p:nvPr/>
        </p:nvSpPr>
        <p:spPr>
          <a:xfrm>
            <a:off x="3000364" y="4286256"/>
            <a:ext cx="500066" cy="714380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coûts indirects d’acquisition sont ensuite affectés au fournisseur</a:t>
            </a:r>
            <a:r>
              <a:rPr lang="fr-FR" dirty="0" smtClean="0"/>
              <a:t>.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MIRO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5A9545-0C6A-4E52-A0F2-69AB4E092854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2892" y="1882775"/>
            <a:ext cx="8158216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Conditions préalables</a:t>
            </a:r>
            <a:br>
              <a:rPr lang="fr-FR" b="1" dirty="0" smtClean="0"/>
            </a:br>
            <a:r>
              <a:rPr lang="fr-FR" b="1" dirty="0" smtClean="0"/>
              <a:t>Vous pouvez saisir un transporteur uniquement si le type de condition relatif aux coûts indirects d'acquisition défini dans le </a:t>
            </a:r>
            <a:r>
              <a:rPr lang="fr-FR" b="1" dirty="0" err="1" smtClean="0"/>
              <a:t>Customizing</a:t>
            </a:r>
            <a:r>
              <a:rPr lang="fr-FR" b="1" dirty="0" smtClean="0"/>
              <a:t> pour les Achats vous y autorise, c'est-à-dire lorsque le code </a:t>
            </a:r>
            <a:r>
              <a:rPr lang="fr-FR" b="1" i="1" dirty="0" smtClean="0"/>
              <a:t>Fournisseur EM</a:t>
            </a:r>
            <a:r>
              <a:rPr lang="fr-FR" b="1" dirty="0" smtClean="0"/>
              <a:t> est activé. </a:t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5A9545-0C6A-4E52-A0F2-69AB4E092854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9741" y="1882775"/>
            <a:ext cx="776451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Flèche droite 7"/>
          <p:cNvSpPr/>
          <p:nvPr/>
        </p:nvSpPr>
        <p:spPr>
          <a:xfrm>
            <a:off x="1857356" y="5857892"/>
            <a:ext cx="500066" cy="71438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IMG SPRO Définir les types de conditions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5A9545-0C6A-4E52-A0F2-69AB4E092854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9834" y="1882775"/>
            <a:ext cx="800433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Vous ne pouvez saisir un transporteur que s'il est défini dans le type de condition dans la commande d'achat</a:t>
            </a:r>
            <a:r>
              <a:rPr lang="fr-FR" dirty="0" smtClean="0"/>
              <a:t>. ME22N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5A9545-0C6A-4E52-A0F2-69AB4E092854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8919" y="1882775"/>
            <a:ext cx="7306161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Flèche droite 7"/>
          <p:cNvSpPr/>
          <p:nvPr/>
        </p:nvSpPr>
        <p:spPr>
          <a:xfrm>
            <a:off x="3071802" y="5357826"/>
            <a:ext cx="785818" cy="928694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Activités</a:t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>Dans l'écran de détail du poste, vous sélectionnez </a:t>
            </a:r>
            <a:r>
              <a:rPr lang="fr-FR" b="1" dirty="0" smtClean="0"/>
              <a:t>la tabulation Conditions puis vous sélectionnez le type de condition (Exemple </a:t>
            </a:r>
            <a:r>
              <a:rPr lang="fr-FR" b="1" i="1" dirty="0" smtClean="0"/>
              <a:t>FRB1	Fret </a:t>
            </a:r>
            <a:r>
              <a:rPr lang="fr-FR" b="1" i="1" dirty="0" smtClean="0"/>
              <a:t>absolu) et Détail condition</a:t>
            </a:r>
            <a:r>
              <a:rPr lang="fr-FR" b="1" dirty="0" smtClean="0"/>
              <a:t>.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5A9545-0C6A-4E52-A0F2-69AB4E092854}" type="datetime1">
              <a:rPr lang="fr-FR" smtClean="0"/>
              <a:pPr>
                <a:defRPr/>
              </a:pPr>
              <a:t>13/08/2012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 © Copyright. Tous droits réservés. 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04553" y="1882775"/>
            <a:ext cx="753489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1309</TotalTime>
  <Words>320</Words>
  <Application>Microsoft Office PowerPoint</Application>
  <PresentationFormat>Affichage à l'écran (4:3)</PresentationFormat>
  <Paragraphs>72</Paragraphs>
  <Slides>10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Verve</vt:lpstr>
      <vt:lpstr>Saisie d'un transporteur</vt:lpstr>
      <vt:lpstr>Diapositive 2</vt:lpstr>
      <vt:lpstr>Diapositive 3</vt:lpstr>
      <vt:lpstr>Utilisation  Lors de la saisie d’une entrée de marchandises pour une commande d'achat, vous pouvez fournir les coordonnées d'un transporteur qui n'est pas le fournisseur indiqué dans la commande.  </vt:lpstr>
      <vt:lpstr>Les coûts indirects d’acquisition sont ensuite affectés au fournisseur.  MIRO</vt:lpstr>
      <vt:lpstr>Conditions préalables Vous pouvez saisir un transporteur uniquement si le type de condition relatif aux coûts indirects d'acquisition défini dans le Customizing pour les Achats vous y autorise, c'est-à-dire lorsque le code Fournisseur EM est activé.  </vt:lpstr>
      <vt:lpstr>IMG SPRO Définir les types de conditions</vt:lpstr>
      <vt:lpstr>Vous ne pouvez saisir un transporteur que s'il est défini dans le type de condition dans la commande d'achat. ME22N</vt:lpstr>
      <vt:lpstr>Activités  Dans l'écran de détail du poste, vous sélectionnez la tabulation Conditions puis vous sélectionnez le type de condition (Exemple FRB1 Fret absolu) et Détail condition.</vt:lpstr>
      <vt:lpstr>L’écran qui s’affiche vous permet d’associer un transporteur au type de condition.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cp:lastModifiedBy>QUESNOT, Mickael</cp:lastModifiedBy>
  <cp:revision>186</cp:revision>
  <dcterms:modified xsi:type="dcterms:W3CDTF">2012-08-13T13:59:26Z</dcterms:modified>
</cp:coreProperties>
</file>