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56" r:id="rId2"/>
    <p:sldId id="364" r:id="rId3"/>
    <p:sldId id="262" r:id="rId4"/>
    <p:sldId id="357" r:id="rId5"/>
    <p:sldId id="322" r:id="rId6"/>
    <p:sldId id="366" r:id="rId7"/>
    <p:sldId id="326" r:id="rId8"/>
    <p:sldId id="367" r:id="rId9"/>
    <p:sldId id="363" r:id="rId10"/>
    <p:sldId id="328" r:id="rId11"/>
    <p:sldId id="358" r:id="rId12"/>
    <p:sldId id="368" r:id="rId13"/>
    <p:sldId id="369" r:id="rId14"/>
    <p:sldId id="359" r:id="rId15"/>
    <p:sldId id="331" r:id="rId16"/>
    <p:sldId id="332" r:id="rId17"/>
    <p:sldId id="333" r:id="rId18"/>
    <p:sldId id="334" r:id="rId19"/>
    <p:sldId id="335" r:id="rId20"/>
    <p:sldId id="336" r:id="rId21"/>
    <p:sldId id="360" r:id="rId22"/>
    <p:sldId id="337" r:id="rId23"/>
    <p:sldId id="361" r:id="rId24"/>
    <p:sldId id="370" r:id="rId25"/>
    <p:sldId id="371" r:id="rId26"/>
    <p:sldId id="373" r:id="rId27"/>
    <p:sldId id="374" r:id="rId28"/>
    <p:sldId id="343" r:id="rId29"/>
    <p:sldId id="344" r:id="rId30"/>
    <p:sldId id="362" r:id="rId31"/>
    <p:sldId id="341" r:id="rId32"/>
    <p:sldId id="321" r:id="rId33"/>
  </p:sldIdLst>
  <p:sldSz cx="9144000" cy="6858000" type="screen4x3"/>
  <p:notesSz cx="6669088" cy="9926638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1616" autoAdjust="0"/>
  </p:normalViewPr>
  <p:slideViewPr>
    <p:cSldViewPr>
      <p:cViewPr>
        <p:scale>
          <a:sx n="90" d="100"/>
          <a:sy n="90" d="100"/>
        </p:scale>
        <p:origin x="-816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9116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77" d="100"/>
          <a:sy n="77" d="100"/>
        </p:scale>
        <p:origin x="-2094" y="-90"/>
      </p:cViewPr>
      <p:guideLst>
        <p:guide orient="horz" pos="3127"/>
        <p:guide pos="210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CH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777607" y="0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r-CH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CH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777607" y="9428583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688CC8-8864-4F5E-98FA-A003C3F921ED}" type="slidenum">
              <a:rPr lang="fr-CH" smtClean="0"/>
              <a:pPr/>
              <a:t>‹N°›</a:t>
            </a:fld>
            <a:endParaRPr lang="fr-CH"/>
          </a:p>
        </p:txBody>
      </p:sp>
      <p:pic>
        <p:nvPicPr>
          <p:cNvPr id="6" name="Image 5" descr="ACC_Flag_small_sansPoint_sansOrang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8717" y="-38"/>
            <a:ext cx="1255095" cy="351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02739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CH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C2747B-02D7-4A5E-B775-618E4EBB34D3}" type="datetimeFigureOut">
              <a:rPr lang="fr-FR" smtClean="0"/>
              <a:pPr/>
              <a:t>19/04/2013</a:t>
            </a:fld>
            <a:endParaRPr lang="fr-CH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854075" y="744538"/>
            <a:ext cx="4960938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CH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66909" y="4715153"/>
            <a:ext cx="533527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H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CH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777607" y="9428583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5751CC-0980-4901-9758-98C28EF9CF2B}" type="slidenum">
              <a:rPr lang="fr-CH" smtClean="0"/>
              <a:pPr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0641495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5751CC-0980-4901-9758-98C28EF9CF2B}" type="slidenum">
              <a:rPr lang="fr-CH" smtClean="0"/>
              <a:pPr/>
              <a:t>3</a:t>
            </a:fld>
            <a:endParaRPr lang="fr-CH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5751CC-0980-4901-9758-98C28EF9CF2B}" type="slidenum">
              <a:rPr lang="fr-CH" smtClean="0"/>
              <a:pPr/>
              <a:t>4</a:t>
            </a:fld>
            <a:endParaRPr lang="fr-CH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5751CC-0980-4901-9758-98C28EF9CF2B}" type="slidenum">
              <a:rPr lang="fr-CH" smtClean="0"/>
              <a:pPr/>
              <a:t>11</a:t>
            </a:fld>
            <a:endParaRPr lang="fr-CH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5751CC-0980-4901-9758-98C28EF9CF2B}" type="slidenum">
              <a:rPr lang="fr-CH" smtClean="0"/>
              <a:pPr/>
              <a:t>14</a:t>
            </a:fld>
            <a:endParaRPr lang="fr-CH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H" dirty="0" smtClean="0"/>
              <a:t>Le rôle de référence n'a pas besoin d'avoir d'autorisation (sauf</a:t>
            </a:r>
            <a:r>
              <a:rPr lang="fr-CH" baseline="0" dirty="0" smtClean="0"/>
              <a:t> si affecté à un utilisateur)</a:t>
            </a:r>
            <a:endParaRPr lang="fr-CH" dirty="0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5751CC-0980-4901-9758-98C28EF9CF2B}" type="slidenum">
              <a:rPr lang="fr-CH" smtClean="0"/>
              <a:pPr/>
              <a:t>18</a:t>
            </a:fld>
            <a:endParaRPr lang="fr-CH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CH" dirty="0" smtClean="0"/>
              <a:t>Depuis</a:t>
            </a:r>
            <a:r>
              <a:rPr lang="fr-CH" baseline="0" dirty="0" smtClean="0"/>
              <a:t> un projet IMG</a:t>
            </a:r>
          </a:p>
          <a:p>
            <a:r>
              <a:rPr lang="fr-CH" baseline="0" dirty="0" smtClean="0"/>
              <a:t>Définir le nom spécifique pour autorisation (2</a:t>
            </a:r>
            <a:r>
              <a:rPr lang="fr-CH" baseline="30000" dirty="0" smtClean="0"/>
              <a:t>ème</a:t>
            </a:r>
            <a:r>
              <a:rPr lang="fr-CH" baseline="0" dirty="0" smtClean="0"/>
              <a:t> ligne S_PROJECT)</a:t>
            </a:r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5751CC-0980-4901-9758-98C28EF9CF2B}" type="slidenum">
              <a:rPr lang="fr-CH" smtClean="0"/>
              <a:pPr/>
              <a:t>20</a:t>
            </a:fld>
            <a:endParaRPr lang="fr-CH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5751CC-0980-4901-9758-98C28EF9CF2B}" type="slidenum">
              <a:rPr lang="fr-CH" smtClean="0"/>
              <a:pPr/>
              <a:t>21</a:t>
            </a:fld>
            <a:endParaRPr lang="fr-CH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5751CC-0980-4901-9758-98C28EF9CF2B}" type="slidenum">
              <a:rPr lang="fr-CH" smtClean="0"/>
              <a:pPr/>
              <a:t>23</a:t>
            </a:fld>
            <a:endParaRPr lang="fr-CH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5751CC-0980-4901-9758-98C28EF9CF2B}" type="slidenum">
              <a:rPr lang="fr-CH" smtClean="0"/>
              <a:pPr/>
              <a:t>30</a:t>
            </a:fld>
            <a:endParaRPr lang="fr-CH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685800" y="1428736"/>
            <a:ext cx="7772400" cy="1571636"/>
          </a:xfrm>
          <a:prstGeom prst="rect">
            <a:avLst/>
          </a:prstGeom>
        </p:spPr>
        <p:txBody>
          <a:bodyPr anchor="ctr"/>
          <a:lstStyle>
            <a:lvl1pPr>
              <a:defRPr sz="3600" b="1">
                <a:solidFill>
                  <a:srgbClr val="FFC000"/>
                </a:solidFill>
              </a:defRPr>
            </a:lvl1pPr>
          </a:lstStyle>
          <a:p>
            <a:r>
              <a:rPr lang="fr-FR" dirty="0" err="1" smtClean="0"/>
              <a:t>Title</a:t>
            </a:r>
            <a:endParaRPr lang="fr-CH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068960"/>
            <a:ext cx="6400800" cy="1224136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 err="1" smtClean="0"/>
              <a:t>Subtitle</a:t>
            </a:r>
            <a:endParaRPr lang="fr-CH" dirty="0"/>
          </a:p>
        </p:txBody>
      </p:sp>
      <p:pic>
        <p:nvPicPr>
          <p:cNvPr id="4" name="Picture 7" descr="bottom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42088"/>
            <a:ext cx="9145588" cy="3159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 descr="Puzzle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5720" y="5214950"/>
            <a:ext cx="1785950" cy="1357322"/>
          </a:xfrm>
          <a:prstGeom prst="rect">
            <a:avLst/>
          </a:prstGeom>
        </p:spPr>
      </p:pic>
      <p:sp>
        <p:nvSpPr>
          <p:cNvPr id="3" name="Espace réservé du contenu 2"/>
          <p:cNvSpPr>
            <a:spLocks noGrp="1"/>
          </p:cNvSpPr>
          <p:nvPr>
            <p:ph sz="half" idx="1" hasCustomPrompt="1"/>
          </p:nvPr>
        </p:nvSpPr>
        <p:spPr>
          <a:xfrm>
            <a:off x="457200" y="1428736"/>
            <a:ext cx="5043494" cy="4929222"/>
          </a:xfrm>
        </p:spPr>
        <p:txBody>
          <a:bodyPr/>
          <a:lstStyle>
            <a:lvl1pPr algn="r">
              <a:lnSpc>
                <a:spcPct val="150000"/>
              </a:lnSpc>
              <a:buNone/>
              <a:defRPr sz="2400"/>
            </a:lvl1pPr>
            <a:lvl2pPr algn="r">
              <a:buNone/>
              <a:defRPr sz="2000"/>
            </a:lvl2pPr>
            <a:lvl3pPr>
              <a:defRPr sz="1600"/>
            </a:lvl3pPr>
            <a:lvl4pPr>
              <a:defRPr sz="13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dirty="0" err="1" smtClean="0"/>
              <a:t>Level</a:t>
            </a:r>
            <a:r>
              <a:rPr lang="fr-FR" dirty="0" smtClean="0"/>
              <a:t> 1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 hasCustomPrompt="1"/>
          </p:nvPr>
        </p:nvSpPr>
        <p:spPr>
          <a:xfrm>
            <a:off x="6000760" y="1428736"/>
            <a:ext cx="2686040" cy="4929222"/>
          </a:xfrm>
          <a:noFill/>
        </p:spPr>
        <p:txBody>
          <a:bodyPr/>
          <a:lstStyle>
            <a:lvl1pPr>
              <a:lnSpc>
                <a:spcPct val="150000"/>
              </a:lnSpc>
              <a:buNone/>
              <a:defRPr sz="2400" b="0">
                <a:solidFill>
                  <a:srgbClr val="0070C0"/>
                </a:solidFill>
              </a:defRPr>
            </a:lvl1pPr>
            <a:lvl2pPr>
              <a:defRPr sz="2000"/>
            </a:lvl2pPr>
            <a:lvl3pPr>
              <a:defRPr sz="1600"/>
            </a:lvl3pPr>
            <a:lvl4pPr>
              <a:defRPr sz="13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dirty="0" err="1" smtClean="0"/>
              <a:t>Level</a:t>
            </a:r>
            <a:r>
              <a:rPr lang="fr-FR" dirty="0" smtClean="0"/>
              <a:t> 1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‹N°›</a:t>
            </a:fld>
            <a:endParaRPr lang="fr-CH"/>
          </a:p>
        </p:txBody>
      </p:sp>
      <p:sp>
        <p:nvSpPr>
          <p:cNvPr id="8" name="Titre 1"/>
          <p:cNvSpPr txBox="1">
            <a:spLocks/>
          </p:cNvSpPr>
          <p:nvPr userDrawn="1"/>
        </p:nvSpPr>
        <p:spPr>
          <a:xfrm>
            <a:off x="214283" y="44450"/>
            <a:ext cx="6518306" cy="52703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Titre 1"/>
          <p:cNvSpPr>
            <a:spLocks noGrp="1"/>
          </p:cNvSpPr>
          <p:nvPr>
            <p:ph type="title" hasCustomPrompt="1"/>
          </p:nvPr>
        </p:nvSpPr>
        <p:spPr>
          <a:xfrm>
            <a:off x="214282" y="0"/>
            <a:ext cx="6500858" cy="582570"/>
          </a:xfrm>
          <a:prstGeom prst="rect">
            <a:avLst/>
          </a:prstGeom>
        </p:spPr>
        <p:txBody>
          <a:bodyPr anchor="ctr"/>
          <a:lstStyle>
            <a:lvl1pPr algn="l">
              <a:defRPr sz="2800" b="1">
                <a:solidFill>
                  <a:srgbClr val="FFC000"/>
                </a:solidFill>
              </a:defRPr>
            </a:lvl1pPr>
          </a:lstStyle>
          <a:p>
            <a:r>
              <a:rPr lang="fr-FR" dirty="0" err="1" smtClean="0"/>
              <a:t>Title</a:t>
            </a:r>
            <a:endParaRPr lang="fr-CH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5715008" y="1428736"/>
            <a:ext cx="72000" cy="4932000"/>
          </a:xfrm>
          <a:prstGeom prst="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verview-Chap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 descr="Puzzle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5214950"/>
            <a:ext cx="1429789" cy="1088967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Espace réservé du contenu 2"/>
          <p:cNvSpPr>
            <a:spLocks noGrp="1"/>
          </p:cNvSpPr>
          <p:nvPr>
            <p:ph sz="half" idx="1" hasCustomPrompt="1"/>
          </p:nvPr>
        </p:nvSpPr>
        <p:spPr>
          <a:xfrm>
            <a:off x="457200" y="1428736"/>
            <a:ext cx="5043494" cy="4929222"/>
          </a:xfrm>
        </p:spPr>
        <p:txBody>
          <a:bodyPr/>
          <a:lstStyle>
            <a:lvl1pPr algn="r">
              <a:lnSpc>
                <a:spcPct val="150000"/>
              </a:lnSpc>
              <a:buNone/>
              <a:defRPr sz="2400">
                <a:solidFill>
                  <a:schemeClr val="bg1">
                    <a:lumMod val="50000"/>
                  </a:schemeClr>
                </a:solidFill>
              </a:defRPr>
            </a:lvl1pPr>
            <a:lvl2pPr algn="r">
              <a:buNone/>
              <a:defRPr sz="2000"/>
            </a:lvl2pPr>
            <a:lvl3pPr>
              <a:defRPr sz="1600"/>
            </a:lvl3pPr>
            <a:lvl4pPr>
              <a:defRPr sz="13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dirty="0" err="1" smtClean="0"/>
              <a:t>Level</a:t>
            </a:r>
            <a:r>
              <a:rPr lang="fr-FR" dirty="0" smtClean="0"/>
              <a:t> 1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 hasCustomPrompt="1"/>
          </p:nvPr>
        </p:nvSpPr>
        <p:spPr>
          <a:xfrm>
            <a:off x="6000760" y="1428736"/>
            <a:ext cx="2819712" cy="4929222"/>
          </a:xfrm>
          <a:noFill/>
        </p:spPr>
        <p:txBody>
          <a:bodyPr anchor="ctr">
            <a:normAutofit/>
          </a:bodyPr>
          <a:lstStyle>
            <a:lvl1pPr marL="0" indent="0">
              <a:lnSpc>
                <a:spcPct val="150000"/>
              </a:lnSpc>
              <a:buNone/>
              <a:defRPr sz="1800" b="0">
                <a:solidFill>
                  <a:srgbClr val="0070C0"/>
                </a:solidFill>
              </a:defRPr>
            </a:lvl1pPr>
            <a:lvl2pPr>
              <a:defRPr sz="2000"/>
            </a:lvl2pPr>
            <a:lvl3pPr>
              <a:defRPr sz="1600"/>
            </a:lvl3pPr>
            <a:lvl4pPr>
              <a:defRPr sz="13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dirty="0" err="1" smtClean="0"/>
              <a:t>Level</a:t>
            </a:r>
            <a:r>
              <a:rPr lang="fr-FR" dirty="0" smtClean="0"/>
              <a:t> 1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‹N°›</a:t>
            </a:fld>
            <a:endParaRPr lang="fr-CH"/>
          </a:p>
        </p:txBody>
      </p:sp>
      <p:sp>
        <p:nvSpPr>
          <p:cNvPr id="8" name="Titre 1"/>
          <p:cNvSpPr txBox="1">
            <a:spLocks/>
          </p:cNvSpPr>
          <p:nvPr userDrawn="1"/>
        </p:nvSpPr>
        <p:spPr>
          <a:xfrm>
            <a:off x="214283" y="44450"/>
            <a:ext cx="6518306" cy="52703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Titre 1"/>
          <p:cNvSpPr>
            <a:spLocks noGrp="1"/>
          </p:cNvSpPr>
          <p:nvPr>
            <p:ph type="title" hasCustomPrompt="1"/>
          </p:nvPr>
        </p:nvSpPr>
        <p:spPr>
          <a:xfrm>
            <a:off x="214282" y="0"/>
            <a:ext cx="6500858" cy="582570"/>
          </a:xfrm>
          <a:prstGeom prst="rect">
            <a:avLst/>
          </a:prstGeom>
        </p:spPr>
        <p:txBody>
          <a:bodyPr anchor="ctr"/>
          <a:lstStyle>
            <a:lvl1pPr algn="l">
              <a:defRPr sz="2800" b="1">
                <a:solidFill>
                  <a:srgbClr val="FFC000"/>
                </a:solidFill>
              </a:defRPr>
            </a:lvl1pPr>
          </a:lstStyle>
          <a:p>
            <a:r>
              <a:rPr lang="fr-FR" dirty="0" err="1" smtClean="0"/>
              <a:t>Title</a:t>
            </a:r>
            <a:endParaRPr lang="fr-CH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5715008" y="1428736"/>
            <a:ext cx="72000" cy="4929222"/>
          </a:xfrm>
          <a:prstGeom prst="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scription Sim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1"/>
          <p:cNvSpPr txBox="1">
            <a:spLocks/>
          </p:cNvSpPr>
          <p:nvPr userDrawn="1"/>
        </p:nvSpPr>
        <p:spPr>
          <a:xfrm>
            <a:off x="214283" y="44450"/>
            <a:ext cx="6518306" cy="52703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 baseline="0"/>
            </a:lvl4pPr>
          </a:lstStyle>
          <a:p>
            <a:pPr lvl="0"/>
            <a:r>
              <a:rPr lang="fr-FR" dirty="0" err="1" smtClean="0"/>
              <a:t>Level</a:t>
            </a:r>
            <a:r>
              <a:rPr lang="fr-FR" dirty="0" smtClean="0"/>
              <a:t> 1</a:t>
            </a:r>
          </a:p>
          <a:p>
            <a:pPr lvl="1"/>
            <a:r>
              <a:rPr lang="fr-FR" dirty="0" err="1" smtClean="0"/>
              <a:t>Level</a:t>
            </a:r>
            <a:r>
              <a:rPr lang="fr-FR" dirty="0" smtClean="0"/>
              <a:t> 2</a:t>
            </a:r>
          </a:p>
          <a:p>
            <a:pPr lvl="2"/>
            <a:r>
              <a:rPr lang="fr-FR" dirty="0" err="1" smtClean="0"/>
              <a:t>Level</a:t>
            </a:r>
            <a:r>
              <a:rPr lang="fr-FR" dirty="0" smtClean="0"/>
              <a:t> 3</a:t>
            </a:r>
          </a:p>
          <a:p>
            <a:pPr lvl="3"/>
            <a:r>
              <a:rPr lang="fr-FR" dirty="0" err="1" smtClean="0"/>
              <a:t>Level</a:t>
            </a:r>
            <a:r>
              <a:rPr lang="fr-FR" dirty="0" smtClean="0"/>
              <a:t> 4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‹N°›</a:t>
            </a:fld>
            <a:endParaRPr lang="fr-CH"/>
          </a:p>
        </p:txBody>
      </p:sp>
      <p:sp>
        <p:nvSpPr>
          <p:cNvPr id="9" name="Titre 1"/>
          <p:cNvSpPr>
            <a:spLocks noGrp="1"/>
          </p:cNvSpPr>
          <p:nvPr>
            <p:ph type="title" hasCustomPrompt="1"/>
          </p:nvPr>
        </p:nvSpPr>
        <p:spPr>
          <a:xfrm>
            <a:off x="214282" y="0"/>
            <a:ext cx="6500858" cy="582570"/>
          </a:xfrm>
          <a:prstGeom prst="rect">
            <a:avLst/>
          </a:prstGeom>
        </p:spPr>
        <p:txBody>
          <a:bodyPr anchor="ctr"/>
          <a:lstStyle>
            <a:lvl1pPr algn="l">
              <a:defRPr sz="2800" b="1">
                <a:solidFill>
                  <a:srgbClr val="FFC000"/>
                </a:solidFill>
              </a:defRPr>
            </a:lvl1pPr>
          </a:lstStyle>
          <a:p>
            <a:r>
              <a:rPr lang="fr-FR" dirty="0" err="1" smtClean="0"/>
              <a:t>Title</a:t>
            </a:r>
            <a:endParaRPr lang="fr-C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scription Dou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half" idx="1" hasCustomPrompt="1"/>
          </p:nvPr>
        </p:nvSpPr>
        <p:spPr>
          <a:xfrm>
            <a:off x="457200" y="1428736"/>
            <a:ext cx="4038600" cy="49292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3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dirty="0" err="1" smtClean="0"/>
              <a:t>Level</a:t>
            </a:r>
            <a:r>
              <a:rPr lang="fr-FR" dirty="0" smtClean="0"/>
              <a:t> 1</a:t>
            </a:r>
          </a:p>
          <a:p>
            <a:pPr lvl="1"/>
            <a:r>
              <a:rPr lang="fr-FR" dirty="0" err="1" smtClean="0"/>
              <a:t>Level</a:t>
            </a:r>
            <a:r>
              <a:rPr lang="fr-FR" dirty="0" smtClean="0"/>
              <a:t> 2</a:t>
            </a:r>
          </a:p>
          <a:p>
            <a:pPr lvl="2"/>
            <a:r>
              <a:rPr lang="fr-FR" dirty="0" err="1" smtClean="0"/>
              <a:t>Level</a:t>
            </a:r>
            <a:r>
              <a:rPr lang="fr-FR" dirty="0" smtClean="0"/>
              <a:t> 3</a:t>
            </a:r>
          </a:p>
          <a:p>
            <a:pPr lvl="3"/>
            <a:r>
              <a:rPr lang="fr-FR" dirty="0" err="1" smtClean="0"/>
              <a:t>Level</a:t>
            </a:r>
            <a:r>
              <a:rPr lang="fr-FR" dirty="0" smtClean="0"/>
              <a:t> 4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 hasCustomPrompt="1"/>
          </p:nvPr>
        </p:nvSpPr>
        <p:spPr>
          <a:xfrm>
            <a:off x="4648200" y="1428736"/>
            <a:ext cx="4038600" cy="49292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3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dirty="0" err="1" smtClean="0"/>
              <a:t>Level</a:t>
            </a:r>
            <a:r>
              <a:rPr lang="fr-FR" dirty="0" smtClean="0"/>
              <a:t> 1</a:t>
            </a:r>
          </a:p>
          <a:p>
            <a:pPr lvl="1"/>
            <a:r>
              <a:rPr lang="fr-FR" dirty="0" err="1" smtClean="0"/>
              <a:t>Level</a:t>
            </a:r>
            <a:r>
              <a:rPr lang="fr-FR" dirty="0" smtClean="0"/>
              <a:t> 2</a:t>
            </a:r>
          </a:p>
          <a:p>
            <a:pPr lvl="2"/>
            <a:r>
              <a:rPr lang="fr-FR" dirty="0" err="1" smtClean="0"/>
              <a:t>Level</a:t>
            </a:r>
            <a:r>
              <a:rPr lang="fr-FR" dirty="0" smtClean="0"/>
              <a:t> 3</a:t>
            </a:r>
          </a:p>
          <a:p>
            <a:pPr lvl="3"/>
            <a:r>
              <a:rPr lang="fr-FR" dirty="0" err="1" smtClean="0"/>
              <a:t>Level</a:t>
            </a:r>
            <a:r>
              <a:rPr lang="fr-FR" dirty="0" smtClean="0"/>
              <a:t> 4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‹N°›</a:t>
            </a:fld>
            <a:endParaRPr lang="fr-CH"/>
          </a:p>
        </p:txBody>
      </p:sp>
      <p:sp>
        <p:nvSpPr>
          <p:cNvPr id="8" name="Titre 1"/>
          <p:cNvSpPr txBox="1">
            <a:spLocks/>
          </p:cNvSpPr>
          <p:nvPr userDrawn="1"/>
        </p:nvSpPr>
        <p:spPr>
          <a:xfrm>
            <a:off x="214283" y="44450"/>
            <a:ext cx="6518306" cy="52703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Titre 1"/>
          <p:cNvSpPr>
            <a:spLocks noGrp="1"/>
          </p:cNvSpPr>
          <p:nvPr>
            <p:ph type="title" hasCustomPrompt="1"/>
          </p:nvPr>
        </p:nvSpPr>
        <p:spPr>
          <a:xfrm>
            <a:off x="214282" y="0"/>
            <a:ext cx="6500858" cy="582570"/>
          </a:xfrm>
          <a:prstGeom prst="rect">
            <a:avLst/>
          </a:prstGeom>
        </p:spPr>
        <p:txBody>
          <a:bodyPr anchor="ctr"/>
          <a:lstStyle>
            <a:lvl1pPr algn="l">
              <a:defRPr sz="2800" b="1">
                <a:solidFill>
                  <a:srgbClr val="FFC000"/>
                </a:solidFill>
              </a:defRPr>
            </a:lvl1pPr>
          </a:lstStyle>
          <a:p>
            <a:r>
              <a:rPr lang="fr-FR" dirty="0" err="1" smtClean="0"/>
              <a:t>Title</a:t>
            </a:r>
            <a:endParaRPr lang="fr-C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ly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1"/>
          <p:cNvSpPr txBox="1">
            <a:spLocks/>
          </p:cNvSpPr>
          <p:nvPr userDrawn="1"/>
        </p:nvSpPr>
        <p:spPr>
          <a:xfrm>
            <a:off x="214283" y="44450"/>
            <a:ext cx="6518306" cy="52703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‹N°›</a:t>
            </a:fld>
            <a:endParaRPr lang="fr-CH"/>
          </a:p>
        </p:txBody>
      </p:sp>
      <p:sp>
        <p:nvSpPr>
          <p:cNvPr id="9" name="Titre 1"/>
          <p:cNvSpPr>
            <a:spLocks noGrp="1"/>
          </p:cNvSpPr>
          <p:nvPr>
            <p:ph type="title" hasCustomPrompt="1"/>
          </p:nvPr>
        </p:nvSpPr>
        <p:spPr>
          <a:xfrm>
            <a:off x="214282" y="0"/>
            <a:ext cx="6500858" cy="582570"/>
          </a:xfrm>
          <a:prstGeom prst="rect">
            <a:avLst/>
          </a:prstGeom>
        </p:spPr>
        <p:txBody>
          <a:bodyPr anchor="ctr"/>
          <a:lstStyle>
            <a:lvl1pPr algn="l">
              <a:defRPr sz="2800" b="1">
                <a:solidFill>
                  <a:srgbClr val="FFC000"/>
                </a:solidFill>
              </a:defRPr>
            </a:lvl1pPr>
          </a:lstStyle>
          <a:p>
            <a:r>
              <a:rPr lang="fr-FR" dirty="0" err="1" smtClean="0"/>
              <a:t>Title</a:t>
            </a:r>
            <a:endParaRPr lang="fr-C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‹N°›</a:t>
            </a:fld>
            <a:endParaRPr lang="fr-C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722313" y="1285860"/>
            <a:ext cx="7772400" cy="1643074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3600" b="0" cap="none" baseline="0">
                <a:solidFill>
                  <a:srgbClr val="FFC000"/>
                </a:solidFill>
              </a:defRPr>
            </a:lvl1pPr>
          </a:lstStyle>
          <a:p>
            <a:r>
              <a:rPr lang="fr-FR" dirty="0" err="1" smtClean="0"/>
              <a:t>Title</a:t>
            </a:r>
            <a:endParaRPr lang="fr-CH" dirty="0"/>
          </a:p>
        </p:txBody>
      </p:sp>
      <p:sp>
        <p:nvSpPr>
          <p:cNvPr id="6" name="Espace réservé du contenu 2"/>
          <p:cNvSpPr>
            <a:spLocks noGrp="1"/>
          </p:cNvSpPr>
          <p:nvPr>
            <p:ph sz="half" idx="10" hasCustomPrompt="1"/>
          </p:nvPr>
        </p:nvSpPr>
        <p:spPr>
          <a:xfrm>
            <a:off x="1357290" y="3143248"/>
            <a:ext cx="7143800" cy="3214710"/>
          </a:xfrm>
        </p:spPr>
        <p:txBody>
          <a:bodyPr/>
          <a:lstStyle>
            <a:lvl1pPr>
              <a:defRPr sz="2000"/>
            </a:lvl1pPr>
            <a:lvl2pPr>
              <a:defRPr sz="1600"/>
            </a:lvl2pPr>
            <a:lvl3pPr>
              <a:defRPr sz="1300"/>
            </a:lvl3pPr>
            <a:lvl4pPr>
              <a:buNone/>
              <a:defRPr sz="13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dirty="0" err="1" smtClean="0"/>
              <a:t>Level</a:t>
            </a:r>
            <a:r>
              <a:rPr lang="fr-FR" dirty="0" smtClean="0"/>
              <a:t> 1</a:t>
            </a:r>
          </a:p>
          <a:p>
            <a:pPr lvl="1"/>
            <a:r>
              <a:rPr lang="fr-FR" dirty="0" err="1" smtClean="0"/>
              <a:t>Level</a:t>
            </a:r>
            <a:r>
              <a:rPr lang="fr-FR" dirty="0" smtClean="0"/>
              <a:t> 2</a:t>
            </a:r>
          </a:p>
          <a:p>
            <a:pPr lvl="2"/>
            <a:r>
              <a:rPr lang="fr-FR" dirty="0" err="1" smtClean="0"/>
              <a:t>Level</a:t>
            </a:r>
            <a:r>
              <a:rPr lang="fr-FR" dirty="0" smtClean="0"/>
              <a:t> 3</a:t>
            </a:r>
          </a:p>
        </p:txBody>
      </p:sp>
      <p:sp>
        <p:nvSpPr>
          <p:cNvPr id="4" name="Espace réservé du numéro de diapositive 4"/>
          <p:cNvSpPr>
            <a:spLocks noGrp="1"/>
          </p:cNvSpPr>
          <p:nvPr>
            <p:ph type="sldNum" sz="quarter" idx="12"/>
          </p:nvPr>
        </p:nvSpPr>
        <p:spPr>
          <a:xfrm>
            <a:off x="8715404" y="6357958"/>
            <a:ext cx="428628" cy="500042"/>
          </a:xfrm>
        </p:spPr>
        <p:txBody>
          <a:bodyPr/>
          <a:lstStyle/>
          <a:p>
            <a:fld id="{4D9D1695-9A20-4ABF-B09F-F410403341A1}" type="slidenum">
              <a:rPr lang="fr-CH" smtClean="0"/>
              <a:pPr/>
              <a:t>‹N°›</a:t>
            </a:fld>
            <a:endParaRPr lang="fr-C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Jo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722313" y="1285860"/>
            <a:ext cx="7772400" cy="1643074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3600" b="0" cap="none" baseline="0">
                <a:solidFill>
                  <a:srgbClr val="FFC000"/>
                </a:solidFill>
              </a:defRPr>
            </a:lvl1pPr>
          </a:lstStyle>
          <a:p>
            <a:r>
              <a:rPr lang="fr-FR" dirty="0" err="1" smtClean="0"/>
              <a:t>Title</a:t>
            </a:r>
            <a:endParaRPr lang="fr-CH" dirty="0"/>
          </a:p>
        </p:txBody>
      </p:sp>
      <p:sp>
        <p:nvSpPr>
          <p:cNvPr id="6" name="Espace réservé du contenu 2"/>
          <p:cNvSpPr>
            <a:spLocks noGrp="1"/>
          </p:cNvSpPr>
          <p:nvPr>
            <p:ph sz="half" idx="10" hasCustomPrompt="1"/>
          </p:nvPr>
        </p:nvSpPr>
        <p:spPr>
          <a:xfrm>
            <a:off x="1357290" y="3143248"/>
            <a:ext cx="4366838" cy="3214710"/>
          </a:xfrm>
        </p:spPr>
        <p:txBody>
          <a:bodyPr/>
          <a:lstStyle>
            <a:lvl1pPr>
              <a:defRPr sz="2000">
                <a:solidFill>
                  <a:schemeClr val="accent1"/>
                </a:solidFill>
              </a:defRPr>
            </a:lvl1pPr>
            <a:lvl2pPr>
              <a:defRPr sz="1600"/>
            </a:lvl2pPr>
            <a:lvl3pPr>
              <a:defRPr sz="1300"/>
            </a:lvl3pPr>
            <a:lvl4pPr>
              <a:buNone/>
              <a:defRPr sz="13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dirty="0" err="1" smtClean="0"/>
              <a:t>Level</a:t>
            </a:r>
            <a:r>
              <a:rPr lang="fr-FR" dirty="0" smtClean="0"/>
              <a:t> 1</a:t>
            </a:r>
          </a:p>
          <a:p>
            <a:pPr lvl="1"/>
            <a:r>
              <a:rPr lang="fr-FR" dirty="0" err="1" smtClean="0"/>
              <a:t>Level</a:t>
            </a:r>
            <a:r>
              <a:rPr lang="fr-FR" dirty="0" smtClean="0"/>
              <a:t> 2</a:t>
            </a:r>
          </a:p>
          <a:p>
            <a:pPr lvl="2"/>
            <a:r>
              <a:rPr lang="fr-FR" dirty="0" err="1" smtClean="0"/>
              <a:t>Level</a:t>
            </a:r>
            <a:r>
              <a:rPr lang="fr-FR" dirty="0" smtClean="0"/>
              <a:t> 3</a:t>
            </a:r>
          </a:p>
        </p:txBody>
      </p:sp>
      <p:sp>
        <p:nvSpPr>
          <p:cNvPr id="4" name="Espace réservé du numéro de diapositive 4"/>
          <p:cNvSpPr>
            <a:spLocks noGrp="1"/>
          </p:cNvSpPr>
          <p:nvPr>
            <p:ph type="sldNum" sz="quarter" idx="12"/>
          </p:nvPr>
        </p:nvSpPr>
        <p:spPr>
          <a:xfrm>
            <a:off x="8715404" y="6357958"/>
            <a:ext cx="428628" cy="500042"/>
          </a:xfrm>
        </p:spPr>
        <p:txBody>
          <a:bodyPr/>
          <a:lstStyle/>
          <a:p>
            <a:fld id="{4D9D1695-9A20-4ABF-B09F-F410403341A1}" type="slidenum">
              <a:rPr lang="fr-CH" smtClean="0"/>
              <a:pPr/>
              <a:t>‹N°›</a:t>
            </a:fld>
            <a:endParaRPr lang="fr-CH" dirty="0"/>
          </a:p>
        </p:txBody>
      </p:sp>
      <p:pic>
        <p:nvPicPr>
          <p:cNvPr id="5" name="Picture 2" descr="http://www.blog-marrant.com/images/sisto-bd-2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8853" y="4200359"/>
            <a:ext cx="2805595" cy="22529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142984"/>
            <a:ext cx="8229600" cy="52149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 err="1" smtClean="0"/>
              <a:t>Level</a:t>
            </a:r>
            <a:r>
              <a:rPr lang="fr-FR" dirty="0" smtClean="0"/>
              <a:t> 1</a:t>
            </a:r>
          </a:p>
          <a:p>
            <a:pPr lvl="1"/>
            <a:r>
              <a:rPr lang="fr-FR" dirty="0" err="1" smtClean="0"/>
              <a:t>Level</a:t>
            </a:r>
            <a:r>
              <a:rPr lang="fr-FR" dirty="0" smtClean="0"/>
              <a:t> 2</a:t>
            </a:r>
          </a:p>
          <a:p>
            <a:pPr lvl="2"/>
            <a:r>
              <a:rPr lang="fr-FR" dirty="0" err="1" smtClean="0"/>
              <a:t>Level</a:t>
            </a:r>
            <a:r>
              <a:rPr lang="fr-FR" dirty="0" smtClean="0"/>
              <a:t> 3</a:t>
            </a:r>
          </a:p>
          <a:p>
            <a:pPr lvl="3"/>
            <a:r>
              <a:rPr lang="fr-FR" dirty="0" err="1" smtClean="0"/>
              <a:t>Level</a:t>
            </a:r>
            <a:r>
              <a:rPr lang="fr-FR" dirty="0" smtClean="0"/>
              <a:t> 4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15404" y="6357958"/>
            <a:ext cx="428628" cy="5000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9D1695-9A20-4ABF-B09F-F410403341A1}" type="slidenum">
              <a:rPr lang="fr-CH" smtClean="0"/>
              <a:pPr/>
              <a:t>‹N°›</a:t>
            </a:fld>
            <a:endParaRPr lang="fr-CH" dirty="0"/>
          </a:p>
        </p:txBody>
      </p:sp>
      <p:sp>
        <p:nvSpPr>
          <p:cNvPr id="9" name="Rectangle 19" descr="sap2"/>
          <p:cNvSpPr>
            <a:spLocks noChangeArrowheads="1"/>
          </p:cNvSpPr>
          <p:nvPr/>
        </p:nvSpPr>
        <p:spPr bwMode="auto">
          <a:xfrm>
            <a:off x="8964613" y="2285992"/>
            <a:ext cx="179387" cy="36004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/>
          <a:p>
            <a:endParaRPr lang="fr-CH"/>
          </a:p>
        </p:txBody>
      </p:sp>
      <p:sp>
        <p:nvSpPr>
          <p:cNvPr id="10" name="Rectangle 29"/>
          <p:cNvSpPr>
            <a:spLocks noChangeArrowheads="1"/>
          </p:cNvSpPr>
          <p:nvPr/>
        </p:nvSpPr>
        <p:spPr bwMode="auto">
          <a:xfrm>
            <a:off x="0" y="1314446"/>
            <a:ext cx="323850" cy="1614488"/>
          </a:xfrm>
          <a:prstGeom prst="rect">
            <a:avLst/>
          </a:prstGeom>
          <a:solidFill>
            <a:srgbClr val="FFC000"/>
          </a:solidFill>
          <a:ln w="9525">
            <a:solidFill>
              <a:srgbClr val="FFC000"/>
            </a:solidFill>
            <a:miter lim="800000"/>
            <a:headEnd/>
            <a:tailEnd/>
          </a:ln>
        </p:spPr>
        <p:txBody>
          <a:bodyPr/>
          <a:lstStyle/>
          <a:p>
            <a:endParaRPr lang="de-C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50" r:id="rId4"/>
    <p:sldLayoutId id="2147483652" r:id="rId5"/>
    <p:sldLayoutId id="2147483655" r:id="rId6"/>
    <p:sldLayoutId id="2147483654" r:id="rId7"/>
    <p:sldLayoutId id="2147483656" r:id="rId8"/>
    <p:sldLayoutId id="2147483657" r:id="rId9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6700" indent="-257175" algn="just" defTabSz="914400" rtl="0" eaLnBrk="1" latinLnBrk="0" hangingPunct="1">
        <a:spcBef>
          <a:spcPct val="20000"/>
        </a:spcBef>
        <a:buClr>
          <a:srgbClr val="FFC000"/>
        </a:buClr>
        <a:buFont typeface="Wingdings" pitchFamily="2" charset="2"/>
        <a:buChar char="§"/>
        <a:defRPr sz="24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just" defTabSz="914400" rtl="0" eaLnBrk="1" latinLnBrk="0" hangingPunct="1">
        <a:spcBef>
          <a:spcPct val="20000"/>
        </a:spcBef>
        <a:buFont typeface="Wingdings" pitchFamily="2" charset="2"/>
        <a:buChar char="§"/>
        <a:defRPr sz="20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just" defTabSz="914400" rtl="0" eaLnBrk="1" latinLnBrk="0" hangingPunct="1">
        <a:spcBef>
          <a:spcPct val="20000"/>
        </a:spcBef>
        <a:buFont typeface="Wingdings" pitchFamily="2" charset="2"/>
        <a:buChar char="§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just" defTabSz="914400" rtl="0" eaLnBrk="1" latinLnBrk="0" hangingPunct="1">
        <a:spcBef>
          <a:spcPct val="20000"/>
        </a:spcBef>
        <a:buFont typeface="Arial" pitchFamily="34" charset="0"/>
        <a:buChar char="–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CH" dirty="0" smtClean="0"/>
              <a:t>SAP Basis</a:t>
            </a:r>
            <a:endParaRPr lang="fr-CH" sz="2400" b="0" dirty="0" smtClean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CH" dirty="0" smtClean="0"/>
              <a:t>Rôles &amp; Autorisations</a:t>
            </a:r>
            <a:endParaRPr lang="fr-CH" dirty="0"/>
          </a:p>
        </p:txBody>
      </p:sp>
      <p:pic>
        <p:nvPicPr>
          <p:cNvPr id="4" name="Picture 2" descr="click to zoo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4923" y="3910068"/>
            <a:ext cx="2234154" cy="23272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CH" u="sng" dirty="0" smtClean="0"/>
              <a:t>SAP </a:t>
            </a:r>
            <a:r>
              <a:rPr lang="fr-CH" u="sng" dirty="0" err="1" smtClean="0"/>
              <a:t>Easy</a:t>
            </a:r>
            <a:r>
              <a:rPr lang="fr-CH" u="sng" dirty="0" smtClean="0"/>
              <a:t> Access</a:t>
            </a:r>
          </a:p>
          <a:p>
            <a:pPr lvl="2"/>
            <a:endParaRPr lang="fr-CH" dirty="0" smtClean="0"/>
          </a:p>
          <a:p>
            <a:pPr lvl="1"/>
            <a:r>
              <a:rPr lang="fr-CH" dirty="0" smtClean="0"/>
              <a:t>Menu spécifique à l'utilisateur</a:t>
            </a:r>
          </a:p>
          <a:p>
            <a:pPr lvl="2"/>
            <a:r>
              <a:rPr lang="fr-CH" dirty="0" smtClean="0"/>
              <a:t>Lié au rôle </a:t>
            </a: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10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Introduction</a:t>
            </a:r>
            <a:endParaRPr lang="fr-CH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523" y="2852936"/>
            <a:ext cx="7781925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1030444" y="3852681"/>
            <a:ext cx="288032" cy="288032"/>
          </a:xfrm>
          <a:prstGeom prst="rect">
            <a:avLst/>
          </a:prstGeom>
          <a:solidFill>
            <a:srgbClr val="FF0000">
              <a:alpha val="10000"/>
            </a:srgb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lang="fr-CH" sz="1600" dirty="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521248" y="3554016"/>
            <a:ext cx="2448272" cy="288032"/>
          </a:xfrm>
          <a:prstGeom prst="rect">
            <a:avLst/>
          </a:prstGeom>
          <a:solidFill>
            <a:srgbClr val="FF0000">
              <a:alpha val="10000"/>
            </a:srgb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lang="fr-CH" sz="1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fr-CH" sz="2200" dirty="0" smtClean="0"/>
              <a:t>Introduction</a:t>
            </a:r>
          </a:p>
          <a:p>
            <a:r>
              <a:rPr lang="fr-CH" sz="2200" b="1" u="sng" dirty="0" smtClean="0">
                <a:solidFill>
                  <a:srgbClr val="0070C0"/>
                </a:solidFill>
              </a:rPr>
              <a:t>Génération de profils</a:t>
            </a:r>
          </a:p>
          <a:p>
            <a:r>
              <a:rPr lang="fr-CH" sz="2200" dirty="0" smtClean="0"/>
              <a:t>Types de rôles</a:t>
            </a:r>
          </a:p>
          <a:p>
            <a:r>
              <a:rPr lang="fr-CH" sz="2200" dirty="0" smtClean="0"/>
              <a:t>Affectation de rôle</a:t>
            </a:r>
          </a:p>
          <a:p>
            <a:r>
              <a:rPr lang="fr-CH" sz="2200" dirty="0" smtClean="0"/>
              <a:t>Problèmes d'autorisations</a:t>
            </a:r>
          </a:p>
          <a:p>
            <a:r>
              <a:rPr lang="fr-CH" sz="2200" dirty="0" smtClean="0"/>
              <a:t>Conclusion</a:t>
            </a:r>
          </a:p>
          <a:p>
            <a:endParaRPr lang="fr-CH" sz="2200" dirty="0" smtClean="0"/>
          </a:p>
        </p:txBody>
      </p:sp>
      <p:sp>
        <p:nvSpPr>
          <p:cNvPr id="6" name="Espace réservé du contenu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fr-CH" dirty="0" smtClean="0"/>
              <a:t>PFCG</a:t>
            </a:r>
            <a:endParaRPr lang="fr-CH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11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Sommaire</a:t>
            </a:r>
            <a:endParaRPr lang="fr-C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H" u="sng" dirty="0" smtClean="0"/>
              <a:t>Définition</a:t>
            </a:r>
          </a:p>
          <a:p>
            <a:pPr lvl="3"/>
            <a:endParaRPr lang="fr-CH" dirty="0"/>
          </a:p>
          <a:p>
            <a:pPr lvl="1"/>
            <a:r>
              <a:rPr lang="fr-CH" dirty="0" smtClean="0"/>
              <a:t>Permet de créer des rôles &amp; profils pour les utilisateurs </a:t>
            </a:r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Transaction : </a:t>
            </a:r>
            <a:r>
              <a:rPr lang="fr-CH" b="1" dirty="0" smtClean="0">
                <a:solidFill>
                  <a:srgbClr val="00B050"/>
                </a:solidFill>
              </a:rPr>
              <a:t>PFCG</a:t>
            </a:r>
            <a:r>
              <a:rPr lang="fr-CH" dirty="0" smtClean="0"/>
              <a:t> </a:t>
            </a:r>
            <a:r>
              <a:rPr lang="fr-CH" dirty="0"/>
              <a:t>- Générateur de </a:t>
            </a:r>
            <a:r>
              <a:rPr lang="fr-CH" dirty="0" smtClean="0"/>
              <a:t>profils</a:t>
            </a:r>
            <a:endParaRPr lang="fr-CH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12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/>
              <a:t>Génération de profil d'autorisation</a:t>
            </a:r>
          </a:p>
        </p:txBody>
      </p:sp>
      <p:grpSp>
        <p:nvGrpSpPr>
          <p:cNvPr id="7" name="Groupe 6"/>
          <p:cNvGrpSpPr/>
          <p:nvPr/>
        </p:nvGrpSpPr>
        <p:grpSpPr>
          <a:xfrm>
            <a:off x="1634041" y="3429000"/>
            <a:ext cx="6034303" cy="3001934"/>
            <a:chOff x="1634041" y="2904080"/>
            <a:chExt cx="6034303" cy="3001934"/>
          </a:xfrm>
        </p:grpSpPr>
        <p:pic>
          <p:nvPicPr>
            <p:cNvPr id="5" name="Picture 3" descr="ProfilgeneratorundStandardrollen03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1770872" y="2904080"/>
              <a:ext cx="5760640" cy="2541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6" name="Picture 2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1634041" y="5517232"/>
              <a:ext cx="6034303" cy="3887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9758045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H" u="sng" dirty="0" smtClean="0"/>
              <a:t>Interface</a:t>
            </a:r>
          </a:p>
          <a:p>
            <a:pPr lvl="3"/>
            <a:endParaRPr lang="fr-CH" dirty="0"/>
          </a:p>
          <a:p>
            <a:pPr lvl="1"/>
            <a:endParaRPr lang="fr-CH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13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/>
              <a:t>Génération de profil d'autorisation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4216871"/>
            <a:ext cx="7038975" cy="1876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118717"/>
            <a:ext cx="6410325" cy="1162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Flèche vers le bas 6"/>
          <p:cNvSpPr/>
          <p:nvPr/>
        </p:nvSpPr>
        <p:spPr>
          <a:xfrm>
            <a:off x="5022080" y="3127110"/>
            <a:ext cx="540000" cy="1233777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vert270" lIns="36000" tIns="36000" rIns="36000" bIns="36000" rtlCol="0" anchor="ctr"/>
          <a:lstStyle/>
          <a:p>
            <a:pPr algn="ctr"/>
            <a:endParaRPr lang="fr-CH" sz="1400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51920" y="2699742"/>
            <a:ext cx="2880320" cy="437009"/>
          </a:xfrm>
          <a:prstGeom prst="rect">
            <a:avLst/>
          </a:prstGeom>
          <a:solidFill>
            <a:srgbClr val="FF0000">
              <a:alpha val="10000"/>
            </a:srgb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lang="fr-CH" sz="1600" dirty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843808" y="5665241"/>
            <a:ext cx="2795256" cy="360040"/>
          </a:xfrm>
          <a:prstGeom prst="rect">
            <a:avLst/>
          </a:prstGeom>
          <a:solidFill>
            <a:srgbClr val="FF0000">
              <a:alpha val="10000"/>
            </a:srgb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lang="fr-CH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88149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fr-CH" sz="2200" dirty="0" smtClean="0"/>
              <a:t>Introduction</a:t>
            </a:r>
          </a:p>
          <a:p>
            <a:r>
              <a:rPr lang="fr-CH" sz="2200" dirty="0" smtClean="0"/>
              <a:t>Génération de profils</a:t>
            </a:r>
          </a:p>
          <a:p>
            <a:r>
              <a:rPr lang="fr-CH" sz="2200" b="1" u="sng" dirty="0" smtClean="0">
                <a:solidFill>
                  <a:srgbClr val="0070C0"/>
                </a:solidFill>
              </a:rPr>
              <a:t>Types de rôles</a:t>
            </a:r>
          </a:p>
          <a:p>
            <a:r>
              <a:rPr lang="fr-CH" sz="2200" dirty="0" smtClean="0"/>
              <a:t>Affectation de rôle</a:t>
            </a:r>
          </a:p>
          <a:p>
            <a:r>
              <a:rPr lang="fr-CH" sz="2200" dirty="0" smtClean="0"/>
              <a:t>Problèmes d'autorisations</a:t>
            </a:r>
          </a:p>
          <a:p>
            <a:r>
              <a:rPr lang="fr-CH" sz="2200" dirty="0" smtClean="0"/>
              <a:t>Conclusion</a:t>
            </a:r>
          </a:p>
          <a:p>
            <a:endParaRPr lang="fr-CH" sz="2200" dirty="0" smtClean="0"/>
          </a:p>
        </p:txBody>
      </p:sp>
      <p:sp>
        <p:nvSpPr>
          <p:cNvPr id="6" name="Espace réservé du contenu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fr-CH" dirty="0" smtClean="0"/>
              <a:t>Rôle simple</a:t>
            </a:r>
          </a:p>
          <a:p>
            <a:r>
              <a:rPr lang="fr-CH" dirty="0" smtClean="0"/>
              <a:t>Rôle composite</a:t>
            </a:r>
          </a:p>
          <a:p>
            <a:r>
              <a:rPr lang="fr-CH" dirty="0" smtClean="0"/>
              <a:t>Rôle dérivé</a:t>
            </a:r>
          </a:p>
          <a:p>
            <a:r>
              <a:rPr lang="fr-CH" dirty="0" smtClean="0"/>
              <a:t>Rôle customizing</a:t>
            </a:r>
            <a:endParaRPr lang="fr-CH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14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Sommaire</a:t>
            </a:r>
            <a:endParaRPr lang="fr-C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contenu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H" u="sng" dirty="0" smtClean="0"/>
              <a:t>Rôle simple</a:t>
            </a:r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Forme la plus simple des rôles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15</a:t>
            </a:fld>
            <a:endParaRPr lang="fr-CH" dirty="0"/>
          </a:p>
        </p:txBody>
      </p:sp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Type de rôle</a:t>
            </a:r>
            <a:endParaRPr lang="fr-CH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364" y="3214686"/>
            <a:ext cx="2827350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H" u="sng" dirty="0" smtClean="0"/>
              <a:t>Rôle composite</a:t>
            </a:r>
            <a:endParaRPr lang="fr-CH" dirty="0" smtClean="0">
              <a:solidFill>
                <a:srgbClr val="00B050"/>
              </a:solidFill>
            </a:endParaRPr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Rôle composé d'autres rôles</a:t>
            </a: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16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Type de rôle</a:t>
            </a:r>
            <a:endParaRPr lang="fr-CH" dirty="0"/>
          </a:p>
        </p:txBody>
      </p:sp>
      <p:pic>
        <p:nvPicPr>
          <p:cNvPr id="5" name="Picture 6" descr="besonderepfcgrollen0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8794" y="2477382"/>
            <a:ext cx="5429288" cy="3952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H" u="sng" dirty="0" smtClean="0"/>
              <a:t>Rôle composite</a:t>
            </a:r>
            <a:r>
              <a:rPr lang="fr-CH" dirty="0" smtClean="0"/>
              <a:t> : </a:t>
            </a:r>
            <a:r>
              <a:rPr lang="fr-CH" dirty="0" smtClean="0">
                <a:solidFill>
                  <a:srgbClr val="00B050"/>
                </a:solidFill>
              </a:rPr>
              <a:t>Menu</a:t>
            </a:r>
          </a:p>
          <a:p>
            <a:pPr lvl="3"/>
            <a:endParaRPr lang="fr-CH" dirty="0" smtClean="0"/>
          </a:p>
          <a:p>
            <a:pPr lvl="1"/>
            <a:endParaRPr lang="fr-CH" dirty="0" smtClean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17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Type de rôle</a:t>
            </a:r>
            <a:endParaRPr lang="fr-CH" dirty="0"/>
          </a:p>
        </p:txBody>
      </p:sp>
      <p:pic>
        <p:nvPicPr>
          <p:cNvPr id="6" name="Picture 3" descr="besonderepfcgrollen0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2976" y="2000240"/>
            <a:ext cx="6929486" cy="45016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H" u="sng" dirty="0" smtClean="0"/>
              <a:t>Rôle dérivé</a:t>
            </a:r>
            <a:endParaRPr lang="fr-CH" dirty="0" smtClean="0">
              <a:solidFill>
                <a:srgbClr val="00B050"/>
              </a:solidFill>
            </a:endParaRPr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Autorisation pour un objet spécifique</a:t>
            </a:r>
          </a:p>
          <a:p>
            <a:pPr lvl="2"/>
            <a:r>
              <a:rPr lang="fr-CH" dirty="0" smtClean="0"/>
              <a:t>Exemple : Organisation commerciale</a:t>
            </a: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18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Type de rôle</a:t>
            </a:r>
            <a:endParaRPr lang="fr-CH" dirty="0"/>
          </a:p>
        </p:txBody>
      </p:sp>
      <p:pic>
        <p:nvPicPr>
          <p:cNvPr id="7" name="Picture 3" descr="besonderepfcgrollen0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356" y="2714620"/>
            <a:ext cx="5500726" cy="3670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H" u="sng" dirty="0" smtClean="0"/>
              <a:t>Rôle dérivé</a:t>
            </a:r>
            <a:r>
              <a:rPr lang="fr-CH" dirty="0" smtClean="0"/>
              <a:t> : </a:t>
            </a:r>
            <a:r>
              <a:rPr lang="fr-CH" dirty="0" smtClean="0">
                <a:solidFill>
                  <a:srgbClr val="00B050"/>
                </a:solidFill>
              </a:rPr>
              <a:t>Menu</a:t>
            </a:r>
          </a:p>
          <a:p>
            <a:pPr lvl="2"/>
            <a:endParaRPr lang="fr-CH" dirty="0" smtClean="0"/>
          </a:p>
          <a:p>
            <a:pPr lvl="1"/>
            <a:endParaRPr lang="fr-CH" dirty="0" smtClean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19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Type de rôle</a:t>
            </a:r>
            <a:endParaRPr lang="fr-CH" dirty="0"/>
          </a:p>
        </p:txBody>
      </p:sp>
      <p:pic>
        <p:nvPicPr>
          <p:cNvPr id="6" name="Picture 3" descr="besonderepfcgrollen0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5918" y="1857364"/>
            <a:ext cx="5532435" cy="4308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fr-CH" u="sng" dirty="0" smtClean="0"/>
              <a:t>Buts de la formation</a:t>
            </a:r>
          </a:p>
          <a:p>
            <a:pPr>
              <a:lnSpc>
                <a:spcPct val="200000"/>
              </a:lnSpc>
              <a:buNone/>
            </a:pPr>
            <a:r>
              <a:rPr lang="fr-CH" sz="2200" dirty="0" smtClean="0"/>
              <a:t>A l'issue de la formation les participants sont en mesure :</a:t>
            </a:r>
          </a:p>
          <a:p>
            <a:pPr lvl="1">
              <a:lnSpc>
                <a:spcPct val="150000"/>
              </a:lnSpc>
            </a:pPr>
            <a:r>
              <a:rPr lang="fr-CH" dirty="0" smtClean="0"/>
              <a:t>De </a:t>
            </a:r>
            <a:r>
              <a:rPr lang="fr-CH" b="1" dirty="0" smtClean="0"/>
              <a:t>décrire</a:t>
            </a:r>
            <a:r>
              <a:rPr lang="fr-CH" dirty="0" smtClean="0"/>
              <a:t> le concept des autorisations dans SAP</a:t>
            </a:r>
          </a:p>
          <a:p>
            <a:pPr lvl="1">
              <a:lnSpc>
                <a:spcPct val="150000"/>
              </a:lnSpc>
            </a:pPr>
            <a:r>
              <a:rPr lang="fr-CH" dirty="0" smtClean="0"/>
              <a:t>D'</a:t>
            </a:r>
            <a:r>
              <a:rPr lang="fr-CH" b="1" dirty="0" smtClean="0"/>
              <a:t>énumérer</a:t>
            </a:r>
            <a:r>
              <a:rPr lang="fr-CH" dirty="0" smtClean="0"/>
              <a:t> les différents types de rôles</a:t>
            </a:r>
          </a:p>
          <a:p>
            <a:pPr lvl="1">
              <a:lnSpc>
                <a:spcPct val="150000"/>
              </a:lnSpc>
            </a:pPr>
            <a:r>
              <a:rPr lang="fr-CH" dirty="0" smtClean="0"/>
              <a:t>De </a:t>
            </a:r>
            <a:r>
              <a:rPr lang="fr-CH" b="1" dirty="0" smtClean="0"/>
              <a:t>créer</a:t>
            </a:r>
            <a:r>
              <a:rPr lang="fr-CH" dirty="0" smtClean="0"/>
              <a:t> plusieurs rôles</a:t>
            </a:r>
            <a:endParaRPr lang="fr-CH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2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Rôles &amp; Autorisations</a:t>
            </a:r>
          </a:p>
        </p:txBody>
      </p:sp>
      <p:pic>
        <p:nvPicPr>
          <p:cNvPr id="5" name="Picture 2" descr="sticker decoratif cible militaire de ti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1194" y="4786322"/>
            <a:ext cx="2738458" cy="16430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H" u="sng" dirty="0" smtClean="0"/>
              <a:t>Rôle customizing</a:t>
            </a:r>
            <a:endParaRPr lang="fr-CH" dirty="0" smtClean="0">
              <a:solidFill>
                <a:srgbClr val="00B050"/>
              </a:solidFill>
            </a:endParaRPr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Source : Projet IMG</a:t>
            </a:r>
          </a:p>
          <a:p>
            <a:pPr lvl="1"/>
            <a:endParaRPr lang="fr-CH" dirty="0" smtClean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20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Type de rôle</a:t>
            </a:r>
            <a:endParaRPr lang="fr-CH" dirty="0"/>
          </a:p>
        </p:txBody>
      </p:sp>
      <p:pic>
        <p:nvPicPr>
          <p:cNvPr id="7" name="Picture 3" descr="besonderepfcgrollen0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2667" y="2428868"/>
            <a:ext cx="6525481" cy="3926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fr-CH" sz="2200" dirty="0" smtClean="0"/>
              <a:t>Introduction</a:t>
            </a:r>
          </a:p>
          <a:p>
            <a:r>
              <a:rPr lang="fr-CH" sz="2200" dirty="0" smtClean="0"/>
              <a:t>Génération de profils</a:t>
            </a:r>
          </a:p>
          <a:p>
            <a:r>
              <a:rPr lang="fr-CH" sz="2200" dirty="0" smtClean="0"/>
              <a:t>Types de rôles</a:t>
            </a:r>
          </a:p>
          <a:p>
            <a:r>
              <a:rPr lang="fr-CH" sz="2200" b="1" u="sng" dirty="0" smtClean="0">
                <a:solidFill>
                  <a:srgbClr val="0070C0"/>
                </a:solidFill>
              </a:rPr>
              <a:t>Affectation de rôle</a:t>
            </a:r>
          </a:p>
          <a:p>
            <a:r>
              <a:rPr lang="fr-CH" sz="2200" dirty="0" smtClean="0"/>
              <a:t>Problèmes d'autorisations</a:t>
            </a:r>
          </a:p>
          <a:p>
            <a:r>
              <a:rPr lang="fr-CH" sz="2200" dirty="0" smtClean="0"/>
              <a:t>Conclusion</a:t>
            </a:r>
          </a:p>
          <a:p>
            <a:endParaRPr lang="fr-CH" sz="2200" dirty="0" smtClean="0"/>
          </a:p>
        </p:txBody>
      </p:sp>
      <p:sp>
        <p:nvSpPr>
          <p:cNvPr id="6" name="Espace réservé du contenu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fr-CH" dirty="0" smtClean="0"/>
              <a:t>Affectation simple</a:t>
            </a:r>
          </a:p>
          <a:p>
            <a:r>
              <a:rPr lang="fr-CH" dirty="0" smtClean="0"/>
              <a:t>Affectation multiple</a:t>
            </a:r>
            <a:endParaRPr lang="fr-CH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21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Sommaire</a:t>
            </a:r>
            <a:endParaRPr lang="fr-C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H" u="sng" dirty="0" smtClean="0"/>
              <a:t>Gestion des utilisateurs</a:t>
            </a:r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Un utilisateur</a:t>
            </a:r>
          </a:p>
          <a:p>
            <a:pPr lvl="2"/>
            <a:r>
              <a:rPr lang="fr-CH" dirty="0" smtClean="0"/>
              <a:t>Transaction </a:t>
            </a:r>
            <a:r>
              <a:rPr lang="fr-CH" b="1" dirty="0" smtClean="0">
                <a:solidFill>
                  <a:srgbClr val="00B050"/>
                </a:solidFill>
              </a:rPr>
              <a:t>SU01</a:t>
            </a:r>
          </a:p>
          <a:p>
            <a:pPr lvl="3"/>
            <a:r>
              <a:rPr lang="fr-CH" dirty="0" smtClean="0"/>
              <a:t>Entrer le nom de l'utilisateur et effectuer les modifications dans l'onglet  "Rôles"</a:t>
            </a:r>
          </a:p>
          <a:p>
            <a:pPr lvl="2"/>
            <a:r>
              <a:rPr lang="fr-CH" dirty="0" smtClean="0"/>
              <a:t>Sauvegarder</a:t>
            </a:r>
          </a:p>
          <a:p>
            <a:pPr lvl="3"/>
            <a:endParaRPr lang="fr-CH" dirty="0" smtClean="0"/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Plusieurs utilisateurs</a:t>
            </a:r>
          </a:p>
          <a:p>
            <a:pPr lvl="2"/>
            <a:r>
              <a:rPr lang="fr-CH" dirty="0" smtClean="0"/>
              <a:t>Transaction </a:t>
            </a:r>
            <a:r>
              <a:rPr lang="fr-CH" b="1" dirty="0" smtClean="0">
                <a:solidFill>
                  <a:srgbClr val="00B050"/>
                </a:solidFill>
              </a:rPr>
              <a:t>SU10</a:t>
            </a:r>
          </a:p>
          <a:p>
            <a:pPr lvl="3"/>
            <a:r>
              <a:rPr lang="fr-CH" dirty="0" smtClean="0"/>
              <a:t>Entrer le nom des utilisateurs et effectuer les modifications dans l'onglet "Rôles"</a:t>
            </a:r>
          </a:p>
          <a:p>
            <a:pPr lvl="2"/>
            <a:r>
              <a:rPr lang="fr-CH" dirty="0" smtClean="0"/>
              <a:t>Attention :  cocher la case "</a:t>
            </a:r>
            <a:r>
              <a:rPr lang="fr-CH" b="1" dirty="0" err="1" smtClean="0"/>
              <a:t>Modif</a:t>
            </a:r>
            <a:r>
              <a:rPr lang="fr-CH" dirty="0" smtClean="0"/>
              <a:t>"</a:t>
            </a:r>
          </a:p>
          <a:p>
            <a:pPr lvl="2"/>
            <a:r>
              <a:rPr lang="fr-CH" dirty="0" smtClean="0"/>
              <a:t>Sauvegarder</a:t>
            </a:r>
          </a:p>
          <a:p>
            <a:endParaRPr lang="fr-CH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22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Affectation de rôle</a:t>
            </a:r>
            <a:endParaRPr lang="fr-CH" dirty="0"/>
          </a:p>
        </p:txBody>
      </p:sp>
      <p:pic>
        <p:nvPicPr>
          <p:cNvPr id="5" name="Picture 3" descr="Benutzerdatenpflegenundauswerten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0364" y="4653136"/>
            <a:ext cx="2760068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fr-CH" sz="2200" dirty="0" smtClean="0"/>
              <a:t>Introduction</a:t>
            </a:r>
          </a:p>
          <a:p>
            <a:r>
              <a:rPr lang="fr-CH" sz="2200" dirty="0" smtClean="0"/>
              <a:t>Génération de profils</a:t>
            </a:r>
          </a:p>
          <a:p>
            <a:r>
              <a:rPr lang="fr-CH" sz="2200" dirty="0" smtClean="0"/>
              <a:t>Types de rôles</a:t>
            </a:r>
          </a:p>
          <a:p>
            <a:r>
              <a:rPr lang="fr-CH" sz="2200" dirty="0" smtClean="0"/>
              <a:t>Affectation de rôle</a:t>
            </a:r>
          </a:p>
          <a:p>
            <a:r>
              <a:rPr lang="fr-CH" sz="2200" b="1" u="sng" dirty="0" smtClean="0">
                <a:solidFill>
                  <a:srgbClr val="0070C0"/>
                </a:solidFill>
              </a:rPr>
              <a:t>Problèmes d'autorisations</a:t>
            </a:r>
          </a:p>
          <a:p>
            <a:r>
              <a:rPr lang="fr-CH" sz="2200" dirty="0" smtClean="0"/>
              <a:t>Conclusion</a:t>
            </a:r>
          </a:p>
          <a:p>
            <a:endParaRPr lang="fr-CH" sz="2200" dirty="0" smtClean="0"/>
          </a:p>
        </p:txBody>
      </p:sp>
      <p:sp>
        <p:nvSpPr>
          <p:cNvPr id="6" name="Espace réservé du contenu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fr-CH" dirty="0" smtClean="0"/>
              <a:t>Pas d'autorisations</a:t>
            </a:r>
          </a:p>
          <a:p>
            <a:r>
              <a:rPr lang="fr-CH" dirty="0" smtClean="0"/>
              <a:t>Analyse des erreurs d'auto.</a:t>
            </a:r>
          </a:p>
          <a:p>
            <a:r>
              <a:rPr lang="fr-CH" dirty="0" smtClean="0"/>
              <a:t>Trace système</a:t>
            </a:r>
          </a:p>
          <a:p>
            <a:r>
              <a:rPr lang="fr-CH" dirty="0" smtClean="0"/>
              <a:t>Système d'information</a:t>
            </a:r>
          </a:p>
          <a:p>
            <a:endParaRPr lang="fr-CH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23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Sommaire</a:t>
            </a:r>
            <a:endParaRPr lang="fr-C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contenu 5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5526376"/>
          </a:xfrm>
        </p:spPr>
        <p:txBody>
          <a:bodyPr>
            <a:normAutofit/>
          </a:bodyPr>
          <a:lstStyle/>
          <a:p>
            <a:r>
              <a:rPr lang="fr-CH" u="sng" dirty="0" smtClean="0"/>
              <a:t>Définition</a:t>
            </a:r>
          </a:p>
          <a:p>
            <a:pPr lvl="3"/>
            <a:endParaRPr lang="fr-CH" dirty="0"/>
          </a:p>
          <a:p>
            <a:pPr lvl="1"/>
            <a:r>
              <a:rPr lang="fr-CH" dirty="0" smtClean="0"/>
              <a:t>Lors d'un problème, ne pas paniquer  ou s'énerver</a:t>
            </a:r>
          </a:p>
          <a:p>
            <a:pPr lvl="3"/>
            <a:endParaRPr lang="fr-CH" dirty="0" smtClean="0"/>
          </a:p>
          <a:p>
            <a:pPr lvl="3"/>
            <a:endParaRPr lang="fr-CH" dirty="0"/>
          </a:p>
          <a:p>
            <a:pPr lvl="3"/>
            <a:endParaRPr lang="fr-CH" dirty="0" smtClean="0"/>
          </a:p>
          <a:p>
            <a:pPr lvl="3"/>
            <a:endParaRPr lang="fr-CH" dirty="0" smtClean="0"/>
          </a:p>
          <a:p>
            <a:pPr lvl="3"/>
            <a:endParaRPr lang="fr-CH" dirty="0"/>
          </a:p>
          <a:p>
            <a:pPr lvl="3"/>
            <a:endParaRPr lang="fr-CH" dirty="0" smtClean="0"/>
          </a:p>
          <a:p>
            <a:pPr lvl="3"/>
            <a:endParaRPr lang="fr-CH" dirty="0" smtClean="0"/>
          </a:p>
          <a:p>
            <a:pPr lvl="3"/>
            <a:endParaRPr lang="fr-CH" dirty="0" smtClean="0"/>
          </a:p>
          <a:p>
            <a:pPr lvl="3"/>
            <a:endParaRPr lang="fr-CH" dirty="0" smtClean="0"/>
          </a:p>
          <a:p>
            <a:pPr lvl="3"/>
            <a:endParaRPr lang="fr-CH" dirty="0"/>
          </a:p>
          <a:p>
            <a:pPr lvl="1"/>
            <a:r>
              <a:rPr lang="fr-CH" dirty="0" smtClean="0"/>
              <a:t>La solution est de passer par les outils de gestion des autorisations pour trouver les autorisations manquantes :</a:t>
            </a:r>
          </a:p>
          <a:p>
            <a:pPr lvl="2"/>
            <a:r>
              <a:rPr lang="fr-CH" dirty="0" smtClean="0"/>
              <a:t>SU53 - Afficher </a:t>
            </a:r>
            <a:r>
              <a:rPr lang="fr-CH" dirty="0"/>
              <a:t>les données d'autorisations pour l'utilisateur</a:t>
            </a:r>
          </a:p>
          <a:p>
            <a:pPr lvl="2"/>
            <a:r>
              <a:rPr lang="fr-CH" dirty="0" smtClean="0"/>
              <a:t>SU56 - Autorisation </a:t>
            </a:r>
            <a:r>
              <a:rPr lang="fr-CH" dirty="0"/>
              <a:t>enregistrée pour </a:t>
            </a:r>
            <a:r>
              <a:rPr lang="fr-CH" dirty="0" smtClean="0"/>
              <a:t>l'utilisateur</a:t>
            </a:r>
          </a:p>
          <a:p>
            <a:pPr lvl="2"/>
            <a:r>
              <a:rPr lang="fr-CH" dirty="0" smtClean="0"/>
              <a:t>ST01 - Trace du système SAP [ Uniquement pour les Administrateurs !! ]</a:t>
            </a:r>
          </a:p>
          <a:p>
            <a:pPr lvl="2"/>
            <a:r>
              <a:rPr lang="fr-CH" dirty="0" smtClean="0"/>
              <a:t>Menu SAP - "Système d'informations" pour les rôles et/ou les utilisateurs</a:t>
            </a:r>
            <a:endParaRPr lang="fr-CH" dirty="0"/>
          </a:p>
          <a:p>
            <a:pPr lvl="2"/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24</a:t>
            </a:fld>
            <a:endParaRPr lang="fr-CH"/>
          </a:p>
        </p:txBody>
      </p:sp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/>
              <a:t>Problèmes d'autorisations</a:t>
            </a:r>
          </a:p>
        </p:txBody>
      </p:sp>
      <p:pic>
        <p:nvPicPr>
          <p:cNvPr id="7" name="Picture 4" descr="http://www.mysecuritysign.com/img/lg/S/Authorized-Personnel-Floor-Sign-SF-0064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492896"/>
            <a:ext cx="1649760" cy="1649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http://solutionstress.com/wp-content/uploads/2011/11/humour-insolite-debile-1-casser-ordi-img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004048" y="2204864"/>
            <a:ext cx="2448272" cy="22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23044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CH" u="sng" dirty="0"/>
              <a:t>SU53 - Afficher les données </a:t>
            </a:r>
            <a:r>
              <a:rPr lang="fr-CH" u="sng" dirty="0" smtClean="0"/>
              <a:t>d'autorisations (1)</a:t>
            </a:r>
          </a:p>
          <a:p>
            <a:pPr lvl="3"/>
            <a:endParaRPr lang="fr-CH" dirty="0"/>
          </a:p>
          <a:p>
            <a:pPr lvl="1"/>
            <a:r>
              <a:rPr lang="fr-CH" dirty="0" smtClean="0"/>
              <a:t>Permet </a:t>
            </a:r>
            <a:r>
              <a:rPr lang="fr-CH" dirty="0"/>
              <a:t>d'afficher les autorisations manquantes</a:t>
            </a:r>
          </a:p>
          <a:p>
            <a:pPr lvl="2"/>
            <a:r>
              <a:rPr lang="fr-CH" dirty="0"/>
              <a:t>En cas d'absence d'autorisations</a:t>
            </a:r>
          </a:p>
          <a:p>
            <a:pPr lvl="2"/>
            <a:r>
              <a:rPr lang="fr-CH" dirty="0"/>
              <a:t>En cas d'autorisations organisationnelles insuffisantes</a:t>
            </a:r>
          </a:p>
          <a:p>
            <a:pPr lvl="3"/>
            <a:endParaRPr lang="fr-CH" dirty="0" smtClean="0"/>
          </a:p>
          <a:p>
            <a:pPr lvl="3"/>
            <a:endParaRPr lang="fr-CH" dirty="0" smtClean="0"/>
          </a:p>
          <a:p>
            <a:pPr lvl="3"/>
            <a:endParaRPr lang="fr-CH" dirty="0" smtClean="0"/>
          </a:p>
          <a:p>
            <a:pPr lvl="3"/>
            <a:endParaRPr lang="fr-CH" dirty="0" smtClean="0"/>
          </a:p>
          <a:p>
            <a:pPr lvl="3"/>
            <a:endParaRPr lang="fr-CH" dirty="0"/>
          </a:p>
          <a:p>
            <a:pPr lvl="3"/>
            <a:endParaRPr lang="fr-CH" dirty="0" smtClean="0"/>
          </a:p>
          <a:p>
            <a:pPr lvl="3"/>
            <a:endParaRPr lang="fr-CH" dirty="0"/>
          </a:p>
          <a:p>
            <a:pPr lvl="3"/>
            <a:endParaRPr lang="fr-CH" dirty="0" smtClean="0"/>
          </a:p>
          <a:p>
            <a:pPr lvl="3"/>
            <a:endParaRPr lang="fr-CH" dirty="0"/>
          </a:p>
          <a:p>
            <a:pPr lvl="3"/>
            <a:endParaRPr lang="fr-CH" dirty="0" smtClean="0"/>
          </a:p>
          <a:p>
            <a:pPr lvl="3"/>
            <a:endParaRPr lang="fr-CH" dirty="0" smtClean="0"/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Important</a:t>
            </a:r>
            <a:endParaRPr lang="fr-CH" dirty="0"/>
          </a:p>
          <a:p>
            <a:pPr lvl="2"/>
            <a:r>
              <a:rPr lang="fr-CH" dirty="0"/>
              <a:t>Avoir l'autorisation pour accéder à </a:t>
            </a:r>
            <a:r>
              <a:rPr lang="fr-CH" b="1" dirty="0" smtClean="0"/>
              <a:t>SU53</a:t>
            </a:r>
            <a:r>
              <a:rPr lang="fr-CH" dirty="0" smtClean="0"/>
              <a:t> !!</a:t>
            </a:r>
            <a:endParaRPr lang="fr-CH" dirty="0"/>
          </a:p>
          <a:p>
            <a:pPr lvl="1"/>
            <a:endParaRPr lang="fr-CH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25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/>
              <a:t>Problèmes d'autorisations</a:t>
            </a:r>
          </a:p>
        </p:txBody>
      </p:sp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2801" y="3061379"/>
            <a:ext cx="6013655" cy="2311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611560" y="3573016"/>
            <a:ext cx="1728192" cy="1440160"/>
          </a:xfrm>
          <a:prstGeom prst="rect">
            <a:avLst/>
          </a:prstGeom>
          <a:solidFill>
            <a:srgbClr val="FF0000">
              <a:alpha val="10000"/>
            </a:srgb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fr-CH" sz="1600" dirty="0" smtClean="0">
                <a:solidFill>
                  <a:schemeClr val="tx1"/>
                </a:solidFill>
              </a:rPr>
              <a:t>Effectuer SU53 immédiatement après l'erreur d'autorisation</a:t>
            </a:r>
            <a:endParaRPr lang="fr-CH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544743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CH" u="sng" dirty="0"/>
              <a:t>SU53 - Afficher les données </a:t>
            </a:r>
            <a:r>
              <a:rPr lang="fr-CH" u="sng" dirty="0" smtClean="0"/>
              <a:t>d'autorisations (2)</a:t>
            </a:r>
          </a:p>
          <a:p>
            <a:pPr lvl="3"/>
            <a:endParaRPr lang="fr-CH" dirty="0"/>
          </a:p>
          <a:p>
            <a:pPr lvl="1"/>
            <a:r>
              <a:rPr lang="fr-CH" dirty="0" smtClean="0"/>
              <a:t>Exemple</a:t>
            </a:r>
          </a:p>
          <a:p>
            <a:pPr lvl="2"/>
            <a:r>
              <a:rPr lang="fr-CH" dirty="0" smtClean="0"/>
              <a:t>Lancer une </a:t>
            </a:r>
            <a:r>
              <a:rPr lang="fr-CH" dirty="0"/>
              <a:t>transaction non </a:t>
            </a:r>
            <a:r>
              <a:rPr lang="fr-CH" dirty="0" smtClean="0"/>
              <a:t>autorisée =&gt; erreur</a:t>
            </a:r>
            <a:endParaRPr lang="fr-CH" dirty="0"/>
          </a:p>
          <a:p>
            <a:pPr lvl="3"/>
            <a:r>
              <a:rPr lang="fr-CH" dirty="0" smtClean="0"/>
              <a:t>Le </a:t>
            </a:r>
            <a:r>
              <a:rPr lang="fr-CH" dirty="0"/>
              <a:t>système avise immédiatement de l'autorisation manquante</a:t>
            </a:r>
          </a:p>
          <a:p>
            <a:pPr lvl="3"/>
            <a:r>
              <a:rPr lang="fr-CH" dirty="0"/>
              <a:t>Possibilité d'analyser la cause de ce </a:t>
            </a:r>
            <a:r>
              <a:rPr lang="fr-CH" dirty="0" smtClean="0"/>
              <a:t>blocage</a:t>
            </a:r>
          </a:p>
          <a:p>
            <a:pPr lvl="3"/>
            <a:endParaRPr lang="fr-CH" dirty="0" smtClean="0"/>
          </a:p>
          <a:p>
            <a:pPr lvl="3"/>
            <a:endParaRPr lang="fr-CH" dirty="0"/>
          </a:p>
          <a:p>
            <a:pPr lvl="2"/>
            <a:r>
              <a:rPr lang="fr-CH" dirty="0" smtClean="0"/>
              <a:t>Lancer de la transaction SU53 pour afficher où se situe l'erreur</a:t>
            </a:r>
            <a:endParaRPr lang="fr-CH" dirty="0"/>
          </a:p>
          <a:p>
            <a:pPr lvl="3"/>
            <a:r>
              <a:rPr lang="fr-CH" dirty="0"/>
              <a:t>Objet d'autorisation S_TCODE </a:t>
            </a:r>
          </a:p>
          <a:p>
            <a:pPr lvl="3"/>
            <a:r>
              <a:rPr lang="fr-CH" dirty="0"/>
              <a:t>Autorisation manquante pour code de transaction VA01</a:t>
            </a:r>
          </a:p>
          <a:p>
            <a:pPr lvl="3"/>
            <a:endParaRPr lang="fr-CH" dirty="0" smtClean="0"/>
          </a:p>
          <a:p>
            <a:pPr lvl="3"/>
            <a:endParaRPr lang="fr-CH" dirty="0" smtClean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26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/>
              <a:t>Problèmes d'autorisations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2154843"/>
            <a:ext cx="2952328" cy="3380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4371744"/>
            <a:ext cx="5976664" cy="2297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7"/>
          <p:cNvSpPr/>
          <p:nvPr/>
        </p:nvSpPr>
        <p:spPr>
          <a:xfrm>
            <a:off x="1979712" y="5599873"/>
            <a:ext cx="5904656" cy="648072"/>
          </a:xfrm>
          <a:prstGeom prst="rect">
            <a:avLst/>
          </a:prstGeom>
          <a:solidFill>
            <a:srgbClr val="FF0000">
              <a:alpha val="10000"/>
            </a:srgbClr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lang="fr-CH" sz="30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414163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H" u="sng" dirty="0"/>
              <a:t>SU56 - Autorisation enregistrée pour </a:t>
            </a:r>
            <a:r>
              <a:rPr lang="fr-CH" u="sng" dirty="0" smtClean="0"/>
              <a:t>l'utilisateur</a:t>
            </a:r>
          </a:p>
          <a:p>
            <a:pPr lvl="3"/>
            <a:endParaRPr lang="fr-CH" dirty="0"/>
          </a:p>
          <a:p>
            <a:pPr lvl="1"/>
            <a:r>
              <a:rPr lang="fr-CH" dirty="0" smtClean="0"/>
              <a:t>Permet de lister tous les </a:t>
            </a:r>
            <a:r>
              <a:rPr lang="fr-CH" dirty="0"/>
              <a:t>objets d'autorisations </a:t>
            </a:r>
            <a:r>
              <a:rPr lang="fr-CH" dirty="0" smtClean="0"/>
              <a:t>auxquels </a:t>
            </a:r>
            <a:r>
              <a:rPr lang="fr-CH" dirty="0"/>
              <a:t>un utilisateur a accès</a:t>
            </a:r>
          </a:p>
          <a:p>
            <a:pPr lvl="2"/>
            <a:r>
              <a:rPr lang="fr-CH" dirty="0"/>
              <a:t>Dépendant</a:t>
            </a:r>
          </a:p>
          <a:p>
            <a:pPr lvl="3"/>
            <a:r>
              <a:rPr lang="fr-CH" dirty="0"/>
              <a:t>Du système</a:t>
            </a:r>
          </a:p>
          <a:p>
            <a:pPr lvl="3"/>
            <a:r>
              <a:rPr lang="fr-CH" dirty="0"/>
              <a:t>Du mandant</a:t>
            </a:r>
          </a:p>
          <a:p>
            <a:pPr lvl="3"/>
            <a:r>
              <a:rPr lang="fr-CH" dirty="0"/>
              <a:t>A un instant donné</a:t>
            </a:r>
          </a:p>
          <a:p>
            <a:pPr lvl="3"/>
            <a:endParaRPr lang="fr-CH" dirty="0" smtClean="0"/>
          </a:p>
          <a:p>
            <a:pPr lvl="3"/>
            <a:endParaRPr lang="fr-CH" dirty="0" smtClean="0"/>
          </a:p>
          <a:p>
            <a:pPr lvl="3"/>
            <a:endParaRPr lang="fr-CH" dirty="0"/>
          </a:p>
          <a:p>
            <a:pPr lvl="3"/>
            <a:endParaRPr lang="fr-CH" dirty="0" smtClean="0"/>
          </a:p>
          <a:p>
            <a:pPr lvl="3"/>
            <a:endParaRPr lang="fr-CH" dirty="0"/>
          </a:p>
          <a:p>
            <a:pPr lvl="3"/>
            <a:endParaRPr lang="fr-CH" dirty="0" smtClean="0"/>
          </a:p>
          <a:p>
            <a:pPr lvl="3"/>
            <a:endParaRPr lang="fr-CH" dirty="0"/>
          </a:p>
          <a:p>
            <a:pPr lvl="3"/>
            <a:endParaRPr lang="fr-CH" dirty="0" smtClean="0"/>
          </a:p>
          <a:p>
            <a:pPr lvl="3"/>
            <a:endParaRPr lang="fr-CH" dirty="0"/>
          </a:p>
          <a:p>
            <a:pPr lvl="1"/>
            <a:r>
              <a:rPr lang="fr-CH" dirty="0"/>
              <a:t>Important</a:t>
            </a:r>
          </a:p>
          <a:p>
            <a:pPr lvl="2"/>
            <a:r>
              <a:rPr lang="fr-CH" dirty="0"/>
              <a:t>Avoir l'autorisation pour accéder à </a:t>
            </a:r>
            <a:r>
              <a:rPr lang="fr-CH" b="1" dirty="0" smtClean="0"/>
              <a:t>SU56</a:t>
            </a:r>
            <a:r>
              <a:rPr lang="fr-CH" dirty="0" smtClean="0"/>
              <a:t> </a:t>
            </a:r>
            <a:r>
              <a:rPr lang="fr-CH" dirty="0"/>
              <a:t>!!</a:t>
            </a:r>
          </a:p>
          <a:p>
            <a:pPr lvl="1"/>
            <a:endParaRPr lang="fr-CH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27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/>
              <a:t>Problèmes d'autorisations</a:t>
            </a: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3068960"/>
            <a:ext cx="4710216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9572814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H" u="sng" dirty="0" smtClean="0"/>
              <a:t>ST01 - Trace système</a:t>
            </a:r>
          </a:p>
          <a:p>
            <a:pPr lvl="2"/>
            <a:endParaRPr lang="fr-CH" dirty="0" smtClean="0"/>
          </a:p>
          <a:p>
            <a:pPr lvl="1"/>
            <a:r>
              <a:rPr lang="fr-CH" dirty="0" smtClean="0"/>
              <a:t>Uniquement pour les administrateurs du systèmes SAP !!</a:t>
            </a:r>
          </a:p>
          <a:p>
            <a:pPr lvl="2"/>
            <a:r>
              <a:rPr lang="fr-CH" dirty="0" smtClean="0"/>
              <a:t>Car peut nuire gravement aux performances </a:t>
            </a:r>
            <a:endParaRPr lang="fr-CH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28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/>
              <a:t>Problèmes d'autorisations</a:t>
            </a:r>
          </a:p>
        </p:txBody>
      </p:sp>
      <p:pic>
        <p:nvPicPr>
          <p:cNvPr id="7" name="Picture 6" descr="fehlersucheundadministrationshilfen0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3306" y="2820314"/>
            <a:ext cx="5477388" cy="38490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H" u="sng" dirty="0" smtClean="0"/>
              <a:t>Menu SAP - Système d'information</a:t>
            </a:r>
          </a:p>
          <a:p>
            <a:pPr lvl="2"/>
            <a:endParaRPr lang="fr-CH" dirty="0" smtClean="0"/>
          </a:p>
          <a:p>
            <a:pPr lvl="1"/>
            <a:endParaRPr lang="fr-CH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29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/>
              <a:t>Problèmes d'autorisations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6380" y="4693092"/>
            <a:ext cx="3000396" cy="1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436" y="2335638"/>
            <a:ext cx="3238500" cy="380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1835572"/>
            <a:ext cx="4143404" cy="2345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1301580" y="4426479"/>
            <a:ext cx="2448272" cy="504056"/>
          </a:xfrm>
          <a:prstGeom prst="rect">
            <a:avLst/>
          </a:prstGeom>
          <a:solidFill>
            <a:srgbClr val="FF0000">
              <a:alpha val="10000"/>
            </a:srgb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fr-CH" sz="1600" dirty="0">
              <a:solidFill>
                <a:schemeClr val="tx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644008" y="1798430"/>
            <a:ext cx="1152128" cy="262418"/>
          </a:xfrm>
          <a:prstGeom prst="rect">
            <a:avLst/>
          </a:prstGeom>
          <a:solidFill>
            <a:srgbClr val="FF0000">
              <a:alpha val="10000"/>
            </a:srgb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fr-CH" sz="1600" dirty="0">
              <a:solidFill>
                <a:schemeClr val="tx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5273766" y="4667349"/>
            <a:ext cx="1152128" cy="262418"/>
          </a:xfrm>
          <a:prstGeom prst="rect">
            <a:avLst/>
          </a:prstGeom>
          <a:solidFill>
            <a:srgbClr val="FF0000">
              <a:alpha val="10000"/>
            </a:srgb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fr-CH" sz="1600" dirty="0">
              <a:solidFill>
                <a:schemeClr val="tx1"/>
              </a:solidFill>
            </a:endParaRPr>
          </a:p>
        </p:txBody>
      </p:sp>
      <p:cxnSp>
        <p:nvCxnSpPr>
          <p:cNvPr id="10" name="Connecteur droit 9"/>
          <p:cNvCxnSpPr>
            <a:stCxn id="5" idx="3"/>
            <a:endCxn id="13" idx="1"/>
          </p:cNvCxnSpPr>
          <p:nvPr/>
        </p:nvCxnSpPr>
        <p:spPr>
          <a:xfrm flipV="1">
            <a:off x="3749852" y="1929639"/>
            <a:ext cx="894156" cy="2748868"/>
          </a:xfrm>
          <a:prstGeom prst="line">
            <a:avLst/>
          </a:prstGeom>
          <a:ln w="38100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cteur droit 10"/>
          <p:cNvCxnSpPr>
            <a:stCxn id="5" idx="3"/>
            <a:endCxn id="14" idx="1"/>
          </p:cNvCxnSpPr>
          <p:nvPr/>
        </p:nvCxnSpPr>
        <p:spPr>
          <a:xfrm>
            <a:off x="3749852" y="4678507"/>
            <a:ext cx="1523914" cy="120051"/>
          </a:xfrm>
          <a:prstGeom prst="line">
            <a:avLst/>
          </a:prstGeom>
          <a:ln w="38100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fr-CH" sz="2200" dirty="0" smtClean="0"/>
              <a:t>Introduction</a:t>
            </a:r>
          </a:p>
          <a:p>
            <a:r>
              <a:rPr lang="fr-CH" sz="2200" dirty="0" smtClean="0"/>
              <a:t>Génération de profils</a:t>
            </a:r>
          </a:p>
          <a:p>
            <a:r>
              <a:rPr lang="fr-CH" sz="2200" dirty="0" smtClean="0"/>
              <a:t>Types de rôles</a:t>
            </a:r>
          </a:p>
          <a:p>
            <a:r>
              <a:rPr lang="fr-CH" sz="2200" dirty="0" smtClean="0"/>
              <a:t>Affectation de rôle</a:t>
            </a:r>
          </a:p>
          <a:p>
            <a:r>
              <a:rPr lang="fr-CH" sz="2200" dirty="0" smtClean="0"/>
              <a:t>Problèmes d'autorisations</a:t>
            </a:r>
          </a:p>
          <a:p>
            <a:r>
              <a:rPr lang="fr-CH" sz="2200" dirty="0" smtClean="0"/>
              <a:t>Conclusion</a:t>
            </a:r>
          </a:p>
          <a:p>
            <a:endParaRPr lang="fr-CH" sz="2200" dirty="0" smtClean="0"/>
          </a:p>
        </p:txBody>
      </p:sp>
      <p:sp>
        <p:nvSpPr>
          <p:cNvPr id="5" name="Espace réservé du contenu 4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fr-CH" sz="2200" dirty="0"/>
              <a:t>4 - 10</a:t>
            </a:r>
          </a:p>
          <a:p>
            <a:r>
              <a:rPr lang="fr-CH" sz="2200" dirty="0"/>
              <a:t>11 - 13</a:t>
            </a:r>
          </a:p>
          <a:p>
            <a:r>
              <a:rPr lang="fr-CH" sz="2200" dirty="0"/>
              <a:t>14 - 20</a:t>
            </a:r>
          </a:p>
          <a:p>
            <a:r>
              <a:rPr lang="fr-CH" sz="2200" dirty="0"/>
              <a:t>21 - 22</a:t>
            </a:r>
          </a:p>
          <a:p>
            <a:r>
              <a:rPr lang="fr-CH" sz="2200" dirty="0"/>
              <a:t>23 - 29</a:t>
            </a:r>
          </a:p>
          <a:p>
            <a:r>
              <a:rPr lang="fr-CH" sz="2200"/>
              <a:t>30 - 33</a:t>
            </a:r>
            <a:endParaRPr lang="fr-CH" sz="2200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3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Sommaire</a:t>
            </a:r>
            <a:endParaRPr lang="fr-C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fr-CH" sz="2200" dirty="0" smtClean="0"/>
              <a:t>Introduction</a:t>
            </a:r>
          </a:p>
          <a:p>
            <a:r>
              <a:rPr lang="fr-CH" sz="2200" dirty="0" smtClean="0"/>
              <a:t>Génération de profils</a:t>
            </a:r>
          </a:p>
          <a:p>
            <a:r>
              <a:rPr lang="fr-CH" sz="2200" dirty="0" smtClean="0"/>
              <a:t>Types de rôles</a:t>
            </a:r>
          </a:p>
          <a:p>
            <a:r>
              <a:rPr lang="fr-CH" sz="2200" dirty="0" smtClean="0"/>
              <a:t>Affectation de rôle</a:t>
            </a:r>
          </a:p>
          <a:p>
            <a:r>
              <a:rPr lang="fr-CH" sz="2200" dirty="0" smtClean="0"/>
              <a:t>Problèmes d'autorisations</a:t>
            </a:r>
          </a:p>
          <a:p>
            <a:r>
              <a:rPr lang="fr-CH" sz="2200" b="1" u="sng" dirty="0" smtClean="0">
                <a:solidFill>
                  <a:srgbClr val="0070C0"/>
                </a:solidFill>
              </a:rPr>
              <a:t>Conclusion</a:t>
            </a:r>
          </a:p>
          <a:p>
            <a:endParaRPr lang="fr-CH" sz="2200" dirty="0" smtClean="0"/>
          </a:p>
        </p:txBody>
      </p:sp>
      <p:sp>
        <p:nvSpPr>
          <p:cNvPr id="6" name="Espace réservé du contenu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fr-CH" dirty="0" smtClean="0"/>
              <a:t>Pratiques</a:t>
            </a:r>
          </a:p>
          <a:p>
            <a:r>
              <a:rPr lang="fr-CH" dirty="0" smtClean="0"/>
              <a:t>Questions</a:t>
            </a:r>
          </a:p>
          <a:p>
            <a:r>
              <a:rPr lang="fr-CH" dirty="0" smtClean="0"/>
              <a:t>Discussion</a:t>
            </a:r>
          </a:p>
          <a:p>
            <a:r>
              <a:rPr lang="fr-CH" dirty="0" smtClean="0"/>
              <a:t>Contact</a:t>
            </a:r>
            <a:endParaRPr lang="fr-CH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30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Sommaire</a:t>
            </a:r>
            <a:endParaRPr lang="fr-C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H" u="sng" dirty="0" smtClean="0"/>
              <a:t>Astuce</a:t>
            </a:r>
            <a:r>
              <a:rPr lang="fr-CH" dirty="0" smtClean="0"/>
              <a:t> - </a:t>
            </a:r>
            <a:r>
              <a:rPr lang="fr-CH" dirty="0" smtClean="0">
                <a:solidFill>
                  <a:srgbClr val="00B050"/>
                </a:solidFill>
              </a:rPr>
              <a:t>Activer / Désactiver un menu</a:t>
            </a:r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Transaction </a:t>
            </a:r>
            <a:r>
              <a:rPr lang="fr-CH" b="1" dirty="0" smtClean="0"/>
              <a:t>SM30</a:t>
            </a:r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Table "</a:t>
            </a:r>
            <a:r>
              <a:rPr lang="fr-CH" b="1" dirty="0" err="1" smtClean="0"/>
              <a:t>users_ssm</a:t>
            </a:r>
            <a:r>
              <a:rPr lang="fr-CH" dirty="0" smtClean="0"/>
              <a:t>"</a:t>
            </a:r>
          </a:p>
          <a:p>
            <a:pPr lvl="2"/>
            <a:r>
              <a:rPr lang="fr-CH" dirty="0" smtClean="0"/>
              <a:t>Bouton "Gérer"</a:t>
            </a:r>
          </a:p>
          <a:p>
            <a:pPr lvl="2"/>
            <a:r>
              <a:rPr lang="fr-CH" dirty="0" smtClean="0"/>
              <a:t>Faire les modifications</a:t>
            </a:r>
          </a:p>
          <a:p>
            <a:pPr lvl="2"/>
            <a:r>
              <a:rPr lang="fr-CH" dirty="0" smtClean="0"/>
              <a:t>Sauvegarder</a:t>
            </a:r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Si un utilisateur n'apparait pas dans la liste</a:t>
            </a:r>
          </a:p>
          <a:p>
            <a:pPr lvl="2"/>
            <a:r>
              <a:rPr lang="fr-CH" dirty="0" smtClean="0"/>
              <a:t>=&gt; Tous les menus sont autorisés par défaut</a:t>
            </a:r>
          </a:p>
          <a:p>
            <a:pPr lvl="1"/>
            <a:endParaRPr lang="fr-CH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31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Pratiques</a:t>
            </a:r>
            <a:endParaRPr lang="fr-CH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5013176"/>
            <a:ext cx="4429156" cy="1367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Pratiques</a:t>
            </a:r>
            <a:endParaRPr lang="fr-CH" dirty="0"/>
          </a:p>
        </p:txBody>
      </p:sp>
      <p:sp>
        <p:nvSpPr>
          <p:cNvPr id="6" name="Espace réservé du contenu 5"/>
          <p:cNvSpPr>
            <a:spLocks noGrp="1"/>
          </p:cNvSpPr>
          <p:nvPr>
            <p:ph sz="half" idx="10"/>
          </p:nvPr>
        </p:nvSpPr>
        <p:spPr/>
        <p:txBody>
          <a:bodyPr>
            <a:normAutofit/>
          </a:bodyPr>
          <a:lstStyle/>
          <a:p>
            <a:r>
              <a:rPr lang="fr-CH" dirty="0" smtClean="0"/>
              <a:t>Rôle simple</a:t>
            </a:r>
          </a:p>
          <a:p>
            <a:r>
              <a:rPr lang="fr-CH" dirty="0" smtClean="0"/>
              <a:t>Rôle composite</a:t>
            </a:r>
          </a:p>
          <a:p>
            <a:r>
              <a:rPr lang="fr-CH" dirty="0" smtClean="0"/>
              <a:t>Rôle dérivé</a:t>
            </a:r>
          </a:p>
          <a:p>
            <a:r>
              <a:rPr lang="fr-CH" dirty="0" smtClean="0"/>
              <a:t>Rôle </a:t>
            </a:r>
            <a:r>
              <a:rPr lang="fr-CH" dirty="0" err="1" smtClean="0"/>
              <a:t>customizing</a:t>
            </a:r>
            <a:endParaRPr lang="fr-CH" dirty="0" smtClean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32</a:t>
            </a:fld>
            <a:endParaRPr lang="fr-C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fr-CH" sz="2200" b="1" u="sng" dirty="0" smtClean="0">
                <a:solidFill>
                  <a:srgbClr val="0070C0"/>
                </a:solidFill>
              </a:rPr>
              <a:t>Introduction</a:t>
            </a:r>
          </a:p>
          <a:p>
            <a:r>
              <a:rPr lang="fr-CH" sz="2200" dirty="0" smtClean="0"/>
              <a:t>Génération de profils</a:t>
            </a:r>
          </a:p>
          <a:p>
            <a:r>
              <a:rPr lang="fr-CH" sz="2200" dirty="0" smtClean="0"/>
              <a:t>Types de rôles</a:t>
            </a:r>
          </a:p>
          <a:p>
            <a:r>
              <a:rPr lang="fr-CH" sz="2200" dirty="0" smtClean="0"/>
              <a:t>Affectation de rôle</a:t>
            </a:r>
          </a:p>
          <a:p>
            <a:r>
              <a:rPr lang="fr-CH" sz="2200" dirty="0" smtClean="0"/>
              <a:t>Problèmes d'autorisations</a:t>
            </a:r>
          </a:p>
          <a:p>
            <a:r>
              <a:rPr lang="fr-CH" sz="2200" dirty="0" smtClean="0"/>
              <a:t>Conclusion</a:t>
            </a:r>
          </a:p>
          <a:p>
            <a:endParaRPr lang="fr-CH" sz="2200" dirty="0" smtClean="0"/>
          </a:p>
        </p:txBody>
      </p:sp>
      <p:sp>
        <p:nvSpPr>
          <p:cNvPr id="6" name="Espace réservé du contenu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fr-CH" dirty="0" smtClean="0"/>
              <a:t>Contrôle d'accès</a:t>
            </a:r>
          </a:p>
          <a:p>
            <a:r>
              <a:rPr lang="fr-CH" dirty="0" smtClean="0"/>
              <a:t>Concept des autorisations</a:t>
            </a:r>
          </a:p>
          <a:p>
            <a:r>
              <a:rPr lang="fr-CH" dirty="0" smtClean="0"/>
              <a:t>Contrôle des autorisations</a:t>
            </a:r>
          </a:p>
          <a:p>
            <a:r>
              <a:rPr lang="fr-CH" dirty="0" smtClean="0"/>
              <a:t>Implémentation technique</a:t>
            </a: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4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Sommaire</a:t>
            </a:r>
            <a:endParaRPr lang="fr-C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CH" u="sng" dirty="0" smtClean="0"/>
              <a:t>Contrôle d'accès</a:t>
            </a:r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Accès au Système SAP</a:t>
            </a:r>
          </a:p>
          <a:p>
            <a:pPr lvl="2"/>
            <a:r>
              <a:rPr lang="fr-CH" dirty="0" smtClean="0"/>
              <a:t>Les utilisateurs doivent s'identifier dans le système</a:t>
            </a:r>
          </a:p>
          <a:p>
            <a:pPr lvl="2"/>
            <a:r>
              <a:rPr lang="fr-CH" dirty="0" smtClean="0"/>
              <a:t>Utilisateur – Mot de passe</a:t>
            </a:r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Contrôle d'accès</a:t>
            </a:r>
          </a:p>
          <a:p>
            <a:pPr lvl="2"/>
            <a:r>
              <a:rPr lang="fr-CH" dirty="0" smtClean="0"/>
              <a:t>Les droits d'accès pour les fonctions et les données doivent être autorisées </a:t>
            </a:r>
            <a:r>
              <a:rPr lang="fr-CH" b="1" dirty="0" smtClean="0"/>
              <a:t>explicitement</a:t>
            </a:r>
          </a:p>
          <a:p>
            <a:pPr lvl="2"/>
            <a:r>
              <a:rPr lang="fr-CH" dirty="0" smtClean="0"/>
              <a:t>Les contrôles d'autorisation  :</a:t>
            </a:r>
          </a:p>
          <a:p>
            <a:pPr lvl="3"/>
            <a:r>
              <a:rPr lang="fr-CH" dirty="0" smtClean="0"/>
              <a:t>Transaction</a:t>
            </a:r>
          </a:p>
          <a:p>
            <a:pPr lvl="3"/>
            <a:r>
              <a:rPr lang="fr-CH" dirty="0" smtClean="0"/>
              <a:t>Exécution du programme</a:t>
            </a:r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Dans SAP, c'est la plus haute autorisation qui fait fois</a:t>
            </a:r>
          </a:p>
          <a:p>
            <a:pPr lvl="2"/>
            <a:r>
              <a:rPr lang="fr-CH" dirty="0" smtClean="0"/>
              <a:t>Microsoft c'est l'inverse !!</a:t>
            </a: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5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Introduction</a:t>
            </a:r>
            <a:endParaRPr lang="fr-CH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2330" y="1785926"/>
            <a:ext cx="1214446" cy="1203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CH" u="sng" dirty="0" smtClean="0"/>
              <a:t>Concept des éléments d'autorisation (1)</a:t>
            </a:r>
          </a:p>
          <a:p>
            <a:pPr lvl="2"/>
            <a:endParaRPr lang="fr-CH" dirty="0" smtClean="0"/>
          </a:p>
          <a:p>
            <a:pPr lvl="1"/>
            <a:r>
              <a:rPr lang="fr-CH" dirty="0"/>
              <a:t>Il faut considérer une autorisation à 2 niveaux</a:t>
            </a:r>
          </a:p>
          <a:p>
            <a:pPr lvl="3"/>
            <a:endParaRPr lang="fr-CH" dirty="0" smtClean="0"/>
          </a:p>
          <a:p>
            <a:pPr lvl="3"/>
            <a:endParaRPr lang="fr-CH" dirty="0"/>
          </a:p>
          <a:p>
            <a:pPr lvl="3"/>
            <a:endParaRPr lang="fr-CH" dirty="0" smtClean="0"/>
          </a:p>
          <a:p>
            <a:pPr lvl="3"/>
            <a:endParaRPr lang="fr-CH" dirty="0"/>
          </a:p>
          <a:p>
            <a:pPr lvl="3"/>
            <a:endParaRPr lang="fr-CH" dirty="0" smtClean="0"/>
          </a:p>
          <a:p>
            <a:pPr lvl="3"/>
            <a:endParaRPr lang="fr-CH" dirty="0"/>
          </a:p>
          <a:p>
            <a:pPr lvl="3"/>
            <a:endParaRPr lang="fr-CH" dirty="0" smtClean="0"/>
          </a:p>
          <a:p>
            <a:pPr lvl="3"/>
            <a:endParaRPr lang="fr-CH" dirty="0" smtClean="0"/>
          </a:p>
          <a:p>
            <a:pPr lvl="3"/>
            <a:endParaRPr lang="fr-CH" dirty="0"/>
          </a:p>
          <a:p>
            <a:pPr lvl="1"/>
            <a:r>
              <a:rPr lang="fr-CH" dirty="0"/>
              <a:t>L'autorisation  constitue </a:t>
            </a:r>
          </a:p>
          <a:p>
            <a:pPr lvl="2"/>
            <a:r>
              <a:rPr lang="fr-CH" dirty="0"/>
              <a:t>Une </a:t>
            </a:r>
            <a:r>
              <a:rPr lang="fr-CH" b="1" dirty="0"/>
              <a:t>combinaison</a:t>
            </a:r>
            <a:r>
              <a:rPr lang="fr-CH" dirty="0"/>
              <a:t> de valeurs admissibles pour le champ d'un objet d'autorisation</a:t>
            </a:r>
          </a:p>
          <a:p>
            <a:pPr lvl="1"/>
            <a:endParaRPr lang="fr-CH" dirty="0" smtClean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6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Introduction</a:t>
            </a:r>
            <a:endParaRPr lang="fr-CH" dirty="0"/>
          </a:p>
        </p:txBody>
      </p:sp>
      <p:pic>
        <p:nvPicPr>
          <p:cNvPr id="50" name="Picture 2" descr="http://www.heldendaten.net/images/qlikviewPuzzl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5229200"/>
            <a:ext cx="2159734" cy="1399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Groupe 4"/>
          <p:cNvGrpSpPr/>
          <p:nvPr/>
        </p:nvGrpSpPr>
        <p:grpSpPr>
          <a:xfrm>
            <a:off x="1331640" y="2492903"/>
            <a:ext cx="2592288" cy="1296137"/>
            <a:chOff x="755576" y="1844824"/>
            <a:chExt cx="2592288" cy="1296137"/>
          </a:xfrm>
        </p:grpSpPr>
        <p:sp>
          <p:nvSpPr>
            <p:cNvPr id="51" name="Rectangle 50"/>
            <p:cNvSpPr/>
            <p:nvPr/>
          </p:nvSpPr>
          <p:spPr>
            <a:xfrm>
              <a:off x="755720" y="2204864"/>
              <a:ext cx="2592000" cy="936097"/>
            </a:xfrm>
            <a:prstGeom prst="rect">
              <a:avLst/>
            </a:prstGeom>
            <a:solidFill>
              <a:schemeClr val="bg1">
                <a:lumMod val="50000"/>
                <a:alpha val="20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fr-CH" sz="1600" dirty="0" smtClean="0">
                <a:solidFill>
                  <a:schemeClr val="tx1"/>
                </a:solidFill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827584" y="2492896"/>
              <a:ext cx="1152128" cy="504056"/>
            </a:xfrm>
            <a:prstGeom prst="rect">
              <a:avLst/>
            </a:prstGeom>
            <a:solidFill>
              <a:srgbClr val="FFFF00">
                <a:alpha val="20000"/>
              </a:srgbClr>
            </a:solidFill>
            <a:ln w="28575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CH" sz="1200" dirty="0" err="1" smtClean="0">
                  <a:solidFill>
                    <a:schemeClr val="tx1"/>
                  </a:solidFill>
                </a:rPr>
                <a:t>Authorization</a:t>
              </a:r>
              <a:endParaRPr lang="fr-CH" sz="1200" dirty="0" smtClean="0">
                <a:solidFill>
                  <a:schemeClr val="tx1"/>
                </a:solidFill>
              </a:endParaRPr>
            </a:p>
            <a:p>
              <a:pPr algn="ctr"/>
              <a:r>
                <a:rPr lang="fr-CH" sz="1200" b="1" dirty="0" smtClean="0">
                  <a:solidFill>
                    <a:schemeClr val="tx1"/>
                  </a:solidFill>
                </a:rPr>
                <a:t>Object</a:t>
              </a:r>
              <a:r>
                <a:rPr lang="fr-CH" sz="1200" dirty="0" smtClean="0">
                  <a:solidFill>
                    <a:schemeClr val="tx1"/>
                  </a:solidFill>
                </a:rPr>
                <a:t> </a:t>
              </a:r>
              <a:r>
                <a:rPr lang="fr-CH" sz="1200" b="1" dirty="0" smtClean="0">
                  <a:solidFill>
                    <a:schemeClr val="tx1"/>
                  </a:solidFill>
                </a:rPr>
                <a:t>Class</a:t>
              </a:r>
            </a:p>
          </p:txBody>
        </p:sp>
        <p:sp>
          <p:nvSpPr>
            <p:cNvPr id="54" name="Rectangle 53"/>
            <p:cNvSpPr/>
            <p:nvPr/>
          </p:nvSpPr>
          <p:spPr>
            <a:xfrm>
              <a:off x="2123728" y="2492896"/>
              <a:ext cx="1152128" cy="504056"/>
            </a:xfrm>
            <a:prstGeom prst="rect">
              <a:avLst/>
            </a:prstGeom>
            <a:solidFill>
              <a:srgbClr val="FFC000">
                <a:alpha val="20000"/>
              </a:srgbClr>
            </a:solidFill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CH" sz="1200" dirty="0" err="1" smtClean="0">
                  <a:solidFill>
                    <a:schemeClr val="tx1"/>
                  </a:solidFill>
                </a:rPr>
                <a:t>Authorization</a:t>
              </a:r>
              <a:endParaRPr lang="fr-CH" sz="1200" dirty="0" smtClean="0">
                <a:solidFill>
                  <a:schemeClr val="tx1"/>
                </a:solidFill>
              </a:endParaRPr>
            </a:p>
            <a:p>
              <a:pPr algn="ctr"/>
              <a:r>
                <a:rPr lang="fr-CH" sz="1200" b="1" dirty="0" smtClean="0">
                  <a:solidFill>
                    <a:schemeClr val="tx1"/>
                  </a:solidFill>
                </a:rPr>
                <a:t>Object</a:t>
              </a:r>
            </a:p>
          </p:txBody>
        </p:sp>
        <p:sp>
          <p:nvSpPr>
            <p:cNvPr id="57" name="Rectangle 56"/>
            <p:cNvSpPr/>
            <p:nvPr/>
          </p:nvSpPr>
          <p:spPr>
            <a:xfrm>
              <a:off x="755576" y="1844824"/>
              <a:ext cx="2592288" cy="360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CH" sz="1600" dirty="0" smtClean="0">
                  <a:solidFill>
                    <a:schemeClr val="tx1"/>
                  </a:solidFill>
                </a:rPr>
                <a:t>Program</a:t>
              </a:r>
            </a:p>
          </p:txBody>
        </p:sp>
      </p:grpSp>
      <p:grpSp>
        <p:nvGrpSpPr>
          <p:cNvPr id="7" name="Groupe 6"/>
          <p:cNvGrpSpPr/>
          <p:nvPr/>
        </p:nvGrpSpPr>
        <p:grpSpPr>
          <a:xfrm>
            <a:off x="5796389" y="2492896"/>
            <a:ext cx="2664043" cy="1296144"/>
            <a:chOff x="4644008" y="1844824"/>
            <a:chExt cx="2664043" cy="1296144"/>
          </a:xfrm>
        </p:grpSpPr>
        <p:sp>
          <p:nvSpPr>
            <p:cNvPr id="52" name="Rectangle 51"/>
            <p:cNvSpPr/>
            <p:nvPr/>
          </p:nvSpPr>
          <p:spPr>
            <a:xfrm>
              <a:off x="4644008" y="2204864"/>
              <a:ext cx="2664043" cy="936104"/>
            </a:xfrm>
            <a:prstGeom prst="rect">
              <a:avLst/>
            </a:prstGeom>
            <a:solidFill>
              <a:schemeClr val="bg1">
                <a:lumMod val="50000"/>
                <a:alpha val="20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fr-CH" sz="1600" dirty="0" smtClean="0">
                <a:solidFill>
                  <a:schemeClr val="tx1"/>
                </a:solidFill>
              </a:endParaRPr>
            </a:p>
          </p:txBody>
        </p:sp>
        <p:sp>
          <p:nvSpPr>
            <p:cNvPr id="55" name="Rectangle 54"/>
            <p:cNvSpPr/>
            <p:nvPr/>
          </p:nvSpPr>
          <p:spPr>
            <a:xfrm>
              <a:off x="4747662" y="2492896"/>
              <a:ext cx="1152128" cy="504056"/>
            </a:xfrm>
            <a:prstGeom prst="rect">
              <a:avLst/>
            </a:prstGeom>
            <a:solidFill>
              <a:srgbClr val="00B0F0">
                <a:alpha val="20000"/>
              </a:srgbClr>
            </a:solidFill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CH" sz="1200" dirty="0" err="1" smtClean="0">
                  <a:solidFill>
                    <a:schemeClr val="tx1"/>
                  </a:solidFill>
                </a:rPr>
                <a:t>Authorization</a:t>
              </a:r>
              <a:endParaRPr lang="fr-CH" sz="1200" dirty="0" smtClean="0">
                <a:solidFill>
                  <a:schemeClr val="tx1"/>
                </a:solidFill>
              </a:endParaRPr>
            </a:p>
            <a:p>
              <a:pPr algn="ctr"/>
              <a:r>
                <a:rPr lang="fr-CH" sz="1200" b="1" dirty="0" smtClean="0">
                  <a:solidFill>
                    <a:schemeClr val="tx1"/>
                  </a:solidFill>
                </a:rPr>
                <a:t>Profile</a:t>
              </a:r>
            </a:p>
          </p:txBody>
        </p:sp>
        <p:sp>
          <p:nvSpPr>
            <p:cNvPr id="56" name="Rectangle 55"/>
            <p:cNvSpPr/>
            <p:nvPr/>
          </p:nvSpPr>
          <p:spPr>
            <a:xfrm>
              <a:off x="6043806" y="2492896"/>
              <a:ext cx="1152128" cy="504056"/>
            </a:xfrm>
            <a:prstGeom prst="rect">
              <a:avLst/>
            </a:prstGeom>
            <a:solidFill>
              <a:srgbClr val="7030A0">
                <a:alpha val="20000"/>
              </a:srgbClr>
            </a:solidFill>
            <a:ln w="28575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CH" sz="1200" b="1" dirty="0" err="1" smtClean="0">
                  <a:solidFill>
                    <a:schemeClr val="tx1"/>
                  </a:solidFill>
                </a:rPr>
                <a:t>Role</a:t>
              </a:r>
              <a:endParaRPr lang="fr-CH" sz="1200" b="1" dirty="0" smtClean="0">
                <a:solidFill>
                  <a:schemeClr val="tx1"/>
                </a:solidFill>
              </a:endParaRPr>
            </a:p>
          </p:txBody>
        </p:sp>
        <p:sp>
          <p:nvSpPr>
            <p:cNvPr id="58" name="Rectangle 57"/>
            <p:cNvSpPr/>
            <p:nvPr/>
          </p:nvSpPr>
          <p:spPr>
            <a:xfrm>
              <a:off x="4644240" y="1844824"/>
              <a:ext cx="2663747" cy="360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CH" sz="1600" dirty="0" smtClean="0">
                  <a:solidFill>
                    <a:schemeClr val="tx1"/>
                  </a:solidFill>
                </a:rPr>
                <a:t>User</a:t>
              </a:r>
            </a:p>
          </p:txBody>
        </p:sp>
      </p:grpSp>
      <p:sp>
        <p:nvSpPr>
          <p:cNvPr id="59" name="Rectangle 58"/>
          <p:cNvSpPr/>
          <p:nvPr/>
        </p:nvSpPr>
        <p:spPr>
          <a:xfrm>
            <a:off x="4283968" y="2780928"/>
            <a:ext cx="1152128" cy="504056"/>
          </a:xfrm>
          <a:prstGeom prst="rect">
            <a:avLst/>
          </a:prstGeom>
          <a:solidFill>
            <a:srgbClr val="92D050">
              <a:alpha val="20000"/>
            </a:srgbClr>
          </a:solidFill>
          <a:ln w="28575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200" dirty="0" err="1" smtClean="0">
                <a:solidFill>
                  <a:schemeClr val="tx1"/>
                </a:solidFill>
              </a:rPr>
              <a:t>Authorization</a:t>
            </a:r>
            <a:endParaRPr lang="fr-CH" sz="1200" dirty="0" smtClean="0">
              <a:solidFill>
                <a:schemeClr val="tx1"/>
              </a:solidFill>
            </a:endParaRPr>
          </a:p>
          <a:p>
            <a:pPr algn="ctr"/>
            <a:r>
              <a:rPr lang="fr-CH" sz="1200" b="1" dirty="0" smtClean="0">
                <a:solidFill>
                  <a:schemeClr val="tx1"/>
                </a:solidFill>
              </a:rPr>
              <a:t>Field</a:t>
            </a:r>
          </a:p>
        </p:txBody>
      </p:sp>
      <p:sp>
        <p:nvSpPr>
          <p:cNvPr id="60" name="Double flèche horizontale 59"/>
          <p:cNvSpPr/>
          <p:nvPr/>
        </p:nvSpPr>
        <p:spPr>
          <a:xfrm>
            <a:off x="3923929" y="3320988"/>
            <a:ext cx="1872460" cy="324043"/>
          </a:xfrm>
          <a:prstGeom prst="left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lang="fr-CH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0857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CH" u="sng" dirty="0" smtClean="0"/>
              <a:t>Concept des éléments d'autorisation (2)</a:t>
            </a:r>
          </a:p>
          <a:p>
            <a:pPr lvl="2"/>
            <a:endParaRPr lang="fr-CH" dirty="0" smtClean="0"/>
          </a:p>
          <a:p>
            <a:pPr lvl="1"/>
            <a:endParaRPr lang="fr-CH" dirty="0" smtClean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7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Introduction</a:t>
            </a:r>
            <a:endParaRPr lang="fr-CH" dirty="0"/>
          </a:p>
        </p:txBody>
      </p:sp>
      <p:sp>
        <p:nvSpPr>
          <p:cNvPr id="6" name="Rectangle 5"/>
          <p:cNvSpPr/>
          <p:nvPr/>
        </p:nvSpPr>
        <p:spPr>
          <a:xfrm>
            <a:off x="755720" y="2204864"/>
            <a:ext cx="2592000" cy="4391968"/>
          </a:xfrm>
          <a:prstGeom prst="rect">
            <a:avLst/>
          </a:prstGeom>
          <a:solidFill>
            <a:schemeClr val="bg1">
              <a:lumMod val="50000"/>
              <a:alpha val="2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fr-CH" sz="1600" dirty="0" smtClean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644008" y="2204864"/>
            <a:ext cx="4176464" cy="4392000"/>
          </a:xfrm>
          <a:prstGeom prst="rect">
            <a:avLst/>
          </a:prstGeom>
          <a:solidFill>
            <a:schemeClr val="bg1">
              <a:lumMod val="50000"/>
              <a:alpha val="2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fr-CH" sz="1600" dirty="0" smtClean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827584" y="2492896"/>
            <a:ext cx="1152128" cy="504056"/>
          </a:xfrm>
          <a:prstGeom prst="rect">
            <a:avLst/>
          </a:prstGeom>
          <a:solidFill>
            <a:srgbClr val="FFFF00">
              <a:alpha val="20000"/>
            </a:srgbClr>
          </a:solidFill>
          <a:ln w="285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200" dirty="0" err="1" smtClean="0">
                <a:solidFill>
                  <a:schemeClr val="tx1"/>
                </a:solidFill>
              </a:rPr>
              <a:t>Authorization</a:t>
            </a:r>
            <a:endParaRPr lang="fr-CH" sz="1200" dirty="0" smtClean="0">
              <a:solidFill>
                <a:schemeClr val="tx1"/>
              </a:solidFill>
            </a:endParaRPr>
          </a:p>
          <a:p>
            <a:pPr algn="ctr"/>
            <a:r>
              <a:rPr lang="fr-CH" sz="1200" b="1" dirty="0" smtClean="0">
                <a:solidFill>
                  <a:schemeClr val="tx1"/>
                </a:solidFill>
              </a:rPr>
              <a:t>Object</a:t>
            </a:r>
            <a:r>
              <a:rPr lang="fr-CH" sz="1200" dirty="0" smtClean="0">
                <a:solidFill>
                  <a:schemeClr val="tx1"/>
                </a:solidFill>
              </a:rPr>
              <a:t> </a:t>
            </a:r>
            <a:r>
              <a:rPr lang="fr-CH" sz="1200" b="1" dirty="0" smtClean="0">
                <a:solidFill>
                  <a:schemeClr val="tx1"/>
                </a:solidFill>
              </a:rPr>
              <a:t>Class</a:t>
            </a:r>
          </a:p>
        </p:txBody>
      </p:sp>
      <p:sp>
        <p:nvSpPr>
          <p:cNvPr id="10" name="Rectangle 9"/>
          <p:cNvSpPr/>
          <p:nvPr/>
        </p:nvSpPr>
        <p:spPr>
          <a:xfrm>
            <a:off x="2123728" y="2492896"/>
            <a:ext cx="1152128" cy="504056"/>
          </a:xfrm>
          <a:prstGeom prst="rect">
            <a:avLst/>
          </a:prstGeom>
          <a:solidFill>
            <a:srgbClr val="FFC000">
              <a:alpha val="20000"/>
            </a:srgbClr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200" dirty="0" err="1" smtClean="0">
                <a:solidFill>
                  <a:schemeClr val="tx1"/>
                </a:solidFill>
              </a:rPr>
              <a:t>Authorization</a:t>
            </a:r>
            <a:endParaRPr lang="fr-CH" sz="1200" dirty="0" smtClean="0">
              <a:solidFill>
                <a:schemeClr val="tx1"/>
              </a:solidFill>
            </a:endParaRPr>
          </a:p>
          <a:p>
            <a:pPr algn="ctr"/>
            <a:r>
              <a:rPr lang="fr-CH" sz="1200" b="1" dirty="0" smtClean="0">
                <a:solidFill>
                  <a:schemeClr val="tx1"/>
                </a:solidFill>
              </a:rPr>
              <a:t>Object</a:t>
            </a:r>
          </a:p>
        </p:txBody>
      </p:sp>
      <p:sp>
        <p:nvSpPr>
          <p:cNvPr id="11" name="Rectangle 10"/>
          <p:cNvSpPr/>
          <p:nvPr/>
        </p:nvSpPr>
        <p:spPr>
          <a:xfrm>
            <a:off x="3419872" y="2492896"/>
            <a:ext cx="1152128" cy="504056"/>
          </a:xfrm>
          <a:prstGeom prst="rect">
            <a:avLst/>
          </a:prstGeom>
          <a:solidFill>
            <a:srgbClr val="92D050">
              <a:alpha val="20000"/>
            </a:srgbClr>
          </a:solidFill>
          <a:ln w="28575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200" dirty="0" err="1" smtClean="0">
                <a:solidFill>
                  <a:schemeClr val="tx1"/>
                </a:solidFill>
              </a:rPr>
              <a:t>Authorization</a:t>
            </a:r>
            <a:endParaRPr lang="fr-CH" sz="1200" dirty="0" smtClean="0">
              <a:solidFill>
                <a:schemeClr val="tx1"/>
              </a:solidFill>
            </a:endParaRPr>
          </a:p>
          <a:p>
            <a:pPr algn="ctr"/>
            <a:r>
              <a:rPr lang="fr-CH" sz="1200" b="1" dirty="0" smtClean="0">
                <a:solidFill>
                  <a:schemeClr val="tx1"/>
                </a:solidFill>
              </a:rPr>
              <a:t>Field</a:t>
            </a:r>
          </a:p>
        </p:txBody>
      </p:sp>
      <p:sp>
        <p:nvSpPr>
          <p:cNvPr id="12" name="Rectangle 11"/>
          <p:cNvSpPr/>
          <p:nvPr/>
        </p:nvSpPr>
        <p:spPr>
          <a:xfrm>
            <a:off x="4716016" y="2492896"/>
            <a:ext cx="1152128" cy="504056"/>
          </a:xfrm>
          <a:prstGeom prst="rect">
            <a:avLst/>
          </a:prstGeom>
          <a:solidFill>
            <a:srgbClr val="00B0F0">
              <a:alpha val="20000"/>
            </a:srgbClr>
          </a:solidFill>
          <a:ln w="2857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200" dirty="0" err="1" smtClean="0">
                <a:solidFill>
                  <a:schemeClr val="tx1"/>
                </a:solidFill>
              </a:rPr>
              <a:t>Authorization</a:t>
            </a:r>
            <a:endParaRPr lang="fr-CH" sz="1200" dirty="0" smtClean="0">
              <a:solidFill>
                <a:schemeClr val="tx1"/>
              </a:solidFill>
            </a:endParaRPr>
          </a:p>
          <a:p>
            <a:pPr algn="ctr"/>
            <a:r>
              <a:rPr lang="fr-CH" sz="1200" b="1" dirty="0" smtClean="0">
                <a:solidFill>
                  <a:schemeClr val="tx1"/>
                </a:solidFill>
              </a:rPr>
              <a:t>Profile</a:t>
            </a:r>
          </a:p>
        </p:txBody>
      </p:sp>
      <p:sp>
        <p:nvSpPr>
          <p:cNvPr id="13" name="Rectangle 12"/>
          <p:cNvSpPr/>
          <p:nvPr/>
        </p:nvSpPr>
        <p:spPr>
          <a:xfrm>
            <a:off x="6012160" y="2492896"/>
            <a:ext cx="1152128" cy="504056"/>
          </a:xfrm>
          <a:prstGeom prst="rect">
            <a:avLst/>
          </a:prstGeom>
          <a:solidFill>
            <a:srgbClr val="7030A0">
              <a:alpha val="20000"/>
            </a:srgbClr>
          </a:solidFill>
          <a:ln w="2857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200" b="1" dirty="0" err="1" smtClean="0">
                <a:solidFill>
                  <a:schemeClr val="tx1"/>
                </a:solidFill>
              </a:rPr>
              <a:t>Role</a:t>
            </a:r>
            <a:endParaRPr lang="fr-CH" sz="1200" b="1" dirty="0" smtClean="0">
              <a:solidFill>
                <a:schemeClr val="tx1"/>
              </a:solidFill>
            </a:endParaRPr>
          </a:p>
        </p:txBody>
      </p:sp>
      <p:pic>
        <p:nvPicPr>
          <p:cNvPr id="14" name="Image 13" descr="User_Transparent_Blu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2360" y="4437112"/>
            <a:ext cx="901587" cy="1079365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1187624" y="3429000"/>
            <a:ext cx="432048" cy="432048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sz="1600" dirty="0" smtClean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187624" y="4221088"/>
            <a:ext cx="432048" cy="432048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sz="1600" dirty="0" smtClean="0">
              <a:solidFill>
                <a:schemeClr val="tx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187624" y="5589240"/>
            <a:ext cx="432048" cy="432048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sz="1600" dirty="0" smtClean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2483768" y="3429000"/>
            <a:ext cx="432048" cy="432048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sz="1600" dirty="0" smtClean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483768" y="4221088"/>
            <a:ext cx="432048" cy="432048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sz="1600" dirty="0" smtClean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2483768" y="5229200"/>
            <a:ext cx="432048" cy="432048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sz="1600" dirty="0" smtClean="0">
              <a:solidFill>
                <a:schemeClr val="tx1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2483768" y="5949280"/>
            <a:ext cx="432048" cy="432048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sz="1600" dirty="0" smtClean="0">
              <a:solidFill>
                <a:schemeClr val="tx1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3779912" y="3429000"/>
            <a:ext cx="432048" cy="432048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sz="1600" dirty="0" smtClean="0">
              <a:solidFill>
                <a:schemeClr val="tx1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3779912" y="4077072"/>
            <a:ext cx="432048" cy="432048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sz="1600" dirty="0" smtClean="0">
              <a:solidFill>
                <a:schemeClr val="tx1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3779912" y="5301208"/>
            <a:ext cx="432048" cy="432048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sz="1600" dirty="0" smtClean="0">
              <a:solidFill>
                <a:schemeClr val="tx1"/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3779912" y="5949280"/>
            <a:ext cx="432048" cy="432048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sz="1600" dirty="0" smtClean="0">
              <a:solidFill>
                <a:schemeClr val="tx1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3779912" y="4653136"/>
            <a:ext cx="432048" cy="432048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sz="1600" dirty="0" smtClean="0">
              <a:solidFill>
                <a:schemeClr val="tx1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5076056" y="4005064"/>
            <a:ext cx="432048" cy="432048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sz="1600" dirty="0" smtClean="0">
              <a:solidFill>
                <a:schemeClr val="tx1"/>
              </a:solidFill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5076056" y="5589240"/>
            <a:ext cx="432048" cy="432048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sz="1600" dirty="0" smtClean="0">
              <a:solidFill>
                <a:schemeClr val="tx1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6372200" y="4365104"/>
            <a:ext cx="432048" cy="432048"/>
          </a:xfrm>
          <a:prstGeom prst="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sz="1600" dirty="0" smtClean="0">
              <a:solidFill>
                <a:schemeClr val="tx1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6372200" y="5157192"/>
            <a:ext cx="432048" cy="432048"/>
          </a:xfrm>
          <a:prstGeom prst="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sz="1600" dirty="0" smtClean="0">
              <a:solidFill>
                <a:schemeClr val="tx1"/>
              </a:solidFill>
            </a:endParaRPr>
          </a:p>
        </p:txBody>
      </p:sp>
      <p:cxnSp>
        <p:nvCxnSpPr>
          <p:cNvPr id="31" name="Connecteur en angle 30"/>
          <p:cNvCxnSpPr>
            <a:stCxn id="18" idx="1"/>
            <a:endCxn id="15" idx="3"/>
          </p:cNvCxnSpPr>
          <p:nvPr/>
        </p:nvCxnSpPr>
        <p:spPr>
          <a:xfrm rot="10800000">
            <a:off x="1619672" y="3645024"/>
            <a:ext cx="864096" cy="1588"/>
          </a:xfrm>
          <a:prstGeom prst="bentConnector3">
            <a:avLst>
              <a:gd name="adj1" fmla="val 50000"/>
            </a:avLst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necteur en angle 31"/>
          <p:cNvCxnSpPr>
            <a:stCxn id="19" idx="1"/>
            <a:endCxn id="16" idx="3"/>
          </p:cNvCxnSpPr>
          <p:nvPr/>
        </p:nvCxnSpPr>
        <p:spPr>
          <a:xfrm rot="10800000">
            <a:off x="1619672" y="4437112"/>
            <a:ext cx="864096" cy="1588"/>
          </a:xfrm>
          <a:prstGeom prst="bentConnector3">
            <a:avLst>
              <a:gd name="adj1" fmla="val 50000"/>
            </a:avLst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onnecteur en angle 32"/>
          <p:cNvCxnSpPr>
            <a:stCxn id="20" idx="1"/>
            <a:endCxn id="17" idx="3"/>
          </p:cNvCxnSpPr>
          <p:nvPr/>
        </p:nvCxnSpPr>
        <p:spPr>
          <a:xfrm rot="10800000" flipV="1">
            <a:off x="1619672" y="5445224"/>
            <a:ext cx="864096" cy="360040"/>
          </a:xfrm>
          <a:prstGeom prst="bentConnector3">
            <a:avLst>
              <a:gd name="adj1" fmla="val 50000"/>
            </a:avLst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necteur en angle 33"/>
          <p:cNvCxnSpPr>
            <a:stCxn id="21" idx="1"/>
            <a:endCxn id="17" idx="3"/>
          </p:cNvCxnSpPr>
          <p:nvPr/>
        </p:nvCxnSpPr>
        <p:spPr>
          <a:xfrm rot="10800000">
            <a:off x="1619672" y="5805264"/>
            <a:ext cx="864096" cy="360040"/>
          </a:xfrm>
          <a:prstGeom prst="bentConnector3">
            <a:avLst>
              <a:gd name="adj1" fmla="val 50000"/>
            </a:avLst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necteur en angle 34"/>
          <p:cNvCxnSpPr>
            <a:stCxn id="25" idx="1"/>
            <a:endCxn id="21" idx="3"/>
          </p:cNvCxnSpPr>
          <p:nvPr/>
        </p:nvCxnSpPr>
        <p:spPr>
          <a:xfrm rot="10800000">
            <a:off x="2915816" y="6165304"/>
            <a:ext cx="864096" cy="1588"/>
          </a:xfrm>
          <a:prstGeom prst="bentConnector3">
            <a:avLst>
              <a:gd name="adj1" fmla="val 50000"/>
            </a:avLst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necteur en angle 35"/>
          <p:cNvCxnSpPr>
            <a:stCxn id="24" idx="1"/>
            <a:endCxn id="21" idx="3"/>
          </p:cNvCxnSpPr>
          <p:nvPr/>
        </p:nvCxnSpPr>
        <p:spPr>
          <a:xfrm rot="10800000" flipV="1">
            <a:off x="2915816" y="5517232"/>
            <a:ext cx="864096" cy="648072"/>
          </a:xfrm>
          <a:prstGeom prst="bentConnector3">
            <a:avLst>
              <a:gd name="adj1" fmla="val 50000"/>
            </a:avLst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cteur en angle 36"/>
          <p:cNvCxnSpPr>
            <a:stCxn id="26" idx="1"/>
            <a:endCxn id="19" idx="3"/>
          </p:cNvCxnSpPr>
          <p:nvPr/>
        </p:nvCxnSpPr>
        <p:spPr>
          <a:xfrm rot="10800000">
            <a:off x="2915816" y="4437112"/>
            <a:ext cx="864096" cy="432048"/>
          </a:xfrm>
          <a:prstGeom prst="bentConnector3">
            <a:avLst>
              <a:gd name="adj1" fmla="val 50000"/>
            </a:avLst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necteur en angle 37"/>
          <p:cNvCxnSpPr>
            <a:stCxn id="23" idx="1"/>
            <a:endCxn id="19" idx="3"/>
          </p:cNvCxnSpPr>
          <p:nvPr/>
        </p:nvCxnSpPr>
        <p:spPr>
          <a:xfrm rot="10800000" flipV="1">
            <a:off x="2915816" y="4293096"/>
            <a:ext cx="864096" cy="144016"/>
          </a:xfrm>
          <a:prstGeom prst="bentConnector3">
            <a:avLst>
              <a:gd name="adj1" fmla="val 50000"/>
            </a:avLst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Connecteur en angle 38"/>
          <p:cNvCxnSpPr>
            <a:stCxn id="22" idx="1"/>
            <a:endCxn id="19" idx="3"/>
          </p:cNvCxnSpPr>
          <p:nvPr/>
        </p:nvCxnSpPr>
        <p:spPr>
          <a:xfrm rot="10800000" flipV="1">
            <a:off x="2915816" y="3645024"/>
            <a:ext cx="864096" cy="792088"/>
          </a:xfrm>
          <a:prstGeom prst="bentConnector3">
            <a:avLst>
              <a:gd name="adj1" fmla="val 50000"/>
            </a:avLst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onnecteur en angle 39"/>
          <p:cNvCxnSpPr>
            <a:stCxn id="22" idx="3"/>
            <a:endCxn id="27" idx="1"/>
          </p:cNvCxnSpPr>
          <p:nvPr/>
        </p:nvCxnSpPr>
        <p:spPr>
          <a:xfrm>
            <a:off x="4211960" y="3645024"/>
            <a:ext cx="864096" cy="576064"/>
          </a:xfrm>
          <a:prstGeom prst="bentConnector3">
            <a:avLst>
              <a:gd name="adj1" fmla="val 50000"/>
            </a:avLst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Connecteur en angle 40"/>
          <p:cNvCxnSpPr>
            <a:stCxn id="26" idx="3"/>
            <a:endCxn id="27" idx="1"/>
          </p:cNvCxnSpPr>
          <p:nvPr/>
        </p:nvCxnSpPr>
        <p:spPr>
          <a:xfrm flipV="1">
            <a:off x="4211960" y="4221088"/>
            <a:ext cx="864096" cy="648072"/>
          </a:xfrm>
          <a:prstGeom prst="bentConnector3">
            <a:avLst>
              <a:gd name="adj1" fmla="val 50000"/>
            </a:avLst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necteur en angle 41"/>
          <p:cNvCxnSpPr>
            <a:stCxn id="24" idx="3"/>
            <a:endCxn id="28" idx="1"/>
          </p:cNvCxnSpPr>
          <p:nvPr/>
        </p:nvCxnSpPr>
        <p:spPr>
          <a:xfrm>
            <a:off x="4211960" y="5517232"/>
            <a:ext cx="864096" cy="288032"/>
          </a:xfrm>
          <a:prstGeom prst="bentConnector3">
            <a:avLst>
              <a:gd name="adj1" fmla="val 50000"/>
            </a:avLst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Connecteur en angle 42"/>
          <p:cNvCxnSpPr>
            <a:stCxn id="25" idx="3"/>
            <a:endCxn id="28" idx="1"/>
          </p:cNvCxnSpPr>
          <p:nvPr/>
        </p:nvCxnSpPr>
        <p:spPr>
          <a:xfrm flipV="1">
            <a:off x="4211960" y="5805264"/>
            <a:ext cx="864096" cy="360040"/>
          </a:xfrm>
          <a:prstGeom prst="bentConnector3">
            <a:avLst>
              <a:gd name="adj1" fmla="val 50000"/>
            </a:avLst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Connecteur en angle 43"/>
          <p:cNvCxnSpPr>
            <a:stCxn id="28" idx="3"/>
            <a:endCxn id="30" idx="1"/>
          </p:cNvCxnSpPr>
          <p:nvPr/>
        </p:nvCxnSpPr>
        <p:spPr>
          <a:xfrm flipV="1">
            <a:off x="5508104" y="5373216"/>
            <a:ext cx="864096" cy="432048"/>
          </a:xfrm>
          <a:prstGeom prst="bentConnector3">
            <a:avLst>
              <a:gd name="adj1" fmla="val 50000"/>
            </a:avLst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Connecteur en angle 44"/>
          <p:cNvCxnSpPr>
            <a:stCxn id="27" idx="3"/>
            <a:endCxn id="29" idx="1"/>
          </p:cNvCxnSpPr>
          <p:nvPr/>
        </p:nvCxnSpPr>
        <p:spPr>
          <a:xfrm>
            <a:off x="5508104" y="4221088"/>
            <a:ext cx="864096" cy="360040"/>
          </a:xfrm>
          <a:prstGeom prst="bentConnector3">
            <a:avLst>
              <a:gd name="adj1" fmla="val 50000"/>
            </a:avLst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Connecteur en angle 45"/>
          <p:cNvCxnSpPr>
            <a:stCxn id="29" idx="3"/>
            <a:endCxn id="14" idx="1"/>
          </p:cNvCxnSpPr>
          <p:nvPr/>
        </p:nvCxnSpPr>
        <p:spPr>
          <a:xfrm>
            <a:off x="6804248" y="4581128"/>
            <a:ext cx="1008112" cy="395667"/>
          </a:xfrm>
          <a:prstGeom prst="bentConnector3">
            <a:avLst>
              <a:gd name="adj1" fmla="val 50000"/>
            </a:avLst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Connecteur en angle 46"/>
          <p:cNvCxnSpPr>
            <a:stCxn id="30" idx="3"/>
            <a:endCxn id="14" idx="1"/>
          </p:cNvCxnSpPr>
          <p:nvPr/>
        </p:nvCxnSpPr>
        <p:spPr>
          <a:xfrm flipV="1">
            <a:off x="6804248" y="4976795"/>
            <a:ext cx="1008112" cy="396421"/>
          </a:xfrm>
          <a:prstGeom prst="bentConnector3">
            <a:avLst>
              <a:gd name="adj1" fmla="val 50000"/>
            </a:avLst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Rectangle 47"/>
          <p:cNvSpPr/>
          <p:nvPr/>
        </p:nvSpPr>
        <p:spPr>
          <a:xfrm>
            <a:off x="755576" y="1844824"/>
            <a:ext cx="2592288" cy="360000"/>
          </a:xfrm>
          <a:prstGeom prst="rect">
            <a:avLst/>
          </a:prstGeom>
          <a:solidFill>
            <a:schemeClr val="bg1">
              <a:lumMod val="75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600" dirty="0" smtClean="0">
                <a:solidFill>
                  <a:schemeClr val="tx1"/>
                </a:solidFill>
              </a:rPr>
              <a:t>Program</a:t>
            </a:r>
          </a:p>
        </p:txBody>
      </p:sp>
      <p:sp>
        <p:nvSpPr>
          <p:cNvPr id="49" name="Rectangle 48"/>
          <p:cNvSpPr/>
          <p:nvPr/>
        </p:nvSpPr>
        <p:spPr>
          <a:xfrm>
            <a:off x="4644240" y="1844824"/>
            <a:ext cx="4176000" cy="360000"/>
          </a:xfrm>
          <a:prstGeom prst="rect">
            <a:avLst/>
          </a:prstGeom>
          <a:solidFill>
            <a:schemeClr val="bg1">
              <a:lumMod val="75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600" dirty="0" smtClean="0">
                <a:solidFill>
                  <a:schemeClr val="tx1"/>
                </a:solidFill>
              </a:rPr>
              <a:t>User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CH" u="sng" dirty="0" smtClean="0"/>
              <a:t>Contrôle des autorisations</a:t>
            </a:r>
          </a:p>
          <a:p>
            <a:pPr lvl="2"/>
            <a:endParaRPr lang="fr-CH" dirty="0" smtClean="0"/>
          </a:p>
          <a:p>
            <a:pPr lvl="1"/>
            <a:endParaRPr lang="fr-CH" dirty="0" smtClean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8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Introduction</a:t>
            </a:r>
            <a:endParaRPr lang="fr-CH" dirty="0"/>
          </a:p>
        </p:txBody>
      </p:sp>
      <p:pic>
        <p:nvPicPr>
          <p:cNvPr id="10" name="Picture 2" descr="http://steffenmoor.files.wordpress.com/2009/06/stop-schild.gif?w=7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3429000"/>
            <a:ext cx="1152128" cy="11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Flèche droite 11"/>
          <p:cNvSpPr/>
          <p:nvPr/>
        </p:nvSpPr>
        <p:spPr>
          <a:xfrm>
            <a:off x="6084168" y="3428999"/>
            <a:ext cx="1296000" cy="5400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fr-CH" sz="1400" b="1" dirty="0" smtClean="0">
                <a:solidFill>
                  <a:schemeClr val="bg1"/>
                </a:solidFill>
              </a:rPr>
              <a:t>NO</a:t>
            </a:r>
          </a:p>
        </p:txBody>
      </p:sp>
      <p:grpSp>
        <p:nvGrpSpPr>
          <p:cNvPr id="5" name="Groupe 4"/>
          <p:cNvGrpSpPr/>
          <p:nvPr/>
        </p:nvGrpSpPr>
        <p:grpSpPr>
          <a:xfrm>
            <a:off x="827584" y="1700808"/>
            <a:ext cx="2489167" cy="797208"/>
            <a:chOff x="2123728" y="1844825"/>
            <a:chExt cx="2489167" cy="797208"/>
          </a:xfrm>
        </p:grpSpPr>
        <p:sp>
          <p:nvSpPr>
            <p:cNvPr id="7" name="Rectangle 6"/>
            <p:cNvSpPr/>
            <p:nvPr/>
          </p:nvSpPr>
          <p:spPr>
            <a:xfrm>
              <a:off x="2123728" y="1844825"/>
              <a:ext cx="2489167" cy="797208"/>
            </a:xfrm>
            <a:prstGeom prst="rect">
              <a:avLst/>
            </a:prstGeom>
            <a:solidFill>
              <a:srgbClr val="FFC000">
                <a:alpha val="20000"/>
              </a:srgbClr>
            </a:solidFill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073150" algn="just" defTabSz="893763"/>
              <a:r>
                <a:rPr lang="fr-CH" sz="1500" dirty="0" smtClean="0">
                  <a:solidFill>
                    <a:schemeClr val="tx1"/>
                  </a:solidFill>
                </a:rPr>
                <a:t>Modifier Pièce</a:t>
              </a:r>
            </a:p>
            <a:p>
              <a:pPr marL="1073150" algn="just" defTabSz="893763"/>
              <a:r>
                <a:rPr lang="fr-CH" sz="1500" dirty="0" err="1" smtClean="0">
                  <a:solidFill>
                    <a:schemeClr val="tx1"/>
                  </a:solidFill>
                </a:rPr>
                <a:t>TCode</a:t>
              </a:r>
              <a:r>
                <a:rPr lang="fr-CH" sz="1500" dirty="0" smtClean="0">
                  <a:solidFill>
                    <a:schemeClr val="tx1"/>
                  </a:solidFill>
                </a:rPr>
                <a:t> </a:t>
              </a:r>
              <a:r>
                <a:rPr lang="fr-CH" sz="1500" b="1" dirty="0" smtClean="0">
                  <a:solidFill>
                    <a:schemeClr val="tx1"/>
                  </a:solidFill>
                </a:rPr>
                <a:t>FB02</a:t>
              </a:r>
            </a:p>
          </p:txBody>
        </p:sp>
        <p:pic>
          <p:nvPicPr>
            <p:cNvPr id="1026" name="Picture 2" descr="C:\Users\mod\Pictures\Presentation\PC_Transparent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39753" y="1916832"/>
              <a:ext cx="648072" cy="6480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6" name="Groupe 25"/>
          <p:cNvGrpSpPr/>
          <p:nvPr/>
        </p:nvGrpSpPr>
        <p:grpSpPr>
          <a:xfrm>
            <a:off x="827584" y="3068959"/>
            <a:ext cx="5040000" cy="1681062"/>
            <a:chOff x="899592" y="3212976"/>
            <a:chExt cx="4464136" cy="1681062"/>
          </a:xfrm>
        </p:grpSpPr>
        <p:sp>
          <p:nvSpPr>
            <p:cNvPr id="8" name="Rectangle 7"/>
            <p:cNvSpPr/>
            <p:nvPr/>
          </p:nvSpPr>
          <p:spPr>
            <a:xfrm>
              <a:off x="899592" y="3572975"/>
              <a:ext cx="4464136" cy="1321063"/>
            </a:xfrm>
            <a:prstGeom prst="rect">
              <a:avLst/>
            </a:prstGeom>
            <a:solidFill>
              <a:srgbClr val="92D050">
                <a:alpha val="20000"/>
              </a:srgbClr>
            </a:solidFill>
            <a:ln w="28575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0975" indent="-180975">
                <a:buFont typeface="Wingdings" pitchFamily="2" charset="2"/>
                <a:buChar char="§"/>
              </a:pPr>
              <a:r>
                <a:rPr lang="fr-CH" sz="1500" dirty="0" smtClean="0">
                  <a:solidFill>
                    <a:schemeClr val="tx1"/>
                  </a:solidFill>
                </a:rPr>
                <a:t>Autorisation pour transaction ? </a:t>
              </a:r>
              <a:br>
                <a:rPr lang="fr-CH" sz="1500" dirty="0" smtClean="0">
                  <a:solidFill>
                    <a:schemeClr val="tx1"/>
                  </a:solidFill>
                </a:rPr>
              </a:br>
              <a:r>
                <a:rPr lang="fr-CH" sz="1500" dirty="0" smtClean="0">
                  <a:solidFill>
                    <a:schemeClr val="tx1"/>
                  </a:solidFill>
                </a:rPr>
                <a:t>[ Objet d'autorisation </a:t>
              </a:r>
              <a:r>
                <a:rPr lang="fr-CH" sz="1500" b="1" dirty="0" smtClean="0">
                  <a:solidFill>
                    <a:schemeClr val="tx1"/>
                  </a:solidFill>
                </a:rPr>
                <a:t>S_TCODE</a:t>
              </a:r>
              <a:r>
                <a:rPr lang="fr-CH" sz="1500" dirty="0">
                  <a:solidFill>
                    <a:schemeClr val="tx1"/>
                  </a:solidFill>
                </a:rPr>
                <a:t> </a:t>
              </a:r>
              <a:r>
                <a:rPr lang="fr-CH" sz="1500" dirty="0" smtClean="0">
                  <a:solidFill>
                    <a:schemeClr val="tx1"/>
                  </a:solidFill>
                </a:rPr>
                <a:t>]</a:t>
              </a:r>
            </a:p>
            <a:p>
              <a:pPr marL="180975" indent="-180975" algn="just">
                <a:buFont typeface="Wingdings" pitchFamily="2" charset="2"/>
                <a:buChar char="§"/>
              </a:pPr>
              <a:endParaRPr lang="fr-CH" sz="1500" dirty="0" smtClean="0">
                <a:solidFill>
                  <a:schemeClr val="tx1"/>
                </a:solidFill>
              </a:endParaRPr>
            </a:p>
            <a:p>
              <a:pPr marL="180975" indent="-180975" algn="just">
                <a:buFont typeface="Wingdings" pitchFamily="2" charset="2"/>
                <a:buChar char="§"/>
              </a:pPr>
              <a:r>
                <a:rPr lang="fr-CH" sz="1500" dirty="0" smtClean="0">
                  <a:solidFill>
                    <a:schemeClr val="tx1"/>
                  </a:solidFill>
                </a:rPr>
                <a:t>Autorisation pour objet d'autorisation dans la table </a:t>
              </a:r>
              <a:r>
                <a:rPr lang="fr-CH" sz="1500" b="1" dirty="0" smtClean="0">
                  <a:solidFill>
                    <a:schemeClr val="tx1"/>
                  </a:solidFill>
                </a:rPr>
                <a:t>TSTCA</a:t>
              </a:r>
              <a:r>
                <a:rPr lang="fr-CH" sz="1500" dirty="0" smtClean="0">
                  <a:solidFill>
                    <a:schemeClr val="tx1"/>
                  </a:solidFill>
                </a:rPr>
                <a:t> ?</a:t>
              </a: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899592" y="3212976"/>
              <a:ext cx="4464136" cy="360000"/>
            </a:xfrm>
            <a:prstGeom prst="rect">
              <a:avLst/>
            </a:prstGeom>
            <a:solidFill>
              <a:srgbClr val="92D050"/>
            </a:solidFill>
            <a:ln w="28575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CH" sz="1600" b="1" dirty="0" smtClean="0">
                  <a:solidFill>
                    <a:schemeClr val="tx1"/>
                  </a:solidFill>
                </a:rPr>
                <a:t>Programme Système</a:t>
              </a:r>
            </a:p>
          </p:txBody>
        </p:sp>
      </p:grpSp>
      <p:grpSp>
        <p:nvGrpSpPr>
          <p:cNvPr id="34" name="Groupe 33"/>
          <p:cNvGrpSpPr/>
          <p:nvPr/>
        </p:nvGrpSpPr>
        <p:grpSpPr>
          <a:xfrm>
            <a:off x="827584" y="5445263"/>
            <a:ext cx="7776864" cy="1224096"/>
            <a:chOff x="899592" y="5589280"/>
            <a:chExt cx="4464136" cy="1224096"/>
          </a:xfrm>
        </p:grpSpPr>
        <p:sp>
          <p:nvSpPr>
            <p:cNvPr id="9" name="Rectangle 8"/>
            <p:cNvSpPr/>
            <p:nvPr/>
          </p:nvSpPr>
          <p:spPr>
            <a:xfrm>
              <a:off x="899592" y="5949279"/>
              <a:ext cx="4464136" cy="864097"/>
            </a:xfrm>
            <a:prstGeom prst="rect">
              <a:avLst/>
            </a:prstGeom>
            <a:solidFill>
              <a:srgbClr val="00B0F0">
                <a:alpha val="20000"/>
              </a:srgbClr>
            </a:solidFill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0975" indent="-180975">
                <a:buFont typeface="Wingdings" pitchFamily="2" charset="2"/>
                <a:buChar char="§"/>
              </a:pPr>
              <a:r>
                <a:rPr lang="fr-CH" sz="1500" dirty="0" smtClean="0">
                  <a:solidFill>
                    <a:schemeClr val="tx1"/>
                  </a:solidFill>
                </a:rPr>
                <a:t>Contrôle d'autorisation OK</a:t>
              </a:r>
            </a:p>
            <a:p>
              <a:pPr marL="638175" lvl="1" indent="-180975">
                <a:buFont typeface="Wingdings" pitchFamily="2" charset="2"/>
                <a:buChar char="§"/>
              </a:pPr>
              <a:r>
                <a:rPr lang="fr-CH" sz="1500" dirty="0" smtClean="0">
                  <a:solidFill>
                    <a:schemeClr val="tx1"/>
                  </a:solidFill>
                </a:rPr>
                <a:t>ABAP Keyword "</a:t>
              </a:r>
              <a:r>
                <a:rPr lang="fr-CH" sz="1500" b="1" dirty="0" smtClean="0">
                  <a:solidFill>
                    <a:schemeClr val="tx1"/>
                  </a:solidFill>
                </a:rPr>
                <a:t>AUTHORITY-CHECK</a:t>
              </a:r>
              <a:r>
                <a:rPr lang="fr-CH" sz="1500" dirty="0" smtClean="0">
                  <a:solidFill>
                    <a:schemeClr val="tx1"/>
                  </a:solidFill>
                </a:rPr>
                <a:t>" </a:t>
              </a: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899592" y="5589280"/>
              <a:ext cx="4464136" cy="360000"/>
            </a:xfrm>
            <a:prstGeom prst="rect">
              <a:avLst/>
            </a:prstGeom>
            <a:solidFill>
              <a:srgbClr val="00B0F0"/>
            </a:solidFill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CH" sz="1600" b="1" dirty="0" smtClean="0">
                  <a:solidFill>
                    <a:schemeClr val="tx1"/>
                  </a:solidFill>
                </a:rPr>
                <a:t>Programme ABAP</a:t>
              </a:r>
            </a:p>
          </p:txBody>
        </p:sp>
      </p:grpSp>
      <p:sp>
        <p:nvSpPr>
          <p:cNvPr id="40" name="Flèche droite 39"/>
          <p:cNvSpPr/>
          <p:nvPr/>
        </p:nvSpPr>
        <p:spPr>
          <a:xfrm>
            <a:off x="6084168" y="4059069"/>
            <a:ext cx="1296000" cy="5400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fr-CH" sz="1400" b="1" dirty="0" smtClean="0">
                <a:solidFill>
                  <a:schemeClr val="bg1"/>
                </a:solidFill>
              </a:rPr>
              <a:t>NO</a:t>
            </a:r>
          </a:p>
        </p:txBody>
      </p:sp>
      <p:sp>
        <p:nvSpPr>
          <p:cNvPr id="36" name="Flèche vers le bas 35"/>
          <p:cNvSpPr/>
          <p:nvPr/>
        </p:nvSpPr>
        <p:spPr>
          <a:xfrm>
            <a:off x="1403647" y="2420887"/>
            <a:ext cx="540000" cy="828072"/>
          </a:xfrm>
          <a:prstGeom prst="down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vert270" lIns="36000" tIns="36000" rIns="36000" bIns="36000" rtlCol="0" anchor="ctr"/>
          <a:lstStyle/>
          <a:p>
            <a:pPr algn="ctr"/>
            <a:endParaRPr lang="fr-CH" sz="1400" dirty="0">
              <a:solidFill>
                <a:schemeClr val="bg1"/>
              </a:solidFill>
            </a:endParaRPr>
          </a:p>
        </p:txBody>
      </p:sp>
      <p:sp>
        <p:nvSpPr>
          <p:cNvPr id="43" name="Flèche vers le bas 42"/>
          <p:cNvSpPr/>
          <p:nvPr/>
        </p:nvSpPr>
        <p:spPr>
          <a:xfrm>
            <a:off x="1403647" y="4653136"/>
            <a:ext cx="540000" cy="972000"/>
          </a:xfrm>
          <a:prstGeom prst="downArrow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wordArtVert" lIns="36000" tIns="36000" rIns="36000" bIns="36000" rtlCol="0" anchor="ctr"/>
          <a:lstStyle/>
          <a:p>
            <a:pPr algn="ctr"/>
            <a:r>
              <a:rPr lang="fr-CH" sz="1400" b="1" dirty="0" smtClean="0">
                <a:solidFill>
                  <a:schemeClr val="tx1"/>
                </a:solidFill>
              </a:rPr>
              <a:t>YES</a:t>
            </a:r>
            <a:endParaRPr lang="fr-CH" sz="1400" b="1" dirty="0">
              <a:solidFill>
                <a:schemeClr val="tx1"/>
              </a:solidFill>
            </a:endParaRPr>
          </a:p>
        </p:txBody>
      </p:sp>
      <p:sp>
        <p:nvSpPr>
          <p:cNvPr id="42" name="Rectangle à coins arrondis 41"/>
          <p:cNvSpPr/>
          <p:nvPr/>
        </p:nvSpPr>
        <p:spPr>
          <a:xfrm>
            <a:off x="6012160" y="5909171"/>
            <a:ext cx="1152128" cy="432048"/>
          </a:xfrm>
          <a:prstGeom prst="round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fr-CH" sz="1600" dirty="0" err="1" smtClean="0">
                <a:solidFill>
                  <a:schemeClr val="tx1"/>
                </a:solidFill>
              </a:rPr>
              <a:t>Screen</a:t>
            </a:r>
            <a:r>
              <a:rPr lang="fr-CH" sz="1600" dirty="0" smtClean="0">
                <a:solidFill>
                  <a:schemeClr val="tx1"/>
                </a:solidFill>
              </a:rPr>
              <a:t> 1</a:t>
            </a:r>
            <a:endParaRPr lang="fr-CH" sz="1600" dirty="0">
              <a:solidFill>
                <a:schemeClr val="tx1"/>
              </a:solidFill>
            </a:endParaRPr>
          </a:p>
        </p:txBody>
      </p:sp>
      <p:sp>
        <p:nvSpPr>
          <p:cNvPr id="45" name="Rectangle à coins arrondis 44"/>
          <p:cNvSpPr/>
          <p:nvPr/>
        </p:nvSpPr>
        <p:spPr>
          <a:xfrm>
            <a:off x="7020272" y="6125196"/>
            <a:ext cx="1152128" cy="432048"/>
          </a:xfrm>
          <a:prstGeom prst="round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fr-CH" sz="1600" dirty="0" err="1" smtClean="0">
                <a:solidFill>
                  <a:schemeClr val="tx1"/>
                </a:solidFill>
              </a:rPr>
              <a:t>Screen</a:t>
            </a:r>
            <a:r>
              <a:rPr lang="fr-CH" sz="1600" dirty="0" smtClean="0">
                <a:solidFill>
                  <a:schemeClr val="tx1"/>
                </a:solidFill>
              </a:rPr>
              <a:t> 2</a:t>
            </a:r>
            <a:endParaRPr lang="fr-CH" sz="1600" dirty="0">
              <a:solidFill>
                <a:schemeClr val="tx1"/>
              </a:solidFill>
            </a:endParaRPr>
          </a:p>
        </p:txBody>
      </p:sp>
      <p:sp>
        <p:nvSpPr>
          <p:cNvPr id="46" name="Flèche vers le haut 45"/>
          <p:cNvSpPr/>
          <p:nvPr/>
        </p:nvSpPr>
        <p:spPr>
          <a:xfrm>
            <a:off x="7848424" y="4653137"/>
            <a:ext cx="540000" cy="972000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wordArtVert" lIns="36000" tIns="36000" rIns="36000" bIns="36000" rtlCol="0" anchor="ctr"/>
          <a:lstStyle/>
          <a:p>
            <a:pPr algn="ctr"/>
            <a:r>
              <a:rPr lang="fr-CH" sz="1400" b="1" dirty="0" smtClean="0">
                <a:solidFill>
                  <a:schemeClr val="bg1"/>
                </a:solidFill>
              </a:rPr>
              <a:t>NO</a:t>
            </a:r>
            <a:endParaRPr lang="fr-CH" sz="1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0342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CH" u="sng" dirty="0" smtClean="0"/>
              <a:t>Implémentation technique</a:t>
            </a:r>
          </a:p>
          <a:p>
            <a:pPr lvl="2"/>
            <a:endParaRPr lang="fr-CH" dirty="0" smtClean="0"/>
          </a:p>
          <a:p>
            <a:pPr lvl="1"/>
            <a:endParaRPr lang="fr-CH" dirty="0" smtClean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9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Introduction</a:t>
            </a:r>
            <a:endParaRPr lang="fr-CH" dirty="0"/>
          </a:p>
        </p:txBody>
      </p:sp>
      <p:pic>
        <p:nvPicPr>
          <p:cNvPr id="9" name="Image 8" descr="User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2623" y="5377696"/>
            <a:ext cx="715520" cy="715520"/>
          </a:xfrm>
          <a:prstGeom prst="rect">
            <a:avLst/>
          </a:prstGeom>
        </p:spPr>
      </p:pic>
      <p:grpSp>
        <p:nvGrpSpPr>
          <p:cNvPr id="24" name="Groupe 23"/>
          <p:cNvGrpSpPr/>
          <p:nvPr/>
        </p:nvGrpSpPr>
        <p:grpSpPr>
          <a:xfrm>
            <a:off x="906003" y="4005064"/>
            <a:ext cx="1428760" cy="357190"/>
            <a:chOff x="742952" y="4214836"/>
            <a:chExt cx="1428760" cy="357190"/>
          </a:xfrm>
        </p:grpSpPr>
        <p:sp>
          <p:nvSpPr>
            <p:cNvPr id="10" name="Rectangle 9"/>
            <p:cNvSpPr/>
            <p:nvPr/>
          </p:nvSpPr>
          <p:spPr>
            <a:xfrm>
              <a:off x="742952" y="4214836"/>
              <a:ext cx="428628" cy="357190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1243018" y="4214836"/>
              <a:ext cx="428628" cy="357190"/>
            </a:xfrm>
            <a:prstGeom prst="rect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1743084" y="4214836"/>
              <a:ext cx="428628" cy="357190"/>
            </a:xfrm>
            <a:prstGeom prst="rect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</p:grpSp>
      <p:grpSp>
        <p:nvGrpSpPr>
          <p:cNvPr id="15" name="Groupe 14"/>
          <p:cNvGrpSpPr/>
          <p:nvPr/>
        </p:nvGrpSpPr>
        <p:grpSpPr>
          <a:xfrm>
            <a:off x="3059832" y="1988840"/>
            <a:ext cx="5544616" cy="1152048"/>
            <a:chOff x="3059832" y="2132856"/>
            <a:chExt cx="5544616" cy="1152048"/>
          </a:xfrm>
        </p:grpSpPr>
        <p:sp>
          <p:nvSpPr>
            <p:cNvPr id="14" name="Rectangle 13"/>
            <p:cNvSpPr/>
            <p:nvPr/>
          </p:nvSpPr>
          <p:spPr>
            <a:xfrm>
              <a:off x="3059832" y="2564904"/>
              <a:ext cx="5544616" cy="720000"/>
            </a:xfrm>
            <a:prstGeom prst="rect">
              <a:avLst/>
            </a:prstGeom>
            <a:solidFill>
              <a:srgbClr val="00B0F0">
                <a:alpha val="10000"/>
              </a:srgbClr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tIns="36000" rIns="36000" bIns="36000" rtlCol="0" anchor="ctr"/>
            <a:lstStyle/>
            <a:p>
              <a:r>
                <a:rPr lang="fr-CH" sz="1600" dirty="0" smtClean="0">
                  <a:solidFill>
                    <a:schemeClr val="tx1"/>
                  </a:solidFill>
                </a:rPr>
                <a:t>Transactions, ...</a:t>
              </a:r>
            </a:p>
            <a:p>
              <a:r>
                <a:rPr lang="fr-CH" sz="1600" dirty="0" smtClean="0">
                  <a:solidFill>
                    <a:schemeClr val="tx1"/>
                  </a:solidFill>
                </a:rPr>
                <a:t>Structure</a:t>
              </a:r>
              <a:endParaRPr lang="fr-CH" sz="1600" dirty="0">
                <a:solidFill>
                  <a:schemeClr val="tx1"/>
                </a:solidFill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3059832" y="2132856"/>
              <a:ext cx="5544616" cy="432048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B0F0"/>
              </a:solidFill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lIns="180000" tIns="36000" rIns="36000" bIns="36000" rtlCol="0" anchor="ctr"/>
            <a:lstStyle/>
            <a:p>
              <a:r>
                <a:rPr lang="fr-CH" sz="1600" b="1" dirty="0" smtClean="0">
                  <a:solidFill>
                    <a:schemeClr val="tx1"/>
                  </a:solidFill>
                </a:rPr>
                <a:t>Menu</a:t>
              </a:r>
              <a:endParaRPr lang="fr-CH" sz="16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6" name="Groupe 15"/>
          <p:cNvGrpSpPr/>
          <p:nvPr/>
        </p:nvGrpSpPr>
        <p:grpSpPr>
          <a:xfrm>
            <a:off x="3059832" y="3573016"/>
            <a:ext cx="5544616" cy="1152048"/>
            <a:chOff x="3059832" y="2132856"/>
            <a:chExt cx="5544616" cy="1152048"/>
          </a:xfrm>
        </p:grpSpPr>
        <p:sp>
          <p:nvSpPr>
            <p:cNvPr id="17" name="Rectangle 16"/>
            <p:cNvSpPr/>
            <p:nvPr/>
          </p:nvSpPr>
          <p:spPr>
            <a:xfrm>
              <a:off x="3059832" y="2564904"/>
              <a:ext cx="5544616" cy="720000"/>
            </a:xfrm>
            <a:prstGeom prst="rect">
              <a:avLst/>
            </a:prstGeom>
            <a:solidFill>
              <a:srgbClr val="92D050">
                <a:alpha val="10000"/>
              </a:srgbClr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tIns="36000" rIns="36000" bIns="36000" rtlCol="0" anchor="ctr"/>
            <a:lstStyle/>
            <a:p>
              <a:r>
                <a:rPr lang="fr-CH" sz="1600" dirty="0" smtClean="0">
                  <a:solidFill>
                    <a:schemeClr val="tx1"/>
                  </a:solidFill>
                </a:rPr>
                <a:t>Accès "sélectif" aux fonctions de gestion et des données en utilisant les profils</a:t>
              </a:r>
              <a:endParaRPr lang="fr-CH" sz="1600" dirty="0">
                <a:solidFill>
                  <a:schemeClr val="tx1"/>
                </a:solidFill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3059832" y="2132856"/>
              <a:ext cx="5544616" cy="432048"/>
            </a:xfrm>
            <a:prstGeom prst="rect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lIns="180000" tIns="36000" rIns="36000" bIns="36000" rtlCol="0" anchor="ctr"/>
            <a:lstStyle/>
            <a:p>
              <a:r>
                <a:rPr lang="fr-CH" sz="1600" b="1" dirty="0" smtClean="0">
                  <a:solidFill>
                    <a:schemeClr val="tx1"/>
                  </a:solidFill>
                </a:rPr>
                <a:t>Autorisations – Profil</a:t>
              </a:r>
              <a:endParaRPr lang="fr-CH" sz="16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9" name="Groupe 18"/>
          <p:cNvGrpSpPr/>
          <p:nvPr/>
        </p:nvGrpSpPr>
        <p:grpSpPr>
          <a:xfrm>
            <a:off x="3059832" y="5157192"/>
            <a:ext cx="5544616" cy="1152048"/>
            <a:chOff x="3059832" y="2132856"/>
            <a:chExt cx="5544616" cy="1152048"/>
          </a:xfrm>
        </p:grpSpPr>
        <p:sp>
          <p:nvSpPr>
            <p:cNvPr id="20" name="Rectangle 19"/>
            <p:cNvSpPr/>
            <p:nvPr/>
          </p:nvSpPr>
          <p:spPr>
            <a:xfrm>
              <a:off x="3059832" y="2564904"/>
              <a:ext cx="5544616" cy="720000"/>
            </a:xfrm>
            <a:prstGeom prst="rect">
              <a:avLst/>
            </a:prstGeom>
            <a:solidFill>
              <a:srgbClr val="FFC000">
                <a:alpha val="10000"/>
              </a:srgbClr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tIns="36000" rIns="36000" bIns="36000" rtlCol="0" anchor="ctr"/>
            <a:lstStyle/>
            <a:p>
              <a:r>
                <a:rPr lang="fr-CH" sz="1600" dirty="0" smtClean="0">
                  <a:solidFill>
                    <a:schemeClr val="tx1"/>
                  </a:solidFill>
                </a:rPr>
                <a:t>Assigner des utilisateurs</a:t>
              </a:r>
              <a:endParaRPr lang="fr-CH" sz="1600" dirty="0">
                <a:solidFill>
                  <a:schemeClr val="tx1"/>
                </a:solidFill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3059832" y="2132856"/>
              <a:ext cx="5544616" cy="432048"/>
            </a:xfrm>
            <a:prstGeom prst="rect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lIns="180000" tIns="36000" rIns="36000" bIns="36000" rtlCol="0" anchor="ctr"/>
            <a:lstStyle/>
            <a:p>
              <a:r>
                <a:rPr lang="fr-CH" sz="1600" b="1" dirty="0" smtClean="0">
                  <a:solidFill>
                    <a:schemeClr val="tx1"/>
                  </a:solidFill>
                </a:rPr>
                <a:t>Utilisateurs</a:t>
              </a:r>
              <a:endParaRPr lang="fr-CH" sz="1600" b="1" dirty="0">
                <a:solidFill>
                  <a:schemeClr val="tx1"/>
                </a:solidFill>
              </a:endParaRPr>
            </a:p>
          </p:txBody>
        </p:sp>
      </p:grpSp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060848"/>
            <a:ext cx="2305678" cy="1061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plate_ACC_V2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0000">
            <a:alpha val="10000"/>
          </a:srgbClr>
        </a:solidFill>
        <a:ln w="28575">
          <a:solidFill>
            <a:srgbClr val="FF0000"/>
          </a:solidFill>
        </a:ln>
      </a:spPr>
      <a:bodyPr lIns="36000" tIns="36000" rIns="36000" bIns="36000" rtlCol="0" anchor="ctr"/>
      <a:lstStyle>
        <a:defPPr algn="ctr">
          <a:defRPr sz="1600" dirty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solidFill>
          <a:schemeClr val="bg1"/>
        </a:solidFill>
      </a:spPr>
      <a:bodyPr/>
      <a:lstStyle>
        <a:defPPr marL="0" marR="0" indent="0" algn="l" defTabSz="914400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2800" b="1" i="0" u="none" strike="noStrike" kern="1200" cap="none" spc="0" normalizeH="0" baseline="0" noProof="0" dirty="0" smtClean="0">
            <a:ln>
              <a:noFill/>
            </a:ln>
            <a:solidFill>
              <a:schemeClr val="accent6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Template_ACC_V2</Template>
  <TotalTime>0</TotalTime>
  <Words>868</Words>
  <Application>Microsoft Office PowerPoint</Application>
  <PresentationFormat>Affichage à l'écran (4:3)</PresentationFormat>
  <Paragraphs>348</Paragraphs>
  <Slides>32</Slides>
  <Notes>9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32</vt:i4>
      </vt:variant>
    </vt:vector>
  </HeadingPairs>
  <TitlesOfParts>
    <vt:vector size="33" baseType="lpstr">
      <vt:lpstr>Template_ACC_V2</vt:lpstr>
      <vt:lpstr>SAP Basis</vt:lpstr>
      <vt:lpstr>Rôles &amp; Autorisations</vt:lpstr>
      <vt:lpstr>Sommaire</vt:lpstr>
      <vt:lpstr>Sommaire</vt:lpstr>
      <vt:lpstr>Introduction</vt:lpstr>
      <vt:lpstr>Introduction</vt:lpstr>
      <vt:lpstr>Introduction</vt:lpstr>
      <vt:lpstr>Introduction</vt:lpstr>
      <vt:lpstr>Introduction</vt:lpstr>
      <vt:lpstr>Introduction</vt:lpstr>
      <vt:lpstr>Sommaire</vt:lpstr>
      <vt:lpstr>Génération de profil d'autorisation</vt:lpstr>
      <vt:lpstr>Génération de profil d'autorisation</vt:lpstr>
      <vt:lpstr>Sommaire</vt:lpstr>
      <vt:lpstr>Type de rôle</vt:lpstr>
      <vt:lpstr>Type de rôle</vt:lpstr>
      <vt:lpstr>Type de rôle</vt:lpstr>
      <vt:lpstr>Type de rôle</vt:lpstr>
      <vt:lpstr>Type de rôle</vt:lpstr>
      <vt:lpstr>Type de rôle</vt:lpstr>
      <vt:lpstr>Sommaire</vt:lpstr>
      <vt:lpstr>Affectation de rôle</vt:lpstr>
      <vt:lpstr>Sommaire</vt:lpstr>
      <vt:lpstr>Problèmes d'autorisations</vt:lpstr>
      <vt:lpstr>Problèmes d'autorisations</vt:lpstr>
      <vt:lpstr>Problèmes d'autorisations</vt:lpstr>
      <vt:lpstr>Problèmes d'autorisations</vt:lpstr>
      <vt:lpstr>Problèmes d'autorisations</vt:lpstr>
      <vt:lpstr>Problèmes d'autorisations</vt:lpstr>
      <vt:lpstr>Sommaire</vt:lpstr>
      <vt:lpstr>Pratiques</vt:lpstr>
      <vt:lpstr>Pratiques</vt:lpstr>
    </vt:vector>
  </TitlesOfParts>
  <Company>HES-SO Valais // Valais - Wallis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ACC</dc:creator>
  <cp:lastModifiedBy>QUESNOT, Mickael</cp:lastModifiedBy>
  <cp:revision>265</cp:revision>
  <dcterms:created xsi:type="dcterms:W3CDTF">2009-06-03T13:57:53Z</dcterms:created>
  <dcterms:modified xsi:type="dcterms:W3CDTF">2013-04-19T08:11:26Z</dcterms:modified>
</cp:coreProperties>
</file>