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996" r:id="rId1"/>
  </p:sldMasterIdLst>
  <p:notesMasterIdLst>
    <p:notesMasterId r:id="rId23"/>
  </p:notesMasterIdLst>
  <p:sldIdLst>
    <p:sldId id="268" r:id="rId2"/>
    <p:sldId id="287" r:id="rId3"/>
    <p:sldId id="288" r:id="rId4"/>
    <p:sldId id="286" r:id="rId5"/>
    <p:sldId id="267" r:id="rId6"/>
    <p:sldId id="285" r:id="rId7"/>
    <p:sldId id="271" r:id="rId8"/>
    <p:sldId id="272" r:id="rId9"/>
    <p:sldId id="273" r:id="rId10"/>
    <p:sldId id="274" r:id="rId11"/>
    <p:sldId id="275" r:id="rId12"/>
    <p:sldId id="276" r:id="rId13"/>
    <p:sldId id="277" r:id="rId14"/>
    <p:sldId id="278" r:id="rId15"/>
    <p:sldId id="281" r:id="rId16"/>
    <p:sldId id="279" r:id="rId17"/>
    <p:sldId id="280" r:id="rId18"/>
    <p:sldId id="282" r:id="rId19"/>
    <p:sldId id="283" r:id="rId20"/>
    <p:sldId id="284" r:id="rId21"/>
    <p:sldId id="270" r:id="rId22"/>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extLst>
      <p:ext uri="{BB962C8B-B14F-4D97-AF65-F5344CB8AC3E}">
        <p14:creationId xmlns:p14="http://schemas.microsoft.com/office/powerpoint/2010/main" val="3793838211"/>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2</a:t>
            </a:fld>
            <a:endParaRPr lang="de-DE" dirty="0"/>
          </a:p>
        </p:txBody>
      </p:sp>
      <p:sp>
        <p:nvSpPr>
          <p:cNvPr id="23555" name="Slide Image Placeholder 1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Rectangle 10"/>
          <p:cNvSpPr>
            <a:spLocks noGrp="1" noChangeArrowheads="1"/>
          </p:cNvSpPr>
          <p:nvPr>
            <p:ph type="sldNum" sz="quarter"/>
          </p:nvPr>
        </p:nvSpPr>
        <p:spPr>
          <a:noFill/>
        </p:spPr>
        <p:txBody>
          <a:bodyPr/>
          <a:lstStyle/>
          <a:p>
            <a:fld id="{7ABE4D58-8875-42FC-87E4-0ECADDBEA3C8}" type="slidenum">
              <a:rPr lang="en-GB" smtClean="0"/>
              <a:pPr/>
              <a:t>21</a:t>
            </a:fld>
            <a:endParaRPr lang="en-GB" smtClean="0"/>
          </a:p>
        </p:txBody>
      </p:sp>
      <p:sp>
        <p:nvSpPr>
          <p:cNvPr id="1331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lstStyle/>
          <a:p>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24B0476-0C96-4AA2-AC64-CB436B3095A4}" type="slidenum">
              <a:rPr lang="en-GB" sz="1200">
                <a:solidFill>
                  <a:srgbClr val="000000"/>
                </a:solidFill>
              </a:rPr>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21</a:t>
            </a:fld>
            <a:endParaRPr lang="en-GB" sz="1200">
              <a:solidFill>
                <a:srgbClr val="000000"/>
              </a:solidFill>
            </a:endParaRPr>
          </a:p>
        </p:txBody>
      </p:sp>
      <p:sp>
        <p:nvSpPr>
          <p:cNvPr id="13316" name="Text Box 2"/>
          <p:cNvSpPr txBox="1">
            <a:spLocks noChangeArrowheads="1"/>
          </p:cNvSpPr>
          <p:nvPr/>
        </p:nvSpPr>
        <p:spPr bwMode="auto">
          <a:xfrm>
            <a:off x="0" y="8685213"/>
            <a:ext cx="2971800" cy="457200"/>
          </a:xfrm>
          <a:prstGeom prst="rect">
            <a:avLst/>
          </a:prstGeom>
          <a:noFill/>
          <a:ln w="9525">
            <a:noFill/>
            <a:round/>
            <a:headEnd/>
            <a:tailEnd/>
          </a:ln>
        </p:spPr>
        <p:txBody>
          <a:bodyPr lIns="90000" tIns="46800" rIns="90000" bIns="46800" anchor="b"/>
          <a:lstStyle/>
          <a:p>
            <a:pP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7" name="Text Box 3"/>
          <p:cNvSpPr txBox="1">
            <a:spLocks noChangeArrowheads="1"/>
          </p:cNvSpPr>
          <p:nvPr/>
        </p:nvSpPr>
        <p:spPr bwMode="auto">
          <a:xfrm>
            <a:off x="0" y="0"/>
            <a:ext cx="2971800" cy="457200"/>
          </a:xfrm>
          <a:prstGeom prst="rect">
            <a:avLst/>
          </a:prstGeom>
          <a:noFill/>
          <a:ln w="9525">
            <a:noFill/>
            <a:round/>
            <a:headEnd/>
            <a:tailEnd/>
          </a:ln>
        </p:spPr>
        <p:txBody>
          <a:bodyPr lIns="90000" tIns="46800" rIns="90000" bIns="46800"/>
          <a:lstStyle/>
          <a:p>
            <a:pP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8" name="Text Box 4"/>
          <p:cNvSpPr txBox="1">
            <a:spLocks noChangeArrowheads="1"/>
          </p:cNvSpPr>
          <p:nvPr/>
        </p:nvSpPr>
        <p:spPr bwMode="auto">
          <a:xfrm>
            <a:off x="3884613" y="0"/>
            <a:ext cx="2971800" cy="457200"/>
          </a:xfrm>
          <a:prstGeom prst="rect">
            <a:avLst/>
          </a:prstGeom>
          <a:noFill/>
          <a:ln w="9525">
            <a:noFill/>
            <a:round/>
            <a:headEnd/>
            <a:tailEnd/>
          </a:ln>
        </p:spPr>
        <p:txBody>
          <a:bodyPr lIns="90000" tIns="46800" rIns="90000" bIns="46800"/>
          <a:lstStyle/>
          <a:p>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9" name="Text Box 5"/>
          <p:cNvSpPr txBox="1">
            <a:spLocks noChangeArrowheads="1"/>
          </p:cNvSpPr>
          <p:nvPr/>
        </p:nvSpPr>
        <p:spPr bwMode="auto">
          <a:xfrm>
            <a:off x="1146175" y="685800"/>
            <a:ext cx="4572000" cy="3429000"/>
          </a:xfrm>
          <a:prstGeom prst="rect">
            <a:avLst/>
          </a:prstGeom>
          <a:solidFill>
            <a:srgbClr val="FFFFFF"/>
          </a:solidFill>
          <a:ln w="9360">
            <a:solidFill>
              <a:srgbClr val="000000"/>
            </a:solidFill>
            <a:miter lim="800000"/>
            <a:headEnd/>
            <a:tailEnd/>
          </a:ln>
        </p:spPr>
        <p:txBody>
          <a:bodyPr wrap="none" anchor="ctr"/>
          <a:lstStyle/>
          <a:p>
            <a:endParaRPr lang="fr-FR"/>
          </a:p>
        </p:txBody>
      </p:sp>
      <p:sp>
        <p:nvSpPr>
          <p:cNvPr id="13320" name="Rectangle 6"/>
          <p:cNvSpPr>
            <a:spLocks noGrp="1" noChangeArrowheads="1"/>
          </p:cNvSpPr>
          <p:nvPr>
            <p:ph type="body"/>
          </p:nvPr>
        </p:nvSpPr>
        <p:spPr>
          <a:xfrm>
            <a:off x="685800" y="4343400"/>
            <a:ext cx="5481638" cy="4114800"/>
          </a:xfrm>
          <a:noFill/>
          <a:ln/>
        </p:spPr>
        <p:txBody>
          <a:bodyPr wrap="none" anchor="ctr"/>
          <a:lstStyle/>
          <a:p>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3"/>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Rectangle 4"/>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6" name="Rectangle 5"/>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7" name="Rectangle 6"/>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1" name="Rectangle 10"/>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Rectangle 11"/>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3" name="Rectangle 12"/>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4" name="Rectangle 13"/>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8" name="Titr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lang="fr-FR" smtClean="0"/>
              <a:t>Cliquez pour modifier le style du titre</a:t>
            </a:r>
            <a:endParaRPr lang="en-US"/>
          </a:p>
        </p:txBody>
      </p:sp>
      <p:sp>
        <p:nvSpPr>
          <p:cNvPr id="9" name="Sous-titre 8"/>
          <p:cNvSpPr>
            <a:spLocks noGrp="1"/>
          </p:cNvSpPr>
          <p:nvPr>
            <p:ph type="subTitle" idx="1"/>
          </p:nvPr>
        </p:nvSpPr>
        <p:spPr>
          <a:xfrm>
            <a:off x="914400" y="2834640"/>
            <a:ext cx="7772400" cy="1508760"/>
          </a:xfrm>
        </p:spPr>
        <p:txBody>
          <a:bodyPr lIns="100584"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fr-FR" smtClean="0"/>
              <a:t>Cliquez pour modifier le style des sous-titres du masque</a:t>
            </a:r>
            <a:endParaRPr lang="en-US"/>
          </a:p>
        </p:txBody>
      </p:sp>
      <p:sp>
        <p:nvSpPr>
          <p:cNvPr id="15" name="Espace réservé de la date 27"/>
          <p:cNvSpPr>
            <a:spLocks noGrp="1"/>
          </p:cNvSpPr>
          <p:nvPr>
            <p:ph type="dt" sz="half" idx="10"/>
          </p:nvPr>
        </p:nvSpPr>
        <p:spPr/>
        <p:txBody>
          <a:bodyPr/>
          <a:lstStyle>
            <a:lvl1pPr>
              <a:defRPr/>
            </a:lvl1pPr>
            <a:extLst/>
          </a:lstStyle>
          <a:p>
            <a:pPr>
              <a:defRPr/>
            </a:pPr>
            <a:fld id="{B145F5AA-2335-426C-909F-8E325395CD4B}" type="datetime1">
              <a:rPr lang="fr-FR" smtClean="0"/>
              <a:t>07/11/2013</a:t>
            </a:fld>
            <a:endParaRPr lang="en-GB"/>
          </a:p>
        </p:txBody>
      </p:sp>
      <p:sp>
        <p:nvSpPr>
          <p:cNvPr id="16" name="Espace réservé du pied de page 16"/>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17" name="Espace réservé du numéro de diapositive 28"/>
          <p:cNvSpPr>
            <a:spLocks noGrp="1"/>
          </p:cNvSpPr>
          <p:nvPr>
            <p:ph type="sldNum" sz="quarter" idx="12"/>
          </p:nvPr>
        </p:nvSpPr>
        <p:spPr/>
        <p:txBody>
          <a:bodyPr/>
          <a:lstStyle>
            <a:lvl1pPr>
              <a:defRPr/>
            </a:lvl1pPr>
            <a:extLst/>
          </a:lstStyle>
          <a:p>
            <a:pPr>
              <a:defRPr/>
            </a:pPr>
            <a:fld id="{C178E329-0E90-4061-AE68-194B7A06BB58}" type="slidenum">
              <a:rPr lang="en-GB"/>
              <a:pPr>
                <a:defRPr/>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007B3E63-DD55-45A3-BEC1-06FAD8632561}" type="datetime1">
              <a:rPr lang="fr-FR" smtClean="0"/>
              <a:t>07/11/2013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0CA72B1C-F99D-42E9-83F8-3CB5BD96AB21}" type="slidenum">
              <a:rPr lang="en-GB"/>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1981200" cy="5851525"/>
          </a:xfrm>
        </p:spPr>
        <p:txBody>
          <a:bodyPr vert="eaVert" anchor="ct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609600" y="274639"/>
            <a:ext cx="5867400" cy="5851525"/>
          </a:xfrm>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7173FFE1-391B-449B-9B32-DEE2AA7F89EB}" type="datetime1">
              <a:rPr lang="fr-FR" smtClean="0"/>
              <a:t>07/11/2013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D23D86ED-2617-4431-869A-31F7177F2561}" type="slidenum">
              <a:rPr lang="en-GB"/>
              <a:pPr>
                <a:defRPr/>
              </a:pPr>
              <a:t>‹N°›</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400693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sz="1400"/>
            </a:lvl1pPr>
            <a:extLst/>
          </a:lstStyle>
          <a:p>
            <a:r>
              <a:rPr lang="fr-FR" dirty="0" smtClean="0"/>
              <a:t>Cliquez pour modifier le style du titre</a:t>
            </a:r>
            <a:endParaRPr lang="en-US" dirty="0"/>
          </a:p>
        </p:txBody>
      </p:sp>
      <p:sp>
        <p:nvSpPr>
          <p:cNvPr id="3" name="Espace réservé du contenu 2"/>
          <p:cNvSpPr>
            <a:spLocks noGrp="1"/>
          </p:cNvSpPr>
          <p:nvPr>
            <p:ph idx="1"/>
          </p:nvPr>
        </p:nvSpPr>
        <p:spPr/>
        <p:txBody>
          <a:bodyPr/>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F5BC73AC-637B-4923-B2ED-656C230C47D1}" type="datetime1">
              <a:rPr lang="fr-FR" smtClean="0"/>
              <a:t>07/11/2013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62B3A145-B4E2-4219-A370-C1A1C232B7E4}" type="slidenum">
              <a:rPr lang="en-GB"/>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Forme libre 3"/>
          <p:cNvSpPr>
            <a:spLocks/>
          </p:cNvSpPr>
          <p:nvPr/>
        </p:nvSpPr>
        <p:spPr bwMode="auto">
          <a:xfrm>
            <a:off x="4829175" y="1073150"/>
            <a:ext cx="4321175"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5" name="Forme libre 4"/>
          <p:cNvSpPr>
            <a:spLocks/>
          </p:cNvSpPr>
          <p:nvPr/>
        </p:nvSpPr>
        <p:spPr bwMode="auto">
          <a:xfrm>
            <a:off x="374650" y="0"/>
            <a:ext cx="5513388" cy="6615113"/>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6" name="Forme libre 5"/>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Forme libre 6"/>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Forme libre 7"/>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9" name="Forme libre 8"/>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0" name="Forme libre 9"/>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1" name="Forme libre 10"/>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Forme libre 11"/>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3" name="Forme libre 12"/>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Forme libre 13"/>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5" name="Forme libre 14"/>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6" name="Forme libre 15"/>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7" name="Forme libre 16"/>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8" name="Forme libre 17"/>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9" name="Rectangle 18"/>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0" name="Rectangle 19"/>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1" name="Rectangle 20"/>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Rectangle 21"/>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3" name="Rectangle 22"/>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4" name="Rectangle 23"/>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3" name="Espace réservé du texte 2"/>
          <p:cNvSpPr>
            <a:spLocks noGrp="1"/>
          </p:cNvSpPr>
          <p:nvPr>
            <p:ph type="body" idx="1"/>
          </p:nvPr>
        </p:nvSpPr>
        <p:spPr>
          <a:xfrm>
            <a:off x="706902" y="1351672"/>
            <a:ext cx="5718048" cy="977486"/>
          </a:xfrm>
        </p:spPr>
        <p:txBody>
          <a:bodyPr lIns="82296" bIns="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fr-FR" smtClean="0"/>
              <a:t>Cliquez pour modifier les styles du texte du masque</a:t>
            </a:r>
          </a:p>
        </p:txBody>
      </p:sp>
      <p:sp>
        <p:nvSpPr>
          <p:cNvPr id="2" name="Titr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lang="fr-FR" smtClean="0"/>
              <a:t>Cliquez pour modifier le style du titre</a:t>
            </a:r>
            <a:endParaRPr lang="en-US"/>
          </a:p>
        </p:txBody>
      </p:sp>
      <p:sp>
        <p:nvSpPr>
          <p:cNvPr id="25" name="Espace réservé de la date 3"/>
          <p:cNvSpPr>
            <a:spLocks noGrp="1"/>
          </p:cNvSpPr>
          <p:nvPr>
            <p:ph type="dt" sz="half" idx="10"/>
          </p:nvPr>
        </p:nvSpPr>
        <p:spPr/>
        <p:txBody>
          <a:bodyPr/>
          <a:lstStyle>
            <a:lvl1pPr>
              <a:defRPr/>
            </a:lvl1pPr>
            <a:extLst/>
          </a:lstStyle>
          <a:p>
            <a:pPr>
              <a:defRPr/>
            </a:pPr>
            <a:fld id="{42E36CD2-C0C3-4F6B-8851-966642E3EF5A}" type="datetime1">
              <a:rPr lang="fr-FR" smtClean="0"/>
              <a:t>07/11/2013</a:t>
            </a:fld>
            <a:endParaRPr lang="en-GB"/>
          </a:p>
        </p:txBody>
      </p:sp>
      <p:sp>
        <p:nvSpPr>
          <p:cNvPr id="26" name="Espace réservé du pied de page 4"/>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27" name="Espace réservé du numéro de diapositive 5"/>
          <p:cNvSpPr>
            <a:spLocks noGrp="1"/>
          </p:cNvSpPr>
          <p:nvPr>
            <p:ph type="sldNum" sz="quarter" idx="12"/>
          </p:nvPr>
        </p:nvSpPr>
        <p:spPr/>
        <p:txBody>
          <a:bodyPr/>
          <a:lstStyle>
            <a:lvl1pPr>
              <a:defRPr/>
            </a:lvl1pPr>
            <a:extLst/>
          </a:lstStyle>
          <a:p>
            <a:pPr>
              <a:defRPr/>
            </a:pPr>
            <a:fld id="{A7355192-DF09-4BD9-B57F-C608D0B63F00}" type="slidenum">
              <a:rPr lang="en-GB"/>
              <a:pPr>
                <a:defRPr/>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512064"/>
            <a:ext cx="8229600" cy="914400"/>
          </a:xfrm>
        </p:spPr>
        <p:txBody>
          <a:bodyPr/>
          <a:lstStyle>
            <a:extLst/>
          </a:lstStyle>
          <a:p>
            <a:r>
              <a:rPr lang="fr-FR" smtClean="0"/>
              <a:t>Cliquez pour modifier le style du titre</a:t>
            </a:r>
            <a:endParaRPr lang="en-US"/>
          </a:p>
        </p:txBody>
      </p:sp>
      <p:sp>
        <p:nvSpPr>
          <p:cNvPr id="3" name="Espace réservé du contenu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4"/>
          <p:cNvSpPr>
            <a:spLocks noGrp="1"/>
          </p:cNvSpPr>
          <p:nvPr>
            <p:ph type="dt" sz="half" idx="10"/>
          </p:nvPr>
        </p:nvSpPr>
        <p:spPr/>
        <p:txBody>
          <a:bodyPr/>
          <a:lstStyle>
            <a:lvl1pPr>
              <a:defRPr/>
            </a:lvl1pPr>
            <a:extLst/>
          </a:lstStyle>
          <a:p>
            <a:pPr>
              <a:defRPr/>
            </a:pPr>
            <a:fld id="{1FC39BFE-7168-4897-B316-0C76400708ED}" type="datetime1">
              <a:rPr lang="fr-FR" smtClean="0"/>
              <a:t>07/11/2013</a:t>
            </a:fld>
            <a:endParaRPr lang="en-GB"/>
          </a:p>
        </p:txBody>
      </p:sp>
      <p:sp>
        <p:nvSpPr>
          <p:cNvPr id="6" name="Espace réservé du pied de page 5"/>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p:txBody>
          <a:bodyPr/>
          <a:lstStyle>
            <a:lvl1pPr>
              <a:defRPr/>
            </a:lvl1pPr>
            <a:extLst/>
          </a:lstStyle>
          <a:p>
            <a:pPr>
              <a:defRPr/>
            </a:pPr>
            <a:fld id="{4FC222FB-AC7C-437D-9A55-AFB1B2A78910}" type="slidenum">
              <a:rPr lang="en-GB"/>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7" name="Rectangle 6"/>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9" name="Rectangle 8"/>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0" name="Rectangle 9"/>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3" name="Rectangle 12"/>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4" name="Rectangle 13"/>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5" name="Rectangle 14"/>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 name="Titre 1"/>
          <p:cNvSpPr>
            <a:spLocks noGrp="1"/>
          </p:cNvSpPr>
          <p:nvPr>
            <p:ph type="title"/>
          </p:nvPr>
        </p:nvSpPr>
        <p:spPr>
          <a:xfrm>
            <a:off x="504824" y="512064"/>
            <a:ext cx="7772400" cy="914400"/>
          </a:xfrm>
        </p:spPr>
        <p:txBody>
          <a:bodyPr/>
          <a:lstStyle>
            <a:lvl1pPr>
              <a:defRPr sz="4000"/>
            </a:lvl1pPr>
            <a:extLst/>
          </a:lstStyle>
          <a:p>
            <a:r>
              <a:rPr lang="fr-FR" smtClean="0"/>
              <a:t>Cliquez pour modifier le style du titre</a:t>
            </a:r>
            <a:endParaRPr lang="en-US"/>
          </a:p>
        </p:txBody>
      </p:sp>
      <p:sp>
        <p:nvSpPr>
          <p:cNvPr id="3" name="Espace réservé du texte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4" name="Espace réservé du texte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5" name="Espace réservé du contenu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7" name="Espace réservé de la date 6"/>
          <p:cNvSpPr>
            <a:spLocks noGrp="1"/>
          </p:cNvSpPr>
          <p:nvPr>
            <p:ph type="dt" sz="half" idx="10"/>
          </p:nvPr>
        </p:nvSpPr>
        <p:spPr/>
        <p:txBody>
          <a:bodyPr/>
          <a:lstStyle>
            <a:lvl1pPr>
              <a:defRPr/>
            </a:lvl1pPr>
            <a:extLst/>
          </a:lstStyle>
          <a:p>
            <a:pPr>
              <a:defRPr/>
            </a:pPr>
            <a:fld id="{35441C3F-F4A4-43BE-881C-8AD845B54BE0}" type="datetime1">
              <a:rPr lang="fr-FR" smtClean="0"/>
              <a:t>07/11/2013</a:t>
            </a:fld>
            <a:endParaRPr lang="en-GB"/>
          </a:p>
        </p:txBody>
      </p:sp>
      <p:sp>
        <p:nvSpPr>
          <p:cNvPr id="18" name="Espace réservé du pied de page 7"/>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19" name="Espace réservé du numéro de diapositive 8"/>
          <p:cNvSpPr>
            <a:spLocks noGrp="1"/>
          </p:cNvSpPr>
          <p:nvPr>
            <p:ph type="sldNum" sz="quarter" idx="12"/>
          </p:nvPr>
        </p:nvSpPr>
        <p:spPr/>
        <p:txBody>
          <a:bodyPr/>
          <a:lstStyle>
            <a:lvl1pPr>
              <a:defRPr/>
            </a:lvl1pPr>
            <a:extLst/>
          </a:lstStyle>
          <a:p>
            <a:pPr>
              <a:defRPr/>
            </a:pPr>
            <a:fld id="{69F9972E-B32E-4B89-8BFC-FDC53D233070}" type="slidenum">
              <a:rPr lang="en-GB"/>
              <a:pPr>
                <a:defRPr/>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914400"/>
          </a:xfrm>
        </p:spPr>
        <p:txBody>
          <a:bodyPr/>
          <a:lstStyle>
            <a:lvl1pPr>
              <a:defRPr sz="4000" cap="none" baseline="0"/>
            </a:lvl1pPr>
            <a:extLst/>
          </a:lstStyle>
          <a:p>
            <a:r>
              <a:rPr lang="fr-FR" smtClean="0"/>
              <a:t>Cliquez pour modifier le style du titre</a:t>
            </a:r>
            <a:endParaRPr lang="en-US"/>
          </a:p>
        </p:txBody>
      </p:sp>
      <p:sp>
        <p:nvSpPr>
          <p:cNvPr id="3" name="Espace réservé de la date 13"/>
          <p:cNvSpPr>
            <a:spLocks noGrp="1"/>
          </p:cNvSpPr>
          <p:nvPr>
            <p:ph type="dt" sz="half" idx="10"/>
          </p:nvPr>
        </p:nvSpPr>
        <p:spPr/>
        <p:txBody>
          <a:bodyPr/>
          <a:lstStyle>
            <a:lvl1pPr>
              <a:defRPr/>
            </a:lvl1pPr>
          </a:lstStyle>
          <a:p>
            <a:pPr>
              <a:defRPr/>
            </a:pPr>
            <a:fld id="{D526C0D3-CC94-45DB-A0CF-A8393BDC27CD}" type="datetime1">
              <a:rPr lang="fr-FR" smtClean="0"/>
              <a:t>07/11/2013</a:t>
            </a:fld>
            <a:endParaRPr lang="en-GB"/>
          </a:p>
        </p:txBody>
      </p:sp>
      <p:sp>
        <p:nvSpPr>
          <p:cNvPr id="4"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5" name="Espace réservé du numéro de diapositive 22"/>
          <p:cNvSpPr>
            <a:spLocks noGrp="1"/>
          </p:cNvSpPr>
          <p:nvPr>
            <p:ph type="sldNum" sz="quarter" idx="12"/>
          </p:nvPr>
        </p:nvSpPr>
        <p:spPr/>
        <p:txBody>
          <a:bodyPr/>
          <a:lstStyle>
            <a:lvl1pPr>
              <a:defRPr/>
            </a:lvl1pPr>
          </a:lstStyle>
          <a:p>
            <a:pPr>
              <a:defRPr/>
            </a:pPr>
            <a:fld id="{70F45BB4-B74E-439A-BEC8-D69268510359}" type="slidenum">
              <a:rPr lang="en-GB"/>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extLst/>
          </a:lstStyle>
          <a:p>
            <a:pPr>
              <a:defRPr/>
            </a:pPr>
            <a:fld id="{EBE4A4E9-465E-4311-BF15-FC22FDF7519A}" type="datetime1">
              <a:rPr lang="fr-FR" smtClean="0"/>
              <a:t>07/11/2013</a:t>
            </a:fld>
            <a:endParaRPr lang="en-GB"/>
          </a:p>
        </p:txBody>
      </p:sp>
      <p:sp>
        <p:nvSpPr>
          <p:cNvPr id="3" name="Espace réservé du pied de page 2"/>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4" name="Espace réservé du numéro de diapositive 3"/>
          <p:cNvSpPr>
            <a:spLocks noGrp="1"/>
          </p:cNvSpPr>
          <p:nvPr>
            <p:ph type="sldNum" sz="quarter" idx="12"/>
          </p:nvPr>
        </p:nvSpPr>
        <p:spPr/>
        <p:txBody>
          <a:bodyPr/>
          <a:lstStyle>
            <a:lvl1pPr>
              <a:defRPr/>
            </a:lvl1pPr>
            <a:extLst/>
          </a:lstStyle>
          <a:p>
            <a:pPr>
              <a:defRPr/>
            </a:pPr>
            <a:fld id="{7647A7FA-854E-4A49-899C-BCAB66229742}" type="slidenum">
              <a:rPr lang="en-GB"/>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273050"/>
            <a:ext cx="8229600" cy="1162050"/>
          </a:xfrm>
        </p:spPr>
        <p:txBody>
          <a:bodyPr anchor="ctr"/>
          <a:lstStyle>
            <a:lvl1pPr algn="l">
              <a:buNone/>
              <a:defRPr sz="3600" b="0"/>
            </a:lvl1pPr>
            <a:extLst/>
          </a:lstStyle>
          <a:p>
            <a:r>
              <a:rPr lang="fr-FR" smtClean="0"/>
              <a:t>Cliquez pour modifier le style du titre</a:t>
            </a:r>
            <a:endParaRPr lang="en-US"/>
          </a:p>
        </p:txBody>
      </p:sp>
      <p:sp>
        <p:nvSpPr>
          <p:cNvPr id="3" name="Espace réservé du texte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fr-FR" smtClean="0"/>
              <a:t>Cliquez pour modifier les styles du texte du masque</a:t>
            </a:r>
          </a:p>
        </p:txBody>
      </p:sp>
      <p:sp>
        <p:nvSpPr>
          <p:cNvPr id="4" name="Espace réservé du contenu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13"/>
          <p:cNvSpPr>
            <a:spLocks noGrp="1"/>
          </p:cNvSpPr>
          <p:nvPr>
            <p:ph type="dt" sz="half" idx="10"/>
          </p:nvPr>
        </p:nvSpPr>
        <p:spPr/>
        <p:txBody>
          <a:bodyPr/>
          <a:lstStyle>
            <a:lvl1pPr>
              <a:defRPr/>
            </a:lvl1pPr>
          </a:lstStyle>
          <a:p>
            <a:pPr>
              <a:defRPr/>
            </a:pPr>
            <a:fld id="{1C89EAF8-7C26-41B3-B9DB-8166D6667D17}" type="datetime1">
              <a:rPr lang="fr-FR" smtClean="0"/>
              <a:t>07/11/2013</a:t>
            </a:fld>
            <a:endParaRPr lang="en-GB"/>
          </a:p>
        </p:txBody>
      </p:sp>
      <p:sp>
        <p:nvSpPr>
          <p:cNvPr id="6"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7" name="Espace réservé du numéro de diapositive 22"/>
          <p:cNvSpPr>
            <a:spLocks noGrp="1"/>
          </p:cNvSpPr>
          <p:nvPr>
            <p:ph type="sldNum" sz="quarter" idx="12"/>
          </p:nvPr>
        </p:nvSpPr>
        <p:spPr/>
        <p:txBody>
          <a:bodyPr/>
          <a:lstStyle>
            <a:lvl1pPr>
              <a:defRPr/>
            </a:lvl1pPr>
          </a:lstStyle>
          <a:p>
            <a:pPr>
              <a:defRPr/>
            </a:pPr>
            <a:fld id="{13D82A1A-C33F-49D8-BA42-5C3ACFFC42A7}" type="slidenum">
              <a:rPr lang="en-GB"/>
              <a:pPr>
                <a:defRPr/>
              </a:pPr>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5" name="Rectangle 4"/>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6" name="Connecteur droit 5"/>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7" name="Groupe 19"/>
          <p:cNvGrpSpPr>
            <a:grpSpLocks/>
          </p:cNvGrpSpPr>
          <p:nvPr/>
        </p:nvGrpSpPr>
        <p:grpSpPr bwMode="auto">
          <a:xfrm rot="5400000">
            <a:off x="8515351" y="1219200"/>
            <a:ext cx="131762" cy="128587"/>
            <a:chOff x="6668087" y="1297746"/>
            <a:chExt cx="161840" cy="156602"/>
          </a:xfrm>
        </p:grpSpPr>
        <p:cxnSp>
          <p:nvCxnSpPr>
            <p:cNvPr id="8" name="Connecteur droit 7"/>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1" name="Groupe 25"/>
          <p:cNvGrpSpPr>
            <a:grpSpLocks/>
          </p:cNvGrpSpPr>
          <p:nvPr/>
        </p:nvGrpSpPr>
        <p:grpSpPr bwMode="auto">
          <a:xfrm rot="5400000">
            <a:off x="8667751" y="1371600"/>
            <a:ext cx="131762" cy="128587"/>
            <a:chOff x="6668087" y="1297746"/>
            <a:chExt cx="161840" cy="156602"/>
          </a:xfrm>
        </p:grpSpPr>
        <p:cxnSp>
          <p:nvCxnSpPr>
            <p:cNvPr id="12" name="Connecteur droit 11"/>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Connecteur droit 12"/>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Connecteur droit 13"/>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5" name="Groupe 29"/>
          <p:cNvGrpSpPr>
            <a:grpSpLocks/>
          </p:cNvGrpSpPr>
          <p:nvPr/>
        </p:nvGrpSpPr>
        <p:grpSpPr bwMode="auto">
          <a:xfrm rot="5400000">
            <a:off x="8320087" y="1474788"/>
            <a:ext cx="131763" cy="128588"/>
            <a:chOff x="6668087" y="1297746"/>
            <a:chExt cx="161840" cy="156602"/>
          </a:xfrm>
        </p:grpSpPr>
        <p:cxnSp>
          <p:nvCxnSpPr>
            <p:cNvPr id="16" name="Connecteur droit 15"/>
            <p:cNvCxnSpPr/>
            <p:nvPr/>
          </p:nvCxnSpPr>
          <p:spPr>
            <a:xfrm rot="16200000">
              <a:off x="6663592" y="1288707"/>
              <a:ext cx="88934"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Connecteur droit 16"/>
            <p:cNvCxnSpPr/>
            <p:nvPr/>
          </p:nvCxnSpPr>
          <p:spPr>
            <a:xfrm rot="16200000" flipV="1">
              <a:off x="6685198" y="1391513"/>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rot="5400000" flipH="1">
              <a:off x="6744512" y="1287732"/>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re 1"/>
          <p:cNvSpPr>
            <a:spLocks noGrp="1"/>
          </p:cNvSpPr>
          <p:nvPr>
            <p:ph type="title"/>
          </p:nvPr>
        </p:nvSpPr>
        <p:spPr bwMode="grayWhite">
          <a:xfrm>
            <a:off x="914400" y="441251"/>
            <a:ext cx="6858000" cy="701749"/>
          </a:xfrm>
        </p:spPr>
        <p:txBody>
          <a:bodyPr anchor="b"/>
          <a:lstStyle>
            <a:lvl1pPr algn="l">
              <a:buNone/>
              <a:defRPr sz="2100" b="0"/>
            </a:lvl1pPr>
            <a:extLst/>
          </a:lstStyle>
          <a:p>
            <a:r>
              <a:rPr lang="fr-FR" smtClean="0"/>
              <a:t>Cliquez pour modifier le style du titre</a:t>
            </a:r>
            <a:endParaRPr lang="en-US"/>
          </a:p>
        </p:txBody>
      </p:sp>
      <p:sp>
        <p:nvSpPr>
          <p:cNvPr id="3" name="Espace réservé pour une image  2"/>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extLst/>
          </a:lstStyle>
          <a:p>
            <a:pPr lvl="0"/>
            <a:r>
              <a:rPr lang="fr-FR" noProof="0" smtClean="0"/>
              <a:t>Cliquez sur l'icône pour ajouter une image</a:t>
            </a:r>
            <a:endParaRPr lang="en-US" noProof="0"/>
          </a:p>
        </p:txBody>
      </p:sp>
      <p:sp>
        <p:nvSpPr>
          <p:cNvPr id="4" name="Espace réservé du texte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a:r>
              <a:rPr lang="fr-FR" smtClean="0"/>
              <a:t>Cliquez pour modifier les styles du texte du masque</a:t>
            </a:r>
          </a:p>
        </p:txBody>
      </p:sp>
      <p:sp>
        <p:nvSpPr>
          <p:cNvPr id="19" name="Espace réservé de la date 4"/>
          <p:cNvSpPr>
            <a:spLocks noGrp="1"/>
          </p:cNvSpPr>
          <p:nvPr>
            <p:ph type="dt" sz="half" idx="10"/>
          </p:nvPr>
        </p:nvSpPr>
        <p:spPr>
          <a:xfrm>
            <a:off x="6477000" y="55563"/>
            <a:ext cx="2133600" cy="365125"/>
          </a:xfrm>
        </p:spPr>
        <p:txBody>
          <a:bodyPr/>
          <a:lstStyle>
            <a:lvl1pPr>
              <a:defRPr/>
            </a:lvl1pPr>
            <a:extLst/>
          </a:lstStyle>
          <a:p>
            <a:pPr>
              <a:defRPr/>
            </a:pPr>
            <a:fld id="{360E2C72-3F87-4FB4-91F1-4A1DD3C533BF}" type="datetime1">
              <a:rPr lang="fr-FR" smtClean="0"/>
              <a:t>07/11/2013</a:t>
            </a:fld>
            <a:endParaRPr lang="en-GB"/>
          </a:p>
        </p:txBody>
      </p:sp>
      <p:sp>
        <p:nvSpPr>
          <p:cNvPr id="20" name="Espace réservé du pied de page 5"/>
          <p:cNvSpPr>
            <a:spLocks noGrp="1"/>
          </p:cNvSpPr>
          <p:nvPr>
            <p:ph type="ftr" sz="quarter" idx="11"/>
          </p:nvPr>
        </p:nvSpPr>
        <p:spPr>
          <a:xfrm>
            <a:off x="914400" y="55563"/>
            <a:ext cx="5562600" cy="365125"/>
          </a:xfrm>
        </p:spPr>
        <p:txBody>
          <a:bodyPr/>
          <a:lstStyle>
            <a:lvl1pPr>
              <a:defRPr/>
            </a:lvl1pPr>
            <a:extLst/>
          </a:lstStyle>
          <a:p>
            <a:pPr>
              <a:defRPr/>
            </a:pPr>
            <a:r>
              <a:rPr lang="fr-FR" smtClean="0"/>
              <a:t>Sharesap.com®. Copyright©. Tous droits réservés. Par Mickael QUESNOT</a:t>
            </a:r>
            <a:endParaRPr lang="en-GB"/>
          </a:p>
        </p:txBody>
      </p:sp>
      <p:sp>
        <p:nvSpPr>
          <p:cNvPr id="21" name="Espace réservé du numéro de diapositive 6"/>
          <p:cNvSpPr>
            <a:spLocks noGrp="1"/>
          </p:cNvSpPr>
          <p:nvPr>
            <p:ph type="sldNum" sz="quarter" idx="12"/>
          </p:nvPr>
        </p:nvSpPr>
        <p:spPr>
          <a:xfrm>
            <a:off x="8610600" y="55563"/>
            <a:ext cx="457200" cy="365125"/>
          </a:xfrm>
        </p:spPr>
        <p:txBody>
          <a:bodyPr/>
          <a:lstStyle>
            <a:lvl1pPr>
              <a:defRPr/>
            </a:lvl1pPr>
            <a:extLst/>
          </a:lstStyle>
          <a:p>
            <a:pPr>
              <a:defRPr/>
            </a:pPr>
            <a:fld id="{79F1AE72-7784-4231-ACEA-49B0350CB2C9}" type="slidenum">
              <a:rPr lang="en-GB"/>
              <a:pPr>
                <a:defRPr/>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9" name="Rectangle 8"/>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5" name="Rectangle 14"/>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7" name="Rectangle 16"/>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Espace réservé du titre 21"/>
          <p:cNvSpPr>
            <a:spLocks noGrp="1"/>
          </p:cNvSpPr>
          <p:nvPr>
            <p:ph type="title"/>
          </p:nvPr>
        </p:nvSpPr>
        <p:spPr>
          <a:xfrm>
            <a:off x="914400" y="512763"/>
            <a:ext cx="7772400" cy="914400"/>
          </a:xfrm>
          <a:prstGeom prst="rect">
            <a:avLst/>
          </a:prstGeom>
        </p:spPr>
        <p:txBody>
          <a:bodyPr vert="horz" anchor="t">
            <a:noAutofit/>
          </a:bodyPr>
          <a:lstStyle>
            <a:extLst/>
          </a:lstStyle>
          <a:p>
            <a:r>
              <a:rPr lang="fr-FR" dirty="0" smtClean="0"/>
              <a:t>Cliquez pour modifier le style du titre</a:t>
            </a:r>
            <a:endParaRPr lang="en-US" dirty="0"/>
          </a:p>
        </p:txBody>
      </p:sp>
      <p:sp>
        <p:nvSpPr>
          <p:cNvPr id="1036" name="Espace réservé du texte 12"/>
          <p:cNvSpPr>
            <a:spLocks noGrp="1"/>
          </p:cNvSpPr>
          <p:nvPr>
            <p:ph type="body" idx="1"/>
          </p:nvPr>
        </p:nvSpPr>
        <p:spPr bwMode="auto">
          <a:xfrm>
            <a:off x="914400" y="178435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4" name="Espace réservé de la date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fld id="{020AC088-21E1-4696-801C-E1DAE5046E56}" type="datetime1">
              <a:rPr lang="fr-FR" smtClean="0"/>
              <a:t>07/11/2013</a:t>
            </a:fld>
            <a:endParaRPr lang="en-GB"/>
          </a:p>
        </p:txBody>
      </p:sp>
      <p:sp>
        <p:nvSpPr>
          <p:cNvPr id="3" name="Espace réservé du pied de page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r>
              <a:rPr lang="fr-FR" smtClean="0"/>
              <a:t>Sharesap.com®. Copyright©. Tous droits réservés. Par Mickael QUESNOT</a:t>
            </a:r>
            <a:endParaRPr lang="en-GB"/>
          </a:p>
        </p:txBody>
      </p:sp>
      <p:sp>
        <p:nvSpPr>
          <p:cNvPr id="23" name="Espace réservé du numéro de diapositive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42CE6BC5-E280-4217-A4D4-7FCB0C000197}" type="slidenum">
              <a:rPr lang="en-GB"/>
              <a:pPr>
                <a:defRPr/>
              </a:pPr>
              <a:t>‹N°›</a:t>
            </a:fld>
            <a:endParaRPr lang="en-GB"/>
          </a:p>
        </p:txBody>
      </p:sp>
    </p:spTree>
  </p:cSld>
  <p:clrMap bg1="dk1" tx1="lt1" bg2="dk2" tx2="lt2" accent1="accent1" accent2="accent2" accent3="accent3" accent4="accent4" accent5="accent5" accent6="accent6" hlink="hlink" folHlink="folHlink"/>
  <p:sldLayoutIdLst>
    <p:sldLayoutId id="2147484123" r:id="rId1"/>
    <p:sldLayoutId id="2147484118" r:id="rId2"/>
    <p:sldLayoutId id="2147484124" r:id="rId3"/>
    <p:sldLayoutId id="2147484125" r:id="rId4"/>
    <p:sldLayoutId id="2147484126" r:id="rId5"/>
    <p:sldLayoutId id="2147484119" r:id="rId6"/>
    <p:sldLayoutId id="2147484127" r:id="rId7"/>
    <p:sldLayoutId id="2147484120" r:id="rId8"/>
    <p:sldLayoutId id="2147484128" r:id="rId9"/>
    <p:sldLayoutId id="2147484121" r:id="rId10"/>
    <p:sldLayoutId id="2147484122" r:id="rId11"/>
    <p:sldLayoutId id="2147484129" r:id="rId12"/>
  </p:sldLayoutIdLst>
  <p:hf sldNum="0" hdr="0" dt="0"/>
  <p:txStyles>
    <p:titleStyle>
      <a:lvl1pPr algn="l" rtl="0" eaLnBrk="0" fontAlgn="base" hangingPunct="0">
        <a:spcBef>
          <a:spcPct val="0"/>
        </a:spcBef>
        <a:spcAft>
          <a:spcPct val="0"/>
        </a:spcAft>
        <a:defRPr sz="1400" kern="1200" spc="-100">
          <a:solidFill>
            <a:srgbClr val="C1EEFF"/>
          </a:solidFill>
          <a:latin typeface="+mj-lt"/>
          <a:ea typeface="+mj-ea"/>
          <a:cs typeface="+mj-cs"/>
        </a:defRPr>
      </a:lvl1pPr>
      <a:lvl2pPr algn="l" rtl="0" eaLnBrk="0" fontAlgn="base" hangingPunct="0">
        <a:spcBef>
          <a:spcPct val="0"/>
        </a:spcBef>
        <a:spcAft>
          <a:spcPct val="0"/>
        </a:spcAft>
        <a:defRPr sz="1400">
          <a:solidFill>
            <a:srgbClr val="C1EEFF"/>
          </a:solidFill>
          <a:latin typeface="Consolas" pitchFamily="49" charset="0"/>
        </a:defRPr>
      </a:lvl2pPr>
      <a:lvl3pPr algn="l" rtl="0" eaLnBrk="0" fontAlgn="base" hangingPunct="0">
        <a:spcBef>
          <a:spcPct val="0"/>
        </a:spcBef>
        <a:spcAft>
          <a:spcPct val="0"/>
        </a:spcAft>
        <a:defRPr sz="1400">
          <a:solidFill>
            <a:srgbClr val="C1EEFF"/>
          </a:solidFill>
          <a:latin typeface="Consolas" pitchFamily="49" charset="0"/>
        </a:defRPr>
      </a:lvl3pPr>
      <a:lvl4pPr algn="l" rtl="0" eaLnBrk="0" fontAlgn="base" hangingPunct="0">
        <a:spcBef>
          <a:spcPct val="0"/>
        </a:spcBef>
        <a:spcAft>
          <a:spcPct val="0"/>
        </a:spcAft>
        <a:defRPr sz="1400">
          <a:solidFill>
            <a:srgbClr val="C1EEFF"/>
          </a:solidFill>
          <a:latin typeface="Consolas" pitchFamily="49" charset="0"/>
        </a:defRPr>
      </a:lvl4pPr>
      <a:lvl5pPr algn="l" rtl="0" eaLnBrk="0" fontAlgn="base" hangingPunct="0">
        <a:spcBef>
          <a:spcPct val="0"/>
        </a:spcBef>
        <a:spcAft>
          <a:spcPct val="0"/>
        </a:spcAft>
        <a:defRPr sz="1400">
          <a:solidFill>
            <a:srgbClr val="C1EEFF"/>
          </a:solidFill>
          <a:latin typeface="Consolas" pitchFamily="49" charset="0"/>
        </a:defRPr>
      </a:lvl5pPr>
      <a:lvl6pPr marL="457200" algn="l" rtl="0" fontAlgn="base">
        <a:spcBef>
          <a:spcPct val="0"/>
        </a:spcBef>
        <a:spcAft>
          <a:spcPct val="0"/>
        </a:spcAft>
        <a:defRPr sz="1400">
          <a:solidFill>
            <a:srgbClr val="C1EEFF"/>
          </a:solidFill>
          <a:latin typeface="Consolas" pitchFamily="49" charset="0"/>
        </a:defRPr>
      </a:lvl6pPr>
      <a:lvl7pPr marL="914400" algn="l" rtl="0" fontAlgn="base">
        <a:spcBef>
          <a:spcPct val="0"/>
        </a:spcBef>
        <a:spcAft>
          <a:spcPct val="0"/>
        </a:spcAft>
        <a:defRPr sz="1400">
          <a:solidFill>
            <a:srgbClr val="C1EEFF"/>
          </a:solidFill>
          <a:latin typeface="Consolas" pitchFamily="49" charset="0"/>
        </a:defRPr>
      </a:lvl7pPr>
      <a:lvl8pPr marL="1371600" algn="l" rtl="0" fontAlgn="base">
        <a:spcBef>
          <a:spcPct val="0"/>
        </a:spcBef>
        <a:spcAft>
          <a:spcPct val="0"/>
        </a:spcAft>
        <a:defRPr sz="1400">
          <a:solidFill>
            <a:srgbClr val="C1EEFF"/>
          </a:solidFill>
          <a:latin typeface="Consolas" pitchFamily="49" charset="0"/>
        </a:defRPr>
      </a:lvl8pPr>
      <a:lvl9pPr marL="1828800" algn="l" rtl="0" fontAlgn="base">
        <a:spcBef>
          <a:spcPct val="0"/>
        </a:spcBef>
        <a:spcAft>
          <a:spcPct val="0"/>
        </a:spcAft>
        <a:defRPr sz="1400">
          <a:solidFill>
            <a:srgbClr val="C1EEFF"/>
          </a:solidFill>
          <a:latin typeface="Consolas" pitchFamily="49" charset="0"/>
        </a:defRPr>
      </a:lvl9pPr>
      <a:extLst/>
    </p:titleStyle>
    <p:bodyStyle>
      <a:lvl1pPr marL="411163" indent="-342900" algn="l" rtl="0" eaLnBrk="0" fontAlgn="base" hangingPunct="0">
        <a:spcBef>
          <a:spcPts val="700"/>
        </a:spcBef>
        <a:spcAft>
          <a:spcPct val="0"/>
        </a:spcAft>
        <a:buClr>
          <a:schemeClr val="tx2"/>
        </a:buClr>
        <a:buSzPct val="95000"/>
        <a:buFont typeface="Wingdings"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lstStyle/>
          <a:p>
            <a:pPr eaLnBrk="1" fontAlgn="auto" hangingPunct="1">
              <a:spcAft>
                <a:spcPts val="0"/>
              </a:spcAft>
              <a:defRPr/>
            </a:pPr>
            <a:r>
              <a:rPr lang="fr-FR" sz="2400" dirty="0" smtClean="0"/>
              <a:t>Contrôle de la date limite de consommation</a:t>
            </a:r>
            <a:br>
              <a:rPr lang="fr-FR" sz="2400" dirty="0" smtClean="0"/>
            </a:br>
            <a:r>
              <a:rPr lang="fr-FR" sz="2400" dirty="0" smtClean="0"/>
              <a:t>gestion des stocks</a:t>
            </a:r>
            <a:endParaRPr lang="fr-FR" sz="2400" dirty="0">
              <a:solidFill>
                <a:schemeClr val="tx2">
                  <a:satMod val="200000"/>
                </a:schemeClr>
              </a:solidFill>
            </a:endParaRPr>
          </a:p>
        </p:txBody>
      </p:sp>
      <p:sp>
        <p:nvSpPr>
          <p:cNvPr id="8198" name="Sous-titre 6"/>
          <p:cNvSpPr>
            <a:spLocks noGrp="1"/>
          </p:cNvSpPr>
          <p:nvPr>
            <p:ph type="subTitle" idx="1"/>
          </p:nvPr>
        </p:nvSpPr>
        <p:spPr>
          <a:xfrm>
            <a:off x="914400" y="2835275"/>
            <a:ext cx="7772400" cy="1508125"/>
          </a:xfrm>
        </p:spPr>
        <p:txBody>
          <a:bodyPr/>
          <a:lstStyle/>
          <a:p>
            <a:pPr eaLnBrk="1" hangingPunct="1">
              <a:spcBef>
                <a:spcPct val="0"/>
              </a:spcBef>
            </a:pPr>
            <a:r>
              <a:rPr lang="fr-FR" smtClean="0"/>
              <a:t>Par Mickael QUESNOT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Chemin IMG (SPRO) : Paramétrer contrôle de la date limite de consommation</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050" name="Picture 2"/>
          <p:cNvPicPr>
            <a:picLocks noGrp="1" noChangeAspect="1" noChangeArrowheads="1"/>
          </p:cNvPicPr>
          <p:nvPr>
            <p:ph idx="1"/>
          </p:nvPr>
        </p:nvPicPr>
        <p:blipFill>
          <a:blip r:embed="rId2" cstate="print"/>
          <a:srcRect/>
          <a:stretch>
            <a:fillRect/>
          </a:stretch>
        </p:blipFill>
        <p:spPr bwMode="auto">
          <a:xfrm>
            <a:off x="1276241" y="1784350"/>
            <a:ext cx="7048718" cy="4572000"/>
          </a:xfrm>
          <a:prstGeom prst="rect">
            <a:avLst/>
          </a:prstGeom>
          <a:noFill/>
          <a:ln w="9525">
            <a:noFill/>
            <a:miter lim="800000"/>
            <a:headEnd/>
            <a:tailEnd/>
          </a:ln>
        </p:spPr>
      </p:pic>
      <p:cxnSp>
        <p:nvCxnSpPr>
          <p:cNvPr id="9" name="Connecteur droit avec flèche 8"/>
          <p:cNvCxnSpPr/>
          <p:nvPr/>
        </p:nvCxnSpPr>
        <p:spPr>
          <a:xfrm flipV="1">
            <a:off x="1043608" y="5877272"/>
            <a:ext cx="936104" cy="43204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p:cNvSpPr>
            <a:spLocks noGrp="1"/>
          </p:cNvSpPr>
          <p:nvPr>
            <p:ph type="body" idx="1"/>
          </p:nvPr>
        </p:nvSpPr>
        <p:spPr/>
        <p:txBody>
          <a:bodyPr/>
          <a:lstStyle/>
          <a:p>
            <a:r>
              <a:rPr lang="fr-FR" b="1" dirty="0" smtClean="0"/>
              <a:t>Codes pertinents dans la fiche article</a:t>
            </a:r>
            <a:endParaRPr lang="en-GB" b="1" dirty="0" smtClean="0"/>
          </a:p>
          <a:p>
            <a:endParaRPr lang="fr-FR" dirty="0"/>
          </a:p>
        </p:txBody>
      </p:sp>
      <p:sp>
        <p:nvSpPr>
          <p:cNvPr id="7" name="Titre 6"/>
          <p:cNvSpPr>
            <a:spLocks noGrp="1"/>
          </p:cNvSpPr>
          <p:nvPr>
            <p:ph type="title"/>
          </p:nvPr>
        </p:nvSpPr>
        <p:spPr/>
        <p:txBody>
          <a:bodyPr/>
          <a:lstStyle/>
          <a:p>
            <a:r>
              <a:rPr lang="fr-FR" b="1" dirty="0" smtClean="0"/>
              <a:t>Fonctionnalités</a:t>
            </a:r>
            <a:r>
              <a:rPr lang="en-GB" b="1" dirty="0" smtClean="0"/>
              <a:t/>
            </a:r>
            <a:br>
              <a:rPr lang="en-GB" b="1"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codes suivants de la fiche article interviennent dans le contrôle de la date limite de consommation :</a:t>
            </a:r>
            <a:br>
              <a:rPr lang="fr-FR" dirty="0" smtClean="0"/>
            </a:br>
            <a:r>
              <a:rPr lang="en-GB" dirty="0" smtClean="0"/>
              <a:t/>
            </a:r>
            <a:br>
              <a:rPr lang="en-GB" dirty="0" smtClean="0"/>
            </a:br>
            <a:r>
              <a:rPr lang="fr-FR" dirty="0" smtClean="0"/>
              <a:t>·        la durée minimale de conservation restante (en jours) ;</a:t>
            </a:r>
            <a:r>
              <a:rPr lang="en-GB" dirty="0" smtClean="0"/>
              <a:t/>
            </a:r>
            <a:br>
              <a:rPr lang="en-GB"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4098" name="Picture 2"/>
          <p:cNvPicPr>
            <a:picLocks noGrp="1" noChangeAspect="1" noChangeArrowheads="1"/>
          </p:cNvPicPr>
          <p:nvPr>
            <p:ph idx="1"/>
          </p:nvPr>
        </p:nvPicPr>
        <p:blipFill>
          <a:blip r:embed="rId2" cstate="print"/>
          <a:srcRect/>
          <a:stretch>
            <a:fillRect/>
          </a:stretch>
        </p:blipFill>
        <p:spPr bwMode="auto">
          <a:xfrm>
            <a:off x="1466850" y="2746375"/>
            <a:ext cx="6667500" cy="2647950"/>
          </a:xfrm>
          <a:prstGeom prst="rect">
            <a:avLst/>
          </a:prstGeom>
          <a:noFill/>
          <a:ln w="9525">
            <a:noFill/>
            <a:miter lim="800000"/>
            <a:headEnd/>
            <a:tailEnd/>
          </a:ln>
        </p:spPr>
      </p:pic>
      <p:sp>
        <p:nvSpPr>
          <p:cNvPr id="8" name="Flèche vers le bas 7"/>
          <p:cNvSpPr/>
          <p:nvPr/>
        </p:nvSpPr>
        <p:spPr>
          <a:xfrm>
            <a:off x="2915816" y="2924944"/>
            <a:ext cx="648072" cy="8640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la durée de conservation totale (en jours).</a:t>
            </a:r>
            <a:r>
              <a:rPr lang="en-GB" dirty="0" smtClean="0"/>
              <a:t/>
            </a:r>
            <a:br>
              <a:rPr lang="en-GB"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5122" name="Picture 2"/>
          <p:cNvPicPr>
            <a:picLocks noGrp="1" noChangeAspect="1" noChangeArrowheads="1"/>
          </p:cNvPicPr>
          <p:nvPr>
            <p:ph idx="1"/>
          </p:nvPr>
        </p:nvPicPr>
        <p:blipFill>
          <a:blip r:embed="rId2" cstate="print"/>
          <a:srcRect/>
          <a:stretch>
            <a:fillRect/>
          </a:stretch>
        </p:blipFill>
        <p:spPr bwMode="auto">
          <a:xfrm>
            <a:off x="1647825" y="2570162"/>
            <a:ext cx="6305550" cy="3000375"/>
          </a:xfrm>
          <a:prstGeom prst="rect">
            <a:avLst/>
          </a:prstGeom>
          <a:noFill/>
          <a:ln w="9525">
            <a:noFill/>
            <a:miter lim="800000"/>
            <a:headEnd/>
            <a:tailEnd/>
          </a:ln>
        </p:spPr>
      </p:pic>
      <p:sp>
        <p:nvSpPr>
          <p:cNvPr id="8" name="Flèche vers le bas 7"/>
          <p:cNvSpPr/>
          <p:nvPr/>
        </p:nvSpPr>
        <p:spPr>
          <a:xfrm>
            <a:off x="5652120" y="3284984"/>
            <a:ext cx="648072" cy="7200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de-DE" dirty="0" smtClean="0"/>
              <a:t>¡        Si </a:t>
            </a:r>
            <a:r>
              <a:rPr lang="de-DE" dirty="0" err="1" smtClean="0"/>
              <a:t>vous</a:t>
            </a:r>
            <a:r>
              <a:rPr lang="de-DE" dirty="0" smtClean="0"/>
              <a:t> </a:t>
            </a:r>
            <a:r>
              <a:rPr lang="de-DE" dirty="0" err="1" smtClean="0"/>
              <a:t>n'indiquez</a:t>
            </a:r>
            <a:r>
              <a:rPr lang="de-DE" dirty="0" smtClean="0"/>
              <a:t> </a:t>
            </a:r>
            <a:r>
              <a:rPr lang="de-DE" dirty="0" err="1" smtClean="0"/>
              <a:t>pas</a:t>
            </a:r>
            <a:r>
              <a:rPr lang="de-DE" dirty="0" smtClean="0"/>
              <a:t> la </a:t>
            </a:r>
            <a:r>
              <a:rPr lang="de-DE" dirty="0" err="1" smtClean="0"/>
              <a:t>durée</a:t>
            </a:r>
            <a:r>
              <a:rPr lang="de-DE" dirty="0" smtClean="0"/>
              <a:t> de </a:t>
            </a:r>
            <a:r>
              <a:rPr lang="de-DE" dirty="0" err="1" smtClean="0"/>
              <a:t>conservation</a:t>
            </a:r>
            <a:r>
              <a:rPr lang="de-DE" dirty="0" smtClean="0"/>
              <a:t> totale, </a:t>
            </a:r>
            <a:r>
              <a:rPr lang="de-DE" dirty="0" err="1" smtClean="0"/>
              <a:t>saisissez</a:t>
            </a:r>
            <a:r>
              <a:rPr lang="de-DE" dirty="0" smtClean="0"/>
              <a:t> </a:t>
            </a:r>
            <a:r>
              <a:rPr lang="de-DE" dirty="0" err="1" smtClean="0"/>
              <a:t>directement</a:t>
            </a:r>
            <a:r>
              <a:rPr lang="de-DE" dirty="0" smtClean="0"/>
              <a:t> la </a:t>
            </a:r>
            <a:r>
              <a:rPr lang="de-DE" dirty="0" err="1" smtClean="0"/>
              <a:t>date</a:t>
            </a:r>
            <a:r>
              <a:rPr lang="de-DE" dirty="0" smtClean="0"/>
              <a:t> </a:t>
            </a:r>
            <a:r>
              <a:rPr lang="de-DE" dirty="0" err="1" smtClean="0"/>
              <a:t>limite</a:t>
            </a:r>
            <a:r>
              <a:rPr lang="de-DE" dirty="0" smtClean="0"/>
              <a:t> de </a:t>
            </a:r>
            <a:r>
              <a:rPr lang="de-DE" dirty="0" err="1" smtClean="0"/>
              <a:t>consommation</a:t>
            </a:r>
            <a:r>
              <a:rPr lang="de-DE" dirty="0" smtClean="0"/>
              <a:t> </a:t>
            </a:r>
            <a:r>
              <a:rPr lang="de-DE" dirty="0" err="1" smtClean="0"/>
              <a:t>lors</a:t>
            </a:r>
            <a:r>
              <a:rPr lang="de-DE" dirty="0" smtClean="0"/>
              <a:t> </a:t>
            </a:r>
            <a:r>
              <a:rPr lang="de-DE" dirty="0" err="1" smtClean="0"/>
              <a:t>d'un</a:t>
            </a:r>
            <a:r>
              <a:rPr lang="de-DE" dirty="0" smtClean="0"/>
              <a:t> </a:t>
            </a:r>
            <a:r>
              <a:rPr lang="de-DE" dirty="0" err="1" smtClean="0"/>
              <a:t>mouvement</a:t>
            </a:r>
            <a:r>
              <a:rPr lang="de-DE" dirty="0" smtClean="0"/>
              <a:t> de stock.</a:t>
            </a:r>
            <a:br>
              <a:rPr lang="de-DE" dirty="0" smtClean="0"/>
            </a:br>
            <a:r>
              <a:rPr lang="de-DE" dirty="0" smtClean="0"/>
              <a:t/>
            </a:r>
            <a:br>
              <a:rPr lang="de-DE" dirty="0" smtClean="0"/>
            </a:br>
            <a:r>
              <a:rPr lang="de-DE" dirty="0" err="1" smtClean="0"/>
              <a:t>Écran</a:t>
            </a:r>
            <a:r>
              <a:rPr lang="de-DE" dirty="0" smtClean="0"/>
              <a:t> </a:t>
            </a:r>
            <a:r>
              <a:rPr lang="fr-FR" dirty="0" smtClean="0"/>
              <a:t>MIGO - Mouvement de stock (MIGO) </a:t>
            </a:r>
            <a:r>
              <a:rPr lang="en-GB" dirty="0" smtClean="0"/>
              <a:t/>
            </a:r>
            <a:br>
              <a:rPr lang="en-GB"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6146" name="Picture 2"/>
          <p:cNvPicPr>
            <a:picLocks noGrp="1" noChangeAspect="1" noChangeArrowheads="1"/>
          </p:cNvPicPr>
          <p:nvPr>
            <p:ph sz="half" idx="1"/>
          </p:nvPr>
        </p:nvPicPr>
        <p:blipFill>
          <a:blip r:embed="rId2" cstate="print"/>
          <a:srcRect/>
          <a:stretch>
            <a:fillRect/>
          </a:stretch>
        </p:blipFill>
        <p:spPr bwMode="auto">
          <a:xfrm>
            <a:off x="465138" y="2217126"/>
            <a:ext cx="4038600" cy="3631835"/>
          </a:xfrm>
          <a:prstGeom prst="rect">
            <a:avLst/>
          </a:prstGeom>
          <a:noFill/>
          <a:ln w="9525">
            <a:noFill/>
            <a:miter lim="800000"/>
            <a:headEnd/>
            <a:tailEnd/>
          </a:ln>
        </p:spPr>
      </p:pic>
      <p:sp>
        <p:nvSpPr>
          <p:cNvPr id="13" name="Flèche vers le bas 12"/>
          <p:cNvSpPr/>
          <p:nvPr/>
        </p:nvSpPr>
        <p:spPr>
          <a:xfrm>
            <a:off x="2987824" y="4437112"/>
            <a:ext cx="360040" cy="7920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148" name="Picture 4"/>
          <p:cNvPicPr>
            <a:picLocks noGrp="1" noChangeAspect="1" noChangeArrowheads="1"/>
          </p:cNvPicPr>
          <p:nvPr>
            <p:ph sz="half" idx="2"/>
          </p:nvPr>
        </p:nvPicPr>
        <p:blipFill>
          <a:blip r:embed="rId3" cstate="print"/>
          <a:srcRect/>
          <a:stretch>
            <a:fillRect/>
          </a:stretch>
        </p:blipFill>
        <p:spPr bwMode="auto">
          <a:xfrm>
            <a:off x="4656138" y="1924937"/>
            <a:ext cx="4038600" cy="4216214"/>
          </a:xfrm>
          <a:prstGeom prst="rect">
            <a:avLst/>
          </a:prstGeom>
          <a:noFill/>
          <a:ln w="9525">
            <a:noFill/>
            <a:miter lim="800000"/>
            <a:headEnd/>
            <a:tailEnd/>
          </a:ln>
        </p:spPr>
      </p:pic>
      <p:cxnSp>
        <p:nvCxnSpPr>
          <p:cNvPr id="17" name="Connecteur droit avec flèche 16"/>
          <p:cNvCxnSpPr>
            <a:stCxn id="6148" idx="2"/>
          </p:cNvCxnSpPr>
          <p:nvPr/>
        </p:nvCxnSpPr>
        <p:spPr>
          <a:xfrm rot="5400000" flipH="1">
            <a:off x="6247863" y="5713577"/>
            <a:ext cx="479903" cy="375246"/>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dirty="0" smtClean="0"/>
              <a:t>Résultat </a:t>
            </a: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9218" name="Picture 2"/>
          <p:cNvPicPr>
            <a:picLocks noGrp="1" noChangeAspect="1" noChangeArrowheads="1"/>
          </p:cNvPicPr>
          <p:nvPr>
            <p:ph idx="1"/>
          </p:nvPr>
        </p:nvPicPr>
        <p:blipFill>
          <a:blip r:embed="rId2" cstate="print"/>
          <a:srcRect/>
          <a:stretch>
            <a:fillRect/>
          </a:stretch>
        </p:blipFill>
        <p:spPr bwMode="auto">
          <a:xfrm>
            <a:off x="1671422" y="1784350"/>
            <a:ext cx="6258356" cy="45720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de-DE" dirty="0" smtClean="0"/>
              <a:t>¡        Si </a:t>
            </a:r>
            <a:r>
              <a:rPr lang="de-DE" dirty="0" err="1" smtClean="0"/>
              <a:t>vous</a:t>
            </a:r>
            <a:r>
              <a:rPr lang="de-DE" dirty="0" smtClean="0"/>
              <a:t> </a:t>
            </a:r>
            <a:r>
              <a:rPr lang="de-DE" dirty="0" err="1" smtClean="0"/>
              <a:t>indiquez</a:t>
            </a:r>
            <a:r>
              <a:rPr lang="de-DE" dirty="0" smtClean="0"/>
              <a:t> la </a:t>
            </a:r>
            <a:r>
              <a:rPr lang="de-DE" dirty="0" err="1" smtClean="0"/>
              <a:t>durée</a:t>
            </a:r>
            <a:r>
              <a:rPr lang="de-DE" dirty="0" smtClean="0"/>
              <a:t> de </a:t>
            </a:r>
            <a:r>
              <a:rPr lang="de-DE" dirty="0" err="1" smtClean="0"/>
              <a:t>conservation</a:t>
            </a:r>
            <a:r>
              <a:rPr lang="de-DE" dirty="0" smtClean="0"/>
              <a:t> totale, </a:t>
            </a:r>
            <a:r>
              <a:rPr lang="de-DE" dirty="0" err="1" smtClean="0"/>
              <a:t>saisissez</a:t>
            </a:r>
            <a:r>
              <a:rPr lang="de-DE" dirty="0" smtClean="0"/>
              <a:t> la </a:t>
            </a:r>
            <a:r>
              <a:rPr lang="de-DE" dirty="0" err="1" smtClean="0"/>
              <a:t>date</a:t>
            </a:r>
            <a:r>
              <a:rPr lang="de-DE" dirty="0" smtClean="0"/>
              <a:t> de </a:t>
            </a:r>
            <a:r>
              <a:rPr lang="de-DE" dirty="0" err="1" smtClean="0"/>
              <a:t>fabrication</a:t>
            </a:r>
            <a:r>
              <a:rPr lang="de-DE" dirty="0" smtClean="0"/>
              <a:t> </a:t>
            </a:r>
            <a:r>
              <a:rPr lang="de-DE" dirty="0" err="1" smtClean="0"/>
              <a:t>lors</a:t>
            </a:r>
            <a:r>
              <a:rPr lang="de-DE" dirty="0" smtClean="0"/>
              <a:t> </a:t>
            </a:r>
            <a:r>
              <a:rPr lang="de-DE" dirty="0" err="1" smtClean="0"/>
              <a:t>d'un</a:t>
            </a:r>
            <a:r>
              <a:rPr lang="de-DE" dirty="0" smtClean="0"/>
              <a:t> </a:t>
            </a:r>
            <a:r>
              <a:rPr lang="de-DE" dirty="0" err="1" smtClean="0"/>
              <a:t>mouvement</a:t>
            </a:r>
            <a:r>
              <a:rPr lang="de-DE" dirty="0" smtClean="0"/>
              <a:t> de stock. </a:t>
            </a:r>
            <a:r>
              <a:rPr lang="en-GB" dirty="0" smtClean="0"/>
              <a:t/>
            </a:r>
            <a:br>
              <a:rPr lang="en-GB"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7170" name="Picture 2"/>
          <p:cNvPicPr>
            <a:picLocks noGrp="1" noChangeAspect="1" noChangeArrowheads="1"/>
          </p:cNvPicPr>
          <p:nvPr>
            <p:ph sz="half" idx="1"/>
          </p:nvPr>
        </p:nvPicPr>
        <p:blipFill>
          <a:blip r:embed="rId2" cstate="print"/>
          <a:srcRect/>
          <a:stretch>
            <a:fillRect/>
          </a:stretch>
        </p:blipFill>
        <p:spPr bwMode="auto">
          <a:xfrm>
            <a:off x="465138" y="2019727"/>
            <a:ext cx="4038600" cy="4026634"/>
          </a:xfrm>
          <a:prstGeom prst="rect">
            <a:avLst/>
          </a:prstGeom>
          <a:noFill/>
          <a:ln w="9525">
            <a:noFill/>
            <a:miter lim="800000"/>
            <a:headEnd/>
            <a:tailEnd/>
          </a:ln>
        </p:spPr>
      </p:pic>
      <p:sp>
        <p:nvSpPr>
          <p:cNvPr id="9" name="Flèche vers le bas 8"/>
          <p:cNvSpPr/>
          <p:nvPr/>
        </p:nvSpPr>
        <p:spPr>
          <a:xfrm>
            <a:off x="3059832" y="4365104"/>
            <a:ext cx="288032"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171" name="Picture 3"/>
          <p:cNvPicPr>
            <a:picLocks noGrp="1" noChangeAspect="1" noChangeArrowheads="1"/>
          </p:cNvPicPr>
          <p:nvPr>
            <p:ph sz="half" idx="2"/>
          </p:nvPr>
        </p:nvPicPr>
        <p:blipFill>
          <a:blip r:embed="rId3" cstate="print"/>
          <a:srcRect/>
          <a:stretch>
            <a:fillRect/>
          </a:stretch>
        </p:blipFill>
        <p:spPr bwMode="auto">
          <a:xfrm>
            <a:off x="4656138" y="1982773"/>
            <a:ext cx="4038600" cy="4100542"/>
          </a:xfrm>
          <a:prstGeom prst="rect">
            <a:avLst/>
          </a:prstGeom>
          <a:noFill/>
          <a:ln w="9525">
            <a:noFill/>
            <a:miter lim="800000"/>
            <a:headEnd/>
            <a:tailEnd/>
          </a:ln>
        </p:spPr>
      </p:pic>
      <p:cxnSp>
        <p:nvCxnSpPr>
          <p:cNvPr id="12" name="Connecteur droit avec flèche 11"/>
          <p:cNvCxnSpPr/>
          <p:nvPr/>
        </p:nvCxnSpPr>
        <p:spPr>
          <a:xfrm rot="10800000">
            <a:off x="6300192" y="5445224"/>
            <a:ext cx="576064" cy="216024"/>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dirty="0" smtClean="0"/>
              <a:t>Résultat</a:t>
            </a:r>
            <a:br>
              <a:rPr lang="fr-FR" dirty="0" smtClean="0"/>
            </a:br>
            <a:r>
              <a:rPr lang="fr-FR" dirty="0" smtClean="0"/>
              <a:t/>
            </a:r>
            <a:br>
              <a:rPr lang="fr-FR" dirty="0" smtClean="0"/>
            </a:br>
            <a:r>
              <a:rPr lang="de-DE" dirty="0" smtClean="0"/>
              <a:t>Le </a:t>
            </a:r>
            <a:r>
              <a:rPr lang="de-DE" dirty="0" err="1" smtClean="0"/>
              <a:t>système</a:t>
            </a:r>
            <a:r>
              <a:rPr lang="de-DE" dirty="0" smtClean="0"/>
              <a:t> </a:t>
            </a:r>
            <a:r>
              <a:rPr lang="de-DE" dirty="0" err="1" smtClean="0"/>
              <a:t>calcule</a:t>
            </a:r>
            <a:r>
              <a:rPr lang="de-DE" dirty="0" smtClean="0"/>
              <a:t> </a:t>
            </a:r>
            <a:r>
              <a:rPr lang="de-DE" dirty="0" err="1" smtClean="0"/>
              <a:t>automatiquement</a:t>
            </a:r>
            <a:r>
              <a:rPr lang="de-DE" dirty="0" smtClean="0"/>
              <a:t> la </a:t>
            </a:r>
            <a:r>
              <a:rPr lang="de-DE" dirty="0" err="1" smtClean="0"/>
              <a:t>date</a:t>
            </a:r>
            <a:r>
              <a:rPr lang="de-DE" dirty="0" smtClean="0"/>
              <a:t> </a:t>
            </a:r>
            <a:r>
              <a:rPr lang="de-DE" dirty="0" err="1" smtClean="0"/>
              <a:t>limite</a:t>
            </a:r>
            <a:r>
              <a:rPr lang="de-DE" dirty="0" smtClean="0"/>
              <a:t> de </a:t>
            </a:r>
            <a:r>
              <a:rPr lang="de-DE" dirty="0" err="1" smtClean="0"/>
              <a:t>consommation</a:t>
            </a:r>
            <a:r>
              <a:rPr lang="de-DE" dirty="0" smtClean="0"/>
              <a:t> en </a:t>
            </a:r>
            <a:r>
              <a:rPr lang="de-DE" dirty="0" err="1" smtClean="0"/>
              <a:t>ajoutant</a:t>
            </a:r>
            <a:r>
              <a:rPr lang="de-DE" dirty="0" smtClean="0"/>
              <a:t> la </a:t>
            </a:r>
            <a:r>
              <a:rPr lang="de-DE" dirty="0" err="1" smtClean="0"/>
              <a:t>durée</a:t>
            </a:r>
            <a:r>
              <a:rPr lang="de-DE" dirty="0" smtClean="0"/>
              <a:t> de </a:t>
            </a:r>
            <a:r>
              <a:rPr lang="de-DE" dirty="0" err="1" smtClean="0"/>
              <a:t>conservation</a:t>
            </a:r>
            <a:r>
              <a:rPr lang="de-DE" dirty="0" smtClean="0"/>
              <a:t> totale à la </a:t>
            </a:r>
            <a:r>
              <a:rPr lang="de-DE" dirty="0" err="1" smtClean="0"/>
              <a:t>date</a:t>
            </a:r>
            <a:r>
              <a:rPr lang="de-DE" dirty="0" smtClean="0"/>
              <a:t> de </a:t>
            </a:r>
            <a:r>
              <a:rPr lang="de-DE" dirty="0" err="1" smtClean="0"/>
              <a:t>fabrication</a:t>
            </a:r>
            <a:r>
              <a:rPr lang="de-DE" dirty="0" smtClean="0"/>
              <a:t>.</a:t>
            </a:r>
            <a:r>
              <a:rPr lang="fr-FR" dirty="0" smtClean="0"/>
              <a:t> </a:t>
            </a: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8194" name="Picture 2"/>
          <p:cNvPicPr>
            <a:picLocks noGrp="1" noChangeAspect="1" noChangeArrowheads="1"/>
          </p:cNvPicPr>
          <p:nvPr>
            <p:ph idx="1"/>
          </p:nvPr>
        </p:nvPicPr>
        <p:blipFill>
          <a:blip r:embed="rId2" cstate="print"/>
          <a:srcRect/>
          <a:stretch>
            <a:fillRect/>
          </a:stretch>
        </p:blipFill>
        <p:spPr bwMode="auto">
          <a:xfrm>
            <a:off x="1624070" y="1784350"/>
            <a:ext cx="6353060" cy="4572000"/>
          </a:xfrm>
          <a:prstGeom prst="rect">
            <a:avLst/>
          </a:prstGeom>
          <a:noFill/>
          <a:ln w="9525">
            <a:noFill/>
            <a:miter lim="800000"/>
            <a:headEnd/>
            <a:tailEnd/>
          </a:ln>
        </p:spPr>
      </p:pic>
      <p:sp>
        <p:nvSpPr>
          <p:cNvPr id="11" name="Flèche droite 10"/>
          <p:cNvSpPr/>
          <p:nvPr/>
        </p:nvSpPr>
        <p:spPr>
          <a:xfrm>
            <a:off x="1835696" y="5517232"/>
            <a:ext cx="432048"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deux codes se trouvent dans les données de stockage de la fiche article.</a:t>
            </a:r>
            <a:r>
              <a:rPr lang="en-GB" dirty="0" smtClean="0"/>
              <a:t/>
            </a:r>
            <a:br>
              <a:rPr lang="en-GB"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0243" name="Picture 3"/>
          <p:cNvPicPr>
            <a:picLocks noGrp="1" noChangeAspect="1" noChangeArrowheads="1"/>
          </p:cNvPicPr>
          <p:nvPr>
            <p:ph idx="1"/>
          </p:nvPr>
        </p:nvPicPr>
        <p:blipFill>
          <a:blip r:embed="rId2" cstate="print"/>
          <a:srcRect/>
          <a:stretch>
            <a:fillRect/>
          </a:stretch>
        </p:blipFill>
        <p:spPr bwMode="auto">
          <a:xfrm>
            <a:off x="914400" y="2244618"/>
            <a:ext cx="7772400" cy="3651463"/>
          </a:xfrm>
          <a:prstGeom prst="rect">
            <a:avLst/>
          </a:prstGeom>
          <a:noFill/>
          <a:ln w="9525">
            <a:noFill/>
            <a:miter lim="800000"/>
            <a:headEnd/>
            <a:tailEnd/>
          </a:ln>
        </p:spPr>
      </p:pic>
      <p:sp>
        <p:nvSpPr>
          <p:cNvPr id="11" name="Flèche vers le bas 10"/>
          <p:cNvSpPr/>
          <p:nvPr/>
        </p:nvSpPr>
        <p:spPr>
          <a:xfrm rot="9431350">
            <a:off x="3476062" y="5251843"/>
            <a:ext cx="648072" cy="7920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Flèche droite 11"/>
          <p:cNvSpPr/>
          <p:nvPr/>
        </p:nvSpPr>
        <p:spPr>
          <a:xfrm>
            <a:off x="467544" y="4797152"/>
            <a:ext cx="504056"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p:cNvSpPr>
            <a:spLocks noGrp="1"/>
          </p:cNvSpPr>
          <p:nvPr>
            <p:ph type="body" idx="1"/>
          </p:nvPr>
        </p:nvSpPr>
        <p:spPr/>
        <p:txBody>
          <a:bodyPr/>
          <a:lstStyle/>
          <a:p>
            <a:r>
              <a:rPr lang="fr-FR" b="1" dirty="0" smtClean="0"/>
              <a:t>Saisie de la date limite de consommation/date de fabrication</a:t>
            </a:r>
            <a:endParaRPr lang="en-GB" b="1" dirty="0"/>
          </a:p>
        </p:txBody>
      </p:sp>
      <p:sp>
        <p:nvSpPr>
          <p:cNvPr id="7" name="Titre 6"/>
          <p:cNvSpPr>
            <a:spLocks noGrp="1"/>
          </p:cNvSpPr>
          <p:nvPr>
            <p:ph type="title"/>
          </p:nvPr>
        </p:nvSpPr>
        <p:spPr/>
        <p:txBody>
          <a:bodyPr/>
          <a:lstStyle/>
          <a:p>
            <a:r>
              <a:rPr lang="fr-FR" b="1" dirty="0" smtClean="0"/>
              <a:t>Activités</a:t>
            </a:r>
            <a:r>
              <a:rPr lang="en-GB" b="1" dirty="0" smtClean="0"/>
              <a:t/>
            </a:r>
            <a:br>
              <a:rPr lang="en-GB" b="1"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extLst>
      <p:ext uri="{BB962C8B-B14F-4D97-AF65-F5344CB8AC3E}">
        <p14:creationId xmlns:p14="http://schemas.microsoft.com/office/powerpoint/2010/main" val="3497176327"/>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pouvez gérer la date de fabrication ou la date limite de consommation dans les données détaillées d’un poste chaque fois que vous saisissez un mouvement de stock.</a:t>
            </a:r>
            <a:r>
              <a:rPr lang="en-GB" dirty="0" smtClean="0"/>
              <a:t/>
            </a:r>
            <a:br>
              <a:rPr lang="en-GB" dirty="0" smtClean="0"/>
            </a:br>
            <a:r>
              <a:rPr lang="en-GB" dirty="0" smtClean="0"/>
              <a:t/>
            </a:r>
            <a:br>
              <a:rPr lang="en-GB"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1266" name="Picture 2"/>
          <p:cNvPicPr>
            <a:picLocks noGrp="1" noChangeAspect="1" noChangeArrowheads="1"/>
          </p:cNvPicPr>
          <p:nvPr>
            <p:ph idx="1"/>
          </p:nvPr>
        </p:nvPicPr>
        <p:blipFill>
          <a:blip r:embed="rId2" cstate="print"/>
          <a:srcRect/>
          <a:stretch>
            <a:fillRect/>
          </a:stretch>
        </p:blipFill>
        <p:spPr bwMode="auto">
          <a:xfrm>
            <a:off x="1584117" y="1784350"/>
            <a:ext cx="6432965" cy="4572000"/>
          </a:xfrm>
          <a:prstGeom prst="rect">
            <a:avLst/>
          </a:prstGeom>
          <a:noFill/>
          <a:ln w="9525">
            <a:noFill/>
            <a:miter lim="800000"/>
            <a:headEnd/>
            <a:tailEnd/>
          </a:ln>
        </p:spPr>
      </p:pic>
      <p:cxnSp>
        <p:nvCxnSpPr>
          <p:cNvPr id="9" name="Connecteur droit avec flèche 8"/>
          <p:cNvCxnSpPr/>
          <p:nvPr/>
        </p:nvCxnSpPr>
        <p:spPr>
          <a:xfrm rot="10800000">
            <a:off x="3491880" y="5733256"/>
            <a:ext cx="792088" cy="360040"/>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Grp="1" noChangeArrowheads="1"/>
          </p:cNvSpPr>
          <p:nvPr>
            <p:ph idx="1"/>
          </p:nvPr>
        </p:nvSpPr>
        <p:spPr>
          <a:xfrm>
            <a:off x="395288" y="0"/>
            <a:ext cx="8748712" cy="6092825"/>
          </a:xfrm>
        </p:spPr>
        <p:txBody>
          <a:bodyPr/>
          <a:lstStyle/>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200" b="1" cap="small" dirty="0" smtClean="0"/>
              <a:t>Mes références SAP  : CODILOG,  APTAR, VALOIS, Janssen </a:t>
            </a:r>
            <a:r>
              <a:rPr lang="fr-FR" sz="1200" b="1" cap="small" dirty="0" err="1" smtClean="0"/>
              <a:t>Cilag</a:t>
            </a:r>
            <a:r>
              <a:rPr lang="fr-FR" sz="1200" b="1" cap="small" dirty="0" smtClean="0"/>
              <a:t>, Aventis, </a:t>
            </a:r>
            <a:r>
              <a:rPr lang="fr-FR" sz="1200" b="1" cap="small" dirty="0" err="1" smtClean="0"/>
              <a:t>Lubrizol</a:t>
            </a:r>
            <a:r>
              <a:rPr lang="fr-FR" sz="1200" b="1" cap="small" dirty="0" smtClean="0"/>
              <a:t>, Bayer, Le CESI</a:t>
            </a:r>
            <a:br>
              <a:rPr lang="fr-FR" sz="1200" b="1" cap="small" dirty="0" smtClean="0"/>
            </a:br>
            <a:endParaRPr lang="fr-FR"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Toute</a:t>
            </a:r>
            <a:r>
              <a:rPr lang="en-GB" sz="1200" b="1" cap="small" dirty="0" smtClean="0"/>
              <a:t> </a:t>
            </a:r>
            <a:r>
              <a:rPr lang="en-GB" sz="1200" b="1" cap="small" dirty="0" err="1" smtClean="0"/>
              <a:t>représentation</a:t>
            </a:r>
            <a:r>
              <a:rPr lang="en-GB" sz="1200" b="1" cap="small" dirty="0" smtClean="0"/>
              <a:t> </a:t>
            </a:r>
            <a:r>
              <a:rPr lang="en-GB" sz="1200" b="1" cap="small" dirty="0" err="1" smtClean="0"/>
              <a:t>ou</a:t>
            </a:r>
            <a:r>
              <a:rPr lang="en-GB" sz="1200" b="1" cap="small" dirty="0" smtClean="0"/>
              <a:t> reproduction de </a:t>
            </a:r>
            <a:r>
              <a:rPr lang="en-GB" sz="1200" b="1" cap="small" dirty="0" err="1" smtClean="0"/>
              <a:t>mes</a:t>
            </a:r>
            <a:r>
              <a:rPr lang="en-GB" sz="1200" b="1" cap="small" dirty="0" smtClean="0"/>
              <a:t> guides , </a:t>
            </a:r>
            <a:r>
              <a:rPr lang="en-GB" sz="1200" b="1" cap="small" dirty="0" err="1" smtClean="0"/>
              <a:t>même</a:t>
            </a:r>
            <a:r>
              <a:rPr lang="en-GB" sz="1200" b="1" cap="small" dirty="0" smtClean="0"/>
              <a:t> </a:t>
            </a:r>
            <a:r>
              <a:rPr lang="en-GB" sz="1200" b="1" cap="small" dirty="0" err="1" smtClean="0"/>
              <a:t>partielle</a:t>
            </a:r>
            <a:r>
              <a:rPr lang="en-GB" sz="1200" b="1" cap="small" dirty="0" smtClean="0"/>
              <a:t>, par </a:t>
            </a:r>
            <a:r>
              <a:rPr lang="en-GB" sz="1200" b="1" cap="small" dirty="0" err="1" smtClean="0"/>
              <a:t>quelques</a:t>
            </a:r>
            <a:r>
              <a:rPr lang="en-GB" sz="1200" b="1" cap="small" dirty="0" smtClean="0"/>
              <a:t> </a:t>
            </a:r>
            <a:r>
              <a:rPr lang="en-GB" sz="1200" b="1" cap="small" dirty="0" err="1" smtClean="0"/>
              <a:t>procédés</a:t>
            </a:r>
            <a:r>
              <a:rPr lang="en-GB" sz="1200" b="1" cap="small" dirty="0" smtClean="0"/>
              <a:t> et à</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quelques</a:t>
            </a:r>
            <a:r>
              <a:rPr lang="en-GB" sz="1200" b="1" cap="small" dirty="0" smtClean="0"/>
              <a:t> fins </a:t>
            </a:r>
            <a:r>
              <a:rPr lang="en-GB" sz="1200" b="1" cap="small" dirty="0" err="1" smtClean="0"/>
              <a:t>que</a:t>
            </a:r>
            <a:r>
              <a:rPr lang="en-GB" sz="1200" b="1" cap="small" dirty="0" smtClean="0"/>
              <a:t> </a:t>
            </a:r>
            <a:r>
              <a:rPr lang="en-GB" sz="1200" b="1" cap="small" dirty="0" err="1" smtClean="0"/>
              <a:t>ce</a:t>
            </a:r>
            <a:r>
              <a:rPr lang="en-GB" sz="1200" b="1" cap="small" dirty="0" smtClean="0"/>
              <a:t> </a:t>
            </a:r>
            <a:r>
              <a:rPr lang="en-GB" sz="1200" b="1" cap="small" dirty="0" err="1" smtClean="0"/>
              <a:t>soit</a:t>
            </a:r>
            <a:r>
              <a:rPr lang="en-GB" sz="1200" b="1" cap="small" dirty="0" smtClean="0"/>
              <a:t>, </a:t>
            </a:r>
            <a:r>
              <a:rPr lang="en-GB" sz="1200" b="1" cap="small" dirty="0" err="1" smtClean="0"/>
              <a:t>est</a:t>
            </a:r>
            <a:r>
              <a:rPr lang="en-GB" sz="1200" b="1" cap="small" dirty="0" smtClean="0"/>
              <a:t> </a:t>
            </a:r>
            <a:r>
              <a:rPr lang="en-GB" sz="1200" b="1" cap="small" dirty="0" err="1" smtClean="0"/>
              <a:t>interdite</a:t>
            </a:r>
            <a:r>
              <a:rPr lang="en-GB" sz="1200" b="1" cap="small" dirty="0" smtClean="0"/>
              <a:t> sans </a:t>
            </a:r>
            <a:r>
              <a:rPr lang="en-GB" sz="1200" b="1" cap="small" dirty="0" err="1" smtClean="0"/>
              <a:t>mon</a:t>
            </a:r>
            <a:r>
              <a:rPr lang="en-GB" sz="1200" b="1" cap="small" dirty="0" smtClean="0"/>
              <a:t> </a:t>
            </a:r>
            <a:r>
              <a:rPr lang="en-GB" sz="1200" b="1" cap="small" dirty="0" err="1" smtClean="0"/>
              <a:t>autorisation</a:t>
            </a:r>
            <a:r>
              <a:rPr lang="en-GB" sz="1200" b="1" cap="small" dirty="0" smtClean="0"/>
              <a:t> </a:t>
            </a:r>
            <a:r>
              <a:rPr lang="en-GB" sz="1200" b="1" cap="small" dirty="0" err="1" smtClean="0"/>
              <a:t>écrite</a:t>
            </a:r>
            <a:r>
              <a:rPr lang="en-GB" sz="1200" b="1" cap="small" dirty="0" smtClean="0"/>
              <a:t> </a:t>
            </a:r>
            <a:r>
              <a:rPr lang="en-GB" sz="1200" b="1" cap="small" dirty="0" err="1" smtClean="0"/>
              <a:t>explicite</a:t>
            </a:r>
            <a:r>
              <a:rPr lang="en-GB" sz="1200" b="1" cap="small" dirty="0" smtClean="0"/>
              <a:t>.</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L'utilisation</a:t>
            </a:r>
            <a:r>
              <a:rPr lang="en-GB" sz="1200" b="1" cap="small" dirty="0" smtClean="0"/>
              <a:t> de </a:t>
            </a:r>
            <a:r>
              <a:rPr lang="en-GB" sz="1200" b="1" cap="small" dirty="0" err="1" smtClean="0"/>
              <a:t>mes</a:t>
            </a:r>
            <a:r>
              <a:rPr lang="en-GB" sz="1200" b="1" cap="small" dirty="0" smtClean="0"/>
              <a:t> documents </a:t>
            </a:r>
            <a:r>
              <a:rPr lang="en-GB" sz="1200" b="1" cap="small" dirty="0" err="1" smtClean="0"/>
              <a:t>est</a:t>
            </a:r>
            <a:r>
              <a:rPr lang="en-GB" sz="1200" b="1" cap="small" dirty="0" smtClean="0"/>
              <a:t> </a:t>
            </a:r>
            <a:r>
              <a:rPr lang="en-GB" sz="1200" b="1" cap="small" dirty="0" err="1" smtClean="0"/>
              <a:t>strictement</a:t>
            </a:r>
            <a:r>
              <a:rPr lang="en-GB" sz="1200" b="1" cap="small" dirty="0" smtClean="0"/>
              <a:t> </a:t>
            </a:r>
            <a:r>
              <a:rPr lang="en-GB" sz="1200" b="1" cap="small" dirty="0" err="1" smtClean="0"/>
              <a:t>réservée</a:t>
            </a:r>
            <a:r>
              <a:rPr lang="en-GB" sz="1200" b="1" cap="small" dirty="0" smtClean="0"/>
              <a:t> à un usage </a:t>
            </a:r>
            <a:r>
              <a:rPr lang="en-GB" sz="1200" b="1" cap="small" dirty="0" err="1" smtClean="0"/>
              <a:t>privé</a:t>
            </a:r>
            <a:r>
              <a:rPr lang="en-GB" sz="1200" b="1" cap="small" dirty="0" smtClean="0"/>
              <a:t> (article L122-5 du code de la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Propriété</a:t>
            </a:r>
            <a:r>
              <a:rPr lang="en-GB" sz="1200" b="1" cap="small" dirty="0" smtClean="0"/>
              <a:t> </a:t>
            </a:r>
            <a:r>
              <a:rPr lang="en-GB" sz="1200" b="1" cap="small" dirty="0" err="1" smtClean="0"/>
              <a:t>intellectuelle</a:t>
            </a:r>
            <a:r>
              <a:rPr lang="en-GB" sz="1200" b="1" cap="small" dirty="0" smtClean="0"/>
              <a:t>).</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Pour tout </a:t>
            </a:r>
            <a:r>
              <a:rPr lang="en-GB" sz="1200" b="1" cap="small" dirty="0" err="1" smtClean="0"/>
              <a:t>autre</a:t>
            </a:r>
            <a:r>
              <a:rPr lang="en-GB" sz="1200" b="1" cap="small" dirty="0" smtClean="0"/>
              <a:t> usage, </a:t>
            </a:r>
            <a:r>
              <a:rPr lang="en-GB" sz="1200" b="1" cap="small" dirty="0" err="1" smtClean="0"/>
              <a:t>merci</a:t>
            </a:r>
            <a:r>
              <a:rPr lang="en-GB" sz="1200" b="1" cap="small" dirty="0" smtClean="0"/>
              <a:t> de me consulter </a:t>
            </a:r>
            <a:r>
              <a:rPr lang="en-GB" sz="1200" b="1" cap="small" dirty="0" err="1" smtClean="0"/>
              <a:t>préalablement</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cap="small" dirty="0" smtClean="0"/>
              <a:t/>
            </a:r>
            <a:br>
              <a:rPr lang="en-GB" sz="1200" cap="small" dirty="0" smtClean="0"/>
            </a:br>
            <a:r>
              <a:rPr lang="en-GB" sz="1200" b="1" cap="small" dirty="0" smtClean="0"/>
              <a:t>SAP , Marque </a:t>
            </a:r>
            <a:r>
              <a:rPr lang="en-GB" sz="1200" b="1" cap="small" dirty="0" err="1" smtClean="0"/>
              <a:t>déposée</a:t>
            </a:r>
            <a:r>
              <a:rPr lang="en-GB" sz="1200" b="1" cap="small" dirty="0" smtClean="0"/>
              <a:t> par SAP AG et </a:t>
            </a:r>
            <a:r>
              <a:rPr lang="en-GB" sz="1200" b="1" cap="small" dirty="0" err="1" smtClean="0"/>
              <a:t>noms</a:t>
            </a:r>
            <a:r>
              <a:rPr lang="en-GB" sz="1200" b="1" cap="small" dirty="0" smtClean="0"/>
              <a:t> </a:t>
            </a:r>
            <a:r>
              <a:rPr lang="en-GB" sz="1200" b="1" cap="small" dirty="0" err="1" smtClean="0"/>
              <a:t>suivants</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cap="small" dirty="0" smtClean="0"/>
              <a:t/>
            </a:r>
            <a:br>
              <a:rPr lang="en-GB" sz="1200" cap="small" dirty="0" smtClean="0"/>
            </a:br>
            <a:r>
              <a:rPr lang="en-GB" sz="1200" b="1" cap="small" dirty="0" smtClean="0"/>
              <a:t>ABAP, ABAP/4, BAPI, Management Cockpit, </a:t>
            </a:r>
            <a:r>
              <a:rPr lang="en-GB" sz="1200" b="1" cap="small" dirty="0" err="1" smtClean="0"/>
              <a:t>InterSAP</a:t>
            </a:r>
            <a:r>
              <a:rPr lang="en-GB" sz="1200" b="1" cap="small" dirty="0" smtClean="0"/>
              <a:t>, RIVA, R/2, R/3, R/3 Retail, SAP (Logo), SAP (Word), </a:t>
            </a:r>
            <a:r>
              <a:rPr lang="en-GB" sz="1200" b="1" cap="small" dirty="0" err="1" smtClean="0"/>
              <a:t>SAPaccess</a:t>
            </a:r>
            <a:r>
              <a:rPr lang="en-GB" sz="1200" b="1" cap="small" dirty="0" smtClean="0"/>
              <a:t>, </a:t>
            </a:r>
            <a:r>
              <a:rPr lang="en-GB" sz="1200" b="1" cap="small" dirty="0" err="1" smtClean="0"/>
              <a:t>SAPfile</a:t>
            </a:r>
            <a:r>
              <a:rPr lang="en-GB" sz="1200" b="1" cap="small" dirty="0" smtClean="0"/>
              <a:t>, </a:t>
            </a:r>
            <a:r>
              <a:rPr lang="en-GB" sz="1200" b="1" cap="small" dirty="0" err="1" smtClean="0"/>
              <a:t>SAPfind</a:t>
            </a:r>
            <a:r>
              <a:rPr lang="en-GB" sz="1200" b="1" cap="small" dirty="0" smtClean="0"/>
              <a:t>, </a:t>
            </a:r>
            <a:r>
              <a:rPr lang="en-GB" sz="1200" b="1" cap="small" dirty="0" err="1" smtClean="0"/>
              <a:t>SAPmail</a:t>
            </a:r>
            <a:r>
              <a:rPr lang="en-GB" sz="1200" b="1" cap="small" dirty="0" smtClean="0"/>
              <a:t>, </a:t>
            </a:r>
            <a:r>
              <a:rPr lang="en-GB" sz="1200" b="1" cap="small" dirty="0" err="1" smtClean="0"/>
              <a:t>SAPoffice</a:t>
            </a:r>
            <a:r>
              <a:rPr lang="en-GB" sz="1200" b="1" cap="small" dirty="0" smtClean="0"/>
              <a:t>, </a:t>
            </a:r>
            <a:r>
              <a:rPr lang="en-GB" sz="1200" b="1" cap="small" dirty="0" err="1" smtClean="0"/>
              <a:t>SAPscript</a:t>
            </a:r>
            <a:r>
              <a:rPr lang="en-GB" sz="1200" b="1" cap="small" dirty="0" smtClean="0"/>
              <a:t>, </a:t>
            </a:r>
            <a:r>
              <a:rPr lang="en-GB" sz="1200" b="1" cap="small" dirty="0" err="1" smtClean="0"/>
              <a:t>SAPtime</a:t>
            </a:r>
            <a:r>
              <a:rPr lang="en-GB" sz="1200" b="1" cap="small" dirty="0" smtClean="0"/>
              <a:t>, </a:t>
            </a:r>
            <a:r>
              <a:rPr lang="en-GB" sz="1200" b="1" cap="small" dirty="0" err="1" smtClean="0"/>
              <a:t>SAPtronic</a:t>
            </a:r>
            <a:r>
              <a:rPr lang="en-GB" sz="1200" b="1" cap="small" dirty="0" smtClean="0"/>
              <a:t>, SAP-EDI, SAP </a:t>
            </a:r>
            <a:r>
              <a:rPr lang="en-GB" sz="1200" b="1" cap="small" dirty="0" err="1" smtClean="0"/>
              <a:t>EarlyWatch</a:t>
            </a:r>
            <a:r>
              <a:rPr lang="en-GB" sz="1200" b="1" cap="small" dirty="0" smtClean="0"/>
              <a:t>, SAP </a:t>
            </a:r>
            <a:r>
              <a:rPr lang="en-GB" sz="1200" b="1" cap="small" dirty="0" err="1" smtClean="0"/>
              <a:t>ArchiveLink</a:t>
            </a:r>
            <a:r>
              <a:rPr lang="en-GB" sz="1200" b="1" cap="small" dirty="0" smtClean="0"/>
              <a:t>, SAP Business Workflow, ALE/WEB, SAPPHIRE, </a:t>
            </a:r>
            <a:r>
              <a:rPr lang="en-GB" sz="1200" b="1" cap="small" dirty="0" err="1" smtClean="0"/>
              <a:t>TeamSAP</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Je ne </a:t>
            </a:r>
            <a:r>
              <a:rPr lang="en-GB" sz="1200" b="1" cap="small" dirty="0" err="1" smtClean="0"/>
              <a:t>peux</a:t>
            </a:r>
            <a:r>
              <a:rPr lang="en-GB" sz="1200" b="1" cap="small" dirty="0" smtClean="0"/>
              <a:t> </a:t>
            </a:r>
            <a:r>
              <a:rPr lang="en-GB" sz="1200" b="1" cap="small" dirty="0" err="1" smtClean="0"/>
              <a:t>être</a:t>
            </a:r>
            <a:r>
              <a:rPr lang="en-GB" sz="1200" b="1" cap="small" dirty="0" smtClean="0"/>
              <a:t> </a:t>
            </a:r>
            <a:r>
              <a:rPr lang="en-GB" sz="1200" b="1" cap="small" dirty="0" err="1" smtClean="0"/>
              <a:t>accusé</a:t>
            </a:r>
            <a:r>
              <a:rPr lang="en-GB" sz="1200" b="1" cap="small" dirty="0" smtClean="0"/>
              <a:t> de </a:t>
            </a:r>
            <a:r>
              <a:rPr lang="en-GB" sz="1200" b="1" cap="small" dirty="0" err="1" smtClean="0"/>
              <a:t>contrefaçon</a:t>
            </a:r>
            <a:r>
              <a:rPr lang="en-GB" sz="1200" b="1" cap="small" dirty="0" smtClean="0"/>
              <a:t> </a:t>
            </a:r>
            <a:r>
              <a:rPr lang="en-GB" sz="1200" b="1" cap="small" dirty="0" err="1" smtClean="0"/>
              <a:t>ou</a:t>
            </a:r>
            <a:r>
              <a:rPr lang="en-GB" sz="1200" b="1" cap="small" dirty="0" smtClean="0"/>
              <a:t> de reproductions </a:t>
            </a:r>
            <a:r>
              <a:rPr lang="en-GB" sz="1200" b="1" cap="small" dirty="0" err="1" smtClean="0"/>
              <a:t>interdites</a:t>
            </a:r>
            <a:r>
              <a:rPr lang="en-GB" sz="1200" b="1" cap="small" dirty="0" smtClean="0"/>
              <a:t> pour les raisons </a:t>
            </a:r>
            <a:r>
              <a:rPr lang="en-GB" sz="1200" b="1" cap="small" dirty="0" err="1" smtClean="0"/>
              <a:t>suivantes</a:t>
            </a:r>
            <a:r>
              <a:rPr lang="en-GB" sz="1200" b="1" cap="small" dirty="0" smtClean="0"/>
              <a:t> :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Mes</a:t>
            </a:r>
            <a:r>
              <a:rPr lang="en-GB" sz="1200" b="1" cap="small" dirty="0" smtClean="0"/>
              <a:t> guides </a:t>
            </a:r>
            <a:r>
              <a:rPr lang="en-GB" sz="1200" b="1" cap="small" dirty="0" err="1" smtClean="0"/>
              <a:t>utilisateurs</a:t>
            </a:r>
            <a:r>
              <a:rPr lang="en-GB" sz="1200" b="1" cap="small" dirty="0" smtClean="0"/>
              <a:t> et de </a:t>
            </a:r>
            <a:r>
              <a:rPr lang="en-GB" sz="1200" b="1" cap="small" dirty="0" err="1" smtClean="0"/>
              <a:t>paramétrage</a:t>
            </a:r>
            <a:r>
              <a:rPr lang="en-GB" sz="1200" b="1" cap="small" dirty="0" smtClean="0"/>
              <a:t> </a:t>
            </a:r>
            <a:r>
              <a:rPr lang="en-GB" sz="1200" b="1" cap="small" dirty="0" err="1" smtClean="0"/>
              <a:t>sont</a:t>
            </a:r>
            <a:r>
              <a:rPr lang="en-GB" sz="1200" b="1" cap="small" dirty="0" smtClean="0"/>
              <a:t> </a:t>
            </a:r>
            <a:r>
              <a:rPr lang="en-GB" sz="1200" b="1" cap="small" dirty="0" err="1" smtClean="0"/>
              <a:t>issus</a:t>
            </a:r>
            <a:r>
              <a:rPr lang="en-GB" sz="1200" b="1" cap="small" dirty="0" smtClean="0"/>
              <a:t> de </a:t>
            </a:r>
            <a:r>
              <a:rPr lang="en-GB" sz="1200" b="1" cap="small" dirty="0" err="1" smtClean="0"/>
              <a:t>mes</a:t>
            </a:r>
            <a:r>
              <a:rPr lang="en-GB" sz="1200" b="1" cap="small" dirty="0" smtClean="0"/>
              <a:t> </a:t>
            </a:r>
            <a:r>
              <a:rPr lang="en-GB" sz="1200" b="1" cap="small" dirty="0" err="1" smtClean="0"/>
              <a:t>connaissances</a:t>
            </a:r>
            <a:r>
              <a:rPr lang="en-GB" sz="1200" b="1" cap="small" dirty="0" smtClean="0"/>
              <a:t> </a:t>
            </a:r>
            <a:r>
              <a:rPr lang="en-GB" sz="1200" b="1" cap="small" dirty="0" err="1" smtClean="0"/>
              <a:t>personnelles</a:t>
            </a:r>
            <a:r>
              <a:rPr lang="en-GB" sz="1200" b="1" cap="small" dirty="0" smtClean="0"/>
              <a:t> et de sites web.</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Les </a:t>
            </a:r>
            <a:r>
              <a:rPr lang="en-GB" sz="1200" b="1" cap="small" dirty="0" err="1" smtClean="0"/>
              <a:t>noms</a:t>
            </a:r>
            <a:r>
              <a:rPr lang="en-GB" sz="1200" b="1" cap="small" dirty="0" smtClean="0"/>
              <a:t> des </a:t>
            </a:r>
            <a:r>
              <a:rPr lang="en-GB" sz="1200" b="1" cap="small" dirty="0" err="1" smtClean="0"/>
              <a:t>personnes</a:t>
            </a:r>
            <a:r>
              <a:rPr lang="en-GB" sz="1200" b="1" cap="small" dirty="0" smtClean="0"/>
              <a:t> et sites </a:t>
            </a:r>
            <a:r>
              <a:rPr lang="en-GB" sz="1200" b="1" cap="small" dirty="0" err="1" smtClean="0"/>
              <a:t>sont</a:t>
            </a:r>
            <a:r>
              <a:rPr lang="en-GB" sz="1200" b="1" cap="small" dirty="0" smtClean="0"/>
              <a:t> </a:t>
            </a:r>
            <a:r>
              <a:rPr lang="en-GB" sz="1200" b="1" cap="small" dirty="0" err="1" smtClean="0"/>
              <a:t>clairement</a:t>
            </a:r>
            <a:r>
              <a:rPr lang="en-GB" sz="1200" b="1" cap="small" dirty="0" smtClean="0"/>
              <a:t> </a:t>
            </a:r>
            <a:r>
              <a:rPr lang="en-GB" sz="1200" b="1" cap="small" dirty="0" err="1" smtClean="0"/>
              <a:t>énoncés</a:t>
            </a:r>
            <a:r>
              <a:rPr lang="en-GB" sz="1200" b="1" cap="small" dirty="0" smtClean="0"/>
              <a:t>.</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solidFill>
                  <a:srgbClr val="CC3300"/>
                </a:solidFill>
              </a:rPr>
              <a:t>	http://www.sharesap.com </a:t>
            </a:r>
            <a:r>
              <a:rPr lang="en-GB" sz="1200" b="1" cap="small" dirty="0" smtClean="0"/>
              <a:t> </a:t>
            </a:r>
            <a:r>
              <a:rPr lang="en-GB" sz="1200" b="1" cap="small" dirty="0" err="1" smtClean="0"/>
              <a:t>est</a:t>
            </a:r>
            <a:r>
              <a:rPr lang="en-GB" sz="1200" b="1" cap="small" dirty="0" smtClean="0"/>
              <a:t> </a:t>
            </a:r>
            <a:r>
              <a:rPr lang="en-GB" sz="1200" b="1" cap="small" dirty="0" err="1" smtClean="0"/>
              <a:t>indépendant</a:t>
            </a:r>
            <a:r>
              <a:rPr lang="en-GB" sz="1200" b="1" cap="small" dirty="0" smtClean="0"/>
              <a:t> de SAP</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solidFill>
                  <a:srgbClr val="CC3300"/>
                </a:solidFill>
              </a:rPr>
              <a:t>	http://www.sharesap.com </a:t>
            </a:r>
            <a:r>
              <a:rPr lang="en-GB" sz="1200" b="1" cap="small" dirty="0" smtClean="0"/>
              <a:t> </a:t>
            </a:r>
            <a:r>
              <a:rPr lang="en-GB" sz="1200" b="1" cap="small" dirty="0" err="1" smtClean="0"/>
              <a:t>est</a:t>
            </a:r>
            <a:r>
              <a:rPr lang="en-GB" sz="1200" b="1" cap="small" dirty="0" smtClean="0"/>
              <a:t> </a:t>
            </a:r>
            <a:r>
              <a:rPr lang="en-GB" sz="1200" b="1" cap="small" dirty="0" err="1" smtClean="0"/>
              <a:t>indépendant</a:t>
            </a:r>
            <a:r>
              <a:rPr lang="en-GB" sz="1200" b="1" cap="small" dirty="0" smtClean="0"/>
              <a:t> de CODILOG</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	</a:t>
            </a:r>
            <a:r>
              <a:rPr lang="en-GB" sz="1200" b="1" cap="small" dirty="0" err="1" smtClean="0"/>
              <a:t>Sharesap</a:t>
            </a:r>
            <a:r>
              <a:rPr lang="en-GB" sz="1200" b="1" cap="small" dirty="0" smtClean="0"/>
              <a:t> </a:t>
            </a:r>
            <a:r>
              <a:rPr lang="en-GB" sz="1200" b="1" cap="small" dirty="0" err="1" smtClean="0"/>
              <a:t>n'est</a:t>
            </a:r>
            <a:r>
              <a:rPr lang="en-GB" sz="1200" b="1" cap="small" dirty="0" smtClean="0"/>
              <a:t> pas </a:t>
            </a:r>
            <a:r>
              <a:rPr lang="en-GB" sz="1200" b="1" cap="small" dirty="0" err="1" smtClean="0"/>
              <a:t>affilié</a:t>
            </a:r>
            <a:r>
              <a:rPr lang="en-GB" sz="1200" b="1" cap="small" dirty="0" smtClean="0"/>
              <a:t> à SAP AG </a:t>
            </a:r>
            <a:r>
              <a:rPr lang="en-GB" sz="1200" b="1" cap="small" dirty="0" err="1" smtClean="0"/>
              <a:t>ou</a:t>
            </a:r>
            <a:r>
              <a:rPr lang="en-GB" sz="1200" b="1" cap="small" dirty="0" smtClean="0"/>
              <a:t> à </a:t>
            </a:r>
            <a:r>
              <a:rPr lang="en-GB" sz="1200" b="1" cap="small" dirty="0" err="1" smtClean="0"/>
              <a:t>l'une</a:t>
            </a:r>
            <a:r>
              <a:rPr lang="en-GB" sz="1200" b="1" cap="small" dirty="0" smtClean="0"/>
              <a:t> de </a:t>
            </a:r>
            <a:r>
              <a:rPr lang="en-GB" sz="1200" b="1" cap="small" dirty="0" err="1" smtClean="0"/>
              <a:t>ses</a:t>
            </a:r>
            <a:r>
              <a:rPr lang="en-GB" sz="1200" b="1" cap="small" dirty="0" smtClean="0"/>
              <a:t> </a:t>
            </a:r>
            <a:r>
              <a:rPr lang="en-GB" sz="1200" b="1" cap="small" dirty="0" err="1" smtClean="0"/>
              <a:t>filiales</a:t>
            </a:r>
            <a:r>
              <a:rPr lang="en-GB" sz="1200" b="1" cap="small" dirty="0" smtClean="0"/>
              <a:t>.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	 </a:t>
            </a:r>
            <a:r>
              <a:rPr lang="en-GB" sz="1200" b="1" cap="small" dirty="0" err="1" smtClean="0"/>
              <a:t>Sharesap</a:t>
            </a:r>
            <a:r>
              <a:rPr lang="en-GB" sz="1200" b="1" cap="small" dirty="0" smtClean="0"/>
              <a:t> </a:t>
            </a:r>
            <a:r>
              <a:rPr lang="en-GB" sz="1200" b="1" cap="small" dirty="0" err="1" smtClean="0"/>
              <a:t>n'est</a:t>
            </a:r>
            <a:r>
              <a:rPr lang="en-GB" sz="1200" b="1" cap="small" dirty="0" smtClean="0"/>
              <a:t> pas </a:t>
            </a:r>
            <a:r>
              <a:rPr lang="en-GB" sz="1200" b="1" cap="small" dirty="0" err="1" smtClean="0"/>
              <a:t>affilié</a:t>
            </a:r>
            <a:r>
              <a:rPr lang="en-GB" sz="1200" b="1" cap="small" dirty="0" smtClean="0"/>
              <a:t> à NEURONES </a:t>
            </a:r>
            <a:r>
              <a:rPr lang="en-GB" sz="1200" b="1" cap="small" dirty="0" err="1" smtClean="0"/>
              <a:t>ou</a:t>
            </a:r>
            <a:r>
              <a:rPr lang="en-GB" sz="1200" b="1" cap="small" dirty="0" smtClean="0"/>
              <a:t> à </a:t>
            </a:r>
            <a:r>
              <a:rPr lang="en-GB" sz="1200" b="1" cap="small" dirty="0" err="1" smtClean="0"/>
              <a:t>l'une</a:t>
            </a:r>
            <a:r>
              <a:rPr lang="en-GB" sz="1200" b="1" cap="small" dirty="0" smtClean="0"/>
              <a:t> de </a:t>
            </a:r>
            <a:r>
              <a:rPr lang="en-GB" sz="1200" b="1" cap="small" dirty="0" err="1" smtClean="0"/>
              <a:t>ses</a:t>
            </a:r>
            <a:r>
              <a:rPr lang="en-GB" sz="1200" b="1" cap="small" dirty="0" smtClean="0"/>
              <a:t> </a:t>
            </a:r>
            <a:r>
              <a:rPr lang="en-GB" sz="1200" b="1" cap="small" dirty="0" err="1" smtClean="0"/>
              <a:t>filiales</a:t>
            </a:r>
            <a:r>
              <a:rPr lang="en-GB" sz="1200" b="1" cap="small" dirty="0" smtClean="0"/>
              <a:t>.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hlinkClick r:id="rId3"/>
              </a:rPr>
              <a:t>www.sharesap.com</a:t>
            </a:r>
            <a:r>
              <a:rPr lang="en-GB" sz="1200" b="1" cap="small" dirty="0" smtClean="0"/>
              <a:t>. Copyright (C) . </a:t>
            </a:r>
            <a:r>
              <a:rPr lang="en-GB" sz="1200" b="1" cap="small" dirty="0" err="1" smtClean="0"/>
              <a:t>Tous</a:t>
            </a:r>
            <a:r>
              <a:rPr lang="en-GB" sz="1200" b="1" cap="small" dirty="0" smtClean="0"/>
              <a:t> </a:t>
            </a:r>
            <a:r>
              <a:rPr lang="en-GB" sz="1200" b="1" cap="small" dirty="0" err="1" smtClean="0"/>
              <a:t>droits</a:t>
            </a:r>
            <a:r>
              <a:rPr lang="en-GB" sz="1200" b="1" cap="small" dirty="0" smtClean="0"/>
              <a:t> </a:t>
            </a:r>
            <a:r>
              <a:rPr lang="en-GB" sz="1200" b="1" cap="small" dirty="0" err="1" smtClean="0"/>
              <a:t>réservés</a:t>
            </a:r>
            <a:r>
              <a:rPr lang="en-GB" sz="1200" b="1" cap="small" dirty="0" smtClean="0"/>
              <a:t>. </a:t>
            </a:r>
          </a:p>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dirty="0" smtClean="0"/>
          </a:p>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300" b="1" dirty="0" smtClean="0"/>
          </a:p>
        </p:txBody>
      </p:sp>
      <p:sp>
        <p:nvSpPr>
          <p:cNvPr id="11268"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fr-FR" smtClean="0"/>
              <a:t>Sharesap.com®. Copyright©. Tous droits réservés. Par Mickael QUESNOT</a:t>
            </a:r>
            <a:endParaRPr lang="en-GB"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2654168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b="1" dirty="0" smtClean="0"/>
              <a:t>Utilisation</a:t>
            </a:r>
            <a:r>
              <a:rPr lang="en-GB" b="1" dirty="0" smtClean="0"/>
              <a:t/>
            </a:r>
            <a:br>
              <a:rPr lang="en-GB" b="1"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eaLnBrk="1" fontAlgn="auto" hangingPunct="1">
              <a:spcAft>
                <a:spcPts val="0"/>
              </a:spcAft>
              <a:defRPr/>
            </a:pPr>
            <a:r>
              <a:rPr lang="fr-FR" dirty="0" smtClean="0"/>
              <a:t>Vous pouvez vérifier la durée de conservation d'un article lorsque vous saisissez une entrée de marchandises. </a:t>
            </a:r>
            <a:r>
              <a:rPr lang="en-GB" dirty="0" smtClean="0"/>
              <a:t/>
            </a:r>
            <a:br>
              <a:rPr lang="en-GB" dirty="0" smtClean="0"/>
            </a:br>
            <a:endParaRPr lang="fr-FR" dirty="0">
              <a:solidFill>
                <a:schemeClr val="tx2">
                  <a:satMod val="200000"/>
                </a:schemeClr>
              </a:solidFill>
            </a:endParaRPr>
          </a:p>
        </p:txBody>
      </p:sp>
      <p:sp>
        <p:nvSpPr>
          <p:cNvPr id="10245"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fr-FR" smtClean="0"/>
              <a:t>Sharesap.com®. Copyright©. Tous droits réservés. Par Mickael QUESNOT</a:t>
            </a:r>
            <a:endParaRPr lang="en-GB" smtClean="0"/>
          </a:p>
        </p:txBody>
      </p:sp>
      <p:pic>
        <p:nvPicPr>
          <p:cNvPr id="12291" name="Picture 3"/>
          <p:cNvPicPr>
            <a:picLocks noGrp="1" noChangeAspect="1" noChangeArrowheads="1"/>
          </p:cNvPicPr>
          <p:nvPr>
            <p:ph idx="1"/>
          </p:nvPr>
        </p:nvPicPr>
        <p:blipFill>
          <a:blip r:embed="rId2" cstate="print"/>
          <a:srcRect/>
          <a:stretch>
            <a:fillRect/>
          </a:stretch>
        </p:blipFill>
        <p:spPr bwMode="auto">
          <a:xfrm>
            <a:off x="1600200" y="1784350"/>
            <a:ext cx="6400800" cy="4572000"/>
          </a:xfrm>
          <a:prstGeom prst="rect">
            <a:avLst/>
          </a:prstGeom>
          <a:noFill/>
          <a:ln w="9525">
            <a:noFill/>
            <a:miter lim="800000"/>
            <a:headEnd/>
            <a:tailEnd/>
          </a:ln>
        </p:spPr>
      </p:pic>
      <p:sp>
        <p:nvSpPr>
          <p:cNvPr id="9" name="Flèche vers le bas 8"/>
          <p:cNvSpPr/>
          <p:nvPr/>
        </p:nvSpPr>
        <p:spPr>
          <a:xfrm>
            <a:off x="5724128" y="1628800"/>
            <a:ext cx="432048" cy="648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Flèche droite 9"/>
          <p:cNvSpPr/>
          <p:nvPr/>
        </p:nvSpPr>
        <p:spPr>
          <a:xfrm>
            <a:off x="1403648" y="5517232"/>
            <a:ext cx="792088"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êtes ainsi assuré de n’enregistrer que les articles qui sont encore utilisables.</a:t>
            </a:r>
            <a:br>
              <a:rPr lang="fr-FR" dirty="0" smtClean="0"/>
            </a:br>
            <a:r>
              <a:rPr lang="fr-FR" dirty="0" smtClean="0"/>
              <a:t/>
            </a:r>
            <a:br>
              <a:rPr lang="fr-FR" dirty="0" smtClean="0"/>
            </a:br>
            <a:r>
              <a:rPr lang="fr-FR" dirty="0" smtClean="0"/>
              <a:t>Écran MSC3N - Afficher </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3314" name="Picture 2"/>
          <p:cNvPicPr>
            <a:picLocks noGrp="1" noChangeAspect="1" noChangeArrowheads="1"/>
          </p:cNvPicPr>
          <p:nvPr>
            <p:ph idx="1"/>
          </p:nvPr>
        </p:nvPicPr>
        <p:blipFill>
          <a:blip r:embed="rId2" cstate="print"/>
          <a:srcRect/>
          <a:stretch>
            <a:fillRect/>
          </a:stretch>
        </p:blipFill>
        <p:spPr bwMode="auto">
          <a:xfrm>
            <a:off x="914400" y="2154946"/>
            <a:ext cx="7772400" cy="3830808"/>
          </a:xfrm>
          <a:prstGeom prst="rect">
            <a:avLst/>
          </a:prstGeom>
          <a:noFill/>
          <a:ln w="9525">
            <a:noFill/>
            <a:miter lim="800000"/>
            <a:headEnd/>
            <a:tailEnd/>
          </a:ln>
        </p:spPr>
      </p:pic>
      <p:sp>
        <p:nvSpPr>
          <p:cNvPr id="8" name="Flèche droite 7"/>
          <p:cNvSpPr/>
          <p:nvPr/>
        </p:nvSpPr>
        <p:spPr>
          <a:xfrm>
            <a:off x="395536" y="3573016"/>
            <a:ext cx="504056" cy="6480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b="1" dirty="0" smtClean="0"/>
              <a:t>Conditions préalables</a:t>
            </a:r>
            <a:endParaRPr lang="en-GB" b="1"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1400" dirty="0" smtClean="0"/>
              <a:t>Cette vérification n'est possible que si les conditions suivantes sont remplies :</a:t>
            </a:r>
            <a:br>
              <a:rPr lang="fr-FR" sz="1400" dirty="0" smtClean="0"/>
            </a:br>
            <a:r>
              <a:rPr lang="en-GB" sz="1400" dirty="0" smtClean="0"/>
              <a:t/>
            </a:r>
            <a:br>
              <a:rPr lang="en-GB" sz="1400" dirty="0" smtClean="0"/>
            </a:br>
            <a:r>
              <a:rPr lang="fr-FR" sz="1400" dirty="0" smtClean="0"/>
              <a:t>·        La durée minimale de conservation restante est gérée dans la fiche article ou dans la commande d’achat. Il s'agit du nombre de jours minimal pendant lequel l'article peut être conservé pour que l'entrée de marchandises soit acceptée. </a:t>
            </a:r>
            <a:r>
              <a:rPr lang="en-GB" sz="1400" dirty="0" smtClean="0"/>
              <a:t/>
            </a:r>
            <a:br>
              <a:rPr lang="en-GB" sz="1400" dirty="0" smtClean="0"/>
            </a:br>
            <a:endParaRPr lang="fr-FR" sz="1400" dirty="0"/>
          </a:p>
        </p:txBody>
      </p:sp>
      <p:sp>
        <p:nvSpPr>
          <p:cNvPr id="9" name="Espace réservé du texte 8"/>
          <p:cNvSpPr>
            <a:spLocks noGrp="1"/>
          </p:cNvSpPr>
          <p:nvPr>
            <p:ph type="body" idx="1"/>
          </p:nvPr>
        </p:nvSpPr>
        <p:spPr/>
        <p:txBody>
          <a:bodyPr/>
          <a:lstStyle/>
          <a:p>
            <a:r>
              <a:rPr lang="fr-FR" sz="1400" dirty="0" smtClean="0"/>
              <a:t>MM02 - Immédiatement </a:t>
            </a:r>
          </a:p>
          <a:p>
            <a:r>
              <a:rPr lang="fr-FR" sz="1400" dirty="0" smtClean="0"/>
              <a:t>Vue Données </a:t>
            </a:r>
            <a:r>
              <a:rPr lang="fr-FR" sz="1400" dirty="0" err="1" smtClean="0"/>
              <a:t>gén</a:t>
            </a:r>
            <a:r>
              <a:rPr lang="fr-FR" sz="1400" dirty="0" smtClean="0"/>
              <a:t>. div./stockage 1</a:t>
            </a:r>
            <a:endParaRPr lang="fr-FR" sz="1400" dirty="0"/>
          </a:p>
        </p:txBody>
      </p:sp>
      <p:sp>
        <p:nvSpPr>
          <p:cNvPr id="11" name="Espace réservé du texte 10"/>
          <p:cNvSpPr>
            <a:spLocks noGrp="1"/>
          </p:cNvSpPr>
          <p:nvPr>
            <p:ph type="body" sz="half" idx="3"/>
          </p:nvPr>
        </p:nvSpPr>
        <p:spPr/>
        <p:txBody>
          <a:bodyPr/>
          <a:lstStyle/>
          <a:p>
            <a:r>
              <a:rPr lang="fr-FR" sz="1400" dirty="0" smtClean="0"/>
              <a:t>ME21N - Fournisseur/division cédante connus </a:t>
            </a:r>
            <a:endParaRPr lang="fr-FR" sz="1400"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026" name="Picture 2"/>
          <p:cNvPicPr>
            <a:picLocks noGrp="1" noChangeAspect="1" noChangeArrowheads="1"/>
          </p:cNvPicPr>
          <p:nvPr>
            <p:ph sz="quarter" idx="2"/>
          </p:nvPr>
        </p:nvPicPr>
        <p:blipFill>
          <a:blip r:embed="rId2" cstate="print"/>
          <a:srcRect/>
          <a:stretch>
            <a:fillRect/>
          </a:stretch>
        </p:blipFill>
        <p:spPr bwMode="auto">
          <a:xfrm>
            <a:off x="457200" y="2668026"/>
            <a:ext cx="4040188" cy="3541249"/>
          </a:xfrm>
          <a:prstGeom prst="rect">
            <a:avLst/>
          </a:prstGeom>
          <a:noFill/>
          <a:ln w="9525">
            <a:noFill/>
            <a:miter lim="800000"/>
            <a:headEnd/>
            <a:tailEnd/>
          </a:ln>
        </p:spPr>
      </p:pic>
      <p:sp>
        <p:nvSpPr>
          <p:cNvPr id="14" name="Flèche vers le bas 13"/>
          <p:cNvSpPr/>
          <p:nvPr/>
        </p:nvSpPr>
        <p:spPr>
          <a:xfrm>
            <a:off x="1259632" y="4869160"/>
            <a:ext cx="648072" cy="7200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7" name="Picture 3"/>
          <p:cNvPicPr>
            <a:picLocks noGrp="1" noChangeAspect="1" noChangeArrowheads="1"/>
          </p:cNvPicPr>
          <p:nvPr>
            <p:ph sz="quarter" idx="4"/>
          </p:nvPr>
        </p:nvPicPr>
        <p:blipFill>
          <a:blip r:embed="rId3" cstate="print"/>
          <a:srcRect/>
          <a:stretch>
            <a:fillRect/>
          </a:stretch>
        </p:blipFill>
        <p:spPr bwMode="auto">
          <a:xfrm>
            <a:off x="4996192" y="2459038"/>
            <a:ext cx="3339440" cy="3959225"/>
          </a:xfrm>
          <a:prstGeom prst="rect">
            <a:avLst/>
          </a:prstGeom>
          <a:noFill/>
          <a:ln w="9525">
            <a:noFill/>
            <a:miter lim="800000"/>
            <a:headEnd/>
            <a:tailEnd/>
          </a:ln>
        </p:spPr>
      </p:pic>
      <p:sp>
        <p:nvSpPr>
          <p:cNvPr id="16" name="Flèche vers le bas 15"/>
          <p:cNvSpPr/>
          <p:nvPr/>
        </p:nvSpPr>
        <p:spPr>
          <a:xfrm>
            <a:off x="5580112" y="5445224"/>
            <a:ext cx="432048"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8" name="Connecteur droit avec flèche 17"/>
          <p:cNvCxnSpPr/>
          <p:nvPr/>
        </p:nvCxnSpPr>
        <p:spPr>
          <a:xfrm rot="5400000">
            <a:off x="6660232" y="4797152"/>
            <a:ext cx="648072" cy="216024"/>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p:cNvSpPr>
            <a:spLocks noGrp="1"/>
          </p:cNvSpPr>
          <p:nvPr>
            <p:ph type="title"/>
          </p:nvPr>
        </p:nvSpPr>
        <p:spPr/>
        <p:txBody>
          <a:bodyPr/>
          <a:lstStyle/>
          <a:p>
            <a:r>
              <a:rPr lang="fr-FR" dirty="0" smtClean="0"/>
              <a:t>·        Le contrôle de la date limite de consommation doit avoir été activé pour la division et le code mouvement dans le paramétrage de la Gestion des stocks.</a:t>
            </a:r>
            <a:br>
              <a:rPr lang="fr-FR" dirty="0" smtClean="0"/>
            </a:br>
            <a:r>
              <a:rPr lang="fr-FR" dirty="0" smtClean="0"/>
              <a:t/>
            </a:r>
            <a:br>
              <a:rPr lang="fr-FR" dirty="0" smtClean="0"/>
            </a:br>
            <a:r>
              <a:rPr lang="fr-FR" dirty="0" smtClean="0"/>
              <a:t>Écran OMJ5</a:t>
            </a:r>
            <a:r>
              <a:rPr lang="en-GB" dirty="0" smtClean="0"/>
              <a:t/>
            </a:r>
            <a:br>
              <a:rPr lang="en-GB" dirty="0" smtClean="0"/>
            </a:br>
            <a:endParaRPr lang="fr-FR" dirty="0"/>
          </a:p>
        </p:txBody>
      </p:sp>
      <p:sp>
        <p:nvSpPr>
          <p:cNvPr id="8" name="Espace réservé du pied de page 7"/>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074" name="Picture 2"/>
          <p:cNvPicPr>
            <a:picLocks noGrp="1" noChangeAspect="1" noChangeArrowheads="1"/>
          </p:cNvPicPr>
          <p:nvPr>
            <p:ph sz="half" idx="1"/>
          </p:nvPr>
        </p:nvPicPr>
        <p:blipFill>
          <a:blip r:embed="rId2" cstate="print"/>
          <a:srcRect/>
          <a:stretch>
            <a:fillRect/>
          </a:stretch>
        </p:blipFill>
        <p:spPr bwMode="auto">
          <a:xfrm>
            <a:off x="465138" y="2064525"/>
            <a:ext cx="4038600" cy="3937038"/>
          </a:xfrm>
          <a:prstGeom prst="rect">
            <a:avLst/>
          </a:prstGeom>
          <a:noFill/>
          <a:ln w="9525">
            <a:noFill/>
            <a:miter lim="800000"/>
            <a:headEnd/>
            <a:tailEnd/>
          </a:ln>
        </p:spPr>
      </p:pic>
      <p:pic>
        <p:nvPicPr>
          <p:cNvPr id="3075" name="Picture 3"/>
          <p:cNvPicPr>
            <a:picLocks noGrp="1" noChangeAspect="1" noChangeArrowheads="1"/>
          </p:cNvPicPr>
          <p:nvPr>
            <p:ph sz="half" idx="2"/>
          </p:nvPr>
        </p:nvPicPr>
        <p:blipFill>
          <a:blip r:embed="rId3" cstate="print"/>
          <a:srcRect/>
          <a:stretch>
            <a:fillRect/>
          </a:stretch>
        </p:blipFill>
        <p:spPr bwMode="auto">
          <a:xfrm>
            <a:off x="4656138" y="1872795"/>
            <a:ext cx="4038600" cy="4320497"/>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étro">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é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é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lnDef>
      <a:spPr>
        <a:ln w="31750">
          <a:tailEnd type="arrow"/>
        </a:ln>
      </a:spPr>
      <a:bodyPr/>
      <a:lstStyle/>
      <a:style>
        <a:lnRef idx="1">
          <a:schemeClr val="accent2"/>
        </a:lnRef>
        <a:fillRef idx="0">
          <a:schemeClr val="accent2"/>
        </a:fillRef>
        <a:effectRef idx="0">
          <a:schemeClr val="accent2"/>
        </a:effectRef>
        <a:fontRef idx="minor">
          <a:schemeClr val="tx1"/>
        </a:fontRef>
      </a:style>
    </a:lnDef>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1032</TotalTime>
  <Words>582</Words>
  <Application>Microsoft Office PowerPoint</Application>
  <PresentationFormat>Affichage à l'écran (4:3)</PresentationFormat>
  <Paragraphs>90</Paragraphs>
  <Slides>21</Slides>
  <Notes>2</Notes>
  <HiddenSlides>0</HiddenSlides>
  <MMClips>0</MMClips>
  <ScaleCrop>false</ScaleCrop>
  <HeadingPairs>
    <vt:vector size="4" baseType="variant">
      <vt:variant>
        <vt:lpstr>Thème</vt:lpstr>
      </vt:variant>
      <vt:variant>
        <vt:i4>1</vt:i4>
      </vt:variant>
      <vt:variant>
        <vt:lpstr>Titres des diapositives</vt:lpstr>
      </vt:variant>
      <vt:variant>
        <vt:i4>21</vt:i4>
      </vt:variant>
    </vt:vector>
  </HeadingPairs>
  <TitlesOfParts>
    <vt:vector size="22" baseType="lpstr">
      <vt:lpstr>Métro</vt:lpstr>
      <vt:lpstr>Contrôle de la date limite de consommation gestion des stocks</vt:lpstr>
      <vt:lpstr>Présentation PowerPoint</vt:lpstr>
      <vt:lpstr>Présentation PowerPoint</vt:lpstr>
      <vt:lpstr>Utilisation </vt:lpstr>
      <vt:lpstr>Vous pouvez vérifier la durée de conservation d'un article lorsque vous saisissez une entrée de marchandises.  </vt:lpstr>
      <vt:lpstr>Vous êtes ainsi assuré de n’enregistrer que les articles qui sont encore utilisables.  Écran MSC3N - Afficher </vt:lpstr>
      <vt:lpstr>Conditions préalables</vt:lpstr>
      <vt:lpstr>Cette vérification n'est possible que si les conditions suivantes sont remplies :  ·        La durée minimale de conservation restante est gérée dans la fiche article ou dans la commande d’achat. Il s'agit du nombre de jours minimal pendant lequel l'article peut être conservé pour que l'entrée de marchandises soit acceptée.  </vt:lpstr>
      <vt:lpstr>·        Le contrôle de la date limite de consommation doit avoir été activé pour la division et le code mouvement dans le paramétrage de la Gestion des stocks.  Écran OMJ5 </vt:lpstr>
      <vt:lpstr>Chemin IMG (SPRO) : Paramétrer contrôle de la date limite de consommation</vt:lpstr>
      <vt:lpstr>Fonctionnalités </vt:lpstr>
      <vt:lpstr>Les codes suivants de la fiche article interviennent dans le contrôle de la date limite de consommation :  ·        la durée minimale de conservation restante (en jours) ; </vt:lpstr>
      <vt:lpstr>·        la durée de conservation totale (en jours). </vt:lpstr>
      <vt:lpstr>¡        Si vous n'indiquez pas la durée de conservation totale, saisissez directement la date limite de consommation lors d'un mouvement de stock.  Écran MIGO - Mouvement de stock (MIGO)  </vt:lpstr>
      <vt:lpstr>Résultat </vt:lpstr>
      <vt:lpstr>¡        Si vous indiquez la durée de conservation totale, saisissez la date de fabrication lors d'un mouvement de stock.  </vt:lpstr>
      <vt:lpstr>Résultat  Le système calcule automatiquement la date limite de consommation en ajoutant la durée de conservation totale à la date de fabrication. </vt:lpstr>
      <vt:lpstr>Les deux codes se trouvent dans les données de stockage de la fiche article. </vt:lpstr>
      <vt:lpstr>Activités </vt:lpstr>
      <vt:lpstr>Vous pouvez gérer la date de fabrication ou la date limite de consommation dans les données détaillées d’un poste chaque fois que vous saisissez un mouvement de stock.  </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cp:lastModifiedBy>QUESNOT, Mickael</cp:lastModifiedBy>
  <cp:revision>87</cp:revision>
  <cp:lastPrinted>2013-11-07T11:52:36Z</cp:lastPrinted>
  <dcterms:modified xsi:type="dcterms:W3CDTF">2013-11-07T11:52:39Z</dcterms:modified>
</cp:coreProperties>
</file>