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129" r:id="rId1"/>
  </p:sldMasterIdLst>
  <p:notesMasterIdLst>
    <p:notesMasterId r:id="rId40"/>
  </p:notesMasterIdLst>
  <p:sldIdLst>
    <p:sldId id="268" r:id="rId2"/>
    <p:sldId id="272" r:id="rId3"/>
    <p:sldId id="273" r:id="rId4"/>
    <p:sldId id="271"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1182" y="-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3</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4B6E75FE-8B54-4488-A4CF-D17087700827}" type="datetime1">
              <a:rPr lang="fr-FR" smtClean="0"/>
              <a:pPr>
                <a:defRPr/>
              </a:pPr>
              <a:t>14/08/2012</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 Copyright. Tous droits réservés. </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F40E918F-97E9-4242-BF4B-56C81A625ADA}"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1ABECBA6-FC1C-4E29-B0FF-68258415F86E}"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BCFA00BB-00C1-4296-BD27-80F247CF8B86}" type="datetime1">
              <a:rPr lang="fr-FR" smtClean="0"/>
              <a:pPr>
                <a:defRPr/>
              </a:pPr>
              <a:t>14/08/2012</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A4A688C6-80A9-4C9A-9C8D-618361730395}" type="datetime1">
              <a:rPr lang="fr-FR" smtClean="0"/>
              <a:pPr>
                <a:defRPr/>
              </a:pPr>
              <a:t>14/08/2012</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F420CD72-31F1-4484-B06D-7A63E471D9BA}" type="datetime1">
              <a:rPr lang="fr-FR" smtClean="0"/>
              <a:pPr>
                <a:defRPr/>
              </a:pPr>
              <a:t>14/08/2012</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 Copyright. Tous droits réservés. </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FA699633-3B99-4BCC-BB79-036591EDA4DB}" type="datetime1">
              <a:rPr lang="fr-FR" smtClean="0"/>
              <a:pPr>
                <a:defRPr/>
              </a:pPr>
              <a:t>14/08/2012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 Copyright. Tous droits réservés. </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898489B3-0F30-408D-AB7C-0A907E025037}" type="datetime1">
              <a:rPr lang="fr-FR" smtClean="0"/>
              <a:pPr>
                <a:defRPr/>
              </a:pPr>
              <a:t>14/08/2012</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 Copyright. Tous droits réservés. </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E04F7F1E-F36B-429D-A0D0-31C1D8C97E75}" type="datetime1">
              <a:rPr lang="fr-FR" smtClean="0"/>
              <a:pPr>
                <a:defRPr/>
              </a:pPr>
              <a:t>14/08/2012</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2BC8C505-8CCC-41E8-8C02-5293BB8FB43C}" type="datetime1">
              <a:rPr lang="fr-FR" smtClean="0"/>
              <a:pPr>
                <a:defRPr/>
              </a:pPr>
              <a:t>14/08/2012</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61E9C426-B97B-44BC-9018-0F1CB3CCF0F6}" type="datetime1">
              <a:rPr lang="fr-FR" smtClean="0"/>
              <a:pPr>
                <a:defRPr/>
              </a:pPr>
              <a:t>14/08/2012</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 Copyright. Tous droits réservés. </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Lst>
  <p:hf hdr="0"/>
  <p:txStyles>
    <p:titleStyle>
      <a:lvl1pPr marL="484632" algn="l" rtl="0" eaLnBrk="1" latinLnBrk="0" hangingPunct="1">
        <a:spcBef>
          <a:spcPct val="0"/>
        </a:spcBef>
        <a:buNone/>
        <a:defRPr kumimoji="0" sz="16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a:defRPr/>
            </a:pPr>
            <a:r>
              <a:rPr lang="fr-FR" sz="2400" b="1" dirty="0" smtClean="0"/>
              <a:t>Livraisons incomplètes, excédentaires et finales</a:t>
            </a:r>
            <a:endParaRPr lang="fr-FR" sz="2400"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dirty="0"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quantité totale commandée ou une quantité supérieure a été livrée, l'en-cours de commande est égal à zéro.</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7170" name="Picture 2"/>
          <p:cNvPicPr>
            <a:picLocks noGrp="1" noChangeAspect="1" noChangeArrowheads="1"/>
          </p:cNvPicPr>
          <p:nvPr>
            <p:ph idx="1"/>
          </p:nvPr>
        </p:nvPicPr>
        <p:blipFill>
          <a:blip r:embed="rId2"/>
          <a:srcRect/>
          <a:stretch>
            <a:fillRect/>
          </a:stretch>
        </p:blipFill>
        <p:spPr bwMode="auto">
          <a:xfrm>
            <a:off x="457200" y="2355109"/>
            <a:ext cx="8229600" cy="3627332"/>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 dernier est automatiquement ajusté à chaque entrée de marchandises relative à un poste de commande donné et à chaque modification du poste</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8194" name="Picture 2"/>
          <p:cNvPicPr>
            <a:picLocks noGrp="1" noChangeAspect="1" noChangeArrowheads="1"/>
          </p:cNvPicPr>
          <p:nvPr>
            <p:ph idx="1"/>
          </p:nvPr>
        </p:nvPicPr>
        <p:blipFill>
          <a:blip r:embed="rId2"/>
          <a:srcRect/>
          <a:stretch>
            <a:fillRect/>
          </a:stretch>
        </p:blipFill>
        <p:spPr bwMode="auto">
          <a:xfrm>
            <a:off x="588818" y="1882775"/>
            <a:ext cx="7966364" cy="4572000"/>
          </a:xfrm>
          <a:prstGeom prst="rect">
            <a:avLst/>
          </a:prstGeom>
          <a:noFill/>
          <a:ln w="9525">
            <a:noFill/>
            <a:miter lim="800000"/>
            <a:headEnd/>
            <a:tailEnd/>
          </a:ln>
          <a:effectLst/>
        </p:spPr>
      </p:pic>
      <p:sp>
        <p:nvSpPr>
          <p:cNvPr id="8" name="Flèche droite 7"/>
          <p:cNvSpPr/>
          <p:nvPr/>
        </p:nvSpPr>
        <p:spPr>
          <a:xfrm>
            <a:off x="0" y="5214950"/>
            <a:ext cx="642910" cy="128588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Livraisons incomplètes</a:t>
            </a:r>
            <a:br>
              <a:rPr lang="fr-FR" b="1" dirty="0" smtClean="0"/>
            </a:br>
            <a:r>
              <a:rPr lang="fr-FR" dirty="0" smtClean="0"/>
              <a:t>La version standard du système autorise les livraisons incomplètes.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9218" name="Picture 2"/>
          <p:cNvPicPr>
            <a:picLocks noGrp="1" noChangeAspect="1" noChangeArrowheads="1"/>
          </p:cNvPicPr>
          <p:nvPr>
            <p:ph idx="1"/>
          </p:nvPr>
        </p:nvPicPr>
        <p:blipFill>
          <a:blip r:embed="rId2"/>
          <a:srcRect/>
          <a:stretch>
            <a:fillRect/>
          </a:stretch>
        </p:blipFill>
        <p:spPr bwMode="auto">
          <a:xfrm>
            <a:off x="709793" y="1882775"/>
            <a:ext cx="7724414" cy="4572000"/>
          </a:xfrm>
          <a:prstGeom prst="rect">
            <a:avLst/>
          </a:prstGeom>
          <a:noFill/>
          <a:ln w="9525">
            <a:noFill/>
            <a:miter lim="800000"/>
            <a:headEnd/>
            <a:tailEnd/>
          </a:ln>
          <a:effectLst/>
        </p:spPr>
      </p:pic>
      <p:sp>
        <p:nvSpPr>
          <p:cNvPr id="8" name="Flèche droite 7"/>
          <p:cNvSpPr/>
          <p:nvPr/>
        </p:nvSpPr>
        <p:spPr>
          <a:xfrm>
            <a:off x="214282" y="4857760"/>
            <a:ext cx="428628" cy="85725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système interprète la quantité reçue comme une livraison partielle et l'accepte comme telle, puis il émet un message d'avertissement signalant la livraison incomplète.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11266" name="Picture 2"/>
          <p:cNvPicPr>
            <a:picLocks noGrp="1" noChangeAspect="1" noChangeArrowheads="1"/>
          </p:cNvPicPr>
          <p:nvPr>
            <p:ph idx="1"/>
          </p:nvPr>
        </p:nvPicPr>
        <p:blipFill>
          <a:blip r:embed="rId2"/>
          <a:srcRect/>
          <a:stretch>
            <a:fillRect/>
          </a:stretch>
        </p:blipFill>
        <p:spPr bwMode="auto">
          <a:xfrm>
            <a:off x="487831" y="1882775"/>
            <a:ext cx="8168337" cy="45720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Il est également possible de fixer un pourcentage de tolérance de livraison incomplète dans le poste de commande.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10242" name="Picture 2"/>
          <p:cNvPicPr>
            <a:picLocks noGrp="1" noChangeAspect="1" noChangeArrowheads="1"/>
          </p:cNvPicPr>
          <p:nvPr>
            <p:ph idx="1"/>
          </p:nvPr>
        </p:nvPicPr>
        <p:blipFill>
          <a:blip r:embed="rId2"/>
          <a:srcRect/>
          <a:stretch>
            <a:fillRect/>
          </a:stretch>
        </p:blipFill>
        <p:spPr bwMode="auto">
          <a:xfrm>
            <a:off x="895350" y="2916237"/>
            <a:ext cx="7353300" cy="2505075"/>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quantité de marchandises entrée se situe dans la tolérance de livraison incomplète, le système l'interprète et l'accepte comme une livraison partielle. Il n’émet aucun message d'avertissement.</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13314" name="Picture 2"/>
          <p:cNvPicPr>
            <a:picLocks noGrp="1" noChangeAspect="1" noChangeArrowheads="1"/>
          </p:cNvPicPr>
          <p:nvPr>
            <p:ph idx="1"/>
          </p:nvPr>
        </p:nvPicPr>
        <p:blipFill>
          <a:blip r:embed="rId2"/>
          <a:srcRect/>
          <a:stretch>
            <a:fillRect/>
          </a:stretch>
        </p:blipFill>
        <p:spPr bwMode="auto">
          <a:xfrm>
            <a:off x="591540" y="1882775"/>
            <a:ext cx="7960919" cy="4572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par contre, la quantité entrée est inférieure à la tolérance de livraison incomplète, un message d'avertissement est généré.</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12291" name="Picture 3"/>
          <p:cNvPicPr>
            <a:picLocks noGrp="1" noChangeAspect="1" noChangeArrowheads="1"/>
          </p:cNvPicPr>
          <p:nvPr>
            <p:ph idx="1"/>
          </p:nvPr>
        </p:nvPicPr>
        <p:blipFill>
          <a:blip r:embed="rId2"/>
          <a:srcRect/>
          <a:stretch>
            <a:fillRect/>
          </a:stretch>
        </p:blipFill>
        <p:spPr bwMode="auto">
          <a:xfrm>
            <a:off x="600075" y="2992437"/>
            <a:ext cx="7943850" cy="2352675"/>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S'il s'agit d'une livraison finale, et non partielle, vous devez activer le code « </a:t>
            </a:r>
            <a:r>
              <a:rPr lang="fr-FR" i="1" dirty="0" smtClean="0"/>
              <a:t>livraison finale</a:t>
            </a:r>
            <a:r>
              <a:rPr lang="fr-FR" dirty="0" smtClean="0"/>
              <a:t>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14338" name="Picture 2"/>
          <p:cNvPicPr>
            <a:picLocks noGrp="1" noChangeAspect="1" noChangeArrowheads="1"/>
          </p:cNvPicPr>
          <p:nvPr>
            <p:ph idx="1"/>
          </p:nvPr>
        </p:nvPicPr>
        <p:blipFill>
          <a:blip r:embed="rId2"/>
          <a:srcRect/>
          <a:stretch>
            <a:fillRect/>
          </a:stretch>
        </p:blipFill>
        <p:spPr bwMode="auto">
          <a:xfrm>
            <a:off x="457200" y="3201326"/>
            <a:ext cx="8229600" cy="1934898"/>
          </a:xfrm>
          <a:prstGeom prst="rect">
            <a:avLst/>
          </a:prstGeom>
          <a:noFill/>
          <a:ln w="9525">
            <a:noFill/>
            <a:miter lim="800000"/>
            <a:headEnd/>
            <a:tailEnd/>
          </a:ln>
          <a:effectLst/>
        </p:spPr>
      </p:pic>
      <p:sp>
        <p:nvSpPr>
          <p:cNvPr id="8" name="Flèche droite 7"/>
          <p:cNvSpPr/>
          <p:nvPr/>
        </p:nvSpPr>
        <p:spPr>
          <a:xfrm>
            <a:off x="285720" y="3714752"/>
            <a:ext cx="357190" cy="78581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Le </a:t>
            </a:r>
            <a:r>
              <a:rPr lang="fr-FR" dirty="0" err="1" smtClean="0"/>
              <a:t>Customizing</a:t>
            </a:r>
            <a:r>
              <a:rPr lang="fr-FR" dirty="0" smtClean="0"/>
              <a:t> du module Gestion des stocks permet de paramétrer l'activation automatique du code « livraison finale » lorsque la livraison incomplète se situe dans les limites de tolérance.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15362" name="Picture 2"/>
          <p:cNvPicPr>
            <a:picLocks noGrp="1" noChangeAspect="1" noChangeArrowheads="1"/>
          </p:cNvPicPr>
          <p:nvPr>
            <p:ph idx="1"/>
          </p:nvPr>
        </p:nvPicPr>
        <p:blipFill>
          <a:blip r:embed="rId2"/>
          <a:srcRect/>
          <a:stretch>
            <a:fillRect/>
          </a:stretch>
        </p:blipFill>
        <p:spPr bwMode="auto">
          <a:xfrm>
            <a:off x="457200" y="1942782"/>
            <a:ext cx="8229600" cy="445198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ce cas, toutes les livraisons incomplètes situées dans cette plage de tolérance sont prises en compte comme des livraisons finales</a:t>
            </a:r>
            <a:r>
              <a:rPr lang="fr-FR" dirty="0" smtClean="0"/>
              <a:t>.</a:t>
            </a:r>
            <a:br>
              <a:rPr lang="fr-FR" dirty="0" smtClean="0"/>
            </a:br>
            <a:r>
              <a:rPr lang="fr-FR" dirty="0" smtClean="0"/>
              <a:t/>
            </a:r>
            <a:br>
              <a:rPr lang="fr-FR" dirty="0" smtClean="0"/>
            </a:br>
            <a:r>
              <a:rPr lang="fr-FR" dirty="0" smtClean="0"/>
              <a:t>SPRO IMG Apposer code de fin de livraison</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16386" name="Picture 2"/>
          <p:cNvPicPr>
            <a:picLocks noGrp="1" noChangeAspect="1" noChangeArrowheads="1"/>
          </p:cNvPicPr>
          <p:nvPr>
            <p:ph idx="1"/>
          </p:nvPr>
        </p:nvPicPr>
        <p:blipFill>
          <a:blip r:embed="rId2"/>
          <a:srcRect/>
          <a:stretch>
            <a:fillRect/>
          </a:stretch>
        </p:blipFill>
        <p:spPr bwMode="auto">
          <a:xfrm>
            <a:off x="478374" y="1882775"/>
            <a:ext cx="8187252" cy="45720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AA73B28-2DF2-4DD9-BA6D-4773847CAB03}" type="datetime1">
              <a:rPr lang="fr-FR" smtClean="0"/>
              <a:pPr/>
              <a:t>14/08/2012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Autofit/>
          </a:bodyPr>
          <a:lstStyle/>
          <a:p>
            <a:pPr marL="411480" eaLnBrk="1" fontAlgn="auto" hangingPunct="1">
              <a:spcAft>
                <a:spcPts val="0"/>
              </a:spcAft>
              <a:buFont typeface="Wingdings" pitchFamily="2" charset="2"/>
              <a:buNone/>
              <a:defRPr/>
            </a:pPr>
            <a:endParaRPr lang="fr-FR" sz="1400" b="1" dirty="0" smtClean="0"/>
          </a:p>
          <a:p>
            <a:pPr>
              <a:defRPr/>
            </a:pPr>
            <a:r>
              <a:rPr lang="fr-FR" sz="1400" dirty="0" smtClean="0"/>
              <a:t>Si votre entreprise a besoin d'expertise SD, MM, WM, PS, </a:t>
            </a:r>
            <a:r>
              <a:rPr lang="fr-FR" sz="1400" dirty="0" err="1" smtClean="0"/>
              <a:t>Retail</a:t>
            </a:r>
            <a:r>
              <a:rPr lang="fr-FR" sz="1400" dirty="0" smtClean="0"/>
              <a:t>, HR… pour renforcer son centre de compétences,</a:t>
            </a:r>
          </a:p>
          <a:p>
            <a:pPr>
              <a:defRPr/>
            </a:pPr>
            <a:endParaRPr lang="fr-FR" sz="1400" dirty="0" smtClean="0"/>
          </a:p>
          <a:p>
            <a:pPr>
              <a:defRPr/>
            </a:pPr>
            <a:r>
              <a:rPr lang="fr-FR" sz="1400" dirty="0" smtClean="0"/>
              <a:t>Si elle veut libérer son centre de compétences des réponses aux questions sur l'utilisation de SAP pour qu'il se concentre sur la maintenance évolutive,</a:t>
            </a:r>
          </a:p>
          <a:p>
            <a:pPr>
              <a:defRPr/>
            </a:pPr>
            <a:endParaRPr lang="fr-FR" sz="1400" dirty="0" smtClean="0"/>
          </a:p>
          <a:p>
            <a:pPr>
              <a:defRPr/>
            </a:pPr>
            <a:r>
              <a:rPr lang="fr-FR" sz="1400" dirty="0" smtClean="0"/>
              <a:t> Si elle veut EXTERNALISER son centre de compétences,</a:t>
            </a:r>
          </a:p>
          <a:p>
            <a:pPr>
              <a:defRPr/>
            </a:pPr>
            <a:endParaRPr lang="fr-FR" sz="1400" dirty="0" smtClean="0"/>
          </a:p>
          <a:p>
            <a:pPr>
              <a:defRPr/>
            </a:pPr>
            <a:r>
              <a:rPr lang="fr-FR" sz="1400" dirty="0" smtClean="0"/>
              <a:t>Si elle veut une Tierce Maintenance Applicative (TMA),</a:t>
            </a:r>
          </a:p>
          <a:p>
            <a:pPr>
              <a:defRPr/>
            </a:pPr>
            <a:endParaRPr lang="fr-FR" sz="1400" dirty="0" smtClean="0"/>
          </a:p>
          <a:p>
            <a:pPr>
              <a:defRPr/>
            </a:pPr>
            <a:r>
              <a:rPr lang="fr-FR" sz="1400" dirty="0" smtClean="0"/>
              <a:t> Si elle veut former ses utilisateurs, ...</a:t>
            </a:r>
          </a:p>
          <a:p>
            <a:pPr>
              <a:defRPr/>
            </a:pPr>
            <a:endParaRPr lang="fr-FR" sz="1400" dirty="0" smtClean="0"/>
          </a:p>
          <a:p>
            <a:pPr>
              <a:defRPr/>
            </a:pPr>
            <a:r>
              <a:rPr lang="fr-FR" sz="1400" dirty="0" smtClean="0"/>
              <a:t>SHARESAP peut répondre à l'ensemble de vos besoins avec le meilleur rapport qualité/prix du marché. </a:t>
            </a:r>
          </a:p>
          <a:p>
            <a:pPr>
              <a:defRPr/>
            </a:pPr>
            <a:endParaRPr lang="fr-FR" sz="1400" dirty="0" smtClean="0"/>
          </a:p>
          <a:p>
            <a:pPr>
              <a:defRPr/>
            </a:pPr>
            <a:r>
              <a:rPr lang="fr-FR" sz="1400" dirty="0" smtClean="0"/>
              <a:t>SHARESAP dispose en autre de plusieurs plateaux de TMA dont un sur la NORMANDIE. SHARESAP a toutes les compétences pour vous satisfaire. </a:t>
            </a:r>
          </a:p>
          <a:p>
            <a:pPr>
              <a:defRPr/>
            </a:pPr>
            <a:endParaRPr lang="fr-FR" sz="1400" dirty="0" smtClean="0"/>
          </a:p>
          <a:p>
            <a:pPr>
              <a:defRPr/>
            </a:pPr>
            <a:r>
              <a:rPr lang="fr-FR" sz="1400" dirty="0" smtClean="0"/>
              <a:t>Vous pouvez me contacter via la rubrique Contact ou sur mon adresse courriel </a:t>
            </a:r>
            <a:r>
              <a:rPr lang="fr-FR" sz="1400" u="sng" dirty="0" smtClean="0"/>
              <a:t>quesnot@sharesap.com.</a:t>
            </a:r>
          </a:p>
          <a:p>
            <a:pPr>
              <a:defRPr/>
            </a:pPr>
            <a:endParaRPr lang="fr-FR" sz="14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Livraisons excédentaires</a:t>
            </a:r>
            <a:br>
              <a:rPr lang="fr-FR" b="1" dirty="0" smtClean="0"/>
            </a:br>
            <a:r>
              <a:rPr lang="fr-FR" dirty="0" smtClean="0"/>
              <a:t>La version standard du système autorise les livraisons excédentaires.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17410" name="Picture 2"/>
          <p:cNvPicPr>
            <a:picLocks noGrp="1" noChangeAspect="1" noChangeArrowheads="1"/>
          </p:cNvPicPr>
          <p:nvPr>
            <p:ph idx="1"/>
          </p:nvPr>
        </p:nvPicPr>
        <p:blipFill>
          <a:blip r:embed="rId2"/>
          <a:srcRect/>
          <a:stretch>
            <a:fillRect/>
          </a:stretch>
        </p:blipFill>
        <p:spPr bwMode="auto">
          <a:xfrm>
            <a:off x="576262" y="2773362"/>
            <a:ext cx="7991475" cy="2790825"/>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cas échéant, ces livraisons sont signalées par un message d'erreur.</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18434" name="Picture 2"/>
          <p:cNvPicPr>
            <a:picLocks noGrp="1" noChangeAspect="1" noChangeArrowheads="1"/>
          </p:cNvPicPr>
          <p:nvPr>
            <p:ph idx="1"/>
          </p:nvPr>
        </p:nvPicPr>
        <p:blipFill>
          <a:blip r:embed="rId2"/>
          <a:srcRect/>
          <a:stretch>
            <a:fillRect/>
          </a:stretch>
        </p:blipFill>
        <p:spPr bwMode="auto">
          <a:xfrm>
            <a:off x="471487" y="2806700"/>
            <a:ext cx="8201025" cy="272415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Si vous souhaitez autoriser les livraisons excédentaires, vous pouvez spécifier les données suivantes dans la commande d'achat :</a:t>
            </a:r>
            <a:br>
              <a:rPr lang="fr-FR" dirty="0" smtClean="0"/>
            </a:br>
            <a:r>
              <a:rPr lang="fr-FR" dirty="0" smtClean="0"/>
              <a:t>●      Code </a:t>
            </a:r>
            <a:r>
              <a:rPr lang="fr-FR" i="1" dirty="0" smtClean="0"/>
              <a:t>Illimité</a:t>
            </a:r>
            <a:r>
              <a:rPr lang="fr-FR" dirty="0" smtClean="0"/>
              <a:t/>
            </a:r>
            <a:br>
              <a:rPr lang="fr-FR" dirty="0" smtClean="0"/>
            </a:br>
            <a:r>
              <a:rPr lang="fr-FR" dirty="0" smtClean="0"/>
              <a:t>Si ce code est activé, les livraisons excédentaires sont autorisées, quel que soit leur volume. Aucun message n'est généré.</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19458" name="Picture 2"/>
          <p:cNvPicPr>
            <a:picLocks noGrp="1" noChangeAspect="1" noChangeArrowheads="1"/>
          </p:cNvPicPr>
          <p:nvPr>
            <p:ph idx="1"/>
          </p:nvPr>
        </p:nvPicPr>
        <p:blipFill>
          <a:blip r:embed="rId2"/>
          <a:srcRect/>
          <a:stretch>
            <a:fillRect/>
          </a:stretch>
        </p:blipFill>
        <p:spPr bwMode="auto">
          <a:xfrm>
            <a:off x="614362" y="2878137"/>
            <a:ext cx="7915275" cy="2581275"/>
          </a:xfrm>
          <a:prstGeom prst="rect">
            <a:avLst/>
          </a:prstGeom>
          <a:noFill/>
          <a:ln w="9525">
            <a:noFill/>
            <a:miter lim="800000"/>
            <a:headEnd/>
            <a:tailEnd/>
          </a:ln>
          <a:effectLst/>
        </p:spPr>
      </p:pic>
      <p:sp>
        <p:nvSpPr>
          <p:cNvPr id="8" name="Flèche vers le bas 7"/>
          <p:cNvSpPr/>
          <p:nvPr/>
        </p:nvSpPr>
        <p:spPr>
          <a:xfrm>
            <a:off x="2357422" y="2643182"/>
            <a:ext cx="785818" cy="857256"/>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Tolérance en cas de livraison excédentaire</a:t>
            </a:r>
            <a:br>
              <a:rPr lang="fr-FR" dirty="0" smtClean="0"/>
            </a:br>
            <a:r>
              <a:rPr lang="fr-FR" dirty="0" smtClean="0"/>
              <a:t>Vous pouvez saisir une tolérance en cas de livraison excédentaire en pourcentage dans la commande d'achat. Si la quantité entrée est supérieure à la quantité commandée plus le pourcentage de tolérance, elle est refusée par le système SAP.</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pic>
        <p:nvPicPr>
          <p:cNvPr id="20482" name="Picture 2"/>
          <p:cNvPicPr>
            <a:picLocks noGrp="1" noChangeAspect="1" noChangeArrowheads="1"/>
          </p:cNvPicPr>
          <p:nvPr>
            <p:ph idx="1"/>
          </p:nvPr>
        </p:nvPicPr>
        <p:blipFill>
          <a:blip r:embed="rId2"/>
          <a:srcRect/>
          <a:stretch>
            <a:fillRect/>
          </a:stretch>
        </p:blipFill>
        <p:spPr bwMode="auto">
          <a:xfrm>
            <a:off x="457200" y="2214554"/>
            <a:ext cx="8229600" cy="2856191"/>
          </a:xfrm>
          <a:prstGeom prst="rect">
            <a:avLst/>
          </a:prstGeom>
          <a:noFill/>
          <a:ln w="9525">
            <a:noFill/>
            <a:miter lim="800000"/>
            <a:headEnd/>
            <a:tailEnd/>
          </a:ln>
          <a:effectLst/>
        </p:spPr>
      </p:pic>
      <p:sp>
        <p:nvSpPr>
          <p:cNvPr id="8" name="Flèche droite 7"/>
          <p:cNvSpPr/>
          <p:nvPr/>
        </p:nvSpPr>
        <p:spPr>
          <a:xfrm>
            <a:off x="0" y="2714620"/>
            <a:ext cx="642910" cy="92869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Code « livraison finale »</a:t>
            </a:r>
            <a:br>
              <a:rPr lang="fr-FR" b="1" dirty="0" smtClean="0"/>
            </a:br>
            <a:r>
              <a:rPr lang="fr-FR" dirty="0" smtClean="0"/>
              <a:t>Le code « livraison finale » signale les postes de commande d’achat considérés comme clôturés.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24</a:t>
            </a:fld>
            <a:endParaRPr lang="en-GB"/>
          </a:p>
        </p:txBody>
      </p:sp>
      <p:pic>
        <p:nvPicPr>
          <p:cNvPr id="21506" name="Picture 2"/>
          <p:cNvPicPr>
            <a:picLocks noGrp="1" noChangeAspect="1" noChangeArrowheads="1"/>
          </p:cNvPicPr>
          <p:nvPr>
            <p:ph idx="1"/>
          </p:nvPr>
        </p:nvPicPr>
        <p:blipFill>
          <a:blip r:embed="rId2"/>
          <a:srcRect/>
          <a:stretch>
            <a:fillRect/>
          </a:stretch>
        </p:blipFill>
        <p:spPr bwMode="auto">
          <a:xfrm>
            <a:off x="457200" y="3047188"/>
            <a:ext cx="8229600" cy="2243174"/>
          </a:xfrm>
          <a:prstGeom prst="rect">
            <a:avLst/>
          </a:prstGeom>
          <a:noFill/>
          <a:ln w="9525">
            <a:noFill/>
            <a:miter lim="800000"/>
            <a:headEnd/>
            <a:tailEnd/>
          </a:ln>
          <a:effectLst/>
        </p:spPr>
      </p:pic>
      <p:sp>
        <p:nvSpPr>
          <p:cNvPr id="8" name="Flèche vers le bas 7"/>
          <p:cNvSpPr/>
          <p:nvPr/>
        </p:nvSpPr>
        <p:spPr>
          <a:xfrm>
            <a:off x="4143372" y="3143248"/>
            <a:ext cx="1357322" cy="1000132"/>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Il indique qu'aucune autre entrée de marchandises n'est attendue pour ces postes.</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25</a:t>
            </a:fld>
            <a:endParaRPr lang="en-GB"/>
          </a:p>
        </p:txBody>
      </p:sp>
      <p:pic>
        <p:nvPicPr>
          <p:cNvPr id="22530" name="Picture 2"/>
          <p:cNvPicPr>
            <a:picLocks noGrp="1" noChangeAspect="1" noChangeArrowheads="1"/>
          </p:cNvPicPr>
          <p:nvPr>
            <p:ph idx="1"/>
          </p:nvPr>
        </p:nvPicPr>
        <p:blipFill>
          <a:blip r:embed="rId2"/>
          <a:srcRect/>
          <a:stretch>
            <a:fillRect/>
          </a:stretch>
        </p:blipFill>
        <p:spPr bwMode="auto">
          <a:xfrm>
            <a:off x="457200" y="2183954"/>
            <a:ext cx="8229600" cy="3969641"/>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Lorsqu'il est activé, l’en-cours de commande devient nul même si la quantité commandée n'a pas été intégralement livrée. Les entrées de marchandises correspondant aux quantités restantes peuvent toujours être enregistrées, mais n'entraînent plus de modification de l’en-cours de commande.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26</a:t>
            </a:fld>
            <a:endParaRPr lang="en-GB"/>
          </a:p>
        </p:txBody>
      </p:sp>
      <p:pic>
        <p:nvPicPr>
          <p:cNvPr id="23554" name="Picture 2"/>
          <p:cNvPicPr>
            <a:picLocks noGrp="1" noChangeAspect="1" noChangeArrowheads="1"/>
          </p:cNvPicPr>
          <p:nvPr>
            <p:ph idx="1"/>
          </p:nvPr>
        </p:nvPicPr>
        <p:blipFill>
          <a:blip r:embed="rId2"/>
          <a:srcRect/>
          <a:stretch>
            <a:fillRect/>
          </a:stretch>
        </p:blipFill>
        <p:spPr bwMode="auto">
          <a:xfrm>
            <a:off x="457200" y="2101036"/>
            <a:ext cx="8229600" cy="4135477"/>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a:t>
            </a:r>
            <a:r>
              <a:rPr lang="fr-FR" dirty="0" err="1" smtClean="0"/>
              <a:t>Customizing</a:t>
            </a:r>
            <a:r>
              <a:rPr lang="fr-FR" dirty="0" smtClean="0"/>
              <a:t> du module </a:t>
            </a:r>
            <a:r>
              <a:rPr lang="fr-FR" i="1" dirty="0" smtClean="0"/>
              <a:t>Gestion des stocks</a:t>
            </a:r>
            <a:r>
              <a:rPr lang="fr-FR" dirty="0" smtClean="0"/>
              <a:t> permet de paramétrer l'activation automatique du code « livraison finale » dans la commande lorsque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27</a:t>
            </a:fld>
            <a:endParaRPr lang="en-GB"/>
          </a:p>
        </p:txBody>
      </p:sp>
      <p:pic>
        <p:nvPicPr>
          <p:cNvPr id="24578" name="Picture 2"/>
          <p:cNvPicPr>
            <a:picLocks noGrp="1" noChangeAspect="1" noChangeArrowheads="1"/>
          </p:cNvPicPr>
          <p:nvPr>
            <p:ph idx="1"/>
          </p:nvPr>
        </p:nvPicPr>
        <p:blipFill>
          <a:blip r:embed="rId2"/>
          <a:srcRect/>
          <a:stretch>
            <a:fillRect/>
          </a:stretch>
        </p:blipFill>
        <p:spPr bwMode="auto">
          <a:xfrm>
            <a:off x="539426" y="1882775"/>
            <a:ext cx="8065148" cy="45720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la quantité totale a été livrée ;</a:t>
            </a:r>
            <a:br>
              <a:rPr lang="fr-FR" dirty="0" smtClean="0"/>
            </a:br>
            <a:r>
              <a:rPr lang="fr-FR" dirty="0" smtClean="0"/>
              <a:t>●      la livraison incomplète ou excédentaire reste dans les tolérances établies.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28</a:t>
            </a:fld>
            <a:endParaRPr lang="en-GB"/>
          </a:p>
        </p:txBody>
      </p:sp>
      <p:pic>
        <p:nvPicPr>
          <p:cNvPr id="25602" name="Picture 2"/>
          <p:cNvPicPr>
            <a:picLocks noGrp="1" noChangeAspect="1" noChangeArrowheads="1"/>
          </p:cNvPicPr>
          <p:nvPr>
            <p:ph sz="half" idx="1"/>
          </p:nvPr>
        </p:nvPicPr>
        <p:blipFill>
          <a:blip r:embed="rId2"/>
          <a:srcRect/>
          <a:stretch>
            <a:fillRect/>
          </a:stretch>
        </p:blipFill>
        <p:spPr bwMode="auto">
          <a:xfrm>
            <a:off x="457200" y="2851746"/>
            <a:ext cx="4038600" cy="2267346"/>
          </a:xfrm>
          <a:prstGeom prst="rect">
            <a:avLst/>
          </a:prstGeom>
          <a:noFill/>
          <a:ln w="9525">
            <a:noFill/>
            <a:miter lim="800000"/>
            <a:headEnd/>
            <a:tailEnd/>
          </a:ln>
          <a:effectLst/>
        </p:spPr>
      </p:pic>
      <p:pic>
        <p:nvPicPr>
          <p:cNvPr id="25603" name="Picture 3"/>
          <p:cNvPicPr>
            <a:picLocks noGrp="1" noChangeAspect="1" noChangeArrowheads="1"/>
          </p:cNvPicPr>
          <p:nvPr>
            <p:ph sz="half" idx="2"/>
          </p:nvPr>
        </p:nvPicPr>
        <p:blipFill>
          <a:blip r:embed="rId3"/>
          <a:srcRect/>
          <a:stretch>
            <a:fillRect/>
          </a:stretch>
        </p:blipFill>
        <p:spPr bwMode="auto">
          <a:xfrm>
            <a:off x="4648200" y="2818478"/>
            <a:ext cx="4038600" cy="2333882"/>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smtClean="0"/>
              <a:t>Si une livraison incomplète est inférieure au seuil de tolérance, vous pouvez néanmoins lui associer manuellement ce code lors de la saisie de l'entrée de marchandises, afin d'indiquer que cette livraison doit être considérée comme complète pour le poste de commande.</a:t>
            </a:r>
            <a:endParaRPr lang="fr-FR" dirty="0"/>
          </a:p>
        </p:txBody>
      </p:sp>
      <p:sp>
        <p:nvSpPr>
          <p:cNvPr id="5" name="Espace réservé de la date 4"/>
          <p:cNvSpPr>
            <a:spLocks noGrp="1"/>
          </p:cNvSpPr>
          <p:nvPr>
            <p:ph type="dt" sz="half" idx="10"/>
          </p:nvPr>
        </p:nvSpPr>
        <p:spPr/>
        <p:txBody>
          <a:bodyPr/>
          <a:lstStyle/>
          <a:p>
            <a:pPr>
              <a:defRPr/>
            </a:pPr>
            <a:fld id="{A4A688C6-80A9-4C9A-9C8D-618361730395}" type="datetime1">
              <a:rPr lang="fr-FR" smtClean="0"/>
              <a:pPr>
                <a:defRPr/>
              </a:pPr>
              <a:t>14/08/2012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 Copyright. Tous droits réservés. </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29</a:t>
            </a:fld>
            <a:endParaRPr lang="en-GB"/>
          </a:p>
        </p:txBody>
      </p:sp>
      <p:pic>
        <p:nvPicPr>
          <p:cNvPr id="26626" name="Picture 2"/>
          <p:cNvPicPr>
            <a:picLocks noGrp="1" noChangeAspect="1" noChangeArrowheads="1"/>
          </p:cNvPicPr>
          <p:nvPr>
            <p:ph idx="1"/>
          </p:nvPr>
        </p:nvPicPr>
        <p:blipFill>
          <a:blip r:embed="rId2"/>
          <a:srcRect/>
          <a:stretch>
            <a:fillRect/>
          </a:stretch>
        </p:blipFill>
        <p:spPr bwMode="auto">
          <a:xfrm>
            <a:off x="1181100" y="2863850"/>
            <a:ext cx="6781800" cy="260985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1CC7DC21-B292-4BBE-8A09-B052CD650D38}" type="datetime1">
              <a:rPr lang="fr-FR" smtClean="0"/>
              <a:pPr/>
              <a:t>14/08/2012</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3</a:t>
            </a:fld>
            <a:endParaRPr lang="en-GB" smtClean="0"/>
          </a:p>
        </p:txBody>
      </p:sp>
      <p:sp>
        <p:nvSpPr>
          <p:cNvPr id="11266" name="Rectangle 1"/>
          <p:cNvSpPr>
            <a:spLocks noGrp="1" noChangeArrowheads="1"/>
          </p:cNvSpPr>
          <p:nvPr>
            <p:ph sz="quarter" idx="4294967295"/>
          </p:nvPr>
        </p:nvSpPr>
        <p:spPr>
          <a:xfrm>
            <a:off x="395288" y="0"/>
            <a:ext cx="8748712" cy="6092825"/>
          </a:xfrm>
          <a:prstGeom prst="rect">
            <a:avLst/>
          </a:prstGeom>
        </p:spPr>
        <p:txBody>
          <a:bodyPr>
            <a:normAutofit/>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b="1" cap="small" dirty="0" smtClean="0"/>
              <a:t>Mes références SAP  :  APTAR, VALOIS, Janssen </a:t>
            </a:r>
            <a:r>
              <a:rPr lang="fr-FR" sz="1400" b="1" cap="small" dirty="0" err="1" smtClean="0"/>
              <a:t>Cilag</a:t>
            </a:r>
            <a:r>
              <a:rPr lang="fr-FR" sz="1400" b="1" cap="small" dirty="0" smtClean="0"/>
              <a:t>, Aventis, </a:t>
            </a:r>
            <a:r>
              <a:rPr lang="fr-FR" sz="1400" b="1" cap="small" dirty="0" err="1" smtClean="0"/>
              <a:t>Lubrizol</a:t>
            </a:r>
            <a:r>
              <a:rPr lang="fr-FR" sz="1400" b="1" cap="small" dirty="0" smtClean="0"/>
              <a:t>, SEAQUIST, Bayer, Le CESI</a:t>
            </a:r>
            <a:br>
              <a:rPr lang="fr-FR" sz="1400" b="1" cap="small" dirty="0" smtClean="0"/>
            </a:br>
            <a:endParaRPr lang="fr-FR"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Toute</a:t>
            </a:r>
            <a:r>
              <a:rPr lang="en-GB" sz="1400" b="1" cap="small" dirty="0" smtClean="0"/>
              <a:t> </a:t>
            </a:r>
            <a:r>
              <a:rPr lang="en-GB" sz="1400" b="1" cap="small" dirty="0" err="1" smtClean="0"/>
              <a:t>représentation</a:t>
            </a:r>
            <a:r>
              <a:rPr lang="en-GB" sz="1400" b="1" cap="small" dirty="0" smtClean="0"/>
              <a:t> </a:t>
            </a:r>
            <a:r>
              <a:rPr lang="en-GB" sz="1400" b="1" cap="small" dirty="0" err="1" smtClean="0"/>
              <a:t>ou</a:t>
            </a:r>
            <a:r>
              <a:rPr lang="en-GB" sz="1400" b="1" cap="small" dirty="0" smtClean="0"/>
              <a:t> reproduction de </a:t>
            </a:r>
            <a:r>
              <a:rPr lang="en-GB" sz="1400" b="1" cap="small" dirty="0" err="1" smtClean="0"/>
              <a:t>mes</a:t>
            </a:r>
            <a:r>
              <a:rPr lang="en-GB" sz="1400" b="1" cap="small" dirty="0" smtClean="0"/>
              <a:t> guides , </a:t>
            </a:r>
            <a:r>
              <a:rPr lang="en-GB" sz="1400" b="1" cap="small" dirty="0" err="1" smtClean="0"/>
              <a:t>même</a:t>
            </a:r>
            <a:r>
              <a:rPr lang="en-GB" sz="1400" b="1" cap="small" dirty="0" smtClean="0"/>
              <a:t> </a:t>
            </a:r>
            <a:r>
              <a:rPr lang="en-GB" sz="1400" b="1" cap="small" dirty="0" err="1" smtClean="0"/>
              <a:t>partielle</a:t>
            </a:r>
            <a:r>
              <a:rPr lang="en-GB" sz="1400" b="1" cap="small" dirty="0" smtClean="0"/>
              <a:t>, par </a:t>
            </a:r>
            <a:r>
              <a:rPr lang="en-GB" sz="1400" b="1" cap="small" dirty="0" err="1" smtClean="0"/>
              <a:t>quelques</a:t>
            </a:r>
            <a:r>
              <a:rPr lang="en-GB" sz="1400" b="1" cap="small" dirty="0" smtClean="0"/>
              <a:t> </a:t>
            </a:r>
            <a:r>
              <a:rPr lang="en-GB" sz="1400" b="1" cap="small" dirty="0" err="1" smtClean="0"/>
              <a:t>procédés</a:t>
            </a:r>
            <a:r>
              <a:rPr lang="en-GB" sz="14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quelques</a:t>
            </a:r>
            <a:r>
              <a:rPr lang="en-GB" sz="1400" b="1" cap="small" dirty="0" smtClean="0"/>
              <a:t> fins </a:t>
            </a:r>
            <a:r>
              <a:rPr lang="en-GB" sz="1400" b="1" cap="small" dirty="0" err="1" smtClean="0"/>
              <a:t>que</a:t>
            </a:r>
            <a:r>
              <a:rPr lang="en-GB" sz="1400" b="1" cap="small" dirty="0" smtClean="0"/>
              <a:t> </a:t>
            </a:r>
            <a:r>
              <a:rPr lang="en-GB" sz="1400" b="1" cap="small" dirty="0" err="1" smtClean="0"/>
              <a:t>ce</a:t>
            </a:r>
            <a:r>
              <a:rPr lang="en-GB" sz="1400" b="1" cap="small" dirty="0" smtClean="0"/>
              <a:t> </a:t>
            </a:r>
            <a:r>
              <a:rPr lang="en-GB" sz="1400" b="1" cap="small" dirty="0" err="1" smtClean="0"/>
              <a:t>soit</a:t>
            </a:r>
            <a:r>
              <a:rPr lang="en-GB" sz="1400" b="1" cap="small" dirty="0" smtClean="0"/>
              <a:t>, </a:t>
            </a:r>
            <a:r>
              <a:rPr lang="en-GB" sz="1400" b="1" cap="small" dirty="0" err="1" smtClean="0"/>
              <a:t>est</a:t>
            </a:r>
            <a:r>
              <a:rPr lang="en-GB" sz="1400" b="1" cap="small" dirty="0" smtClean="0"/>
              <a:t> </a:t>
            </a:r>
            <a:r>
              <a:rPr lang="en-GB" sz="1400" b="1" cap="small" dirty="0" err="1" smtClean="0"/>
              <a:t>interdite</a:t>
            </a:r>
            <a:r>
              <a:rPr lang="en-GB" sz="1400" b="1" cap="small" dirty="0" smtClean="0"/>
              <a:t> sans </a:t>
            </a:r>
            <a:r>
              <a:rPr lang="en-GB" sz="1400" b="1" cap="small" dirty="0" err="1" smtClean="0"/>
              <a:t>mon</a:t>
            </a:r>
            <a:r>
              <a:rPr lang="en-GB" sz="1400" b="1" cap="small" dirty="0" smtClean="0"/>
              <a:t> </a:t>
            </a:r>
            <a:r>
              <a:rPr lang="en-GB" sz="1400" b="1" cap="small" dirty="0" err="1" smtClean="0"/>
              <a:t>autorisation</a:t>
            </a:r>
            <a:r>
              <a:rPr lang="en-GB" sz="1400" b="1" cap="small" dirty="0" smtClean="0"/>
              <a:t> </a:t>
            </a:r>
            <a:r>
              <a:rPr lang="en-GB" sz="1400" b="1" cap="small" dirty="0" err="1" smtClean="0"/>
              <a:t>écrite</a:t>
            </a:r>
            <a:r>
              <a:rPr lang="en-GB" sz="1400" b="1" cap="small" dirty="0" smtClean="0"/>
              <a:t> </a:t>
            </a:r>
            <a:r>
              <a:rPr lang="en-GB" sz="1400" b="1" cap="small" dirty="0" err="1" smtClean="0"/>
              <a:t>explicite</a:t>
            </a:r>
            <a:r>
              <a:rPr lang="en-GB" sz="14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L'utilisation</a:t>
            </a:r>
            <a:r>
              <a:rPr lang="en-GB" sz="1400" b="1" cap="small" dirty="0" smtClean="0"/>
              <a:t> de </a:t>
            </a:r>
            <a:r>
              <a:rPr lang="en-GB" sz="1400" b="1" cap="small" dirty="0" err="1" smtClean="0"/>
              <a:t>mes</a:t>
            </a:r>
            <a:r>
              <a:rPr lang="en-GB" sz="1400" b="1" cap="small" dirty="0" smtClean="0"/>
              <a:t> documents </a:t>
            </a:r>
            <a:r>
              <a:rPr lang="en-GB" sz="1400" b="1" cap="small" dirty="0" err="1" smtClean="0"/>
              <a:t>est</a:t>
            </a:r>
            <a:r>
              <a:rPr lang="en-GB" sz="1400" b="1" cap="small" dirty="0" smtClean="0"/>
              <a:t> </a:t>
            </a:r>
            <a:r>
              <a:rPr lang="en-GB" sz="1400" b="1" cap="small" dirty="0" err="1" smtClean="0"/>
              <a:t>strictement</a:t>
            </a:r>
            <a:r>
              <a:rPr lang="en-GB" sz="1400" b="1" cap="small" dirty="0" smtClean="0"/>
              <a:t> </a:t>
            </a:r>
            <a:r>
              <a:rPr lang="en-GB" sz="1400" b="1" cap="small" dirty="0" err="1" smtClean="0"/>
              <a:t>réservée</a:t>
            </a:r>
            <a:r>
              <a:rPr lang="en-GB" sz="1400" b="1" cap="small" dirty="0" smtClean="0"/>
              <a:t> à un usage </a:t>
            </a:r>
            <a:r>
              <a:rPr lang="en-GB" sz="1400" b="1" cap="small" dirty="0" err="1" smtClean="0"/>
              <a:t>privé</a:t>
            </a:r>
            <a:r>
              <a:rPr lang="en-GB" sz="14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Propriété</a:t>
            </a:r>
            <a:r>
              <a:rPr lang="en-GB" sz="1400" b="1" cap="small" dirty="0" smtClean="0"/>
              <a:t> </a:t>
            </a:r>
            <a:r>
              <a:rPr lang="en-GB" sz="1400" b="1" cap="small" dirty="0" err="1" smtClean="0"/>
              <a:t>intellectuelle</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Pour tout </a:t>
            </a:r>
            <a:r>
              <a:rPr lang="en-GB" sz="1400" b="1" cap="small" dirty="0" err="1" smtClean="0"/>
              <a:t>autre</a:t>
            </a:r>
            <a:r>
              <a:rPr lang="en-GB" sz="1400" b="1" cap="small" dirty="0" smtClean="0"/>
              <a:t> usage, </a:t>
            </a:r>
            <a:r>
              <a:rPr lang="en-GB" sz="1400" b="1" cap="small" dirty="0" err="1" smtClean="0"/>
              <a:t>merci</a:t>
            </a:r>
            <a:r>
              <a:rPr lang="en-GB" sz="1400" b="1" cap="small" dirty="0" smtClean="0"/>
              <a:t> de me consulter </a:t>
            </a:r>
            <a:r>
              <a:rPr lang="en-GB" sz="1400" b="1" cap="small" dirty="0" err="1" smtClean="0"/>
              <a:t>préalablement</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cap="small" dirty="0" smtClean="0"/>
              <a:t/>
            </a:r>
            <a:br>
              <a:rPr lang="en-GB" sz="1400" cap="small" dirty="0" smtClean="0"/>
            </a:br>
            <a:r>
              <a:rPr lang="en-GB" sz="1400" b="1" cap="small" dirty="0" smtClean="0"/>
              <a:t>SAP , Marque </a:t>
            </a:r>
            <a:r>
              <a:rPr lang="en-GB" sz="1400" b="1" cap="small" dirty="0" err="1" smtClean="0"/>
              <a:t>déposée</a:t>
            </a:r>
            <a:r>
              <a:rPr lang="en-GB" sz="1400" b="1" cap="small" dirty="0" smtClean="0"/>
              <a:t> par SAP AG et </a:t>
            </a:r>
            <a:r>
              <a:rPr lang="en-GB" sz="1400" b="1" cap="small" dirty="0" err="1" smtClean="0"/>
              <a:t>noms</a:t>
            </a:r>
            <a:r>
              <a:rPr lang="en-GB" sz="1400" b="1" cap="small" dirty="0" smtClean="0"/>
              <a:t> </a:t>
            </a:r>
            <a:r>
              <a:rPr lang="en-GB" sz="1400" b="1" cap="small" dirty="0" err="1" smtClean="0"/>
              <a:t>suivants</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cap="small" dirty="0" smtClean="0"/>
              <a:t/>
            </a:r>
            <a:br>
              <a:rPr lang="en-GB" sz="1400" cap="small" dirty="0" smtClean="0"/>
            </a:br>
            <a:r>
              <a:rPr lang="en-GB" sz="1400" b="1" cap="small" dirty="0" smtClean="0"/>
              <a:t>ABAP, ABAP/4, BAPI, Management Cockpit, </a:t>
            </a:r>
            <a:r>
              <a:rPr lang="en-GB" sz="1400" b="1" cap="small" dirty="0" err="1" smtClean="0"/>
              <a:t>InterSAP</a:t>
            </a:r>
            <a:r>
              <a:rPr lang="en-GB" sz="1400" b="1" cap="small" dirty="0" smtClean="0"/>
              <a:t>, RIVA, R/2, R/3, R/3 Retail, SAP ECC, SAP (Logo), SAP (Word), </a:t>
            </a:r>
            <a:r>
              <a:rPr lang="en-GB" sz="1400" b="1" cap="small" dirty="0" err="1" smtClean="0"/>
              <a:t>SAPaccess</a:t>
            </a:r>
            <a:r>
              <a:rPr lang="en-GB" sz="1400" b="1" cap="small" dirty="0" smtClean="0"/>
              <a:t>, </a:t>
            </a:r>
            <a:r>
              <a:rPr lang="en-GB" sz="1400" b="1" cap="small" dirty="0" err="1" smtClean="0"/>
              <a:t>SAPfile</a:t>
            </a:r>
            <a:r>
              <a:rPr lang="en-GB" sz="1400" b="1" cap="small" dirty="0" smtClean="0"/>
              <a:t>, </a:t>
            </a:r>
            <a:r>
              <a:rPr lang="en-GB" sz="1400" b="1" cap="small" dirty="0" err="1" smtClean="0"/>
              <a:t>SAPfind</a:t>
            </a:r>
            <a:r>
              <a:rPr lang="en-GB" sz="1400" b="1" cap="small" dirty="0" smtClean="0"/>
              <a:t>, </a:t>
            </a:r>
            <a:r>
              <a:rPr lang="en-GB" sz="1400" b="1" cap="small" dirty="0" err="1" smtClean="0"/>
              <a:t>SAPmail</a:t>
            </a:r>
            <a:r>
              <a:rPr lang="en-GB" sz="1400" b="1" cap="small" dirty="0" smtClean="0"/>
              <a:t>, </a:t>
            </a:r>
            <a:r>
              <a:rPr lang="en-GB" sz="1400" b="1" cap="small" dirty="0" err="1" smtClean="0"/>
              <a:t>SAPoffice</a:t>
            </a:r>
            <a:r>
              <a:rPr lang="en-GB" sz="1400" b="1" cap="small" dirty="0" smtClean="0"/>
              <a:t>, </a:t>
            </a:r>
            <a:r>
              <a:rPr lang="en-GB" sz="1400" b="1" cap="small" dirty="0" err="1" smtClean="0"/>
              <a:t>SAPscript</a:t>
            </a:r>
            <a:r>
              <a:rPr lang="en-GB" sz="1400" b="1" cap="small" dirty="0" smtClean="0"/>
              <a:t>, </a:t>
            </a:r>
            <a:r>
              <a:rPr lang="en-GB" sz="1400" b="1" cap="small" dirty="0" err="1" smtClean="0"/>
              <a:t>SAPtime</a:t>
            </a:r>
            <a:r>
              <a:rPr lang="en-GB" sz="1400" b="1" cap="small" dirty="0" smtClean="0"/>
              <a:t>, </a:t>
            </a:r>
            <a:r>
              <a:rPr lang="en-GB" sz="1400" b="1" cap="small" dirty="0" err="1" smtClean="0"/>
              <a:t>SAPtronic</a:t>
            </a:r>
            <a:r>
              <a:rPr lang="en-GB" sz="1400" b="1" cap="small" dirty="0" smtClean="0"/>
              <a:t>, SAP-EDI, SAP </a:t>
            </a:r>
            <a:r>
              <a:rPr lang="en-GB" sz="1400" b="1" cap="small" dirty="0" err="1" smtClean="0"/>
              <a:t>EarlyWatch</a:t>
            </a:r>
            <a:r>
              <a:rPr lang="en-GB" sz="1400" b="1" cap="small" dirty="0" smtClean="0"/>
              <a:t>, SAP </a:t>
            </a:r>
            <a:r>
              <a:rPr lang="en-GB" sz="1400" b="1" cap="small" dirty="0" err="1" smtClean="0"/>
              <a:t>ArchiveLink</a:t>
            </a:r>
            <a:r>
              <a:rPr lang="en-GB" sz="1400" b="1" cap="small" dirty="0" smtClean="0"/>
              <a:t>, SAP Business Workflow, ALE/WEB, SAPPHIRE, </a:t>
            </a:r>
            <a:r>
              <a:rPr lang="en-GB" sz="1400" b="1" cap="small" dirty="0" err="1" smtClean="0"/>
              <a:t>TeamSAP</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Je ne </a:t>
            </a:r>
            <a:r>
              <a:rPr lang="en-GB" sz="1400" b="1" cap="small" dirty="0" err="1" smtClean="0"/>
              <a:t>peux</a:t>
            </a:r>
            <a:r>
              <a:rPr lang="en-GB" sz="1400" b="1" cap="small" dirty="0" smtClean="0"/>
              <a:t> </a:t>
            </a:r>
            <a:r>
              <a:rPr lang="en-GB" sz="1400" b="1" cap="small" dirty="0" err="1" smtClean="0"/>
              <a:t>être</a:t>
            </a:r>
            <a:r>
              <a:rPr lang="en-GB" sz="1400" b="1" cap="small" dirty="0" smtClean="0"/>
              <a:t> </a:t>
            </a:r>
            <a:r>
              <a:rPr lang="en-GB" sz="1400" b="1" cap="small" dirty="0" err="1" smtClean="0"/>
              <a:t>accusé</a:t>
            </a:r>
            <a:r>
              <a:rPr lang="en-GB" sz="1400" b="1" cap="small" dirty="0" smtClean="0"/>
              <a:t> de </a:t>
            </a:r>
            <a:r>
              <a:rPr lang="en-GB" sz="1400" b="1" cap="small" dirty="0" err="1" smtClean="0"/>
              <a:t>contrefaçon</a:t>
            </a:r>
            <a:r>
              <a:rPr lang="en-GB" sz="1400" b="1" cap="small" dirty="0" smtClean="0"/>
              <a:t> </a:t>
            </a:r>
            <a:r>
              <a:rPr lang="en-GB" sz="1400" b="1" cap="small" dirty="0" err="1" smtClean="0"/>
              <a:t>ou</a:t>
            </a:r>
            <a:r>
              <a:rPr lang="en-GB" sz="1400" b="1" cap="small" dirty="0" smtClean="0"/>
              <a:t> de reproductions </a:t>
            </a:r>
            <a:r>
              <a:rPr lang="en-GB" sz="1400" b="1" cap="small" dirty="0" err="1" smtClean="0"/>
              <a:t>interdites</a:t>
            </a:r>
            <a:r>
              <a:rPr lang="en-GB" sz="1400" b="1" cap="small" dirty="0" smtClean="0"/>
              <a:t> pour les raisons </a:t>
            </a:r>
            <a:r>
              <a:rPr lang="en-GB" sz="1400" b="1" cap="small" dirty="0" err="1" smtClean="0"/>
              <a:t>suivantes</a:t>
            </a:r>
            <a:r>
              <a:rPr lang="en-GB" sz="1400" b="1" cap="small" dirty="0" smtClean="0"/>
              <a:t> :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Mes</a:t>
            </a:r>
            <a:r>
              <a:rPr lang="en-GB" sz="1400" b="1" cap="small" dirty="0" smtClean="0"/>
              <a:t> guides </a:t>
            </a:r>
            <a:r>
              <a:rPr lang="en-GB" sz="1400" b="1" cap="small" dirty="0" err="1" smtClean="0"/>
              <a:t>utilisateurs</a:t>
            </a:r>
            <a:r>
              <a:rPr lang="en-GB" sz="1400" b="1" cap="small" dirty="0" smtClean="0"/>
              <a:t> et de </a:t>
            </a:r>
            <a:r>
              <a:rPr lang="en-GB" sz="1400" b="1" cap="small" dirty="0" err="1" smtClean="0"/>
              <a:t>paramétrage</a:t>
            </a:r>
            <a:r>
              <a:rPr lang="en-GB" sz="1400" b="1" cap="small" dirty="0" smtClean="0"/>
              <a:t> </a:t>
            </a:r>
            <a:r>
              <a:rPr lang="en-GB" sz="1400" b="1" cap="small" dirty="0" err="1" smtClean="0"/>
              <a:t>sont</a:t>
            </a:r>
            <a:r>
              <a:rPr lang="en-GB" sz="1400" b="1" cap="small" dirty="0" smtClean="0"/>
              <a:t> </a:t>
            </a:r>
            <a:r>
              <a:rPr lang="en-GB" sz="1400" b="1" cap="small" dirty="0" err="1" smtClean="0"/>
              <a:t>issus</a:t>
            </a:r>
            <a:r>
              <a:rPr lang="en-GB" sz="1400" b="1" cap="small" dirty="0" smtClean="0"/>
              <a:t> de </a:t>
            </a:r>
            <a:r>
              <a:rPr lang="en-GB" sz="1400" b="1" cap="small" dirty="0" err="1" smtClean="0"/>
              <a:t>mes</a:t>
            </a:r>
            <a:r>
              <a:rPr lang="en-GB" sz="1400" b="1" cap="small" dirty="0" smtClean="0"/>
              <a:t> </a:t>
            </a:r>
            <a:r>
              <a:rPr lang="en-GB" sz="1400" b="1" cap="small" dirty="0" err="1" smtClean="0"/>
              <a:t>connaissances</a:t>
            </a:r>
            <a:r>
              <a:rPr lang="en-GB" sz="1400" b="1" cap="small" dirty="0" smtClean="0"/>
              <a:t> </a:t>
            </a:r>
            <a:r>
              <a:rPr lang="en-GB" sz="1400" b="1" cap="small" dirty="0" err="1" smtClean="0"/>
              <a:t>personnelles</a:t>
            </a:r>
            <a:r>
              <a:rPr lang="en-GB" sz="1400" b="1" cap="small" dirty="0" smtClean="0"/>
              <a:t> et de sites web.</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Les </a:t>
            </a:r>
            <a:r>
              <a:rPr lang="en-GB" sz="1400" b="1" cap="small" dirty="0" err="1" smtClean="0"/>
              <a:t>noms</a:t>
            </a:r>
            <a:r>
              <a:rPr lang="en-GB" sz="1400" b="1" cap="small" dirty="0" smtClean="0"/>
              <a:t> des </a:t>
            </a:r>
            <a:r>
              <a:rPr lang="en-GB" sz="1400" b="1" cap="small" dirty="0" err="1" smtClean="0"/>
              <a:t>personnes</a:t>
            </a:r>
            <a:r>
              <a:rPr lang="en-GB" sz="1400" b="1" cap="small" dirty="0" smtClean="0"/>
              <a:t> et sites </a:t>
            </a:r>
            <a:r>
              <a:rPr lang="en-GB" sz="1400" b="1" cap="small" dirty="0" err="1" smtClean="0"/>
              <a:t>sont</a:t>
            </a:r>
            <a:r>
              <a:rPr lang="en-GB" sz="1400" b="1" cap="small" dirty="0" smtClean="0"/>
              <a:t> </a:t>
            </a:r>
            <a:r>
              <a:rPr lang="en-GB" sz="1400" b="1" cap="small" dirty="0" err="1" smtClean="0"/>
              <a:t>clairement</a:t>
            </a:r>
            <a:r>
              <a:rPr lang="en-GB" sz="1400" b="1" cap="small" dirty="0" smtClean="0"/>
              <a:t> </a:t>
            </a:r>
            <a:r>
              <a:rPr lang="en-GB" sz="1400" b="1" cap="small" dirty="0" err="1" smtClean="0"/>
              <a:t>énoncés</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solidFill>
                  <a:srgbClr val="CC3300"/>
                </a:solidFill>
              </a:rPr>
              <a:t>	http://www.sharesap.com </a:t>
            </a:r>
            <a:r>
              <a:rPr lang="en-GB" sz="1400" b="1" cap="small" dirty="0" smtClean="0"/>
              <a:t> </a:t>
            </a:r>
            <a:r>
              <a:rPr lang="en-GB" sz="1400" b="1" cap="small" dirty="0" err="1" smtClean="0"/>
              <a:t>est</a:t>
            </a:r>
            <a:r>
              <a:rPr lang="en-GB" sz="1400" b="1" cap="small" dirty="0" smtClean="0"/>
              <a:t> </a:t>
            </a:r>
            <a:r>
              <a:rPr lang="en-GB" sz="1400" b="1" cap="small" dirty="0" err="1" smtClean="0"/>
              <a:t>indépendant</a:t>
            </a:r>
            <a:r>
              <a:rPr lang="en-GB" sz="14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	</a:t>
            </a:r>
            <a:r>
              <a:rPr lang="en-GB" sz="1400" b="1" cap="small" dirty="0" err="1" smtClean="0"/>
              <a:t>Sharesap</a:t>
            </a:r>
            <a:r>
              <a:rPr lang="en-GB" sz="1400" b="1" cap="small" dirty="0" smtClean="0"/>
              <a:t> </a:t>
            </a:r>
            <a:r>
              <a:rPr lang="en-GB" sz="1400" b="1" cap="small" dirty="0" err="1" smtClean="0"/>
              <a:t>n'est</a:t>
            </a:r>
            <a:r>
              <a:rPr lang="en-GB" sz="1400" b="1" cap="small" dirty="0" smtClean="0"/>
              <a:t> pas </a:t>
            </a:r>
            <a:r>
              <a:rPr lang="en-GB" sz="1400" b="1" cap="small" dirty="0" err="1" smtClean="0"/>
              <a:t>affilié</a:t>
            </a:r>
            <a:r>
              <a:rPr lang="en-GB" sz="1400" b="1" cap="small" dirty="0" smtClean="0"/>
              <a:t> à SAP AG </a:t>
            </a:r>
            <a:r>
              <a:rPr lang="en-GB" sz="1400" b="1" cap="small" dirty="0" err="1" smtClean="0"/>
              <a:t>ou</a:t>
            </a:r>
            <a:r>
              <a:rPr lang="en-GB" sz="1400" b="1" cap="small" dirty="0" smtClean="0"/>
              <a:t> à </a:t>
            </a:r>
            <a:r>
              <a:rPr lang="en-GB" sz="1400" b="1" cap="small" dirty="0" err="1" smtClean="0"/>
              <a:t>l'une</a:t>
            </a:r>
            <a:r>
              <a:rPr lang="en-GB" sz="1400" b="1" cap="small" dirty="0" smtClean="0"/>
              <a:t> de </a:t>
            </a:r>
            <a:r>
              <a:rPr lang="en-GB" sz="1400" b="1" cap="small" dirty="0" err="1" smtClean="0"/>
              <a:t>ses</a:t>
            </a:r>
            <a:r>
              <a:rPr lang="en-GB" sz="1400" b="1" cap="small" dirty="0" smtClean="0"/>
              <a:t> </a:t>
            </a:r>
            <a:r>
              <a:rPr lang="en-GB" sz="1400" b="1" cap="small" dirty="0" err="1" smtClean="0"/>
              <a:t>filiales</a:t>
            </a:r>
            <a:r>
              <a:rPr lang="en-GB" sz="14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dirty="0" smtClean="0"/>
              <a:t>Sharesap.com®. Copyright©. Tous droits réservés. Par Mickael QUESNOT, Consultant SAP</a:t>
            </a:r>
            <a:endParaRPr lang="en-GB" sz="14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Si vous saisissez une livraison de retour ou une annulation pour un poste dont le code « livraison finale » a déjà été activé et que la quantité livrée passe sous la limite de tolérance en cas de livraison incomplète, ce code est automatiquement réinitialisé.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27651" name="Picture 3"/>
          <p:cNvPicPr>
            <a:picLocks noGrp="1" noChangeAspect="1" noChangeArrowheads="1"/>
          </p:cNvPicPr>
          <p:nvPr>
            <p:ph idx="1"/>
          </p:nvPr>
        </p:nvPicPr>
        <p:blipFill>
          <a:blip r:embed="rId2"/>
          <a:srcRect/>
          <a:stretch>
            <a:fillRect/>
          </a:stretch>
        </p:blipFill>
        <p:spPr bwMode="auto">
          <a:xfrm>
            <a:off x="502976" y="1882775"/>
            <a:ext cx="8138047" cy="4572000"/>
          </a:xfrm>
          <a:prstGeom prst="rect">
            <a:avLst/>
          </a:prstGeom>
          <a:noFill/>
          <a:ln w="9525">
            <a:noFill/>
            <a:miter lim="800000"/>
            <a:headEnd/>
            <a:tailEnd/>
          </a:ln>
          <a:effectLst/>
        </p:spPr>
      </p:pic>
      <p:sp>
        <p:nvSpPr>
          <p:cNvPr id="11" name="Flèche vers le bas 10"/>
          <p:cNvSpPr/>
          <p:nvPr/>
        </p:nvSpPr>
        <p:spPr>
          <a:xfrm>
            <a:off x="5500694" y="1928802"/>
            <a:ext cx="571504" cy="642942"/>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recevez alors un message vous avertissant de cette réinitialisation. </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28674" name="Picture 2"/>
          <p:cNvPicPr>
            <a:picLocks noGrp="1" noChangeAspect="1" noChangeArrowheads="1"/>
          </p:cNvPicPr>
          <p:nvPr>
            <p:ph idx="1"/>
          </p:nvPr>
        </p:nvPicPr>
        <p:blipFill>
          <a:blip r:embed="rId2"/>
          <a:srcRect/>
          <a:stretch>
            <a:fillRect/>
          </a:stretch>
        </p:blipFill>
        <p:spPr bwMode="auto">
          <a:xfrm>
            <a:off x="612422" y="1882775"/>
            <a:ext cx="7919156" cy="45720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vous n’attendez aucune autre livraison, vous pouvez réinitialiser manuellement le code « livraison finale ». De fait, ce code ne sera plus réinitialisé automatiquement</a:t>
            </a:r>
            <a:r>
              <a:rPr lang="fr-FR" dirty="0" smtClean="0"/>
              <a:t>. ME22N</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32</a:t>
            </a:fld>
            <a:endParaRPr lang="en-GB"/>
          </a:p>
        </p:txBody>
      </p:sp>
      <p:pic>
        <p:nvPicPr>
          <p:cNvPr id="29698" name="Picture 2"/>
          <p:cNvPicPr>
            <a:picLocks noGrp="1" noChangeAspect="1" noChangeArrowheads="1"/>
          </p:cNvPicPr>
          <p:nvPr>
            <p:ph idx="1"/>
          </p:nvPr>
        </p:nvPicPr>
        <p:blipFill>
          <a:blip r:embed="rId2"/>
          <a:srcRect/>
          <a:stretch>
            <a:fillRect/>
          </a:stretch>
        </p:blipFill>
        <p:spPr bwMode="auto">
          <a:xfrm>
            <a:off x="457200" y="2188875"/>
            <a:ext cx="8229600" cy="39598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code « livraison finale » a plusieurs effets.</a:t>
            </a:r>
            <a:br>
              <a:rPr lang="fr-FR" dirty="0" smtClean="0"/>
            </a:b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33</a:t>
            </a:fld>
            <a:endParaRPr lang="en-GB"/>
          </a:p>
        </p:txBody>
      </p:sp>
      <p:pic>
        <p:nvPicPr>
          <p:cNvPr id="30722" name="Picture 2"/>
          <p:cNvPicPr>
            <a:picLocks noGrp="1" noChangeAspect="1" noChangeArrowheads="1"/>
          </p:cNvPicPr>
          <p:nvPr>
            <p:ph idx="1"/>
          </p:nvPr>
        </p:nvPicPr>
        <p:blipFill>
          <a:blip r:embed="rId2"/>
          <a:srcRect/>
          <a:stretch>
            <a:fillRect/>
          </a:stretch>
        </p:blipFill>
        <p:spPr bwMode="auto">
          <a:xfrm>
            <a:off x="2295525" y="3035300"/>
            <a:ext cx="4552950" cy="226695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Le poste de commande d’achat est considéré comme clôturé, même si la quantité n'a pas été intégralement livrée.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34</a:t>
            </a:fld>
            <a:endParaRPr lang="en-GB"/>
          </a:p>
        </p:txBody>
      </p:sp>
      <p:pic>
        <p:nvPicPr>
          <p:cNvPr id="31746" name="Picture 2"/>
          <p:cNvPicPr>
            <a:picLocks noGrp="1" noChangeAspect="1" noChangeArrowheads="1"/>
          </p:cNvPicPr>
          <p:nvPr>
            <p:ph idx="1"/>
          </p:nvPr>
        </p:nvPicPr>
        <p:blipFill>
          <a:blip r:embed="rId2"/>
          <a:srcRect/>
          <a:stretch>
            <a:fillRect/>
          </a:stretch>
        </p:blipFill>
        <p:spPr bwMode="auto">
          <a:xfrm>
            <a:off x="562927" y="1882775"/>
            <a:ext cx="8018145" cy="4572000"/>
          </a:xfrm>
          <a:prstGeom prst="rect">
            <a:avLst/>
          </a:prstGeom>
          <a:noFill/>
          <a:ln w="9525">
            <a:noFill/>
            <a:miter lim="800000"/>
            <a:headEnd/>
            <a:tailEnd/>
          </a:ln>
          <a:effectLst/>
        </p:spPr>
      </p:pic>
      <p:sp>
        <p:nvSpPr>
          <p:cNvPr id="8" name="Flèche vers le bas 7"/>
          <p:cNvSpPr/>
          <p:nvPr/>
        </p:nvSpPr>
        <p:spPr>
          <a:xfrm>
            <a:off x="4286248" y="4572008"/>
            <a:ext cx="642942" cy="857256"/>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Une livraison peut encore être effectuée même si elle n'est pas attendue.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35</a:t>
            </a:fld>
            <a:endParaRPr lang="en-GB"/>
          </a:p>
        </p:txBody>
      </p:sp>
      <p:pic>
        <p:nvPicPr>
          <p:cNvPr id="32770" name="Picture 2"/>
          <p:cNvPicPr>
            <a:picLocks noGrp="1" noChangeAspect="1" noChangeArrowheads="1"/>
          </p:cNvPicPr>
          <p:nvPr>
            <p:ph idx="1"/>
          </p:nvPr>
        </p:nvPicPr>
        <p:blipFill>
          <a:blip r:embed="rId2"/>
          <a:srcRect/>
          <a:stretch>
            <a:fillRect/>
          </a:stretch>
        </p:blipFill>
        <p:spPr bwMode="auto">
          <a:xfrm>
            <a:off x="547745" y="1882775"/>
            <a:ext cx="8048509" cy="45720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Lors de l'entrée de marchandises suivante, le système suggère le poste comme non sélectionné.</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36</a:t>
            </a:fld>
            <a:endParaRPr lang="en-GB"/>
          </a:p>
        </p:txBody>
      </p:sp>
      <p:pic>
        <p:nvPicPr>
          <p:cNvPr id="33794" name="Picture 2"/>
          <p:cNvPicPr>
            <a:picLocks noGrp="1" noChangeAspect="1" noChangeArrowheads="1"/>
          </p:cNvPicPr>
          <p:nvPr>
            <p:ph idx="1"/>
          </p:nvPr>
        </p:nvPicPr>
        <p:blipFill>
          <a:blip r:embed="rId2"/>
          <a:srcRect/>
          <a:stretch>
            <a:fillRect/>
          </a:stretch>
        </p:blipFill>
        <p:spPr bwMode="auto">
          <a:xfrm>
            <a:off x="620211" y="1882775"/>
            <a:ext cx="7903577" cy="4572000"/>
          </a:xfrm>
          <a:prstGeom prst="rect">
            <a:avLst/>
          </a:prstGeom>
          <a:noFill/>
          <a:ln w="9525">
            <a:noFill/>
            <a:miter lim="800000"/>
            <a:headEnd/>
            <a:tailEnd/>
          </a:ln>
          <a:effectLst/>
        </p:spPr>
      </p:pic>
      <p:sp>
        <p:nvSpPr>
          <p:cNvPr id="8" name="Flèche droite 7"/>
          <p:cNvSpPr/>
          <p:nvPr/>
        </p:nvSpPr>
        <p:spPr>
          <a:xfrm>
            <a:off x="0" y="5572140"/>
            <a:ext cx="571472" cy="150019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Le poste de commande d’achat peut être supprimé même si la quantité totale n'a pas été livrée.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37</a:t>
            </a:fld>
            <a:endParaRPr lang="en-GB"/>
          </a:p>
        </p:txBody>
      </p:sp>
      <p:pic>
        <p:nvPicPr>
          <p:cNvPr id="34818" name="Picture 2"/>
          <p:cNvPicPr>
            <a:picLocks noGrp="1" noChangeAspect="1" noChangeArrowheads="1"/>
          </p:cNvPicPr>
          <p:nvPr>
            <p:ph idx="1"/>
          </p:nvPr>
        </p:nvPicPr>
        <p:blipFill>
          <a:blip r:embed="rId2"/>
          <a:srcRect/>
          <a:stretch>
            <a:fillRect/>
          </a:stretch>
        </p:blipFill>
        <p:spPr bwMode="auto">
          <a:xfrm>
            <a:off x="457200" y="2154780"/>
            <a:ext cx="8229600" cy="4027990"/>
          </a:xfrm>
          <a:prstGeom prst="rect">
            <a:avLst/>
          </a:prstGeom>
          <a:noFill/>
          <a:ln w="9525">
            <a:noFill/>
            <a:miter lim="800000"/>
            <a:headEnd/>
            <a:tailEnd/>
          </a:ln>
          <a:effectLst/>
        </p:spPr>
      </p:pic>
      <p:sp>
        <p:nvSpPr>
          <p:cNvPr id="8" name="Flèche droite 7"/>
          <p:cNvSpPr/>
          <p:nvPr/>
        </p:nvSpPr>
        <p:spPr>
          <a:xfrm>
            <a:off x="0" y="2786058"/>
            <a:ext cx="642910" cy="107157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r>
            <a:br>
              <a:rPr lang="fr-FR" dirty="0" smtClean="0"/>
            </a:br>
            <a:r>
              <a:rPr lang="fr-FR" dirty="0" smtClean="0"/>
              <a:t>Même si le code « livraison finale » n'a pas été activé, un poste de commande d'achat est considéré comme clôturé lorsque la quantité totale a été livrée. Dans ce cas, le code « livraison finale » n'est pas obligatoire.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38</a:t>
            </a:fld>
            <a:endParaRPr lang="en-GB"/>
          </a:p>
        </p:txBody>
      </p:sp>
      <p:pic>
        <p:nvPicPr>
          <p:cNvPr id="35842" name="Picture 2"/>
          <p:cNvPicPr>
            <a:picLocks noGrp="1" noChangeAspect="1" noChangeArrowheads="1"/>
          </p:cNvPicPr>
          <p:nvPr>
            <p:ph idx="1"/>
          </p:nvPr>
        </p:nvPicPr>
        <p:blipFill>
          <a:blip r:embed="rId2"/>
          <a:srcRect/>
          <a:stretch>
            <a:fillRect/>
          </a:stretch>
        </p:blipFill>
        <p:spPr bwMode="auto">
          <a:xfrm>
            <a:off x="457200" y="2033169"/>
            <a:ext cx="8229600" cy="4271211"/>
          </a:xfrm>
          <a:prstGeom prst="rect">
            <a:avLst/>
          </a:prstGeom>
          <a:noFill/>
          <a:ln w="9525">
            <a:noFill/>
            <a:miter lim="800000"/>
            <a:headEnd/>
            <a:tailEnd/>
          </a:ln>
          <a:effectLst/>
        </p:spPr>
      </p:pic>
      <p:sp>
        <p:nvSpPr>
          <p:cNvPr id="8" name="Flèche droite 7"/>
          <p:cNvSpPr/>
          <p:nvPr/>
        </p:nvSpPr>
        <p:spPr>
          <a:xfrm>
            <a:off x="2071670" y="2786058"/>
            <a:ext cx="571504" cy="92869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droite 8"/>
          <p:cNvSpPr/>
          <p:nvPr/>
        </p:nvSpPr>
        <p:spPr>
          <a:xfrm>
            <a:off x="0" y="5286388"/>
            <a:ext cx="2214546" cy="78581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Applications</a:t>
            </a:r>
            <a:br>
              <a:rPr lang="fr-FR" b="1" dirty="0" smtClean="0"/>
            </a:br>
            <a:r>
              <a:rPr lang="fr-FR" dirty="0" smtClean="0"/>
              <a:t>Lors de la saisie d'une entrée de marchandises sur commande, le système SAP propose la quantité en cours de la commande en tant que quantité entrée sur le poste concerné. </a:t>
            </a:r>
            <a:r>
              <a:rPr lang="fr-FR" dirty="0" smtClean="0"/>
              <a:t>MIGO</a:t>
            </a: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1026" name="Picture 2"/>
          <p:cNvPicPr>
            <a:picLocks noGrp="1" noChangeAspect="1" noChangeArrowheads="1"/>
          </p:cNvPicPr>
          <p:nvPr>
            <p:ph idx="1"/>
          </p:nvPr>
        </p:nvPicPr>
        <p:blipFill>
          <a:blip r:embed="rId2"/>
          <a:srcRect/>
          <a:stretch>
            <a:fillRect/>
          </a:stretch>
        </p:blipFill>
        <p:spPr bwMode="auto">
          <a:xfrm>
            <a:off x="542820" y="1882775"/>
            <a:ext cx="8058360" cy="4572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modifier la quantité proposée si elle diffère de la quantité reçue.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2050" name="Picture 2"/>
          <p:cNvPicPr>
            <a:picLocks noGrp="1" noChangeAspect="1" noChangeArrowheads="1"/>
          </p:cNvPicPr>
          <p:nvPr>
            <p:ph idx="1"/>
          </p:nvPr>
        </p:nvPicPr>
        <p:blipFill>
          <a:blip r:embed="rId2"/>
          <a:srcRect/>
          <a:stretch>
            <a:fillRect/>
          </a:stretch>
        </p:blipFill>
        <p:spPr bwMode="auto">
          <a:xfrm>
            <a:off x="457200" y="2125104"/>
            <a:ext cx="8229600" cy="4087342"/>
          </a:xfrm>
          <a:prstGeom prst="rect">
            <a:avLst/>
          </a:prstGeom>
          <a:noFill/>
          <a:ln w="9525">
            <a:noFill/>
            <a:miter lim="800000"/>
            <a:headEnd/>
            <a:tailEnd/>
          </a:ln>
          <a:effectLst/>
        </p:spPr>
      </p:pic>
      <p:sp>
        <p:nvSpPr>
          <p:cNvPr id="8" name="Flèche vers le bas 7"/>
          <p:cNvSpPr/>
          <p:nvPr/>
        </p:nvSpPr>
        <p:spPr>
          <a:xfrm>
            <a:off x="4357686" y="3214686"/>
            <a:ext cx="1071570" cy="1214446"/>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Lorsque vous saisissez un poste d'entrée de marchandises, le système compare la quantité livrée à l'en-cours de commande. </a:t>
            </a:r>
            <a:r>
              <a:rPr lang="fr-FR" dirty="0" smtClean="0"/>
              <a:t>ME23N</a:t>
            </a: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3074" name="Picture 2"/>
          <p:cNvPicPr>
            <a:picLocks noGrp="1" noChangeAspect="1" noChangeArrowheads="1"/>
          </p:cNvPicPr>
          <p:nvPr>
            <p:ph idx="1"/>
          </p:nvPr>
        </p:nvPicPr>
        <p:blipFill>
          <a:blip r:embed="rId2"/>
          <a:srcRect/>
          <a:stretch>
            <a:fillRect/>
          </a:stretch>
        </p:blipFill>
        <p:spPr bwMode="auto">
          <a:xfrm>
            <a:off x="457200" y="1912640"/>
            <a:ext cx="8229600" cy="4512269"/>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système SAP peut en conséquence décider et immédiatement signaler les livraisons incomplètes ou excédentaires.</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537882" y="1882775"/>
            <a:ext cx="8068235" cy="4572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Définition de l'en-cours de commande</a:t>
            </a:r>
            <a:br>
              <a:rPr lang="fr-FR" b="1" dirty="0" smtClean="0"/>
            </a:br>
            <a:r>
              <a:rPr lang="fr-FR" dirty="0" smtClean="0"/>
              <a:t>L'en-cours de commande représente la quantité restant à livrer pour un poste de commande.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5122" name="Picture 2"/>
          <p:cNvPicPr>
            <a:picLocks noGrp="1" noChangeAspect="1" noChangeArrowheads="1"/>
          </p:cNvPicPr>
          <p:nvPr>
            <p:ph idx="1"/>
          </p:nvPr>
        </p:nvPicPr>
        <p:blipFill>
          <a:blip r:embed="rId2"/>
          <a:srcRect/>
          <a:stretch>
            <a:fillRect/>
          </a:stretch>
        </p:blipFill>
        <p:spPr bwMode="auto">
          <a:xfrm>
            <a:off x="457200" y="2094230"/>
            <a:ext cx="8229600" cy="414909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Il correspond à la différence entre la quantité commandée et la quantité déjà livrée.</a:t>
            </a:r>
            <a:endParaRPr lang="fr-FR" dirty="0"/>
          </a:p>
        </p:txBody>
      </p:sp>
      <p:sp>
        <p:nvSpPr>
          <p:cNvPr id="4" name="Espace réservé de la date 3"/>
          <p:cNvSpPr>
            <a:spLocks noGrp="1"/>
          </p:cNvSpPr>
          <p:nvPr>
            <p:ph type="dt" sz="half" idx="10"/>
          </p:nvPr>
        </p:nvSpPr>
        <p:spPr/>
        <p:txBody>
          <a:bodyPr/>
          <a:lstStyle/>
          <a:p>
            <a:pPr>
              <a:defRPr/>
            </a:pPr>
            <a:fld id="{A05A9545-0C6A-4E52-A0F2-69AB4E092854}" type="datetime1">
              <a:rPr lang="fr-FR" smtClean="0"/>
              <a:pPr>
                <a:defRPr/>
              </a:pPr>
              <a:t>14/08/2012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 Copyright. Tous droits réservés. </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6148" name="Picture 4"/>
          <p:cNvPicPr>
            <a:picLocks noGrp="1" noChangeAspect="1" noChangeArrowheads="1"/>
          </p:cNvPicPr>
          <p:nvPr>
            <p:ph idx="1"/>
          </p:nvPr>
        </p:nvPicPr>
        <p:blipFill>
          <a:blip r:embed="rId2"/>
          <a:srcRect/>
          <a:stretch>
            <a:fillRect/>
          </a:stretch>
        </p:blipFill>
        <p:spPr bwMode="auto">
          <a:xfrm>
            <a:off x="457200" y="2563610"/>
            <a:ext cx="8229600" cy="321033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1396</TotalTime>
  <Words>1021</Words>
  <Application>Microsoft Office PowerPoint</Application>
  <PresentationFormat>Affichage à l'écran (4:3)</PresentationFormat>
  <Paragraphs>184</Paragraphs>
  <Slides>38</Slides>
  <Notes>1</Notes>
  <HiddenSlides>0</HiddenSlides>
  <MMClips>0</MMClips>
  <ScaleCrop>false</ScaleCrop>
  <HeadingPairs>
    <vt:vector size="4" baseType="variant">
      <vt:variant>
        <vt:lpstr>Thème</vt:lpstr>
      </vt:variant>
      <vt:variant>
        <vt:i4>1</vt:i4>
      </vt:variant>
      <vt:variant>
        <vt:lpstr>Titres des diapositives</vt:lpstr>
      </vt:variant>
      <vt:variant>
        <vt:i4>38</vt:i4>
      </vt:variant>
    </vt:vector>
  </HeadingPairs>
  <TitlesOfParts>
    <vt:vector size="39" baseType="lpstr">
      <vt:lpstr>Verve</vt:lpstr>
      <vt:lpstr>Livraisons incomplètes, excédentaires et finales</vt:lpstr>
      <vt:lpstr>Diapositive 2</vt:lpstr>
      <vt:lpstr>Diapositive 3</vt:lpstr>
      <vt:lpstr>Applications Lors de la saisie d'une entrée de marchandises sur commande, le système SAP propose la quantité en cours de la commande en tant que quantité entrée sur le poste concerné. MIGO </vt:lpstr>
      <vt:lpstr>Vous pouvez modifier la quantité proposée si elle diffère de la quantité reçue.</vt:lpstr>
      <vt:lpstr>Lorsque vous saisissez un poste d'entrée de marchandises, le système compare la quantité livrée à l'en-cours de commande. ME23N </vt:lpstr>
      <vt:lpstr>Le système SAP peut en conséquence décider et immédiatement signaler les livraisons incomplètes ou excédentaires.</vt:lpstr>
      <vt:lpstr>Définition de l'en-cours de commande L'en-cours de commande représente la quantité restant à livrer pour un poste de commande. </vt:lpstr>
      <vt:lpstr>Il correspond à la différence entre la quantité commandée et la quantité déjà livrée.</vt:lpstr>
      <vt:lpstr>Si la quantité totale commandée ou une quantité supérieure a été livrée, l'en-cours de commande est égal à zéro.</vt:lpstr>
      <vt:lpstr>Ce dernier est automatiquement ajusté à chaque entrée de marchandises relative à un poste de commande donné et à chaque modification du poste.</vt:lpstr>
      <vt:lpstr>Livraisons incomplètes La version standard du système autorise les livraisons incomplètes. </vt:lpstr>
      <vt:lpstr>Le système interprète la quantité reçue comme une livraison partielle et l'accepte comme telle, puis il émet un message d'avertissement signalant la livraison incomplète.</vt:lpstr>
      <vt:lpstr>Il est également possible de fixer un pourcentage de tolérance de livraison incomplète dans le poste de commande.</vt:lpstr>
      <vt:lpstr>Si la quantité de marchandises entrée se situe dans la tolérance de livraison incomplète, le système l'interprète et l'accepte comme une livraison partielle. Il n’émet aucun message d'avertissement.</vt:lpstr>
      <vt:lpstr>Si, par contre, la quantité entrée est inférieure à la tolérance de livraison incomplète, un message d'avertissement est généré.</vt:lpstr>
      <vt:lpstr>S'il s'agit d'une livraison finale, et non partielle, vous devez activer le code « livraison finale ». </vt:lpstr>
      <vt:lpstr>Le Customizing du module Gestion des stocks permet de paramétrer l'activation automatique du code « livraison finale » lorsque la livraison incomplète se situe dans les limites de tolérance.  </vt:lpstr>
      <vt:lpstr>Dans ce cas, toutes les livraisons incomplètes situées dans cette plage de tolérance sont prises en compte comme des livraisons finales.  SPRO IMG Apposer code de fin de livraison</vt:lpstr>
      <vt:lpstr>Livraisons excédentaires La version standard du système autorise les livraisons excédentaires.  </vt:lpstr>
      <vt:lpstr>Le cas échéant, ces livraisons sont signalées par un message d'erreur.</vt:lpstr>
      <vt:lpstr>Si vous souhaitez autoriser les livraisons excédentaires, vous pouvez spécifier les données suivantes dans la commande d'achat : ●      Code Illimité Si ce code est activé, les livraisons excédentaires sont autorisées, quel que soit leur volume. Aucun message n'est généré. </vt:lpstr>
      <vt:lpstr>●      Tolérance en cas de livraison excédentaire Vous pouvez saisir une tolérance en cas de livraison excédentaire en pourcentage dans la commande d'achat. Si la quantité entrée est supérieure à la quantité commandée plus le pourcentage de tolérance, elle est refusée par le système SAP. </vt:lpstr>
      <vt:lpstr>Code « livraison finale » Le code « livraison finale » signale les postes de commande d’achat considérés comme clôturés.  </vt:lpstr>
      <vt:lpstr>Il indique qu'aucune autre entrée de marchandises n'est attendue pour ces postes.</vt:lpstr>
      <vt:lpstr>Lorsqu'il est activé, l’en-cours de commande devient nul même si la quantité commandée n'a pas été intégralement livrée. Les entrées de marchandises correspondant aux quantités restantes peuvent toujours être enregistrées, mais n'entraînent plus de modification de l’en-cours de commande.</vt:lpstr>
      <vt:lpstr>Le Customizing du module Gestion des stocks permet de paramétrer l'activation automatique du code « livraison finale » dans la commande lorsque : </vt:lpstr>
      <vt:lpstr>●      la quantité totale a été livrée ; ●      la livraison incomplète ou excédentaire reste dans les tolérances établies. </vt:lpstr>
      <vt:lpstr>Si une livraison incomplète est inférieure au seuil de tolérance, vous pouvez néanmoins lui associer manuellement ce code lors de la saisie de l'entrée de marchandises, afin d'indiquer que cette livraison doit être considérée comme complète pour le poste de commande.</vt:lpstr>
      <vt:lpstr>Si vous saisissez une livraison de retour ou une annulation pour un poste dont le code « livraison finale » a déjà été activé et que la quantité livrée passe sous la limite de tolérance en cas de livraison incomplète, ce code est automatiquement réinitialisé.  </vt:lpstr>
      <vt:lpstr>Vous recevez alors un message vous avertissant de cette réinitialisation. </vt:lpstr>
      <vt:lpstr>Si vous n’attendez aucune autre livraison, vous pouvez réinitialiser manuellement le code « livraison finale ». De fait, ce code ne sera plus réinitialisé automatiquement. ME22N</vt:lpstr>
      <vt:lpstr>Le code « livraison finale » a plusieurs effets.  </vt:lpstr>
      <vt:lpstr>●      Le poste de commande d’achat est considéré comme clôturé, même si la quantité n'a pas été intégralement livrée.</vt:lpstr>
      <vt:lpstr>●      Une livraison peut encore être effectuée même si elle n'est pas attendue. </vt:lpstr>
      <vt:lpstr>●      Lors de l'entrée de marchandises suivante, le système suggère le poste comme non sélectionné. </vt:lpstr>
      <vt:lpstr>●      Le poste de commande d’achat peut être supprimé même si la quantité totale n'a pas été livrée. </vt:lpstr>
      <vt:lpstr> Même si le code « livraison finale » n'a pas été activé, un poste de commande d'achat est considéré comme clôturé lorsque la quantité totale a été livrée. Dans ce cas, le code « livraison finale » n'est pas obligatoire.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188</cp:revision>
  <dcterms:modified xsi:type="dcterms:W3CDTF">2012-08-14T09:03:41Z</dcterms:modified>
</cp:coreProperties>
</file>