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153" r:id="rId1"/>
  </p:sldMasterIdLst>
  <p:notesMasterIdLst>
    <p:notesMasterId r:id="rId20"/>
  </p:notesMasterIdLst>
  <p:sldIdLst>
    <p:sldId id="268" r:id="rId2"/>
    <p:sldId id="286" r:id="rId3"/>
    <p:sldId id="287" r:id="rId4"/>
    <p:sldId id="271" r:id="rId5"/>
    <p:sldId id="272" r:id="rId6"/>
    <p:sldId id="273" r:id="rId7"/>
    <p:sldId id="274" r:id="rId8"/>
    <p:sldId id="275" r:id="rId9"/>
    <p:sldId id="277" r:id="rId10"/>
    <p:sldId id="276" r:id="rId11"/>
    <p:sldId id="279" r:id="rId12"/>
    <p:sldId id="280" r:id="rId13"/>
    <p:sldId id="278" r:id="rId14"/>
    <p:sldId id="281" r:id="rId15"/>
    <p:sldId id="282" r:id="rId16"/>
    <p:sldId id="283" r:id="rId17"/>
    <p:sldId id="284" r:id="rId18"/>
    <p:sldId id="285" r:id="rId19"/>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401992020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pPr>
              <a:defRPr/>
            </a:pPr>
            <a:fld id="{38AAA63D-BA51-43B4-AB8A-99EFF1B736C7}" type="datetime1">
              <a:rPr lang="fr-FR" smtClean="0"/>
              <a:t>07/11/2013</a:t>
            </a:fld>
            <a:endParaRPr lang="en-GB"/>
          </a:p>
        </p:txBody>
      </p:sp>
      <p:sp>
        <p:nvSpPr>
          <p:cNvPr id="17" name="Espace réservé du pied de page 16"/>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C178E329-0E90-4061-AE68-194B7A06BB58}" type="slidenum">
              <a:rPr lang="en-GB" smtClean="0"/>
              <a:pPr>
                <a:defRPr/>
              </a:pPr>
              <a:t>‹N°›</a:t>
            </a:fld>
            <a:endParaRPr lang="en-GB"/>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4D952500-3C20-4A21-AB1F-28C74F4181C1}" type="datetime1">
              <a:rPr lang="fr-FR" smtClean="0"/>
              <a:t>07/11/2013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pPr>
              <a:defRPr/>
            </a:pPr>
            <a:fld id="{D23D86ED-2617-4431-869A-31F7177F2561}" type="slidenum">
              <a:rPr lang="en-GB" smtClean="0"/>
              <a:pPr>
                <a:defRPr/>
              </a:pPr>
              <a:t>‹N°›</a:t>
            </a:fld>
            <a:endParaRPr lang="en-GB"/>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01952562-AFC1-409C-B1E9-6ABFE3E7B6B4}" type="datetime1">
              <a:rPr lang="fr-FR" smtClean="0"/>
              <a:t>07/11/2013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2" name="Titre vertical 1"/>
          <p:cNvSpPr>
            <a:spLocks noGrp="1"/>
          </p:cNvSpPr>
          <p:nvPr>
            <p:ph type="title" orient="vert"/>
          </p:nvPr>
        </p:nvSpPr>
        <p:spPr>
          <a:xfrm>
            <a:off x="7391400" y="304801"/>
            <a:ext cx="1447800" cy="5851525"/>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751407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1800">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pPr>
              <a:defRPr/>
            </a:pPr>
            <a:fld id="{758C8800-87C6-4635-9DF6-DB83AEE4737E}" type="datetime1">
              <a:rPr lang="fr-FR" smtClean="0"/>
              <a:t>07/11/2013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4361688" y="1026372"/>
            <a:ext cx="457200" cy="441325"/>
          </a:xfrm>
        </p:spPr>
        <p:txBody>
          <a:bodyPr/>
          <a:lstStyle/>
          <a:p>
            <a:pPr>
              <a:defRPr/>
            </a:pPr>
            <a:fld id="{62B3A145-B4E2-4219-A370-C1A1C232B7E4}" type="slidenum">
              <a:rPr lang="en-GB" smtClean="0"/>
              <a:pPr>
                <a:defRPr/>
              </a:pPr>
              <a:t>‹N°›</a:t>
            </a:fld>
            <a:endParaRPr lang="en-GB"/>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e la date 3"/>
          <p:cNvSpPr>
            <a:spLocks noGrp="1"/>
          </p:cNvSpPr>
          <p:nvPr>
            <p:ph type="dt" sz="half" idx="10"/>
          </p:nvPr>
        </p:nvSpPr>
        <p:spPr/>
        <p:txBody>
          <a:bodyPr/>
          <a:lstStyle/>
          <a:p>
            <a:pPr>
              <a:defRPr/>
            </a:pPr>
            <a:fld id="{5FEC7A23-92DE-4CEF-9FD8-D3EAC1DB3C70}" type="datetime1">
              <a:rPr lang="fr-FR" smtClean="0"/>
              <a:t>07/11/2013</a:t>
            </a:fld>
            <a:endParaRPr lang="en-GB"/>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A7355192-DF09-4BD9-B57F-C608D0B63F00}" type="slidenum">
              <a:rPr lang="en-GB" smtClean="0"/>
              <a:pPr>
                <a:defRPr/>
              </a:pPr>
              <a:t>‹N°›</a:t>
            </a:fld>
            <a:endParaRPr lang="en-GB"/>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normAutofit/>
          </a:bodyPr>
          <a:lstStyle>
            <a:lvl1pPr>
              <a:defRPr sz="1600"/>
            </a:lvl1p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pPr>
              <a:defRPr/>
            </a:pPr>
            <a:fld id="{B8C7F8A0-309B-49ED-9617-472A9614C1C4}" type="datetime1">
              <a:rPr lang="fr-FR" smtClean="0"/>
              <a:t>07/11/2013</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‹N°›</a:t>
            </a:fld>
            <a:endParaRPr lang="en-GB"/>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pPr>
              <a:defRPr/>
            </a:pPr>
            <a:fld id="{34460465-620F-4CF2-BC11-E67558CC45B9}" type="datetime1">
              <a:rPr lang="fr-FR" smtClean="0"/>
              <a:t>07/11/2013</a:t>
            </a:fld>
            <a:endParaRPr lang="en-GB"/>
          </a:p>
        </p:txBody>
      </p:sp>
      <p:sp>
        <p:nvSpPr>
          <p:cNvPr id="8" name="Espace réservé du pied de page 7"/>
          <p:cNvSpPr>
            <a:spLocks noGrp="1"/>
          </p:cNvSpPr>
          <p:nvPr>
            <p:ph type="ftr" sz="quarter" idx="11"/>
          </p:nvPr>
        </p:nvSpPr>
        <p:spPr>
          <a:xfrm>
            <a:off x="304800" y="6409944"/>
            <a:ext cx="3581400" cy="365760"/>
          </a:xfrm>
        </p:spPr>
        <p:txBody>
          <a:bodyPr/>
          <a:lstStyle/>
          <a:p>
            <a:pPr>
              <a:defRPr/>
            </a:pPr>
            <a:r>
              <a:rPr lang="fr-FR" smtClean="0"/>
              <a:t>Sharesap.com®. Copyright©. Tous droits réservés. Par Mickael QUESNOT</a:t>
            </a:r>
            <a:endParaRPr lang="en-GB"/>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pPr>
              <a:defRPr/>
            </a:pPr>
            <a:fld id="{69F9972E-B32E-4B89-8BFC-FDC53D233070}" type="slidenum">
              <a:rPr lang="en-GB" smtClean="0"/>
              <a:pPr>
                <a:defRPr/>
              </a:pPr>
              <a:t>‹N°›</a:t>
            </a:fld>
            <a:endParaRPr lang="en-GB"/>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E24FA043-0EE0-49EE-908D-740235263441}" type="datetime1">
              <a:rPr lang="fr-FR" smtClean="0"/>
              <a:t>07/11/2013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a:xfrm>
            <a:off x="4343400" y="1036020"/>
            <a:ext cx="457200" cy="441325"/>
          </a:xfrm>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pPr>
              <a:defRPr/>
            </a:pPr>
            <a:fld id="{3A0ECDCA-B7EB-4D45-84C7-180BA910C8C1}" type="datetime1">
              <a:rPr lang="fr-FR" smtClean="0"/>
              <a:t>07/11/2013</a:t>
            </a:fld>
            <a:endParaRPr lang="en-GB"/>
          </a:p>
        </p:txBody>
      </p:sp>
      <p:sp>
        <p:nvSpPr>
          <p:cNvPr id="3" name="Espace réservé du pied de page 2"/>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13D82A1A-C33F-49D8-BA42-5C3ACFFC42A7}" type="slidenum">
              <a:rPr lang="en-GB" smtClean="0"/>
              <a:pPr>
                <a:defRPr/>
              </a:pPr>
              <a:t>‹N°›</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pPr>
              <a:defRPr/>
            </a:pPr>
            <a:fld id="{F747659E-3511-4ADF-9324-B7E65EAD7B37}" type="datetime1">
              <a:rPr lang="fr-FR" smtClean="0"/>
              <a:t>07/11/2013</a:t>
            </a:fld>
            <a:endParaRPr lang="en-GB"/>
          </a:p>
        </p:txBody>
      </p:sp>
      <p:sp>
        <p:nvSpPr>
          <p:cNvPr id="6" name="Espace réservé du pied de page 5"/>
          <p:cNvSpPr>
            <a:spLocks noGrp="1"/>
          </p:cNvSpPr>
          <p:nvPr>
            <p:ph type="ftr" sz="quarter" idx="11"/>
          </p:nvPr>
        </p:nvSpPr>
        <p:spPr>
          <a:xfrm>
            <a:off x="301752" y="6410848"/>
            <a:ext cx="3383280" cy="365760"/>
          </a:xfrm>
        </p:spPr>
        <p:txBody>
          <a:bodyPr/>
          <a:lstStyle/>
          <a:p>
            <a:pPr>
              <a:defRPr/>
            </a:pPr>
            <a:r>
              <a:rPr lang="fr-FR" smtClean="0"/>
              <a:t>Sharesap.com®. Copyright©. Tous droits réservés. Par Mickael QUESNOT</a:t>
            </a:r>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pPr>
              <a:defRPr/>
            </a:pPr>
            <a:fld id="{79F1AE72-7784-4231-ACEA-49B0350CB2C9}" type="slidenum">
              <a:rPr lang="en-GB" smtClean="0"/>
              <a:pPr>
                <a:defRPr/>
              </a:pPr>
              <a:t>‹N°›</a:t>
            </a:fld>
            <a:endParaRPr lang="en-GB"/>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pPr>
              <a:defRPr/>
            </a:pPr>
            <a:fld id="{C402E986-DE63-4550-BC73-189781A2B4F5}" type="datetime1">
              <a:rPr lang="fr-FR" smtClean="0"/>
              <a:t>07/11/2013</a:t>
            </a:fld>
            <a:endParaRPr lang="en-GB"/>
          </a:p>
        </p:txBody>
      </p:sp>
      <p:sp>
        <p:nvSpPr>
          <p:cNvPr id="6" name="Espace réservé du pied de page 5"/>
          <p:cNvSpPr>
            <a:spLocks noGrp="1"/>
          </p:cNvSpPr>
          <p:nvPr>
            <p:ph type="ftr" sz="quarter" idx="11"/>
          </p:nvPr>
        </p:nvSpPr>
        <p:spPr>
          <a:xfrm>
            <a:off x="301752" y="6410848"/>
            <a:ext cx="3584448" cy="365760"/>
          </a:xfrm>
        </p:spPr>
        <p:txBody>
          <a:bodyPr/>
          <a:lstStyle/>
          <a:p>
            <a:pPr>
              <a:defRPr/>
            </a:pPr>
            <a:r>
              <a:rPr lang="fr-FR" smtClean="0"/>
              <a:t>Sharesap.com®. Copyright©. Tous droits réservés. Par Mickael QUESNOT</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90858910-55A8-42F1-9C46-D1EE1799B7A8}" type="datetime1">
              <a:rPr lang="fr-FR" smtClean="0"/>
              <a:t>07/11/2013</a:t>
            </a:fld>
            <a:endParaRPr lang="en-GB"/>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r>
              <a:rPr lang="fr-FR" smtClean="0"/>
              <a:t>Sharesap.com®. Copyright©. Tous droits réservés. Par Mickael QUESNOT</a:t>
            </a:r>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42CE6BC5-E280-4217-A4D4-7FCB0C000197}" type="slidenum">
              <a:rPr lang="en-GB" smtClean="0"/>
              <a:pPr>
                <a:defRPr/>
              </a:pPr>
              <a:t>‹N°›</a:t>
            </a:fld>
            <a:endParaRPr lang="en-GB"/>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 id="2147484165" r:id="rId12"/>
  </p:sldLayoutIdLst>
  <p:hf sldNum="0" hdr="0" dt="0"/>
  <p:txStyles>
    <p:titleStyle>
      <a:lvl1pPr algn="ctr" rtl="0" eaLnBrk="1" latinLnBrk="0" hangingPunct="1">
        <a:spcBef>
          <a:spcPct val="0"/>
        </a:spcBef>
        <a:buNone/>
        <a:defRPr kumimoji="0" sz="20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help.sap.com/saphelp_470/helpdata/fr/a5/6334e243a211d189410000e829fbbd/content.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Sous-titre 6"/>
          <p:cNvSpPr>
            <a:spLocks noGrp="1"/>
          </p:cNvSpPr>
          <p:nvPr>
            <p:ph type="subTitle" idx="1"/>
          </p:nvPr>
        </p:nvSpPr>
        <p:spPr/>
        <p:txBody>
          <a:bodyPr/>
          <a:lstStyle/>
          <a:p>
            <a:pPr eaLnBrk="1" hangingPunct="1">
              <a:spcBef>
                <a:spcPct val="0"/>
              </a:spcBef>
            </a:pPr>
            <a:r>
              <a:rPr lang="fr-FR" dirty="0" smtClean="0"/>
              <a:t>Par Mickael QUESNOT </a:t>
            </a:r>
          </a:p>
        </p:txBody>
      </p:sp>
      <p:sp>
        <p:nvSpPr>
          <p:cNvPr id="6" name="Titre 5"/>
          <p:cNvSpPr>
            <a:spLocks noGrp="1"/>
          </p:cNvSpPr>
          <p:nvPr>
            <p:ph type="ctrTitle"/>
          </p:nvPr>
        </p:nvSpPr>
        <p:spPr/>
        <p:txBody>
          <a:bodyPr/>
          <a:lstStyle/>
          <a:p>
            <a:pPr>
              <a:defRPr/>
            </a:pPr>
            <a:r>
              <a:rPr lang="fr-FR" sz="2400" b="1" dirty="0" smtClean="0"/>
              <a:t>Saisie d'une entrée de marchandises sur avis de livraison</a:t>
            </a:r>
            <a:endParaRPr lang="fr-FR" sz="2400" dirty="0">
              <a:solidFill>
                <a:schemeClr val="tx2">
                  <a:satMod val="20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Saisissez le numéro d'avis de livraison dans la zone</a:t>
            </a:r>
            <a:r>
              <a:rPr lang="fr-FR" i="1" dirty="0" smtClean="0"/>
              <a:t> Livraison.</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146" name="Picture 2"/>
          <p:cNvPicPr>
            <a:picLocks noGrp="1" noChangeAspect="1" noChangeArrowheads="1"/>
          </p:cNvPicPr>
          <p:nvPr>
            <p:ph sz="quarter" idx="1"/>
          </p:nvPr>
        </p:nvPicPr>
        <p:blipFill>
          <a:blip r:embed="rId2"/>
          <a:srcRect/>
          <a:stretch>
            <a:fillRect/>
          </a:stretch>
        </p:blipFill>
        <p:spPr bwMode="auto">
          <a:xfrm>
            <a:off x="377031" y="1574800"/>
            <a:ext cx="8353425" cy="4476750"/>
          </a:xfrm>
          <a:prstGeom prst="rect">
            <a:avLst/>
          </a:prstGeom>
          <a:noFill/>
          <a:ln w="9525">
            <a:noFill/>
            <a:miter lim="800000"/>
            <a:headEnd/>
            <a:tailEnd/>
          </a:ln>
          <a:effectLst/>
        </p:spPr>
      </p:pic>
      <p:sp>
        <p:nvSpPr>
          <p:cNvPr id="8" name="Flèche vers le bas 7"/>
          <p:cNvSpPr/>
          <p:nvPr/>
        </p:nvSpPr>
        <p:spPr>
          <a:xfrm>
            <a:off x="3214678" y="2143116"/>
            <a:ext cx="357190"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Exécutez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8194" name="Picture 2"/>
          <p:cNvPicPr>
            <a:picLocks noGrp="1" noChangeAspect="1" noChangeArrowheads="1"/>
          </p:cNvPicPr>
          <p:nvPr>
            <p:ph sz="quarter" idx="1"/>
          </p:nvPr>
        </p:nvPicPr>
        <p:blipFill>
          <a:blip r:embed="rId2"/>
          <a:srcRect/>
          <a:stretch>
            <a:fillRect/>
          </a:stretch>
        </p:blipFill>
        <p:spPr bwMode="auto">
          <a:xfrm>
            <a:off x="888028" y="1527175"/>
            <a:ext cx="7331432" cy="4572000"/>
          </a:xfrm>
          <a:prstGeom prst="rect">
            <a:avLst/>
          </a:prstGeom>
          <a:noFill/>
          <a:ln w="9525">
            <a:noFill/>
            <a:miter lim="800000"/>
            <a:headEnd/>
            <a:tailEnd/>
          </a:ln>
          <a:effectLst/>
        </p:spPr>
      </p:pic>
      <p:sp>
        <p:nvSpPr>
          <p:cNvPr id="8" name="Flèche vers le bas 7"/>
          <p:cNvSpPr/>
          <p:nvPr/>
        </p:nvSpPr>
        <p:spPr>
          <a:xfrm>
            <a:off x="4214810" y="2071678"/>
            <a:ext cx="285752"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droite 8"/>
          <p:cNvSpPr/>
          <p:nvPr/>
        </p:nvSpPr>
        <p:spPr>
          <a:xfrm>
            <a:off x="285720" y="1643050"/>
            <a:ext cx="642942" cy="5000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liste de sélection des postes s'affiche et vous présente tous les postes de commande consignés.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218" name="Picture 2"/>
          <p:cNvPicPr>
            <a:picLocks noGrp="1" noChangeAspect="1" noChangeArrowheads="1"/>
          </p:cNvPicPr>
          <p:nvPr>
            <p:ph sz="quarter" idx="1"/>
          </p:nvPr>
        </p:nvPicPr>
        <p:blipFill>
          <a:blip r:embed="rId2"/>
          <a:srcRect/>
          <a:stretch>
            <a:fillRect/>
          </a:stretch>
        </p:blipFill>
        <p:spPr bwMode="auto">
          <a:xfrm>
            <a:off x="1435581" y="1527175"/>
            <a:ext cx="6236325" cy="4572000"/>
          </a:xfrm>
          <a:prstGeom prst="rect">
            <a:avLst/>
          </a:prstGeom>
          <a:noFill/>
          <a:ln w="9525">
            <a:noFill/>
            <a:miter lim="800000"/>
            <a:headEnd/>
            <a:tailEnd/>
          </a:ln>
          <a:effectLst/>
        </p:spPr>
      </p:pic>
      <p:sp>
        <p:nvSpPr>
          <p:cNvPr id="8" name="Flèche droite 7"/>
          <p:cNvSpPr/>
          <p:nvPr/>
        </p:nvSpPr>
        <p:spPr>
          <a:xfrm>
            <a:off x="857224" y="2786058"/>
            <a:ext cx="571504" cy="7858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Pour chacun d'eux, le système propose la quantité qui a été déclarée.</a:t>
            </a:r>
            <a:br>
              <a:rPr lang="fr-FR" dirty="0" smtClean="0"/>
            </a:b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42" name="Picture 2"/>
          <p:cNvPicPr>
            <a:picLocks noGrp="1" noChangeAspect="1" noChangeArrowheads="1"/>
          </p:cNvPicPr>
          <p:nvPr>
            <p:ph sz="quarter" idx="1"/>
          </p:nvPr>
        </p:nvPicPr>
        <p:blipFill>
          <a:blip r:embed="rId2"/>
          <a:srcRect/>
          <a:stretch>
            <a:fillRect/>
          </a:stretch>
        </p:blipFill>
        <p:spPr bwMode="auto">
          <a:xfrm>
            <a:off x="1201235" y="1527175"/>
            <a:ext cx="6705017" cy="4572000"/>
          </a:xfrm>
          <a:prstGeom prst="rect">
            <a:avLst/>
          </a:prstGeom>
          <a:noFill/>
          <a:ln w="9525">
            <a:noFill/>
            <a:miter lim="800000"/>
            <a:headEnd/>
            <a:tailEnd/>
          </a:ln>
          <a:effectLst/>
        </p:spPr>
      </p:pic>
      <p:sp>
        <p:nvSpPr>
          <p:cNvPr id="8" name="Flèche vers le bas 7"/>
          <p:cNvSpPr/>
          <p:nvPr/>
        </p:nvSpPr>
        <p:spPr>
          <a:xfrm>
            <a:off x="4714876" y="3571876"/>
            <a:ext cx="357190"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Sélectionnez les postes de commande que vous souhaitez copier dans le document article.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1266" name="Picture 2"/>
          <p:cNvPicPr>
            <a:picLocks noGrp="1" noChangeAspect="1" noChangeArrowheads="1"/>
          </p:cNvPicPr>
          <p:nvPr>
            <p:ph sz="quarter" idx="1"/>
          </p:nvPr>
        </p:nvPicPr>
        <p:blipFill>
          <a:blip r:embed="rId2"/>
          <a:srcRect/>
          <a:stretch>
            <a:fillRect/>
          </a:stretch>
        </p:blipFill>
        <p:spPr bwMode="auto">
          <a:xfrm>
            <a:off x="999407" y="1527175"/>
            <a:ext cx="7108674" cy="4572000"/>
          </a:xfrm>
          <a:prstGeom prst="rect">
            <a:avLst/>
          </a:prstGeom>
          <a:noFill/>
          <a:ln w="9525">
            <a:noFill/>
            <a:miter lim="800000"/>
            <a:headEnd/>
            <a:tailEnd/>
          </a:ln>
          <a:effectLst/>
        </p:spPr>
      </p:pic>
      <p:sp>
        <p:nvSpPr>
          <p:cNvPr id="8" name="Flèche droite 7"/>
          <p:cNvSpPr/>
          <p:nvPr/>
        </p:nvSpPr>
        <p:spPr>
          <a:xfrm>
            <a:off x="3143240" y="3786190"/>
            <a:ext cx="500066"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nécessaire, modifiez les données des postes sélectionnés dans cet écran.</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2290" name="Picture 2"/>
          <p:cNvPicPr>
            <a:picLocks noGrp="1" noChangeAspect="1" noChangeArrowheads="1"/>
          </p:cNvPicPr>
          <p:nvPr>
            <p:ph sz="quarter" idx="1"/>
          </p:nvPr>
        </p:nvPicPr>
        <p:blipFill>
          <a:blip r:embed="rId2"/>
          <a:srcRect/>
          <a:stretch>
            <a:fillRect/>
          </a:stretch>
        </p:blipFill>
        <p:spPr bwMode="auto">
          <a:xfrm>
            <a:off x="1588253" y="1527175"/>
            <a:ext cx="5930981" cy="4572000"/>
          </a:xfrm>
          <a:prstGeom prst="rect">
            <a:avLst/>
          </a:prstGeom>
          <a:noFill/>
          <a:ln w="9525">
            <a:noFill/>
            <a:miter lim="800000"/>
            <a:headEnd/>
            <a:tailEnd/>
          </a:ln>
          <a:effectLst/>
        </p:spPr>
      </p:pic>
      <p:sp>
        <p:nvSpPr>
          <p:cNvPr id="8" name="Flèche droite 7"/>
          <p:cNvSpPr/>
          <p:nvPr/>
        </p:nvSpPr>
        <p:spPr>
          <a:xfrm>
            <a:off x="1000100" y="4786322"/>
            <a:ext cx="571504"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Approuvez les postes sélectionnés. </a:t>
            </a:r>
            <a:br>
              <a:rPr lang="fr-FR" dirty="0" smtClean="0"/>
            </a:b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3314" name="Picture 2"/>
          <p:cNvPicPr>
            <a:picLocks noGrp="1" noChangeAspect="1" noChangeArrowheads="1"/>
          </p:cNvPicPr>
          <p:nvPr>
            <p:ph sz="quarter" idx="1"/>
          </p:nvPr>
        </p:nvPicPr>
        <p:blipFill>
          <a:blip r:embed="rId2"/>
          <a:srcRect/>
          <a:stretch>
            <a:fillRect/>
          </a:stretch>
        </p:blipFill>
        <p:spPr bwMode="auto">
          <a:xfrm>
            <a:off x="1573910" y="1527175"/>
            <a:ext cx="5959668" cy="4572000"/>
          </a:xfrm>
          <a:prstGeom prst="rect">
            <a:avLst/>
          </a:prstGeom>
          <a:noFill/>
          <a:ln w="9525">
            <a:noFill/>
            <a:miter lim="800000"/>
            <a:headEnd/>
            <a:tailEnd/>
          </a:ln>
          <a:effectLst/>
        </p:spPr>
      </p:pic>
      <p:sp>
        <p:nvSpPr>
          <p:cNvPr id="8" name="Flèche vers le bas 7"/>
          <p:cNvSpPr/>
          <p:nvPr/>
        </p:nvSpPr>
        <p:spPr>
          <a:xfrm>
            <a:off x="2643174" y="1357298"/>
            <a:ext cx="428628"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Enregistrez le document .</a:t>
            </a:r>
            <a:br>
              <a:rPr lang="fr-FR" dirty="0" smtClean="0"/>
            </a:b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4339" name="Picture 3"/>
          <p:cNvPicPr>
            <a:picLocks noGrp="1" noChangeAspect="1" noChangeArrowheads="1"/>
          </p:cNvPicPr>
          <p:nvPr>
            <p:ph sz="quarter" idx="1"/>
          </p:nvPr>
        </p:nvPicPr>
        <p:blipFill>
          <a:blip r:embed="rId2"/>
          <a:srcRect/>
          <a:stretch>
            <a:fillRect/>
          </a:stretch>
        </p:blipFill>
        <p:spPr bwMode="auto">
          <a:xfrm>
            <a:off x="1589318" y="1527175"/>
            <a:ext cx="5928852" cy="4572000"/>
          </a:xfrm>
          <a:prstGeom prst="rect">
            <a:avLst/>
          </a:prstGeom>
          <a:noFill/>
          <a:ln w="9525">
            <a:noFill/>
            <a:miter lim="800000"/>
            <a:headEnd/>
            <a:tailEnd/>
          </a:ln>
          <a:effectLst/>
        </p:spPr>
      </p:pic>
      <p:sp>
        <p:nvSpPr>
          <p:cNvPr id="11" name="Flèche vers le bas 10"/>
          <p:cNvSpPr/>
          <p:nvPr/>
        </p:nvSpPr>
        <p:spPr>
          <a:xfrm>
            <a:off x="2857488" y="1357298"/>
            <a:ext cx="714380"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Message en bas </a:t>
            </a:r>
            <a:r>
              <a:rPr lang="fr-FR" b="1" smtClean="0"/>
              <a:t>de l’écran : Le </a:t>
            </a:r>
            <a:r>
              <a:rPr lang="fr-FR" b="1" dirty="0" smtClean="0"/>
              <a:t>document article 5000000022 a été enregistré</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5362" name="Picture 2"/>
          <p:cNvPicPr>
            <a:picLocks noGrp="1" noChangeAspect="1" noChangeArrowheads="1"/>
          </p:cNvPicPr>
          <p:nvPr>
            <p:ph sz="quarter" idx="1"/>
          </p:nvPr>
        </p:nvPicPr>
        <p:blipFill>
          <a:blip r:embed="rId2"/>
          <a:srcRect/>
          <a:stretch>
            <a:fillRect/>
          </a:stretch>
        </p:blipFill>
        <p:spPr bwMode="auto">
          <a:xfrm>
            <a:off x="1605066" y="1527175"/>
            <a:ext cx="5897356" cy="45720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763584627"/>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260648"/>
            <a:ext cx="8634412" cy="6087764"/>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347097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1200" dirty="0" smtClean="0"/>
              <a:t>Pour saisir une entrée de marchandises référencée par un avis de livraison, procédez comme suit :</a:t>
            </a:r>
            <a:br>
              <a:rPr lang="fr-FR" sz="1200" dirty="0" smtClean="0"/>
            </a:br>
            <a:r>
              <a:rPr lang="fr-FR" sz="1200" dirty="0" smtClean="0"/>
              <a:t>Dans le menu gestion des stocks, sélectionnez </a:t>
            </a:r>
            <a:r>
              <a:rPr lang="fr-FR" sz="1200" i="1" dirty="0" smtClean="0"/>
              <a:t>Mouvement de stock </a:t>
            </a:r>
            <a:r>
              <a:rPr lang="fr-FR" sz="1200" dirty="0" smtClean="0"/>
              <a:t>=&gt; </a:t>
            </a:r>
            <a:r>
              <a:rPr lang="fr-FR" sz="1200" b="1" i="1" dirty="0" smtClean="0"/>
              <a:t>Entrée de marchandises</a:t>
            </a:r>
            <a:r>
              <a:rPr lang="fr-FR" sz="1200" b="1" dirty="0" smtClean="0"/>
              <a:t> =&gt; </a:t>
            </a:r>
            <a:r>
              <a:rPr lang="fr-FR" sz="1200" b="1" i="1" dirty="0" smtClean="0"/>
              <a:t>Sur commande </a:t>
            </a:r>
            <a:r>
              <a:rPr lang="fr-FR" sz="1200" b="1" dirty="0" smtClean="0"/>
              <a:t>=&gt; </a:t>
            </a:r>
            <a:r>
              <a:rPr lang="fr-FR" sz="1200" b="1" i="1" dirty="0" smtClean="0"/>
              <a:t>N° commande inconnu. MIGO - Nº commande inconnu </a:t>
            </a:r>
            <a:endParaRPr lang="fr-FR" sz="1200"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6" name="Picture 2"/>
          <p:cNvPicPr>
            <a:picLocks noGrp="1" noChangeAspect="1" noChangeArrowheads="1"/>
          </p:cNvPicPr>
          <p:nvPr>
            <p:ph sz="quarter" idx="1"/>
          </p:nvPr>
        </p:nvPicPr>
        <p:blipFill>
          <a:blip r:embed="rId2"/>
          <a:srcRect/>
          <a:stretch>
            <a:fillRect/>
          </a:stretch>
        </p:blipFill>
        <p:spPr bwMode="auto">
          <a:xfrm>
            <a:off x="907513" y="1527175"/>
            <a:ext cx="7292462" cy="4572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t>L'écran initial de la fonction s'affiche.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50" name="Picture 2"/>
          <p:cNvPicPr>
            <a:picLocks noGrp="1" noChangeAspect="1" noChangeArrowheads="1"/>
          </p:cNvPicPr>
          <p:nvPr>
            <p:ph sz="quarter" idx="1"/>
          </p:nvPr>
        </p:nvPicPr>
        <p:blipFill>
          <a:blip r:embed="rId2"/>
          <a:srcRect/>
          <a:stretch>
            <a:fillRect/>
          </a:stretch>
        </p:blipFill>
        <p:spPr bwMode="auto">
          <a:xfrm>
            <a:off x="1512081" y="1527175"/>
            <a:ext cx="6083326" cy="4572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Complétez les données dans cet écran.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4" name="Picture 2"/>
          <p:cNvPicPr>
            <a:picLocks noGrp="1" noChangeAspect="1" noChangeArrowheads="1"/>
          </p:cNvPicPr>
          <p:nvPr>
            <p:ph sz="quarter" idx="1"/>
          </p:nvPr>
        </p:nvPicPr>
        <p:blipFill>
          <a:blip r:embed="rId2"/>
          <a:srcRect/>
          <a:stretch>
            <a:fillRect/>
          </a:stretch>
        </p:blipFill>
        <p:spPr bwMode="auto">
          <a:xfrm>
            <a:off x="549959" y="1527175"/>
            <a:ext cx="8007569" cy="45720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quantité livrée est destinée au magasin ou à la consommation/utilisation, sélectionnez </a:t>
            </a:r>
            <a:r>
              <a:rPr lang="fr-FR" i="1" dirty="0" smtClean="0"/>
              <a:t>le code mouvement </a:t>
            </a:r>
            <a:r>
              <a:rPr lang="fr-FR" b="1" i="1" dirty="0" smtClean="0"/>
              <a:t>101.</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8" name="Picture 2"/>
          <p:cNvPicPr>
            <a:picLocks noGrp="1" noChangeAspect="1" noChangeArrowheads="1"/>
          </p:cNvPicPr>
          <p:nvPr>
            <p:ph sz="quarter" idx="1"/>
          </p:nvPr>
        </p:nvPicPr>
        <p:blipFill>
          <a:blip r:embed="rId2"/>
          <a:srcRect/>
          <a:stretch>
            <a:fillRect/>
          </a:stretch>
        </p:blipFill>
        <p:spPr bwMode="auto">
          <a:xfrm>
            <a:off x="515144" y="1812925"/>
            <a:ext cx="8077200" cy="4000500"/>
          </a:xfrm>
          <a:prstGeom prst="rect">
            <a:avLst/>
          </a:prstGeom>
          <a:noFill/>
          <a:ln w="9525">
            <a:noFill/>
            <a:miter lim="800000"/>
            <a:headEnd/>
            <a:tailEnd/>
          </a:ln>
          <a:effectLst/>
        </p:spPr>
      </p:pic>
      <p:sp>
        <p:nvSpPr>
          <p:cNvPr id="8" name="Flèche vers le bas 7"/>
          <p:cNvSpPr/>
          <p:nvPr/>
        </p:nvSpPr>
        <p:spPr>
          <a:xfrm>
            <a:off x="5643570" y="2500306"/>
            <a:ext cx="714380"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Si la quantité totale doit être enregistrée au stock bloqué d'entrées de marchandises, sélectionnez </a:t>
            </a:r>
            <a:r>
              <a:rPr lang="fr-FR" i="1" dirty="0" smtClean="0"/>
              <a:t>le code mouvement 103 Stock bloqué</a:t>
            </a:r>
            <a:r>
              <a:rPr lang="fr-FR" dirty="0" smtClean="0"/>
              <a:t> (voir le guide </a:t>
            </a:r>
            <a:r>
              <a:rPr lang="fr-FR" dirty="0" smtClean="0">
                <a:hlinkClick r:id="rId2" action="ppaction://hlinkfile"/>
              </a:rPr>
              <a:t>Entrées de marchandises dans un stock bloqué d'entrées de marchandises</a:t>
            </a:r>
            <a:r>
              <a:rPr lang="fr-FR" dirty="0" smtClean="0"/>
              <a:t>).</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2" name="Picture 2"/>
          <p:cNvPicPr>
            <a:picLocks noGrp="1" noChangeAspect="1" noChangeArrowheads="1"/>
          </p:cNvPicPr>
          <p:nvPr>
            <p:ph sz="quarter" idx="1"/>
          </p:nvPr>
        </p:nvPicPr>
        <p:blipFill>
          <a:blip r:embed="rId3"/>
          <a:srcRect/>
          <a:stretch>
            <a:fillRect/>
          </a:stretch>
        </p:blipFill>
        <p:spPr bwMode="auto">
          <a:xfrm>
            <a:off x="1039019" y="1684337"/>
            <a:ext cx="7029450" cy="425767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Sélectionnez Livraison entrante </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7170" name="Picture 2"/>
          <p:cNvPicPr>
            <a:picLocks noGrp="1" noChangeAspect="1" noChangeArrowheads="1"/>
          </p:cNvPicPr>
          <p:nvPr>
            <p:ph sz="quarter" idx="1"/>
          </p:nvPr>
        </p:nvPicPr>
        <p:blipFill>
          <a:blip r:embed="rId2"/>
          <a:srcRect/>
          <a:stretch>
            <a:fillRect/>
          </a:stretch>
        </p:blipFill>
        <p:spPr bwMode="auto">
          <a:xfrm>
            <a:off x="974842" y="1527175"/>
            <a:ext cx="7157803" cy="4572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1304</TotalTime>
  <Words>549</Words>
  <Application>Microsoft Office PowerPoint</Application>
  <PresentationFormat>Affichage à l'écran (4:3)</PresentationFormat>
  <Paragraphs>56</Paragraphs>
  <Slides>18</Slides>
  <Notes>1</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Civil</vt:lpstr>
      <vt:lpstr>Saisie d'une entrée de marchandises sur avis de livraison</vt:lpstr>
      <vt:lpstr>Présentation PowerPoint</vt:lpstr>
      <vt:lpstr>Présentation PowerPoint</vt:lpstr>
      <vt:lpstr>Pour saisir une entrée de marchandises référencée par un avis de livraison, procédez comme suit : Dans le menu gestion des stocks, sélectionnez Mouvement de stock =&gt; Entrée de marchandises =&gt; Sur commande =&gt; N° commande inconnu. MIGO - Nº commande inconnu </vt:lpstr>
      <vt:lpstr>L'écran initial de la fonction s'affiche. </vt:lpstr>
      <vt:lpstr>Complétez les données dans cet écran. </vt:lpstr>
      <vt:lpstr>Si la quantité livrée est destinée au magasin ou à la consommation/utilisation, sélectionnez le code mouvement 101.</vt:lpstr>
      <vt:lpstr>Si la quantité totale doit être enregistrée au stock bloqué d'entrées de marchandises, sélectionnez le code mouvement 103 Stock bloqué (voir le guide Entrées de marchandises dans un stock bloqué d'entrées de marchandises).</vt:lpstr>
      <vt:lpstr>Sélectionnez Livraison entrante </vt:lpstr>
      <vt:lpstr>Saisissez le numéro d'avis de livraison dans la zone Livraison.</vt:lpstr>
      <vt:lpstr>Exécutez </vt:lpstr>
      <vt:lpstr>La liste de sélection des postes s'affiche et vous présente tous les postes de commande consignés. </vt:lpstr>
      <vt:lpstr>Pour chacun d'eux, le système propose la quantité qui a été déclarée. </vt:lpstr>
      <vt:lpstr>Sélectionnez les postes de commande que vous souhaitez copier dans le document article. </vt:lpstr>
      <vt:lpstr>Si nécessaire, modifiez les données des postes sélectionnés dans cet écran.</vt:lpstr>
      <vt:lpstr>Approuvez les postes sélectionnés.  </vt:lpstr>
      <vt:lpstr>Enregistrez le document . </vt:lpstr>
      <vt:lpstr>Message en bas de l’écran : Le document article 5000000022 a été enregistré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190</cp:revision>
  <dcterms:modified xsi:type="dcterms:W3CDTF">2013-11-07T11:48:00Z</dcterms:modified>
</cp:coreProperties>
</file>