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996" r:id="rId1"/>
  </p:sldMasterIdLst>
  <p:notesMasterIdLst>
    <p:notesMasterId r:id="rId26"/>
  </p:notesMasterIdLst>
  <p:sldIdLst>
    <p:sldId id="268" r:id="rId2"/>
    <p:sldId id="292" r:id="rId3"/>
    <p:sldId id="293" r:id="rId4"/>
    <p:sldId id="271" r:id="rId5"/>
    <p:sldId id="272" r:id="rId6"/>
    <p:sldId id="273" r:id="rId7"/>
    <p:sldId id="274" r:id="rId8"/>
    <p:sldId id="290" r:id="rId9"/>
    <p:sldId id="291" r:id="rId10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89" r:id="rId25"/>
  </p:sldIdLst>
  <p:sldSz cx="9144000" cy="6858000" type="screen4x3"/>
  <p:notesSz cx="6858000" cy="9144000"/>
  <p:defaultTextStyle>
    <a:defPPr>
      <a:defRPr lang="en-GB"/>
    </a:defPPr>
    <a:lvl1pPr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1pPr>
    <a:lvl2pPr marL="4572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2pPr>
    <a:lvl3pPr marL="9144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3pPr>
    <a:lvl4pPr marL="13716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4pPr>
    <a:lvl5pPr marL="18288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2965450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/>
          </p:nvPr>
        </p:nvSpPr>
        <p:spPr bwMode="auto">
          <a:xfrm>
            <a:off x="3884613" y="0"/>
            <a:ext cx="2965450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2296" name="Rectangle 7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65650" cy="34274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80" name="Rectangle 8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0050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fr-FR" noProof="0" smtClean="0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ftr"/>
          </p:nvPr>
        </p:nvSpPr>
        <p:spPr bwMode="auto">
          <a:xfrm>
            <a:off x="0" y="8685213"/>
            <a:ext cx="29654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654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fld id="{9EB42D98-C40E-4C61-88AA-FF6581379A33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63782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A1BE8E9-7BE6-4049-83A7-45FCCB5DF123}" type="slidenum">
              <a:rPr lang="de-DE" smtClean="0"/>
              <a:pPr>
                <a:defRPr/>
              </a:pPr>
              <a:t>2</a:t>
            </a:fld>
            <a:endParaRPr lang="de-DE" dirty="0"/>
          </a:p>
        </p:txBody>
      </p:sp>
      <p:sp>
        <p:nvSpPr>
          <p:cNvPr id="23555" name="Slide Image Placeholder 14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6" name="Notes Placeholder 15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haresap,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fr-FR" smtClean="0"/>
              <a:t>Cliquez pour modifier le style des sous-titres du masque</a:t>
            </a:r>
            <a:endParaRPr lang="en-US"/>
          </a:p>
        </p:txBody>
      </p:sp>
      <p:sp>
        <p:nvSpPr>
          <p:cNvPr id="15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1054F71-485F-42E0-BE6B-12E7449F424C}" type="datetime1">
              <a:rPr lang="fr-FR" smtClean="0"/>
              <a:t>04/11/2013</a:t>
            </a:fld>
            <a:endParaRPr lang="en-GB"/>
          </a:p>
        </p:txBody>
      </p:sp>
      <p:sp>
        <p:nvSpPr>
          <p:cNvPr id="16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17" name="Espace réservé du numéro de diapositiv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178E329-0E90-4061-AE68-194B7A06BB58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B7AC4-5F4C-47AB-B58C-9F884F4BB699}" type="datetime1">
              <a:rPr lang="fr-FR" smtClean="0"/>
              <a:t>04/11/2013</a:t>
            </a:fld>
            <a:endParaRPr lang="en-GB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72B1C-F99D-42E9-83F8-3CB5BD96AB21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76C32B-8473-476B-BA8D-B04D1BC0719B}" type="datetime1">
              <a:rPr lang="fr-FR" smtClean="0"/>
              <a:t>04/11/2013</a:t>
            </a:fld>
            <a:endParaRPr lang="en-GB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3D86ED-2617-4431-869A-31F7177F2561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>
            <a:spLocks noChangeArrowheads="1"/>
          </p:cNvSpPr>
          <p:nvPr userDrawn="1"/>
        </p:nvSpPr>
        <p:spPr bwMode="gray">
          <a:xfrm>
            <a:off x="323850" y="323850"/>
            <a:ext cx="840422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GB" altLang="fr-FR" sz="2400" b="1" dirty="0">
                <a:solidFill>
                  <a:schemeClr val="accent2"/>
                </a:solidFill>
              </a:rPr>
              <a:t>© </a:t>
            </a:r>
            <a:r>
              <a:rPr lang="de-DE" altLang="fr-FR" sz="2400" b="1" dirty="0" smtClean="0">
                <a:solidFill>
                  <a:schemeClr val="accent2"/>
                </a:solidFill>
              </a:rPr>
              <a:t>SHARESAP. </a:t>
            </a:r>
            <a:r>
              <a:rPr lang="de-DE" altLang="fr-FR" sz="2400" b="1" dirty="0">
                <a:solidFill>
                  <a:schemeClr val="accent2"/>
                </a:solidFill>
              </a:rPr>
              <a:t>All </a:t>
            </a:r>
            <a:r>
              <a:rPr lang="de-DE" altLang="fr-FR" sz="2400" b="1" dirty="0" err="1">
                <a:solidFill>
                  <a:schemeClr val="accent2"/>
                </a:solidFill>
              </a:rPr>
              <a:t>rights</a:t>
            </a:r>
            <a:r>
              <a:rPr lang="de-DE" altLang="fr-FR" sz="2400" b="1" dirty="0">
                <a:solidFill>
                  <a:schemeClr val="accent2"/>
                </a:solidFill>
              </a:rPr>
              <a:t> </a:t>
            </a:r>
            <a:r>
              <a:rPr lang="de-DE" altLang="fr-FR" sz="2400" b="1" dirty="0" err="1">
                <a:solidFill>
                  <a:schemeClr val="accent2"/>
                </a:solidFill>
              </a:rPr>
              <a:t>reserved</a:t>
            </a:r>
            <a:r>
              <a:rPr lang="de-DE" altLang="fr-FR" sz="2400" b="1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3" name="TextBox 9"/>
          <p:cNvSpPr txBox="1">
            <a:spLocks noChangeArrowheads="1"/>
          </p:cNvSpPr>
          <p:nvPr userDrawn="1"/>
        </p:nvSpPr>
        <p:spPr bwMode="gray">
          <a:xfrm>
            <a:off x="323850" y="1692275"/>
            <a:ext cx="840422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No part of this publication may be reproduced or transmitted in any form or for any purpose without the express permission of </a:t>
            </a:r>
            <a:r>
              <a:rPr lang="fr-FR" altLang="fr-FR" sz="1000" noProof="1" smtClean="0">
                <a:ea typeface="MS PGothic" pitchFamily="34" charset="-128"/>
              </a:rPr>
              <a:t>SHARESAP. </a:t>
            </a:r>
            <a:r>
              <a:rPr lang="fr-FR" altLang="fr-FR" sz="1000" noProof="1">
                <a:ea typeface="MS PGothic" pitchFamily="34" charset="-128"/>
              </a:rPr>
              <a:t/>
            </a:r>
            <a:br>
              <a:rPr lang="fr-FR" altLang="fr-FR" sz="1000" noProof="1">
                <a:ea typeface="MS PGothic" pitchFamily="34" charset="-128"/>
              </a:rPr>
            </a:br>
            <a:r>
              <a:rPr lang="fr-FR" altLang="fr-FR" sz="1000" noProof="1">
                <a:ea typeface="MS PGothic" pitchFamily="34" charset="-128"/>
              </a:rPr>
              <a:t>The information contained herein may be changed without prior notice.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Some software products marketed by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and its distributors contain proprietary software components of other software vendors.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National product specifications may vary.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These materials are provided by </a:t>
            </a:r>
            <a:r>
              <a:rPr lang="fr-FR" altLang="fr-FR" sz="1000" noProof="1" smtClean="0">
                <a:ea typeface="MS PGothic" pitchFamily="34" charset="-128"/>
              </a:rPr>
              <a:t>SHARESAP for </a:t>
            </a:r>
            <a:r>
              <a:rPr lang="fr-FR" altLang="fr-FR" sz="1000" noProof="1">
                <a:ea typeface="MS PGothic" pitchFamily="34" charset="-128"/>
              </a:rPr>
              <a:t>informational purposes only, without representation or warranty of any kind, and </a:t>
            </a:r>
            <a:r>
              <a:rPr lang="fr-FR" altLang="fr-FR" sz="1000" noProof="1" smtClean="0">
                <a:ea typeface="MS PGothic" pitchFamily="34" charset="-128"/>
              </a:rPr>
              <a:t>SHARESAP shall </a:t>
            </a:r>
            <a:r>
              <a:rPr lang="fr-FR" altLang="fr-FR" sz="1000" noProof="1">
                <a:ea typeface="MS PGothic" pitchFamily="34" charset="-128"/>
              </a:rPr>
              <a:t>not be liable for errors or omissions with respect to the materials. The only warranties for </a:t>
            </a:r>
            <a:r>
              <a:rPr lang="fr-FR" altLang="fr-FR" sz="1000" noProof="1" smtClean="0">
                <a:ea typeface="MS PGothic" pitchFamily="34" charset="-128"/>
              </a:rPr>
              <a:t>SHARESAP products </a:t>
            </a:r>
            <a:r>
              <a:rPr lang="fr-FR" altLang="fr-FR" sz="1000" noProof="1">
                <a:ea typeface="MS PGothic" pitchFamily="34" charset="-128"/>
              </a:rPr>
              <a:t>and services are those that are set forth in the express warranty statements accompanying such products and services, if any. Nothing herein should be construed as constituting an additional warranty. 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and other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products and services mentioned herein as well as their respective logos are trademarks or registered trademarks of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in </a:t>
            </a:r>
            <a:r>
              <a:rPr lang="fr-FR" altLang="fr-FR" sz="1000" noProof="1" smtClean="0">
                <a:ea typeface="MS PGothic" pitchFamily="34" charset="-128"/>
              </a:rPr>
              <a:t>France and </a:t>
            </a:r>
            <a:r>
              <a:rPr lang="fr-FR" altLang="fr-FR" sz="1000" noProof="1">
                <a:ea typeface="MS PGothic" pitchFamily="34" charset="-128"/>
              </a:rPr>
              <a:t>other countries.  </a:t>
            </a:r>
            <a:br>
              <a:rPr lang="fr-FR" altLang="fr-FR" sz="1000" noProof="1">
                <a:ea typeface="MS PGothic" pitchFamily="34" charset="-128"/>
              </a:rPr>
            </a:br>
            <a:r>
              <a:rPr lang="fr-FR" altLang="fr-FR" sz="1000" noProof="1">
                <a:ea typeface="MS PGothic" pitchFamily="34" charset="-128"/>
              </a:rPr>
              <a:t>Please see </a:t>
            </a:r>
            <a:r>
              <a:rPr lang="fr-FR" altLang="fr-FR" sz="1000" noProof="1">
                <a:ea typeface="MS PGothic" pitchFamily="34" charset="-128"/>
                <a:hlinkClick r:id="rId2"/>
              </a:rPr>
              <a:t>http://</a:t>
            </a:r>
            <a:r>
              <a:rPr lang="fr-FR" altLang="fr-FR" sz="1000" noProof="1" smtClean="0">
                <a:ea typeface="MS PGothic" pitchFamily="34" charset="-128"/>
                <a:hlinkClick r:id="rId2"/>
              </a:rPr>
              <a:t>www.sharesap,com</a:t>
            </a:r>
            <a:r>
              <a:rPr lang="fr-FR" altLang="fr-FR" sz="1000" noProof="1" smtClean="0">
                <a:ea typeface="MS PGothic" pitchFamily="34" charset="-128"/>
              </a:rPr>
              <a:t> for </a:t>
            </a:r>
            <a:r>
              <a:rPr lang="fr-FR" altLang="fr-FR" sz="1000" noProof="1">
                <a:ea typeface="MS PGothic" pitchFamily="34" charset="-128"/>
              </a:rPr>
              <a:t>additional trademark information and notices.</a:t>
            </a:r>
          </a:p>
        </p:txBody>
      </p:sp>
    </p:spTree>
    <p:extLst>
      <p:ext uri="{BB962C8B-B14F-4D97-AF65-F5344CB8AC3E}">
        <p14:creationId xmlns:p14="http://schemas.microsoft.com/office/powerpoint/2010/main" val="4249315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400"/>
            </a:lvl1pPr>
            <a:extLst/>
          </a:lstStyle>
          <a:p>
            <a:r>
              <a:rPr lang="fr-FR" dirty="0" smtClean="0"/>
              <a:t>Cliquez pour modifier le style du titre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F5AF91-F40B-4380-9FAC-F00CB4A498CC}" type="datetime1">
              <a:rPr lang="fr-FR" smtClean="0"/>
              <a:t>04/11/2013</a:t>
            </a:fld>
            <a:endParaRPr lang="en-GB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B3A145-B4E2-4219-A370-C1A1C232B7E4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rme libre 3"/>
          <p:cNvSpPr>
            <a:spLocks/>
          </p:cNvSpPr>
          <p:nvPr/>
        </p:nvSpPr>
        <p:spPr bwMode="auto">
          <a:xfrm>
            <a:off x="4829175" y="1073150"/>
            <a:ext cx="4321175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rme libre 4"/>
          <p:cNvSpPr>
            <a:spLocks/>
          </p:cNvSpPr>
          <p:nvPr/>
        </p:nvSpPr>
        <p:spPr bwMode="auto">
          <a:xfrm>
            <a:off x="374650" y="0"/>
            <a:ext cx="5513388" cy="661511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rme libre 5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Forme libre 6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Forme libre 8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Forme libre 9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1" name="Forme libre 10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Forme libre 11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Forme libre 12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Forme libre 13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5" name="Forme libre 14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Forme libre 15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7" name="Forme libre 16"/>
          <p:cNvSpPr>
            <a:spLocks/>
          </p:cNvSpPr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Forme libre 17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0" name="Rectangle 19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3" name="Rectangle 22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2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8A325DC-F92B-45A4-864D-8DF44292BFDA}" type="datetime1">
              <a:rPr lang="fr-FR" smtClean="0"/>
              <a:t>04/11/2013</a:t>
            </a:fld>
            <a:endParaRPr lang="en-GB"/>
          </a:p>
        </p:txBody>
      </p:sp>
      <p:sp>
        <p:nvSpPr>
          <p:cNvPr id="2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2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7355192-DF09-4BD9-B57F-C608D0B63F0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AE9813F-5AD6-4AF3-8DF7-60C989C825BE}" type="datetime1">
              <a:rPr lang="fr-FR" smtClean="0"/>
              <a:t>04/11/2013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FC222FB-AC7C-437D-9A55-AFB1B2A7891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5" name="Rectangle 14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1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DB8B15B-391F-4834-A76F-FD1921158061}" type="datetime1">
              <a:rPr lang="fr-FR" smtClean="0"/>
              <a:t>04/11/2013</a:t>
            </a:fld>
            <a:endParaRPr lang="en-GB"/>
          </a:p>
        </p:txBody>
      </p:sp>
      <p:sp>
        <p:nvSpPr>
          <p:cNvPr id="1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1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9F9972E-B32E-4B89-8BFC-FDC53D23307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1BCA84-9E0C-490D-ABBB-287921F9E2B7}" type="datetime1">
              <a:rPr lang="fr-FR" smtClean="0"/>
              <a:t>04/11/2013</a:t>
            </a:fld>
            <a:endParaRPr lang="en-GB"/>
          </a:p>
        </p:txBody>
      </p:sp>
      <p:sp>
        <p:nvSpPr>
          <p:cNvPr id="4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5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45BB4-B74E-439A-BEC8-D69268510359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6CA1442-BFC1-45AC-BD35-466AFF603D76}" type="datetime1">
              <a:rPr lang="fr-FR" smtClean="0"/>
              <a:t>04/11/2013</a:t>
            </a:fld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647A7FA-854E-4A49-899C-BCAB66229742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AD765E-5D46-4419-9B04-863E360C8AC7}" type="datetime1">
              <a:rPr lang="fr-FR" smtClean="0"/>
              <a:t>04/11/2013</a:t>
            </a:fld>
            <a:endParaRPr lang="en-GB"/>
          </a:p>
        </p:txBody>
      </p:sp>
      <p:sp>
        <p:nvSpPr>
          <p:cNvPr id="6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7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D82A1A-C33F-49D8-BA42-5C3ACFFC42A7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6" name="Connecteur droit 5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Groupe 19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Connecteur droit 7"/>
            <p:cNvCxnSpPr/>
            <p:nvPr/>
          </p:nvCxnSpPr>
          <p:spPr>
            <a:xfrm rot="16200000">
              <a:off x="6663593" y="1288707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/>
            <p:cNvCxnSpPr/>
            <p:nvPr/>
          </p:nvCxnSpPr>
          <p:spPr>
            <a:xfrm rot="5400000" flipH="1">
              <a:off x="6744513" y="12877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e 25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Connecteur droit 11"/>
            <p:cNvCxnSpPr/>
            <p:nvPr/>
          </p:nvCxnSpPr>
          <p:spPr>
            <a:xfrm rot="16200000">
              <a:off x="6663593" y="1288707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/>
            <p:cNvCxnSpPr/>
            <p:nvPr/>
          </p:nvCxnSpPr>
          <p:spPr>
            <a:xfrm rot="5400000" flipH="1">
              <a:off x="6744513" y="12877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e 29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Connecteur droit 15"/>
            <p:cNvCxnSpPr/>
            <p:nvPr/>
          </p:nvCxnSpPr>
          <p:spPr>
            <a:xfrm rot="16200000">
              <a:off x="6663592" y="1288707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/>
            <p:cNvCxnSpPr/>
            <p:nvPr/>
          </p:nvCxnSpPr>
          <p:spPr>
            <a:xfrm rot="5400000" flipH="1">
              <a:off x="6744512" y="1287732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r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9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477000" y="55563"/>
            <a:ext cx="2133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4A1D39E-88AB-46F5-BAFE-93AD49B1DEFB}" type="datetime1">
              <a:rPr lang="fr-FR" smtClean="0"/>
              <a:t>04/11/2013</a:t>
            </a:fld>
            <a:endParaRPr lang="en-GB"/>
          </a:p>
        </p:txBody>
      </p:sp>
      <p:sp>
        <p:nvSpPr>
          <p:cNvPr id="20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914400" y="55563"/>
            <a:ext cx="5562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21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610600" y="55563"/>
            <a:ext cx="457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9F1AE72-7784-4231-ACEA-49B0350CB2C9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fr-FR" dirty="0" smtClean="0"/>
              <a:t>Cliquez pour modifier le style du titre</a:t>
            </a:r>
            <a:endParaRPr lang="en-US" dirty="0"/>
          </a:p>
        </p:txBody>
      </p:sp>
      <p:sp>
        <p:nvSpPr>
          <p:cNvPr id="1036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smtClean="0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93177916-3964-40E4-8413-3E4C2D10CF35}" type="datetime1">
              <a:rPr lang="fr-FR" smtClean="0"/>
              <a:t>04/11/2013</a:t>
            </a:fld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42CE6BC5-E280-4217-A4D4-7FCB0C000197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123" r:id="rId1"/>
    <p:sldLayoutId id="2147484118" r:id="rId2"/>
    <p:sldLayoutId id="2147484124" r:id="rId3"/>
    <p:sldLayoutId id="2147484125" r:id="rId4"/>
    <p:sldLayoutId id="2147484126" r:id="rId5"/>
    <p:sldLayoutId id="2147484119" r:id="rId6"/>
    <p:sldLayoutId id="2147484127" r:id="rId7"/>
    <p:sldLayoutId id="2147484120" r:id="rId8"/>
    <p:sldLayoutId id="2147484128" r:id="rId9"/>
    <p:sldLayoutId id="2147484121" r:id="rId10"/>
    <p:sldLayoutId id="2147484122" r:id="rId11"/>
    <p:sldLayoutId id="2147484129" r:id="rId12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1400" kern="1200" spc="-100">
          <a:solidFill>
            <a:srgbClr val="C1EE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9pPr>
      <a:extLst/>
    </p:titleStyle>
    <p:bodyStyle>
      <a:lvl1pPr marL="411163" indent="-342900" algn="l" rtl="0" eaLnBrk="0" fontAlgn="base" hangingPunct="0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aresap.com/" TargetMode="External"/><Relationship Id="rId2" Type="http://schemas.openxmlformats.org/officeDocument/2006/relationships/hyperlink" Target="mailto:quesnot@sharesap.co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sz="2400" dirty="0" smtClean="0"/>
              <a:t>Lancement de documents </a:t>
            </a:r>
            <a:r>
              <a:rPr lang="fr-FR" sz="2400" smtClean="0"/>
              <a:t>d'achat externes_ME28</a:t>
            </a:r>
            <a:endParaRPr lang="fr-FR" sz="2400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8198" name="Sous-titre 6"/>
          <p:cNvSpPr>
            <a:spLocks noGrp="1"/>
          </p:cNvSpPr>
          <p:nvPr>
            <p:ph type="subTitle" idx="1"/>
          </p:nvPr>
        </p:nvSpPr>
        <p:spPr>
          <a:xfrm>
            <a:off x="914400" y="2835275"/>
            <a:ext cx="7772400" cy="1508125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fr-FR" dirty="0" smtClean="0"/>
              <a:t>Achats Par Mickael QUESNOT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L'écran de sélection pour le lancement des documents d'achat s’affiche.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007809"/>
            <a:ext cx="7772400" cy="4125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Saisissez votre clé de lancement et les autres critères de sélection.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0616" y="1784350"/>
            <a:ext cx="693996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Connecteur droit avec flèche 8"/>
          <p:cNvCxnSpPr/>
          <p:nvPr/>
        </p:nvCxnSpPr>
        <p:spPr>
          <a:xfrm rot="16200000" flipV="1">
            <a:off x="3671900" y="3176972"/>
            <a:ext cx="504056" cy="432048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Sélectionnez </a:t>
            </a:r>
            <a:r>
              <a:rPr lang="fr-FR" b="1" i="1" dirty="0" smtClean="0"/>
              <a:t>Exécuter. 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011180"/>
            <a:ext cx="7772400" cy="4118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Connecteur droit avec flèche 8"/>
          <p:cNvCxnSpPr/>
          <p:nvPr/>
        </p:nvCxnSpPr>
        <p:spPr>
          <a:xfrm flipV="1">
            <a:off x="539552" y="2996952"/>
            <a:ext cx="432048" cy="36004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 liste des documents d'achat en attente de lancement s’affiche.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6373" y="1784350"/>
            <a:ext cx="7088454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Positionnez le curseur sur le document d'achat souhaité et sélectionnez </a:t>
            </a:r>
            <a:r>
              <a:rPr lang="fr-FR" i="1" dirty="0" smtClean="0"/>
              <a:t>Lancer.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391938"/>
            <a:ext cx="7772400" cy="3356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Connecteur droit avec flèche 8"/>
          <p:cNvCxnSpPr/>
          <p:nvPr/>
        </p:nvCxnSpPr>
        <p:spPr>
          <a:xfrm rot="5400000" flipH="1" flipV="1">
            <a:off x="683568" y="4365104"/>
            <a:ext cx="504056" cy="504056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Connecteur droit avec flèche 10"/>
          <p:cNvCxnSpPr/>
          <p:nvPr/>
        </p:nvCxnSpPr>
        <p:spPr>
          <a:xfrm rot="16200000" flipH="1">
            <a:off x="431540" y="2672916"/>
            <a:ext cx="720080" cy="36004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Vous pouvez annuler (révoquer) le lancement et rétablir le statut de lancement précédent. 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9687" y="2251075"/>
            <a:ext cx="6981825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 ce faire, sélectionnez </a:t>
            </a:r>
            <a:r>
              <a:rPr lang="fr-FR" i="1" dirty="0" smtClean="0"/>
              <a:t>Annuler lancement</a:t>
            </a:r>
            <a:r>
              <a:rPr lang="fr-FR" dirty="0" smtClean="0"/>
              <a:t>.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1087" y="2279650"/>
            <a:ext cx="7439025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Connecteur droit avec flèche 8"/>
          <p:cNvCxnSpPr/>
          <p:nvPr/>
        </p:nvCxnSpPr>
        <p:spPr>
          <a:xfrm rot="5400000">
            <a:off x="1907704" y="2708920"/>
            <a:ext cx="1008112" cy="1588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Connecteur droit avec flèche 10"/>
          <p:cNvCxnSpPr/>
          <p:nvPr/>
        </p:nvCxnSpPr>
        <p:spPr>
          <a:xfrm rot="5400000" flipH="1" flipV="1">
            <a:off x="755576" y="4509120"/>
            <a:ext cx="504056" cy="504056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Sauvegardez le lancement.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314086"/>
            <a:ext cx="7772400" cy="3512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Résultat</a:t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Les lancement ont été sauvegardées.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8016" y="1784350"/>
            <a:ext cx="6265167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Simulation du lancement</a:t>
            </a:r>
            <a:br>
              <a:rPr lang="fr-FR" b="1" dirty="0" smtClean="0"/>
            </a:b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09800" y="4665091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/>
              <a:t>Sharesap.com®. Copyright©. </a:t>
            </a:r>
            <a:r>
              <a:rPr lang="fr-FR" dirty="0" smtClean="0"/>
              <a:t>All </a:t>
            </a:r>
            <a:r>
              <a:rPr lang="fr-FR" dirty="0" err="1" smtClean="0"/>
              <a:t>rights</a:t>
            </a:r>
            <a:r>
              <a:rPr lang="fr-FR" dirty="0" smtClean="0"/>
              <a:t> </a:t>
            </a:r>
            <a:r>
              <a:rPr lang="fr-FR" dirty="0" err="1" smtClean="0"/>
              <a:t>reserved</a:t>
            </a:r>
            <a:r>
              <a:rPr lang="fr-FR" dirty="0" smtClean="0"/>
              <a:t>. </a:t>
            </a:r>
            <a:r>
              <a:rPr lang="fr-FR" dirty="0"/>
              <a:t>Par Mickael QUESNOT, Consultant SAP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662592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Dans la liste des documents d'achat à lancer, vous pouvez afficher la stratégie de lancement affectée et simuler le lancement.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245402"/>
            <a:ext cx="7772400" cy="3649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Placez le curseur sur un document d'achat. 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4055" y="1784350"/>
            <a:ext cx="767309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Sélectionnez </a:t>
            </a:r>
            <a:r>
              <a:rPr lang="fr-FR" i="1" dirty="0" smtClean="0"/>
              <a:t>Stratégie lancement.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3394" y="1784350"/>
            <a:ext cx="7134412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Connecteur droit avec flèche 8"/>
          <p:cNvCxnSpPr/>
          <p:nvPr/>
        </p:nvCxnSpPr>
        <p:spPr>
          <a:xfrm rot="5400000">
            <a:off x="2771800" y="2060848"/>
            <a:ext cx="1008112" cy="1588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 boîte de dialogue contenant les informations sur la stratégie de lancement s’affiche.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000491"/>
            <a:ext cx="7772400" cy="4139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Vous pouvez alors simuler le lancement.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138" y="2404296"/>
            <a:ext cx="4038600" cy="3257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Connecteur droit avec flèche 10"/>
          <p:cNvCxnSpPr/>
          <p:nvPr/>
        </p:nvCxnSpPr>
        <p:spPr>
          <a:xfrm rot="5400000" flipH="1" flipV="1">
            <a:off x="1691680" y="5517232"/>
            <a:ext cx="720080" cy="1588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433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6138" y="2169729"/>
            <a:ext cx="4038600" cy="3726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idx="1"/>
          </p:nvPr>
        </p:nvSpPr>
        <p:spPr>
          <a:xfrm>
            <a:off x="228600" y="381000"/>
            <a:ext cx="8634412" cy="5967412"/>
          </a:xfrm>
        </p:spPr>
        <p:txBody>
          <a:bodyPr>
            <a:noAutofit/>
          </a:bodyPr>
          <a:lstStyle/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votre entreprise a besoin d'expertise SD, MM, WM, PS, </a:t>
            </a:r>
            <a:r>
              <a:rPr lang="fr-FR" sz="800" dirty="0" err="1"/>
              <a:t>Retail</a:t>
            </a:r>
            <a:r>
              <a:rPr lang="fr-FR" sz="800" dirty="0"/>
              <a:t>, HR… pour renforcer son centre de compétences,</a:t>
            </a:r>
          </a:p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elle veut libérer son centre de compétences des réponses aux questions sur l'utilisation de SAP pour qu'il se concentre sur la maintenance évolutive,</a:t>
            </a:r>
          </a:p>
          <a:p>
            <a:pPr marL="493776" indent="-457200">
              <a:defRPr/>
            </a:pPr>
            <a:r>
              <a:rPr lang="fr-FR" sz="800" dirty="0" smtClean="0"/>
              <a:t> </a:t>
            </a:r>
            <a:r>
              <a:rPr lang="fr-FR" sz="800" dirty="0"/>
              <a:t>Si elle veut EXTERNALISER son centre de compétences,</a:t>
            </a:r>
          </a:p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elle veut une Tierce Maintenance Applicative (TMA),</a:t>
            </a:r>
          </a:p>
          <a:p>
            <a:pPr marL="493776" indent="-457200">
              <a:defRPr/>
            </a:pPr>
            <a:r>
              <a:rPr lang="fr-FR" sz="800" dirty="0" smtClean="0"/>
              <a:t> </a:t>
            </a:r>
            <a:r>
              <a:rPr lang="fr-FR" sz="800" dirty="0"/>
              <a:t>Si elle veut former ses utilisateurs, ...</a:t>
            </a:r>
          </a:p>
          <a:p>
            <a:pPr marL="493776" indent="-457200">
              <a:defRPr/>
            </a:pPr>
            <a:r>
              <a:rPr lang="fr-FR" sz="800" dirty="0" smtClean="0"/>
              <a:t>SHARESAP </a:t>
            </a:r>
            <a:r>
              <a:rPr lang="fr-FR" sz="800" dirty="0"/>
              <a:t>peut répondre à l'ensemble de vos besoins avec le meilleur rapport qualité/prix du marché. </a:t>
            </a:r>
          </a:p>
          <a:p>
            <a:pPr marL="493776" indent="-457200">
              <a:defRPr/>
            </a:pPr>
            <a:r>
              <a:rPr lang="fr-FR" sz="800" dirty="0" smtClean="0"/>
              <a:t>SHARESAP </a:t>
            </a:r>
            <a:r>
              <a:rPr lang="fr-FR" sz="800" dirty="0"/>
              <a:t>dispose en autre de plusieurs plateaux de TMA dont un sur la NORMANDIE. SHARESAP a toutes les compétences pour vous satisfaire. </a:t>
            </a:r>
          </a:p>
          <a:p>
            <a:pPr marL="493776" indent="-457200">
              <a:defRPr/>
            </a:pPr>
            <a:r>
              <a:rPr lang="fr-FR" sz="800" dirty="0" smtClean="0"/>
              <a:t>Vous </a:t>
            </a:r>
            <a:r>
              <a:rPr lang="fr-FR" sz="800" dirty="0"/>
              <a:t>pouvez me contacter via la rubrique Contact ou sur mon adresse courriel </a:t>
            </a:r>
            <a:r>
              <a:rPr lang="fr-FR" sz="800" u="sng" dirty="0">
                <a:hlinkClick r:id="rId2"/>
              </a:rPr>
              <a:t>quesnot@sharesap.com</a:t>
            </a:r>
            <a:r>
              <a:rPr lang="fr-FR" sz="800" u="sng" dirty="0"/>
              <a:t>.</a:t>
            </a:r>
          </a:p>
          <a:p>
            <a:pPr marL="493776" indent="-457200">
              <a:defRPr/>
            </a:pPr>
            <a:r>
              <a:rPr lang="fr-FR" sz="800" dirty="0" smtClean="0"/>
              <a:t>Je </a:t>
            </a:r>
            <a:r>
              <a:rPr lang="fr-FR" sz="800" dirty="0"/>
              <a:t>recherche également un site partenaire ou un sponsor pour développer mon site. </a:t>
            </a:r>
            <a:endParaRPr lang="fr-FR" sz="800" dirty="0" smtClean="0"/>
          </a:p>
          <a:p>
            <a:pPr marL="493776" indent="-457200">
              <a:defRPr/>
            </a:pPr>
            <a:endParaRPr lang="fr-FR" sz="800" u="sng" dirty="0"/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800" dirty="0" smtClean="0">
                <a:hlinkClick r:id="rId3"/>
              </a:rPr>
              <a:t>www.SHARESAP.com</a:t>
            </a:r>
            <a:r>
              <a:rPr lang="fr-FR" sz="800" dirty="0" smtClean="0"/>
              <a:t> </a:t>
            </a:r>
            <a:r>
              <a:rPr lang="fr-FR" sz="800" dirty="0"/>
              <a:t>et SHARESAP ne sont pas affiliés à SAP® AG ou à l'une de ses filiales</a:t>
            </a:r>
            <a:r>
              <a:rPr lang="fr-FR" sz="800" dirty="0" smtClean="0"/>
              <a:t>.</a:t>
            </a:r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fr-FR" sz="800" dirty="0"/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800" dirty="0"/>
              <a:t/>
            </a:r>
            <a:br>
              <a:rPr lang="fr-FR" sz="800" dirty="0"/>
            </a:br>
            <a:r>
              <a:rPr lang="fr-FR" sz="800" dirty="0"/>
              <a:t>SAP® est une marque déposée par SAP AG ainsi que les noms suivants : SAP ECC, ABAP, R/3</a:t>
            </a:r>
            <a:r>
              <a:rPr lang="fr-FR" sz="800" dirty="0" smtClean="0"/>
              <a:t>.</a:t>
            </a:r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fr-FR" sz="800" dirty="0" smtClean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 smtClean="0"/>
              <a:t>Toute </a:t>
            </a:r>
            <a:r>
              <a:rPr lang="fr-FR" sz="800" b="1" dirty="0"/>
              <a:t>représentation ou reproduction de mes guides , même partielle, par quelques procédés et à quelques fins que ce soit, est interdite sans mon autorisation écrite explicite.</a:t>
            </a:r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 smtClean="0"/>
              <a:t>L'utilisation </a:t>
            </a:r>
            <a:r>
              <a:rPr lang="fr-FR" sz="800" b="1" dirty="0"/>
              <a:t>de mes documents est strictement réservée à un usage privé (article L122-5 du code de la Propriété intellectuelle).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/>
              <a:t>Pour tout autre usage, merci de me consulter préalablement. 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/>
              <a:t>Je ne peux être accusé de contrefaçon ou de reproductions interdites pour les raisons suivantes : 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endParaRPr lang="fr-FR" sz="800" dirty="0"/>
          </a:p>
          <a:p>
            <a:pPr marL="832104" lvl="1" indent="-457200">
              <a:lnSpc>
                <a:spcPct val="80000"/>
              </a:lnSpc>
              <a:defRPr/>
            </a:pPr>
            <a:r>
              <a:rPr lang="fr-FR" sz="800" b="1" dirty="0"/>
              <a:t>Mes guides utilisateurs et de paramétrage sont issus de mes connaissances personnelles et de sites web.</a:t>
            </a:r>
            <a:br>
              <a:rPr lang="fr-FR" sz="800" b="1" dirty="0"/>
            </a:br>
            <a:endParaRPr lang="fr-FR" sz="800" b="1" dirty="0"/>
          </a:p>
          <a:p>
            <a:pPr marL="832104" lvl="1" indent="-457200">
              <a:lnSpc>
                <a:spcPct val="80000"/>
              </a:lnSpc>
              <a:defRPr/>
            </a:pPr>
            <a:r>
              <a:rPr lang="fr-FR" sz="800" b="1" dirty="0"/>
              <a:t>Les noms des personnes et sites sont clairement énoncés.</a:t>
            </a:r>
            <a:r>
              <a:rPr lang="fr-FR" sz="800" dirty="0"/>
              <a:t/>
            </a:r>
            <a:br>
              <a:rPr lang="fr-FR" sz="800" dirty="0"/>
            </a:br>
            <a:endParaRPr lang="fr-FR" sz="800" dirty="0" smtClean="0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5996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Conditions préalables</a:t>
            </a:r>
            <a:endParaRPr lang="fr-FR" b="1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 lancer un document, vous devez connaître votre clé de lancement. À cet effet, adressez-vous à votre administrateur système.</a:t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Écrans SU01D &amp; ME22N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138" y="2351272"/>
            <a:ext cx="4038600" cy="3363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94263" y="3232944"/>
            <a:ext cx="356235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Flèche vers le bas 10"/>
          <p:cNvSpPr/>
          <p:nvPr/>
        </p:nvSpPr>
        <p:spPr>
          <a:xfrm rot="10800000">
            <a:off x="5580112" y="4077072"/>
            <a:ext cx="432048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Lancement d'un document d'achat externe</a:t>
            </a:r>
            <a:br>
              <a:rPr lang="fr-FR" b="1" dirty="0" smtClean="0"/>
            </a:b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Sélectionnez &lt;</a:t>
            </a:r>
            <a:r>
              <a:rPr lang="fr-FR" i="1" dirty="0" smtClean="0"/>
              <a:t>Document d'achat&gt; &gt; Lancer. </a:t>
            </a:r>
            <a:br>
              <a:rPr lang="fr-FR" i="1" dirty="0" smtClean="0"/>
            </a:br>
            <a:r>
              <a:rPr lang="fr-FR" i="1" dirty="0" smtClean="0"/>
              <a:t/>
            </a:r>
            <a:br>
              <a:rPr lang="fr-FR" i="1" dirty="0" smtClean="0"/>
            </a:br>
            <a:r>
              <a:rPr lang="fr-FR" i="1" dirty="0" smtClean="0"/>
              <a:t>Exemple </a:t>
            </a:r>
            <a:r>
              <a:rPr lang="fr-FR" dirty="0" smtClean="0"/>
              <a:t>Sélectionnez Commande d'achat </a:t>
            </a:r>
            <a:r>
              <a:rPr lang="fr-FR" i="1" dirty="0" smtClean="0"/>
              <a:t>&gt; Lancer &gt; Lancement groupé.</a:t>
            </a:r>
            <a:br>
              <a:rPr lang="fr-FR" i="1" dirty="0" smtClean="0"/>
            </a:br>
            <a:r>
              <a:rPr lang="fr-FR" i="1" dirty="0" smtClean="0"/>
              <a:t/>
            </a:r>
            <a:br>
              <a:rPr lang="fr-FR" i="1" dirty="0" smtClean="0"/>
            </a:br>
            <a:r>
              <a:rPr lang="fr-FR" i="1" dirty="0" err="1" smtClean="0"/>
              <a:t>Tcode</a:t>
            </a:r>
            <a:r>
              <a:rPr lang="fr-FR" i="1" dirty="0" smtClean="0"/>
              <a:t> ME28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346353"/>
            <a:ext cx="7772400" cy="3447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Contrat</a:t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err="1" smtClean="0"/>
              <a:t>Tcode</a:t>
            </a:r>
            <a:r>
              <a:rPr lang="fr-FR" dirty="0" smtClean="0"/>
              <a:t> ME35K - Lancer 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681596"/>
            <a:ext cx="7772400" cy="2777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Programme de livraisons</a:t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err="1" smtClean="0"/>
              <a:t>Tcode</a:t>
            </a:r>
            <a:r>
              <a:rPr lang="fr-FR" dirty="0" smtClean="0"/>
              <a:t> ME35L - Lancer 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674705"/>
            <a:ext cx="7772400" cy="2791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étro">
  <a:themeElements>
    <a:clrScheme name="Mé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é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é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>
    <a:lnDef>
      <a:spPr>
        <a:ln w="31750">
          <a:tailEnd type="arrow"/>
        </a:ln>
      </a:spPr>
      <a:bodyPr/>
      <a:lstStyle/>
      <a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812</TotalTime>
  <Words>610</Words>
  <Application>Microsoft Office PowerPoint</Application>
  <PresentationFormat>Affichage à l'écran (4:3)</PresentationFormat>
  <Paragraphs>68</Paragraphs>
  <Slides>24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24</vt:i4>
      </vt:variant>
    </vt:vector>
  </HeadingPairs>
  <TitlesOfParts>
    <vt:vector size="25" baseType="lpstr">
      <vt:lpstr>Métro</vt:lpstr>
      <vt:lpstr>Lancement de documents d'achat externes_ME28</vt:lpstr>
      <vt:lpstr>Présentation PowerPoint</vt:lpstr>
      <vt:lpstr>Présentation PowerPoint</vt:lpstr>
      <vt:lpstr>Conditions préalables</vt:lpstr>
      <vt:lpstr>Pour lancer un document, vous devez connaître votre clé de lancement. À cet effet, adressez-vous à votre administrateur système.  Écrans SU01D &amp; ME22N </vt:lpstr>
      <vt:lpstr>Lancement d'un document d'achat externe </vt:lpstr>
      <vt:lpstr>Sélectionnez &lt;Document d'achat&gt; &gt; Lancer.   Exemple Sélectionnez Commande d'achat &gt; Lancer &gt; Lancement groupé.  Tcode ME28</vt:lpstr>
      <vt:lpstr>Contrat  Tcode ME35K - Lancer </vt:lpstr>
      <vt:lpstr>Programme de livraisons  Tcode ME35L - Lancer </vt:lpstr>
      <vt:lpstr>L'écran de sélection pour le lancement des documents d'achat s’affiche. </vt:lpstr>
      <vt:lpstr>Saisissez votre clé de lancement et les autres critères de sélection.</vt:lpstr>
      <vt:lpstr>Sélectionnez Exécuter. </vt:lpstr>
      <vt:lpstr>La liste des documents d'achat en attente de lancement s’affiche. </vt:lpstr>
      <vt:lpstr>Positionnez le curseur sur le document d'achat souhaité et sélectionnez Lancer.</vt:lpstr>
      <vt:lpstr>Vous pouvez annuler (révoquer) le lancement et rétablir le statut de lancement précédent. </vt:lpstr>
      <vt:lpstr>Pour ce faire, sélectionnez Annuler lancement.</vt:lpstr>
      <vt:lpstr>Sauvegardez le lancement. </vt:lpstr>
      <vt:lpstr>Résultat  Les lancement ont été sauvegardées.</vt:lpstr>
      <vt:lpstr>Simulation du lancement </vt:lpstr>
      <vt:lpstr>Dans la liste des documents d'achat à lancer, vous pouvez afficher la stratégie de lancement affectée et simuler le lancement.</vt:lpstr>
      <vt:lpstr>Placez le curseur sur un document d'achat.  </vt:lpstr>
      <vt:lpstr>Sélectionnez Stratégie lancement.</vt:lpstr>
      <vt:lpstr>La boîte de dialogue contenant les informations sur la stratégie de lancement s’affiche. </vt:lpstr>
      <vt:lpstr>Vous pouvez alors simuler le lancement.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Guide fonctionnel SAP ECC 6.0 &amp;&amp;</dc:title>
  <cp:lastModifiedBy>QUESNOT, Mickael</cp:lastModifiedBy>
  <cp:revision>89</cp:revision>
  <dcterms:modified xsi:type="dcterms:W3CDTF">2013-11-04T11:51:43Z</dcterms:modified>
</cp:coreProperties>
</file>