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3649" r:id="rId2"/>
  </p:sldMasterIdLst>
  <p:notesMasterIdLst>
    <p:notesMasterId r:id="rId19"/>
  </p:notesMasterIdLst>
  <p:handoutMasterIdLst>
    <p:handoutMasterId r:id="rId20"/>
  </p:handoutMasterIdLst>
  <p:sldIdLst>
    <p:sldId id="256" r:id="rId3"/>
    <p:sldId id="525" r:id="rId4"/>
    <p:sldId id="526" r:id="rId5"/>
    <p:sldId id="519" r:id="rId6"/>
    <p:sldId id="520" r:id="rId7"/>
    <p:sldId id="521" r:id="rId8"/>
    <p:sldId id="307" r:id="rId9"/>
    <p:sldId id="522" r:id="rId10"/>
    <p:sldId id="308" r:id="rId11"/>
    <p:sldId id="523" r:id="rId12"/>
    <p:sldId id="309" r:id="rId13"/>
    <p:sldId id="310" r:id="rId14"/>
    <p:sldId id="311" r:id="rId15"/>
    <p:sldId id="312" r:id="rId16"/>
    <p:sldId id="313" r:id="rId17"/>
    <p:sldId id="524" r:id="rId18"/>
  </p:sldIdLst>
  <p:sldSz cx="9144000" cy="6858000" type="screen4x3"/>
  <p:notesSz cx="7099300" cy="10234613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</a:defRPr>
            </a:lvl1pPr>
          </a:lstStyle>
          <a:p>
            <a:endParaRPr lang="fr-FR"/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00000"/>
                </a:solidFill>
              </a:defRPr>
            </a:lvl1pPr>
          </a:lstStyle>
          <a:p>
            <a:fld id="{A6122E94-8A77-4BCC-AE13-89BD9C990119}" type="datetime1">
              <a:rPr lang="en-GB"/>
              <a:pPr/>
              <a:t>12/11/2013</a:t>
            </a:fld>
            <a:endParaRPr lang="fr-FR"/>
          </a:p>
        </p:txBody>
      </p:sp>
      <p:sp>
        <p:nvSpPr>
          <p:cNvPr id="240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</a:defRPr>
            </a:lvl1pPr>
          </a:lstStyle>
          <a:p>
            <a:endParaRPr lang="fr-FR"/>
          </a:p>
        </p:txBody>
      </p:sp>
      <p:sp>
        <p:nvSpPr>
          <p:cNvPr id="240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00000"/>
                </a:solidFill>
              </a:defRPr>
            </a:lvl1pPr>
          </a:lstStyle>
          <a:p>
            <a:fld id="{098DF554-7FB1-422C-B64A-0B9E51989264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26240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070225" cy="509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7488" tIns="50694" rIns="97488" bIns="50694" numCol="1" anchor="t" anchorCtr="0" compatLnSpc="1">
            <a:prstTxWarp prst="textNoShape">
              <a:avLst/>
            </a:prstTxWarp>
          </a:bodyPr>
          <a:lstStyle>
            <a:lvl1pPr defTabSz="487363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84225" algn="l"/>
                <a:tab pos="1568450" algn="l"/>
                <a:tab pos="2352675" algn="l"/>
                <a:tab pos="3136900" algn="l"/>
              </a:tabLst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4021138" y="0"/>
            <a:ext cx="3070225" cy="509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7488" tIns="50694" rIns="97488" bIns="50694" numCol="1" anchor="t" anchorCtr="0" compatLnSpc="1">
            <a:prstTxWarp prst="textNoShape">
              <a:avLst/>
            </a:prstTxWarp>
          </a:bodyPr>
          <a:lstStyle>
            <a:lvl1pPr algn="r" defTabSz="487363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84225" algn="l"/>
                <a:tab pos="1568450" algn="l"/>
                <a:tab pos="2352675" algn="l"/>
                <a:tab pos="3136900" algn="l"/>
              </a:tabLst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fld id="{A35A5E7D-966F-41AA-92A9-43F575B6F61A}" type="datetime1">
              <a:rPr lang="en-GB"/>
              <a:pPr/>
              <a:t>12/11/2013</a:t>
            </a:fld>
            <a:endParaRPr lang="en-GB"/>
          </a:p>
        </p:txBody>
      </p:sp>
      <p:sp>
        <p:nvSpPr>
          <p:cNvPr id="3079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68350"/>
            <a:ext cx="5113338" cy="38354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709613" y="4860925"/>
            <a:ext cx="5673725" cy="4603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7488" tIns="50694" rIns="97488" bIns="50694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smtClean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0" y="9721850"/>
            <a:ext cx="3070225" cy="503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7488" tIns="50694" rIns="97488" bIns="50694" numCol="1" anchor="b" anchorCtr="0" compatLnSpc="1">
            <a:prstTxWarp prst="textNoShape">
              <a:avLst/>
            </a:prstTxWarp>
          </a:bodyPr>
          <a:lstStyle>
            <a:lvl1pPr defTabSz="487363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84225" algn="l"/>
                <a:tab pos="1568450" algn="l"/>
                <a:tab pos="2352675" algn="l"/>
                <a:tab pos="3136900" algn="l"/>
              </a:tabLst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4021138" y="9721850"/>
            <a:ext cx="3070225" cy="503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7488" tIns="50694" rIns="97488" bIns="50694" numCol="1" anchor="b" anchorCtr="0" compatLnSpc="1">
            <a:prstTxWarp prst="textNoShape">
              <a:avLst/>
            </a:prstTxWarp>
          </a:bodyPr>
          <a:lstStyle>
            <a:lvl1pPr algn="r" defTabSz="487363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84225" algn="l"/>
                <a:tab pos="1568450" algn="l"/>
                <a:tab pos="2352675" algn="l"/>
                <a:tab pos="3136900" algn="l"/>
              </a:tabLst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fld id="{978A6919-4961-4CF3-8E7F-2A11F5AFCD46}" type="slidenum">
              <a:rPr lang="en-GB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045783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fld id="{7FDA652C-C53D-485A-AB1E-AD33DB02E916}" type="datetime1">
              <a:rPr lang="en-GB"/>
              <a:pPr/>
              <a:t>12/11/2013</a:t>
            </a:fld>
            <a:endParaRPr lang="en-GB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52C39ED-90A1-4A41-B868-B5BA5A025FC3}" type="slidenum">
              <a:rPr lang="en-GB"/>
              <a:pPr/>
              <a:t>1</a:t>
            </a:fld>
            <a:endParaRPr lang="en-GB"/>
          </a:p>
        </p:txBody>
      </p:sp>
      <p:sp>
        <p:nvSpPr>
          <p:cNvPr id="10241" name="Text Box 1"/>
          <p:cNvSpPr txBox="1">
            <a:spLocks noChangeArrowheads="1"/>
          </p:cNvSpPr>
          <p:nvPr/>
        </p:nvSpPr>
        <p:spPr bwMode="auto">
          <a:xfrm>
            <a:off x="1182688" y="768350"/>
            <a:ext cx="4733925" cy="38369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024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709613" y="4860925"/>
            <a:ext cx="5675312" cy="460533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lIns="99048" tIns="49524" rIns="99048" bIns="49524" anchor="ctr"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1BE8E9-7BE6-4049-83A7-45FCCB5DF123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  <p:sp>
        <p:nvSpPr>
          <p:cNvPr id="23555" name="Slide Image Placeholder 14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Notes Placeholder 15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resap,com/" TargetMode="Externa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8B6A64E0-6896-417C-9220-8DCAE973CED1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E204ABA-EF26-496C-96AC-0E346511BDAC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05217C9-F77E-4244-AD7F-F2A6D46B4070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21C258D-4085-4BE3-B4A6-B35CBF9B2BD7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91325" y="0"/>
            <a:ext cx="2203450" cy="601345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79388" y="0"/>
            <a:ext cx="6459537" cy="601345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0C83A62-6A70-4D9A-92CA-A64623CEBB63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66C2CFD-868F-44EA-95F3-2AE678150876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18457389-8C76-43F7-A12B-F6199F94A2E5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EE65566-A773-4CAC-A4A5-6CF90A1728EC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B8D2A404-8ACA-465D-BAFE-34C7B6383C3D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1628097-AED9-42A0-86BD-1F48FEB97331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4765FF1B-D58F-406D-B855-92B0FAE23CF0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C09F356-75DC-4399-8E37-45156DE00131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5425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5025" y="1604963"/>
            <a:ext cx="4035425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A4F46415-655B-4FF0-AC01-EA6FFA7366CF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C8F1F00-9911-466B-B7EB-FD33BC1C216F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610300D1-531C-42B8-A4F1-5EA49BD7BBC1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04AC649-A069-4E7D-A73C-4895604CC695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D1F72DC3-4078-4888-AE84-E68477CB1A6A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C34C79F-A7D9-49AC-AA1A-58F634DBF3FA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1C306D01-2DA6-43B1-BA42-599D5CB74782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EB9469E-B07D-4951-BE0A-1CC1F8978D43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20FABB2-D865-49F5-AD55-C1934E6D240A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DBE9796-BAA9-4A94-8EFC-38739A74D675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ED15B0FF-AEA4-4221-A0FC-E7EC3D551C77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B017C7D-534A-4357-80D6-A7E3EA04778E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4AFF61B9-C174-4483-8905-FD092D3A3076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F168829-3BB6-449A-A2B5-04E3FFA450F8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582A5D7-0A67-4351-9242-2314FE8D4FFF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69A36C-27F9-4621-BF05-C53A44832F49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4638" y="990600"/>
            <a:ext cx="2055812" cy="5138738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90600"/>
            <a:ext cx="6015038" cy="513873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06C58DFD-9130-47EA-A280-90558AF6D8D6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71CDB76-5121-4649-AFF9-F67520D83C92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990600"/>
            <a:ext cx="7766050" cy="136525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0"/>
          </p:nvPr>
        </p:nvSpPr>
        <p:spPr>
          <a:xfrm>
            <a:off x="685800" y="6248400"/>
            <a:ext cx="1898650" cy="450850"/>
          </a:xfrm>
        </p:spPr>
        <p:txBody>
          <a:bodyPr/>
          <a:lstStyle>
            <a:lvl1pPr>
              <a:defRPr/>
            </a:lvl1pPr>
          </a:lstStyle>
          <a:p>
            <a:fld id="{E87BF1F6-85C9-4D34-AAD9-77E0AF724D68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>
          <a:xfrm>
            <a:off x="3124200" y="6248400"/>
            <a:ext cx="2889250" cy="45085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idx="12"/>
          </p:nvPr>
        </p:nvSpPr>
        <p:spPr>
          <a:xfrm>
            <a:off x="6553200" y="6248400"/>
            <a:ext cx="1898650" cy="450850"/>
          </a:xfrm>
        </p:spPr>
        <p:txBody>
          <a:bodyPr/>
          <a:lstStyle>
            <a:lvl1pPr>
              <a:defRPr/>
            </a:lvl1pPr>
          </a:lstStyle>
          <a:p>
            <a:fld id="{C2C077A9-7E1E-4169-823F-EA079E689971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 userDrawn="1"/>
        </p:nvSpPr>
        <p:spPr bwMode="gray">
          <a:xfrm>
            <a:off x="323850" y="323850"/>
            <a:ext cx="8404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fr-FR" sz="2400" b="1" dirty="0">
                <a:solidFill>
                  <a:schemeClr val="accent2"/>
                </a:solidFill>
              </a:rPr>
              <a:t>© </a:t>
            </a:r>
            <a:r>
              <a:rPr lang="de-DE" altLang="fr-FR" sz="2400" b="1" dirty="0" smtClean="0">
                <a:solidFill>
                  <a:schemeClr val="accent2"/>
                </a:solidFill>
              </a:rPr>
              <a:t>SHARESAP. </a:t>
            </a:r>
            <a:r>
              <a:rPr lang="de-DE" altLang="fr-FR" sz="2400" b="1" dirty="0">
                <a:solidFill>
                  <a:schemeClr val="accent2"/>
                </a:solidFill>
              </a:rPr>
              <a:t>All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rights</a:t>
            </a:r>
            <a:r>
              <a:rPr lang="de-DE" altLang="fr-FR" sz="2400" b="1" dirty="0">
                <a:solidFill>
                  <a:schemeClr val="accent2"/>
                </a:solidFill>
              </a:rPr>
              <a:t>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reserved</a:t>
            </a:r>
            <a:r>
              <a:rPr lang="de-DE" altLang="fr-FR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" name="TextBox 9"/>
          <p:cNvSpPr txBox="1">
            <a:spLocks noChangeArrowheads="1"/>
          </p:cNvSpPr>
          <p:nvPr userDrawn="1"/>
        </p:nvSpPr>
        <p:spPr bwMode="gray">
          <a:xfrm>
            <a:off x="323850" y="1692275"/>
            <a:ext cx="84042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No part of this publication may be reproduced or transmitted in any form or for any purpose without the express permission of </a:t>
            </a:r>
            <a:r>
              <a:rPr lang="fr-FR" altLang="fr-FR" sz="1000" noProof="1" smtClean="0">
                <a:ea typeface="MS PGothic" pitchFamily="34" charset="-128"/>
              </a:rPr>
              <a:t>SHARESAP. </a:t>
            </a:r>
            <a:r>
              <a:rPr lang="fr-FR" altLang="fr-FR" sz="1000" noProof="1">
                <a:ea typeface="MS PGothic" pitchFamily="34" charset="-128"/>
              </a:rPr>
              <a:t/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The information contained herein may be changed without prior notice.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Some software products marketed by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its distributors contain proprietary software components of other software vendors.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National product specifications may vary.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These materials are provided by </a:t>
            </a:r>
            <a:r>
              <a:rPr lang="fr-FR" altLang="fr-FR" sz="1000" noProof="1" smtClean="0">
                <a:ea typeface="MS PGothic" pitchFamily="34" charset="-128"/>
              </a:rPr>
              <a:t>SHARESAP for </a:t>
            </a:r>
            <a:r>
              <a:rPr lang="fr-FR" altLang="fr-FR" sz="1000" noProof="1">
                <a:ea typeface="MS PGothic" pitchFamily="34" charset="-128"/>
              </a:rPr>
              <a:t>informational purposes only, without representation or warranty of any kind, and </a:t>
            </a:r>
            <a:r>
              <a:rPr lang="fr-FR" altLang="fr-FR" sz="1000" noProof="1" smtClean="0">
                <a:ea typeface="MS PGothic" pitchFamily="34" charset="-128"/>
              </a:rPr>
              <a:t>SHARESAP shall </a:t>
            </a:r>
            <a:r>
              <a:rPr lang="fr-FR" altLang="fr-FR" sz="1000" noProof="1">
                <a:ea typeface="MS PGothic" pitchFamily="34" charset="-128"/>
              </a:rPr>
              <a:t>not be liable for errors or omissions with respect to the materials. The only warranties for </a:t>
            </a:r>
            <a:r>
              <a:rPr lang="fr-FR" altLang="fr-FR" sz="1000" noProof="1" smtClean="0">
                <a:ea typeface="MS PGothic" pitchFamily="34" charset="-128"/>
              </a:rPr>
              <a:t>SHARESAP products </a:t>
            </a:r>
            <a:r>
              <a:rPr lang="fr-FR" altLang="fr-FR" sz="1000" noProof="1">
                <a:ea typeface="MS PGothic" pitchFamily="34" charset="-128"/>
              </a:rPr>
              <a:t>and services are those that are set forth in the express warranty statements accompanying such products and services, if any. Nothing herein should be construed as constituting an additional warranty. 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other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products and services mentioned herein as well as their respective logos are trademarks or registered trademarks of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in </a:t>
            </a:r>
            <a:r>
              <a:rPr lang="fr-FR" altLang="fr-FR" sz="1000" noProof="1" smtClean="0">
                <a:ea typeface="MS PGothic" pitchFamily="34" charset="-128"/>
              </a:rPr>
              <a:t>France and </a:t>
            </a:r>
            <a:r>
              <a:rPr lang="fr-FR" altLang="fr-FR" sz="1000" noProof="1">
                <a:ea typeface="MS PGothic" pitchFamily="34" charset="-128"/>
              </a:rPr>
              <a:t>other countries.  </a:t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Please see </a:t>
            </a:r>
            <a:r>
              <a:rPr lang="fr-FR" altLang="fr-FR" sz="1000" noProof="1">
                <a:ea typeface="MS PGothic" pitchFamily="34" charset="-128"/>
                <a:hlinkClick r:id="rId2"/>
              </a:rPr>
              <a:t>http://</a:t>
            </a:r>
            <a:r>
              <a:rPr lang="fr-FR" altLang="fr-FR" sz="1000" noProof="1" smtClean="0">
                <a:ea typeface="MS PGothic" pitchFamily="34" charset="-128"/>
                <a:hlinkClick r:id="rId2"/>
              </a:rPr>
              <a:t>www.sharesap,com</a:t>
            </a:r>
            <a:r>
              <a:rPr lang="fr-FR" altLang="fr-FR" sz="1000" noProof="1" smtClean="0">
                <a:ea typeface="MS PGothic" pitchFamily="34" charset="-128"/>
              </a:rPr>
              <a:t> for </a:t>
            </a:r>
            <a:r>
              <a:rPr lang="fr-FR" altLang="fr-FR" sz="1000" noProof="1">
                <a:ea typeface="MS PGothic" pitchFamily="34" charset="-128"/>
              </a:rPr>
              <a:t>additional trademark information and notices.</a:t>
            </a:r>
          </a:p>
        </p:txBody>
      </p:sp>
    </p:spTree>
    <p:extLst>
      <p:ext uri="{BB962C8B-B14F-4D97-AF65-F5344CB8AC3E}">
        <p14:creationId xmlns:p14="http://schemas.microsoft.com/office/powerpoint/2010/main" val="3968913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4C49A18E-A518-4CBC-B6D5-0B91C2FC2D82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3D42B87-81FE-4C7E-9E4B-03644CD0334B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79388" y="1412875"/>
            <a:ext cx="4240212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0" y="1412875"/>
            <a:ext cx="42418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AFC8CD85-A84E-4450-9A21-019C7F9A3EAA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08574A8-1A24-4004-B4E9-653A61171936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144045C5-DB86-4578-8B8F-3165F6ADF223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C87679B-EC74-4742-9D2D-3FCCA9AA3F28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DA0AB64F-7BC0-4D62-B423-049EFCE1551B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A821610-A17A-4972-B591-7FBE1BE11A77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A1513651-0443-4D1F-9D4F-C35B87A559A1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DCC2B86-F3F0-4C94-9E13-53A8F15FED62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C468522C-5C47-4E94-9D77-2663FC798D64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624A1F8-FF34-438B-AC2F-67E4784210CE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971DDFDD-52BC-44EE-93E9-9C462109FAA1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A210DFE-51A2-44C0-8062-90D7ED813913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0"/>
            <a:ext cx="8815387" cy="83502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412875"/>
            <a:ext cx="8634412" cy="460057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1027" name="Line 3"/>
          <p:cNvSpPr>
            <a:spLocks noChangeShapeType="1"/>
          </p:cNvSpPr>
          <p:nvPr/>
        </p:nvSpPr>
        <p:spPr bwMode="auto">
          <a:xfrm>
            <a:off x="609600" y="6172200"/>
            <a:ext cx="7924800" cy="1588"/>
          </a:xfrm>
          <a:prstGeom prst="line">
            <a:avLst/>
          </a:prstGeom>
          <a:noFill/>
          <a:ln w="324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609600" y="6245225"/>
            <a:ext cx="1974850" cy="471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Font typeface="Verdan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fld id="{85910F82-7793-4D14-93CF-2A15721A7E5E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89250" cy="471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buFont typeface="Verdan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1974850" cy="471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Font typeface="Verdan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fld id="{9807B2FF-7A6D-4792-BF51-6D4944342C66}" type="slidenum">
              <a:rPr lang="en-GB"/>
              <a:pPr/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2pPr>
      <a:lvl3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3pPr>
      <a:lvl4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4pPr>
      <a:lvl5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5pPr>
      <a:lvl6pPr marL="4572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6pPr>
      <a:lvl7pPr marL="9144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7pPr>
      <a:lvl8pPr marL="13716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8pPr>
      <a:lvl9pPr marL="18288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9pPr>
    </p:titleStyle>
    <p:bodyStyle>
      <a:lvl1pPr marL="463550" indent="-463550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itchFamily="2" charset="2"/>
        <a:buChar char=""/>
        <a:defRPr sz="1600">
          <a:solidFill>
            <a:srgbClr val="000000"/>
          </a:solidFill>
          <a:latin typeface="+mn-lt"/>
          <a:ea typeface="+mn-ea"/>
          <a:cs typeface="+mn-cs"/>
        </a:defRPr>
      </a:lvl1pPr>
      <a:lvl2pPr marL="901700" indent="-433388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itchFamily="2" charset="2"/>
        <a:buChar char=""/>
        <a:defRPr sz="1600">
          <a:solidFill>
            <a:srgbClr val="000000"/>
          </a:solidFill>
          <a:latin typeface="+mn-lt"/>
          <a:cs typeface="+mn-cs"/>
        </a:defRPr>
      </a:lvl2pPr>
      <a:lvl3pPr marL="1298575" indent="-390525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0000"/>
        <a:buFont typeface="Wingdings" pitchFamily="2" charset="2"/>
        <a:buChar char=""/>
        <a:defRPr sz="1600">
          <a:solidFill>
            <a:srgbClr val="000000"/>
          </a:solidFill>
          <a:latin typeface="+mn-lt"/>
          <a:cs typeface="+mn-cs"/>
        </a:defRPr>
      </a:lvl3pPr>
      <a:lvl4pPr marL="1687513" indent="-387350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itchFamily="2" charset="2"/>
        <a:buChar char=""/>
        <a:defRPr sz="1600">
          <a:solidFill>
            <a:srgbClr val="000000"/>
          </a:solidFill>
          <a:latin typeface="+mn-lt"/>
          <a:cs typeface="+mn-cs"/>
        </a:defRPr>
      </a:lvl4pPr>
      <a:lvl5pPr marL="20875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5pPr>
      <a:lvl6pPr marL="25447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6pPr>
      <a:lvl7pPr marL="30019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7pPr>
      <a:lvl8pPr marL="34591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8pPr>
      <a:lvl9pPr marL="39163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990600"/>
            <a:ext cx="7766050" cy="1365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dt"/>
          </p:nvPr>
        </p:nvSpPr>
        <p:spPr bwMode="auto">
          <a:xfrm>
            <a:off x="685800" y="6248400"/>
            <a:ext cx="18986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Font typeface="Verdana" pitchFamily="34" charset="0"/>
              <a:buNone/>
              <a:tabLst>
                <a:tab pos="723900" algn="l"/>
                <a:tab pos="1447800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fld id="{AF2D703A-D479-439F-9C1F-EEF7D34FA73A}" type="datetime1">
              <a:rPr lang="en-GB" smtClean="0"/>
              <a:t>12/11/2013</a:t>
            </a:fld>
            <a:r>
              <a:rPr lang="en-GB" smtClean="0"/>
              <a:t>23/01/09</a:t>
            </a:r>
            <a:endParaRPr lang="en-GB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892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buFont typeface="Verdana" pitchFamily="34" charset="0"/>
              <a:buNone/>
              <a:tabLst>
                <a:tab pos="723900" algn="l"/>
                <a:tab pos="1447800" algn="l"/>
                <a:tab pos="2171700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18986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Font typeface="Verdana" pitchFamily="34" charset="0"/>
              <a:buNone/>
              <a:tabLst>
                <a:tab pos="723900" algn="l"/>
                <a:tab pos="1447800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fld id="{3480A9C2-FE23-45CA-A1D1-96A6396583DF}" type="slidenum">
              <a:rPr lang="en-GB"/>
              <a:pPr/>
              <a:t>‹N°›</a:t>
            </a:fld>
            <a:endParaRPr lang="en-GB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CC0000"/>
          </a:solidFill>
          <a:ln w="936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3250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dt="0"/>
  <p:txStyles>
    <p:titleStyle>
      <a:lvl1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2pPr>
      <a:lvl3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3pPr>
      <a:lvl4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4pPr>
      <a:lvl5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5pPr>
      <a:lvl6pPr marL="4572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6pPr>
      <a:lvl7pPr marL="9144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7pPr>
      <a:lvl8pPr marL="13716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8pPr>
      <a:lvl9pPr marL="18288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defRPr sz="1600">
          <a:solidFill>
            <a:srgbClr val="000000"/>
          </a:solidFill>
          <a:latin typeface="Verdana" pitchFamily="34" charset="0"/>
          <a:cs typeface="Arial" charset="0"/>
        </a:defRPr>
      </a:lvl9pPr>
    </p:titleStyle>
    <p:bodyStyle>
      <a:lvl1pPr marL="463550" indent="-463550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itchFamily="2" charset="2"/>
        <a:buChar char=""/>
        <a:defRPr sz="1600">
          <a:solidFill>
            <a:srgbClr val="000000"/>
          </a:solidFill>
          <a:latin typeface="+mn-lt"/>
          <a:ea typeface="+mn-ea"/>
          <a:cs typeface="+mn-cs"/>
        </a:defRPr>
      </a:lvl1pPr>
      <a:lvl2pPr marL="901700" indent="-433388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itchFamily="2" charset="2"/>
        <a:buChar char=""/>
        <a:defRPr sz="1600">
          <a:solidFill>
            <a:srgbClr val="000000"/>
          </a:solidFill>
          <a:latin typeface="+mn-lt"/>
          <a:cs typeface="+mn-cs"/>
        </a:defRPr>
      </a:lvl2pPr>
      <a:lvl3pPr marL="1298575" indent="-390525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0000"/>
        <a:buFont typeface="Wingdings" pitchFamily="2" charset="2"/>
        <a:buChar char=""/>
        <a:defRPr sz="1600">
          <a:solidFill>
            <a:srgbClr val="000000"/>
          </a:solidFill>
          <a:latin typeface="+mn-lt"/>
          <a:cs typeface="+mn-cs"/>
        </a:defRPr>
      </a:lvl3pPr>
      <a:lvl4pPr marL="1687513" indent="-387350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itchFamily="2" charset="2"/>
        <a:buChar char=""/>
        <a:defRPr sz="1600">
          <a:solidFill>
            <a:srgbClr val="000000"/>
          </a:solidFill>
          <a:latin typeface="+mn-lt"/>
          <a:cs typeface="+mn-cs"/>
        </a:defRPr>
      </a:lvl4pPr>
      <a:lvl5pPr marL="20875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5pPr>
      <a:lvl6pPr marL="25447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6pPr>
      <a:lvl7pPr marL="30019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7pPr>
      <a:lvl8pPr marL="34591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8pPr>
      <a:lvl9pPr marL="39163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itchFamily="2" charset="2"/>
        <a:buChar char=""/>
        <a:defRPr sz="16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990600"/>
            <a:ext cx="7772400" cy="13716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sz="2000" dirty="0" smtClean="0"/>
              <a:t>Modifications rapides </a:t>
            </a:r>
            <a:endParaRPr lang="en-GB" sz="1400" dirty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447800" y="3429000"/>
            <a:ext cx="7010400" cy="1600200"/>
          </a:xfrm>
          <a:prstGeom prst="rect">
            <a:avLst/>
          </a:prstGeom>
          <a:noFill/>
          <a:ln/>
        </p:spPr>
        <p:txBody>
          <a:bodyPr lIns="90000" tIns="46800" rIns="90000" bIns="46800"/>
          <a:lstStyle/>
          <a:p>
            <a:pPr marL="457200" lvl="1" indent="7938">
              <a:lnSpc>
                <a:spcPct val="100000"/>
              </a:lnSpc>
              <a:spcBef>
                <a:spcPts val="450"/>
              </a:spcBef>
              <a:buFont typeface="Wingdings" pitchFamily="2" charset="2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fr-FR" sz="1400" dirty="0" smtClean="0"/>
              <a:t>Par Mickael QUESNOT</a:t>
            </a:r>
            <a:endParaRPr lang="fr-FR" sz="1400" dirty="0"/>
          </a:p>
          <a:p>
            <a:pPr marL="457200" lvl="1" indent="7938">
              <a:lnSpc>
                <a:spcPct val="100000"/>
              </a:lnSpc>
              <a:spcBef>
                <a:spcPts val="450"/>
              </a:spcBef>
              <a:buFont typeface="Wingdings" pitchFamily="2" charset="2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fr-FR" sz="1100" dirty="0"/>
              <a:t>  </a:t>
            </a:r>
            <a:endParaRPr lang="en-GB" sz="11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(par exemple : </a:t>
            </a:r>
            <a:r>
              <a:rPr lang="fr-FR" b="1" i="1" dirty="0" smtClean="0"/>
              <a:t>Motif de refus…</a:t>
            </a:r>
            <a:r>
              <a:rPr lang="fr-FR" b="1" dirty="0" smtClean="0"/>
              <a:t>).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3338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10419" y="1674812"/>
            <a:ext cx="7372350" cy="407670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fr-FR"/>
              <a:t>3. Vous Saisissez la nouvelle valeur pour les données que vous voulez modifier. </a:t>
            </a:r>
          </a:p>
        </p:txBody>
      </p:sp>
      <p:pic>
        <p:nvPicPr>
          <p:cNvPr id="6758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ln>
            <a:solidFill>
              <a:schemeClr val="tx1"/>
            </a:solidFill>
          </a:ln>
        </p:spPr>
      </p:pic>
      <p:sp>
        <p:nvSpPr>
          <p:cNvPr id="67588" name="Line 4"/>
          <p:cNvSpPr>
            <a:spLocks noChangeShapeType="1"/>
          </p:cNvSpPr>
          <p:nvPr/>
        </p:nvSpPr>
        <p:spPr bwMode="auto">
          <a:xfrm flipH="1" flipV="1">
            <a:off x="2627313" y="2420938"/>
            <a:ext cx="360362" cy="5762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/>
          <a:lstStyle/>
          <a:p>
            <a:endParaRPr lang="fr-F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fr-FR"/>
              <a:t>4. Vous Sélectionnez </a:t>
            </a:r>
            <a:r>
              <a:rPr lang="fr-FR" i="1"/>
              <a:t>Reprendre</a:t>
            </a:r>
            <a:r>
              <a:rPr lang="fr-FR"/>
              <a:t>. </a:t>
            </a:r>
          </a:p>
        </p:txBody>
      </p:sp>
      <p:pic>
        <p:nvPicPr>
          <p:cNvPr id="6861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  <p:sp>
        <p:nvSpPr>
          <p:cNvPr id="68612" name="Line 4"/>
          <p:cNvSpPr>
            <a:spLocks noChangeShapeType="1"/>
          </p:cNvSpPr>
          <p:nvPr/>
        </p:nvSpPr>
        <p:spPr bwMode="auto">
          <a:xfrm flipH="1" flipV="1">
            <a:off x="611188" y="2636838"/>
            <a:ext cx="647700" cy="5762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/>
          <a:lstStyle/>
          <a:p>
            <a:endParaRPr lang="fr-F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fr-FR"/>
              <a:t>5. Le système copie les données modifiées dans tous les postes marqués. </a:t>
            </a:r>
          </a:p>
        </p:txBody>
      </p:sp>
      <p:pic>
        <p:nvPicPr>
          <p:cNvPr id="6963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ln>
            <a:solidFill>
              <a:schemeClr val="tx1"/>
            </a:solidFill>
          </a:ln>
        </p:spPr>
      </p:pic>
      <p:sp>
        <p:nvSpPr>
          <p:cNvPr id="6" name="Flèche vers le bas 5"/>
          <p:cNvSpPr/>
          <p:nvPr/>
        </p:nvSpPr>
        <p:spPr bwMode="auto">
          <a:xfrm rot="10408006">
            <a:off x="1857356" y="3643314"/>
            <a:ext cx="357190" cy="428628"/>
          </a:xfrm>
          <a:prstGeom prst="downArrow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fr-FR"/>
              <a:t>6. Vous Sauvegardez votre document. </a:t>
            </a:r>
          </a:p>
        </p:txBody>
      </p:sp>
      <p:pic>
        <p:nvPicPr>
          <p:cNvPr id="7065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815387" cy="1125538"/>
          </a:xfrm>
          <a:ln/>
        </p:spPr>
        <p:txBody>
          <a:bodyPr/>
          <a:lstStyle/>
          <a:p>
            <a:r>
              <a:rPr lang="fr-FR" dirty="0"/>
              <a:t>Vous pouvez également activer la livraison et le blocage de la facture dans l'en-tête du document de vente en passant à l'écran d'en-tête et en sélectionnant respectivement l’onglet </a:t>
            </a:r>
            <a:r>
              <a:rPr lang="fr-FR" i="1" dirty="0"/>
              <a:t>Facturation</a:t>
            </a:r>
            <a:r>
              <a:rPr lang="fr-FR" dirty="0"/>
              <a:t> ou </a:t>
            </a:r>
            <a:r>
              <a:rPr lang="fr-FR" i="1" dirty="0"/>
              <a:t>Expédition</a:t>
            </a:r>
            <a:r>
              <a:rPr lang="fr-FR" dirty="0"/>
              <a:t>. </a:t>
            </a:r>
          </a:p>
        </p:txBody>
      </p:sp>
      <p:pic>
        <p:nvPicPr>
          <p:cNvPr id="7168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ln>
            <a:solidFill>
              <a:schemeClr val="tx1"/>
            </a:solidFill>
          </a:ln>
        </p:spPr>
      </p:pic>
      <p:sp>
        <p:nvSpPr>
          <p:cNvPr id="71684" name="Line 4"/>
          <p:cNvSpPr>
            <a:spLocks noChangeShapeType="1"/>
          </p:cNvSpPr>
          <p:nvPr/>
        </p:nvSpPr>
        <p:spPr bwMode="auto">
          <a:xfrm flipH="1">
            <a:off x="1187450" y="1773238"/>
            <a:ext cx="431800" cy="5762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/>
          <a:lstStyle/>
          <a:p>
            <a:endParaRPr lang="fr-FR"/>
          </a:p>
        </p:txBody>
      </p:sp>
      <p:sp>
        <p:nvSpPr>
          <p:cNvPr id="71685" name="Line 5"/>
          <p:cNvSpPr>
            <a:spLocks noChangeShapeType="1"/>
          </p:cNvSpPr>
          <p:nvPr/>
        </p:nvSpPr>
        <p:spPr bwMode="auto">
          <a:xfrm flipH="1" flipV="1">
            <a:off x="2124075" y="3141663"/>
            <a:ext cx="287338" cy="7191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/>
          <a:lstStyle/>
          <a:p>
            <a:endParaRPr lang="fr-F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Lorsque vous paramétrez un blocage dans l'en-tête, le blocage s'applique à tout le document.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3348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65017" y="1412875"/>
            <a:ext cx="6863153" cy="4600575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7" name="Flèche droite 6"/>
          <p:cNvSpPr/>
          <p:nvPr/>
        </p:nvSpPr>
        <p:spPr bwMode="auto">
          <a:xfrm>
            <a:off x="857224" y="3857628"/>
            <a:ext cx="214314" cy="500066"/>
          </a:xfrm>
          <a:prstGeom prst="rightArrow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9800" y="466509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Sharesap.com®. Copyright©. </a:t>
            </a:r>
            <a:r>
              <a:rPr lang="fr-FR" dirty="0" smtClean="0"/>
              <a:t>All </a:t>
            </a:r>
            <a:r>
              <a:rPr lang="fr-FR" dirty="0" err="1" smtClean="0"/>
              <a:t>rights</a:t>
            </a:r>
            <a:r>
              <a:rPr lang="fr-FR" dirty="0" smtClean="0"/>
              <a:t> </a:t>
            </a:r>
            <a:r>
              <a:rPr lang="fr-FR" dirty="0" err="1" smtClean="0"/>
              <a:t>reserved</a:t>
            </a:r>
            <a:r>
              <a:rPr lang="fr-FR" dirty="0" smtClean="0"/>
              <a:t>. </a:t>
            </a:r>
            <a:r>
              <a:rPr lang="fr-FR" dirty="0"/>
              <a:t>Par Mickael QUESNOT, Consultant SAP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950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634412" cy="5967412"/>
          </a:xfrm>
        </p:spPr>
        <p:txBody>
          <a:bodyPr>
            <a:noAutofit/>
          </a:bodyPr>
          <a:lstStyle/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votre entreprise a besoin d'expertise SD, MM, WM, PS, </a:t>
            </a:r>
            <a:r>
              <a:rPr lang="fr-FR" sz="800" dirty="0" err="1"/>
              <a:t>Retail</a:t>
            </a:r>
            <a:r>
              <a:rPr lang="fr-FR" sz="800" dirty="0"/>
              <a:t>, HR… pour renforcer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libérer son centre de compétences des réponses aux questions sur l'utilisation de SAP pour qu'il se concentre sur la maintenance évolutive,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EXTERNALISER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une Tierce Maintenance Applicative (TMA),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former ses utilisateurs, ...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peut répondre à l'ensemble de vos besoins avec le meilleur rapport qualité/prix du marché. 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dispose en autre de plusieurs plateaux de TMA dont un sur la NORMANDIE. SHARESAP a toutes les compétences pour vous satisfaire. </a:t>
            </a:r>
          </a:p>
          <a:p>
            <a:pPr marL="493776" indent="-457200">
              <a:defRPr/>
            </a:pPr>
            <a:r>
              <a:rPr lang="fr-FR" sz="800" dirty="0" smtClean="0"/>
              <a:t>Vous </a:t>
            </a:r>
            <a:r>
              <a:rPr lang="fr-FR" sz="800" dirty="0"/>
              <a:t>pouvez me contacter via la rubrique Contact ou sur mon adresse courriel </a:t>
            </a:r>
            <a:r>
              <a:rPr lang="fr-FR" sz="800" u="sng" dirty="0">
                <a:hlinkClick r:id="rId2"/>
              </a:rPr>
              <a:t>quesnot@sharesap.com</a:t>
            </a:r>
            <a:r>
              <a:rPr lang="fr-FR" sz="800" u="sng" dirty="0"/>
              <a:t>.</a:t>
            </a:r>
          </a:p>
          <a:p>
            <a:pPr marL="493776" indent="-457200">
              <a:defRPr/>
            </a:pPr>
            <a:r>
              <a:rPr lang="fr-FR" sz="800" dirty="0" smtClean="0"/>
              <a:t>Je </a:t>
            </a:r>
            <a:r>
              <a:rPr lang="fr-FR" sz="800" dirty="0"/>
              <a:t>recherche également un site partenaire ou un sponsor pour développer mon site. </a:t>
            </a:r>
            <a:endParaRPr lang="fr-FR" sz="800" dirty="0" smtClean="0"/>
          </a:p>
          <a:p>
            <a:pPr marL="493776" indent="-457200">
              <a:defRPr/>
            </a:pPr>
            <a:endParaRPr lang="fr-FR" sz="800" u="sng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 smtClean="0">
                <a:hlinkClick r:id="rId3"/>
              </a:rPr>
              <a:t>www.SHARESAP.com</a:t>
            </a:r>
            <a:r>
              <a:rPr lang="fr-FR" sz="800" dirty="0" smtClean="0"/>
              <a:t> </a:t>
            </a:r>
            <a:r>
              <a:rPr lang="fr-FR" sz="800" dirty="0"/>
              <a:t>et SHARESAP ne sont pas affiliés à SAP® AG ou à l'une de ses filiales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/>
              <a:t/>
            </a:r>
            <a:br>
              <a:rPr lang="fr-FR" sz="800" dirty="0"/>
            </a:br>
            <a:r>
              <a:rPr lang="fr-FR" sz="800" dirty="0"/>
              <a:t>SAP® est une marque déposée par SAP AG ainsi que les noms suivants : SAP ECC, ABAP, R/3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 smtClean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Toute </a:t>
            </a:r>
            <a:r>
              <a:rPr lang="fr-FR" sz="800" b="1" dirty="0"/>
              <a:t>représentation ou reproduction de mes guides , même partielle, par quelques procédés et à quelques fins que ce soit, est interdite sans mon autorisation écrite explicite.</a:t>
            </a:r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L'utilisation </a:t>
            </a:r>
            <a:r>
              <a:rPr lang="fr-FR" sz="800" b="1" dirty="0"/>
              <a:t>de mes documents est strictement réservée à un usage privé (article L122-5 du code de la Propriété intellectuelle).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Pour tout autre usage, merci de me consulter préalablement.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Je ne peux être accusé de contrefaçon ou de reproductions interdites pour les raisons suivantes :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endParaRPr lang="fr-FR" sz="800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Mes guides utilisateurs et de paramétrage sont issus de mes connaissances personnelles et de sites web.</a:t>
            </a:r>
            <a:br>
              <a:rPr lang="fr-FR" sz="800" b="1" dirty="0"/>
            </a:br>
            <a:endParaRPr lang="fr-FR" sz="800" b="1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Les noms des personnes et sites sont clairement énoncés.</a:t>
            </a:r>
            <a:r>
              <a:rPr lang="fr-FR" sz="800" dirty="0"/>
              <a:t/>
            </a:r>
            <a:br>
              <a:rPr lang="fr-FR" sz="800" dirty="0"/>
            </a:br>
            <a:endParaRPr lang="fr-FR" sz="800" dirty="0" smtClean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177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179388" y="0"/>
            <a:ext cx="8815387" cy="1000108"/>
          </a:xfrm>
        </p:spPr>
        <p:txBody>
          <a:bodyPr/>
          <a:lstStyle/>
          <a:p>
            <a:r>
              <a:rPr lang="fr-FR" dirty="0" smtClean="0"/>
              <a:t>Avec la fonction de modification rapide, vous pouvez effectuer simultanément certaines</a:t>
            </a:r>
            <a:br>
              <a:rPr lang="fr-FR" dirty="0" smtClean="0"/>
            </a:br>
            <a:r>
              <a:rPr lang="fr-FR" dirty="0" smtClean="0"/>
              <a:t>modifications dans plusieurs ou dans tous les postes.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3297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70467" y="1412875"/>
            <a:ext cx="7252254" cy="4600575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Avec cette fonction, vous pouvez </a:t>
            </a:r>
            <a:br>
              <a:rPr lang="fr-FR" dirty="0" smtClean="0"/>
            </a:br>
            <a:r>
              <a:rPr lang="fr-FR" dirty="0" smtClean="0"/>
              <a:t>modifier les données suivantes :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3307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9388" y="1563904"/>
            <a:ext cx="8634412" cy="4298517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600" dirty="0" smtClean="0"/>
              <a:t>Avec cette fonction, vous pouvez </a:t>
            </a:r>
            <a:br>
              <a:rPr lang="fr-FR" sz="1600" dirty="0" smtClean="0"/>
            </a:br>
            <a:r>
              <a:rPr lang="fr-FR" sz="1600" dirty="0" smtClean="0"/>
              <a:t>modifier les données suivantes :</a:t>
            </a:r>
            <a:endParaRPr lang="fr-FR" sz="1600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dirty="0"/>
              <a:t>motif de refus, </a:t>
            </a:r>
          </a:p>
          <a:p>
            <a:r>
              <a:rPr lang="fr-FR" dirty="0"/>
              <a:t>blocage de la livraison ; </a:t>
            </a:r>
          </a:p>
          <a:p>
            <a:r>
              <a:rPr lang="fr-FR" dirty="0"/>
              <a:t>blocage de la facture, </a:t>
            </a:r>
          </a:p>
          <a:p>
            <a:r>
              <a:rPr lang="fr-FR" dirty="0"/>
              <a:t>la date de livraison, </a:t>
            </a:r>
          </a:p>
          <a:p>
            <a:r>
              <a:rPr lang="fr-FR" dirty="0"/>
              <a:t>priorité de livraison, </a:t>
            </a:r>
          </a:p>
          <a:p>
            <a:r>
              <a:rPr lang="fr-FR" dirty="0"/>
              <a:t>division.</a:t>
            </a:r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3317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5050" y="1736539"/>
            <a:ext cx="5111750" cy="2926135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815387" cy="1196975"/>
          </a:xfrm>
          <a:ln/>
        </p:spPr>
        <p:txBody>
          <a:bodyPr/>
          <a:lstStyle/>
          <a:p>
            <a:r>
              <a:rPr lang="fr-FR" sz="1400" dirty="0"/>
              <a:t>Pour faire une modification rapide :</a:t>
            </a:r>
            <a:br>
              <a:rPr lang="fr-FR" sz="1400" dirty="0"/>
            </a:br>
            <a:r>
              <a:rPr lang="fr-FR" sz="1400" dirty="0"/>
              <a:t/>
            </a:r>
            <a:br>
              <a:rPr lang="fr-FR" sz="1400" dirty="0"/>
            </a:br>
            <a:r>
              <a:rPr lang="fr-FR" sz="1400" dirty="0"/>
              <a:t/>
            </a:r>
            <a:br>
              <a:rPr lang="fr-FR" sz="1400" dirty="0"/>
            </a:br>
            <a:endParaRPr lang="fr-FR" sz="1400" dirty="0"/>
          </a:p>
        </p:txBody>
      </p:sp>
      <p:pic>
        <p:nvPicPr>
          <p:cNvPr id="6553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vous sélectionnez les postes que vous voulez modifier dans un des écrans de synthèse du document de vente à modifier.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3328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33399" y="1412875"/>
            <a:ext cx="6926390" cy="4600575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7" name="Flèche droite 6"/>
          <p:cNvSpPr/>
          <p:nvPr/>
        </p:nvSpPr>
        <p:spPr bwMode="auto">
          <a:xfrm>
            <a:off x="357158" y="3286124"/>
            <a:ext cx="785818" cy="928694"/>
          </a:xfrm>
          <a:prstGeom prst="rightArrow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fr-FR" dirty="0"/>
              <a:t>2. Vous Sélectionnez </a:t>
            </a:r>
            <a:r>
              <a:rPr lang="fr-FR" i="1" dirty="0"/>
              <a:t>Traiter</a:t>
            </a:r>
            <a:r>
              <a:rPr lang="fr-FR" dirty="0"/>
              <a:t> </a:t>
            </a:r>
            <a:r>
              <a:rPr lang="fr-FR" b="1" dirty="0"/>
              <a:t>-&gt; </a:t>
            </a:r>
            <a:r>
              <a:rPr lang="fr-FR" b="1" i="1" dirty="0"/>
              <a:t>Saisie rapide </a:t>
            </a:r>
            <a:r>
              <a:rPr lang="fr-FR" b="1" dirty="0"/>
              <a:t>et le processus </a:t>
            </a:r>
            <a:r>
              <a:rPr lang="fr-FR" b="1" dirty="0" smtClean="0"/>
              <a:t>concerné</a:t>
            </a:r>
            <a:endParaRPr lang="fr-FR" dirty="0"/>
          </a:p>
        </p:txBody>
      </p:sp>
      <p:pic>
        <p:nvPicPr>
          <p:cNvPr id="6656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ln>
            <a:solidFill>
              <a:schemeClr val="tx1"/>
            </a:solidFill>
          </a:ln>
        </p:spPr>
      </p:pic>
      <p:sp>
        <p:nvSpPr>
          <p:cNvPr id="66564" name="Line 4"/>
          <p:cNvSpPr>
            <a:spLocks noChangeShapeType="1"/>
          </p:cNvSpPr>
          <p:nvPr/>
        </p:nvSpPr>
        <p:spPr bwMode="auto">
          <a:xfrm flipH="1">
            <a:off x="4067175" y="1125538"/>
            <a:ext cx="504825" cy="5746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/>
          <a:lstStyle/>
          <a:p>
            <a:endParaRPr lang="fr-F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dèle par défau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7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7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dèle par défau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7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7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</TotalTime>
  <Words>522</Words>
  <Application>Microsoft Office PowerPoint</Application>
  <PresentationFormat>Affichage à l'écran (4:3)</PresentationFormat>
  <Paragraphs>62</Paragraphs>
  <Slides>16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16</vt:i4>
      </vt:variant>
    </vt:vector>
  </HeadingPairs>
  <TitlesOfParts>
    <vt:vector size="18" baseType="lpstr">
      <vt:lpstr>Modèle par défaut</vt:lpstr>
      <vt:lpstr>Modèle par défaut</vt:lpstr>
      <vt:lpstr>Modifications rapides </vt:lpstr>
      <vt:lpstr>Présentation PowerPoint</vt:lpstr>
      <vt:lpstr>Présentation PowerPoint</vt:lpstr>
      <vt:lpstr>Avec la fonction de modification rapide, vous pouvez effectuer simultanément certaines modifications dans plusieurs ou dans tous les postes.</vt:lpstr>
      <vt:lpstr>Avec cette fonction, vous pouvez  modifier les données suivantes : </vt:lpstr>
      <vt:lpstr>Avec cette fonction, vous pouvez  modifier les données suivantes :</vt:lpstr>
      <vt:lpstr>Pour faire une modification rapide :   </vt:lpstr>
      <vt:lpstr>vous sélectionnez les postes que vous voulez modifier dans un des écrans de synthèse du document de vente à modifier.</vt:lpstr>
      <vt:lpstr>2. Vous Sélectionnez Traiter -&gt; Saisie rapide et le processus concerné</vt:lpstr>
      <vt:lpstr>(par exemple : Motif de refus…). </vt:lpstr>
      <vt:lpstr>3. Vous Saisissez la nouvelle valeur pour les données que vous voulez modifier. </vt:lpstr>
      <vt:lpstr>4. Vous Sélectionnez Reprendre. </vt:lpstr>
      <vt:lpstr>5. Le système copie les données modifiées dans tous les postes marqués. </vt:lpstr>
      <vt:lpstr>6. Vous Sauvegardez votre document. </vt:lpstr>
      <vt:lpstr>Vous pouvez également activer la livraison et le blocage de la facture dans l'en-tête du document de vente en passant à l'écran d'en-tête et en sélectionnant respectivement l’onglet Facturation ou Expédition. </vt:lpstr>
      <vt:lpstr>Lorsque vous paramétrez un blocage dans l'en-tête, le blocage s'applique à tout le document.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cp:lastModifiedBy>QUESNOT, Mickael</cp:lastModifiedBy>
  <cp:revision>71</cp:revision>
  <dcterms:modified xsi:type="dcterms:W3CDTF">2013-11-12T11:35:59Z</dcterms:modified>
</cp:coreProperties>
</file>