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2" r:id="rId1"/>
  </p:sldMasterIdLst>
  <p:notesMasterIdLst>
    <p:notesMasterId r:id="rId60"/>
  </p:notesMasterIdLst>
  <p:handoutMasterIdLst>
    <p:handoutMasterId r:id="rId61"/>
  </p:handoutMasterIdLst>
  <p:sldIdLst>
    <p:sldId id="432" r:id="rId2"/>
    <p:sldId id="434" r:id="rId3"/>
    <p:sldId id="435" r:id="rId4"/>
    <p:sldId id="402" r:id="rId5"/>
    <p:sldId id="403" r:id="rId6"/>
    <p:sldId id="428" r:id="rId7"/>
    <p:sldId id="429" r:id="rId8"/>
    <p:sldId id="430" r:id="rId9"/>
    <p:sldId id="431" r:id="rId10"/>
    <p:sldId id="405" r:id="rId11"/>
    <p:sldId id="384" r:id="rId12"/>
    <p:sldId id="385" r:id="rId13"/>
    <p:sldId id="386" r:id="rId14"/>
    <p:sldId id="317" r:id="rId15"/>
    <p:sldId id="387" r:id="rId16"/>
    <p:sldId id="406" r:id="rId17"/>
    <p:sldId id="407" r:id="rId18"/>
    <p:sldId id="388" r:id="rId19"/>
    <p:sldId id="422" r:id="rId20"/>
    <p:sldId id="408" r:id="rId21"/>
    <p:sldId id="393" r:id="rId22"/>
    <p:sldId id="391" r:id="rId23"/>
    <p:sldId id="392" r:id="rId24"/>
    <p:sldId id="394" r:id="rId25"/>
    <p:sldId id="423" r:id="rId26"/>
    <p:sldId id="395" r:id="rId27"/>
    <p:sldId id="396" r:id="rId28"/>
    <p:sldId id="424" r:id="rId29"/>
    <p:sldId id="397" r:id="rId30"/>
    <p:sldId id="353" r:id="rId31"/>
    <p:sldId id="400" r:id="rId32"/>
    <p:sldId id="398" r:id="rId33"/>
    <p:sldId id="399" r:id="rId34"/>
    <p:sldId id="372" r:id="rId35"/>
    <p:sldId id="373" r:id="rId36"/>
    <p:sldId id="374" r:id="rId37"/>
    <p:sldId id="376" r:id="rId38"/>
    <p:sldId id="425" r:id="rId39"/>
    <p:sldId id="414" r:id="rId40"/>
    <p:sldId id="409" r:id="rId41"/>
    <p:sldId id="410" r:id="rId42"/>
    <p:sldId id="411" r:id="rId43"/>
    <p:sldId id="412" r:id="rId44"/>
    <p:sldId id="401" r:id="rId45"/>
    <p:sldId id="292" r:id="rId46"/>
    <p:sldId id="294" r:id="rId47"/>
    <p:sldId id="296" r:id="rId48"/>
    <p:sldId id="297" r:id="rId49"/>
    <p:sldId id="378" r:id="rId50"/>
    <p:sldId id="426" r:id="rId51"/>
    <p:sldId id="413" r:id="rId52"/>
    <p:sldId id="415" r:id="rId53"/>
    <p:sldId id="427" r:id="rId54"/>
    <p:sldId id="421" r:id="rId55"/>
    <p:sldId id="416" r:id="rId56"/>
    <p:sldId id="417" r:id="rId57"/>
    <p:sldId id="418" r:id="rId58"/>
    <p:sldId id="419" r:id="rId59"/>
  </p:sldIdLst>
  <p:sldSz cx="9144000" cy="6858000" type="screen4x3"/>
  <p:notesSz cx="6662738" cy="9832975"/>
  <p:defaultTextStyle>
    <a:defPPr>
      <a:defRPr lang="fr-FR"/>
    </a:defPPr>
    <a:lvl1pPr algn="ctr" rtl="0" eaLnBrk="0" fontAlgn="base" hangingPunct="0">
      <a:spcBef>
        <a:spcPct val="20000"/>
      </a:spcBef>
      <a:spcAft>
        <a:spcPct val="0"/>
      </a:spcAft>
      <a:defRPr sz="3200" b="1" kern="1200">
        <a:solidFill>
          <a:schemeClr val="tx1"/>
        </a:solidFill>
        <a:latin typeface="Times New Roman" charset="0"/>
        <a:ea typeface="+mn-ea"/>
        <a:cs typeface="+mn-cs"/>
      </a:defRPr>
    </a:lvl1pPr>
    <a:lvl2pPr marL="457200" algn="ctr" rtl="0" eaLnBrk="0" fontAlgn="base" hangingPunct="0">
      <a:spcBef>
        <a:spcPct val="20000"/>
      </a:spcBef>
      <a:spcAft>
        <a:spcPct val="0"/>
      </a:spcAft>
      <a:defRPr sz="3200" b="1" kern="1200">
        <a:solidFill>
          <a:schemeClr val="tx1"/>
        </a:solidFill>
        <a:latin typeface="Times New Roman" charset="0"/>
        <a:ea typeface="+mn-ea"/>
        <a:cs typeface="+mn-cs"/>
      </a:defRPr>
    </a:lvl2pPr>
    <a:lvl3pPr marL="914400" algn="ctr" rtl="0" eaLnBrk="0" fontAlgn="base" hangingPunct="0">
      <a:spcBef>
        <a:spcPct val="20000"/>
      </a:spcBef>
      <a:spcAft>
        <a:spcPct val="0"/>
      </a:spcAft>
      <a:defRPr sz="3200" b="1" kern="1200">
        <a:solidFill>
          <a:schemeClr val="tx1"/>
        </a:solidFill>
        <a:latin typeface="Times New Roman" charset="0"/>
        <a:ea typeface="+mn-ea"/>
        <a:cs typeface="+mn-cs"/>
      </a:defRPr>
    </a:lvl3pPr>
    <a:lvl4pPr marL="1371600" algn="ctr" rtl="0" eaLnBrk="0" fontAlgn="base" hangingPunct="0">
      <a:spcBef>
        <a:spcPct val="20000"/>
      </a:spcBef>
      <a:spcAft>
        <a:spcPct val="0"/>
      </a:spcAft>
      <a:defRPr sz="3200" b="1" kern="1200">
        <a:solidFill>
          <a:schemeClr val="tx1"/>
        </a:solidFill>
        <a:latin typeface="Times New Roman" charset="0"/>
        <a:ea typeface="+mn-ea"/>
        <a:cs typeface="+mn-cs"/>
      </a:defRPr>
    </a:lvl4pPr>
    <a:lvl5pPr marL="1828800" algn="ctr" rtl="0" eaLnBrk="0" fontAlgn="base" hangingPunct="0">
      <a:spcBef>
        <a:spcPct val="20000"/>
      </a:spcBef>
      <a:spcAft>
        <a:spcPct val="0"/>
      </a:spcAft>
      <a:defRPr sz="3200" b="1" kern="1200">
        <a:solidFill>
          <a:schemeClr val="tx1"/>
        </a:solidFill>
        <a:latin typeface="Times New Roman" charset="0"/>
        <a:ea typeface="+mn-ea"/>
        <a:cs typeface="+mn-cs"/>
      </a:defRPr>
    </a:lvl5pPr>
    <a:lvl6pPr marL="2286000" algn="l" defTabSz="914400" rtl="0" eaLnBrk="1" latinLnBrk="0" hangingPunct="1">
      <a:defRPr sz="3200" b="1" kern="1200">
        <a:solidFill>
          <a:schemeClr val="tx1"/>
        </a:solidFill>
        <a:latin typeface="Times New Roman" charset="0"/>
        <a:ea typeface="+mn-ea"/>
        <a:cs typeface="+mn-cs"/>
      </a:defRPr>
    </a:lvl6pPr>
    <a:lvl7pPr marL="2743200" algn="l" defTabSz="914400" rtl="0" eaLnBrk="1" latinLnBrk="0" hangingPunct="1">
      <a:defRPr sz="3200" b="1" kern="1200">
        <a:solidFill>
          <a:schemeClr val="tx1"/>
        </a:solidFill>
        <a:latin typeface="Times New Roman" charset="0"/>
        <a:ea typeface="+mn-ea"/>
        <a:cs typeface="+mn-cs"/>
      </a:defRPr>
    </a:lvl7pPr>
    <a:lvl8pPr marL="3200400" algn="l" defTabSz="914400" rtl="0" eaLnBrk="1" latinLnBrk="0" hangingPunct="1">
      <a:defRPr sz="3200" b="1" kern="1200">
        <a:solidFill>
          <a:schemeClr val="tx1"/>
        </a:solidFill>
        <a:latin typeface="Times New Roman" charset="0"/>
        <a:ea typeface="+mn-ea"/>
        <a:cs typeface="+mn-cs"/>
      </a:defRPr>
    </a:lvl8pPr>
    <a:lvl9pPr marL="3657600" algn="l" defTabSz="914400" rtl="0" eaLnBrk="1" latinLnBrk="0" hangingPunct="1">
      <a:defRPr sz="3200" b="1"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0000CC"/>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0000"/>
    <a:srgbClr val="FFFFCC"/>
    <a:srgbClr val="FF99FF"/>
    <a:srgbClr val="0066CC"/>
    <a:srgbClr val="CC00CC"/>
    <a:srgbClr val="FF66FF"/>
    <a:srgbClr val="CCEC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236"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54" d="100"/>
          <a:sy n="54" d="100"/>
        </p:scale>
        <p:origin x="-1890" y="-72"/>
      </p:cViewPr>
      <p:guideLst>
        <p:guide orient="horz" pos="3097"/>
        <p:guide pos="209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4" Type="http://schemas.openxmlformats.org/officeDocument/2006/relationships/image" Target="../media/image1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588" y="9525"/>
            <a:ext cx="2887663"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t" anchorCtr="0" compatLnSpc="1">
            <a:prstTxWarp prst="textNoShape">
              <a:avLst/>
            </a:prstTxWarp>
          </a:bodyPr>
          <a:lstStyle>
            <a:lvl1pPr algn="l" defTabSz="746125">
              <a:spcBef>
                <a:spcPct val="0"/>
              </a:spcBef>
              <a:defRPr sz="1000" b="0" i="1">
                <a:solidFill>
                  <a:schemeClr val="tx2"/>
                </a:solidFill>
                <a:latin typeface="Arial" charset="0"/>
              </a:defRPr>
            </a:lvl1pPr>
          </a:lstStyle>
          <a:p>
            <a:endParaRPr lang="fr-FR" altLang="fr-FR"/>
          </a:p>
        </p:txBody>
      </p:sp>
      <p:sp>
        <p:nvSpPr>
          <p:cNvPr id="3075" name="Rectangle 3"/>
          <p:cNvSpPr>
            <a:spLocks noGrp="1" noChangeArrowheads="1"/>
          </p:cNvSpPr>
          <p:nvPr>
            <p:ph type="dt" sz="quarter" idx="1"/>
          </p:nvPr>
        </p:nvSpPr>
        <p:spPr bwMode="auto">
          <a:xfrm>
            <a:off x="3775075" y="9525"/>
            <a:ext cx="2887663"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t" anchorCtr="0" compatLnSpc="1">
            <a:prstTxWarp prst="textNoShape">
              <a:avLst/>
            </a:prstTxWarp>
          </a:bodyPr>
          <a:lstStyle>
            <a:lvl1pPr algn="r" defTabSz="746125">
              <a:spcBef>
                <a:spcPct val="0"/>
              </a:spcBef>
              <a:defRPr sz="1000" b="0" i="1">
                <a:solidFill>
                  <a:schemeClr val="tx2"/>
                </a:solidFill>
                <a:latin typeface="Arial" charset="0"/>
              </a:defRPr>
            </a:lvl1pPr>
          </a:lstStyle>
          <a:p>
            <a:endParaRPr lang="fr-FR" altLang="fr-FR"/>
          </a:p>
        </p:txBody>
      </p:sp>
      <p:sp>
        <p:nvSpPr>
          <p:cNvPr id="3076" name="Rectangle 4"/>
          <p:cNvSpPr>
            <a:spLocks noGrp="1" noChangeArrowheads="1"/>
          </p:cNvSpPr>
          <p:nvPr>
            <p:ph type="ftr" sz="quarter" idx="2"/>
          </p:nvPr>
        </p:nvSpPr>
        <p:spPr bwMode="auto">
          <a:xfrm>
            <a:off x="-1588" y="9361488"/>
            <a:ext cx="2887663"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algn="l" defTabSz="746125">
              <a:spcBef>
                <a:spcPct val="0"/>
              </a:spcBef>
              <a:defRPr sz="1000" b="0" i="1">
                <a:solidFill>
                  <a:schemeClr val="tx2"/>
                </a:solidFill>
                <a:latin typeface="Arial" charset="0"/>
              </a:defRPr>
            </a:lvl1pPr>
          </a:lstStyle>
          <a:p>
            <a:r>
              <a:rPr lang="fr-FR" altLang="fr-FR"/>
              <a:t>V. Baron </a:t>
            </a:r>
          </a:p>
        </p:txBody>
      </p:sp>
      <p:sp>
        <p:nvSpPr>
          <p:cNvPr id="3077" name="Rectangle 5"/>
          <p:cNvSpPr>
            <a:spLocks noGrp="1" noChangeArrowheads="1"/>
          </p:cNvSpPr>
          <p:nvPr>
            <p:ph type="sldNum" sz="quarter" idx="3"/>
          </p:nvPr>
        </p:nvSpPr>
        <p:spPr bwMode="auto">
          <a:xfrm>
            <a:off x="3775075" y="9361488"/>
            <a:ext cx="2887663"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algn="r" defTabSz="746125">
              <a:spcBef>
                <a:spcPct val="0"/>
              </a:spcBef>
              <a:defRPr sz="1000" b="0" i="1">
                <a:solidFill>
                  <a:schemeClr val="tx2"/>
                </a:solidFill>
                <a:latin typeface="Arial" charset="0"/>
              </a:defRPr>
            </a:lvl1pPr>
          </a:lstStyle>
          <a:p>
            <a:fld id="{94508982-4A94-4AC7-9CD1-9C9DBC40940E}" type="slidenum">
              <a:rPr lang="fr-FR" altLang="fr-FR"/>
              <a:pPr/>
              <a:t>‹N°›</a:t>
            </a:fld>
            <a:endParaRPr lang="fr-FR" altLang="fr-FR"/>
          </a:p>
        </p:txBody>
      </p:sp>
    </p:spTree>
    <p:extLst>
      <p:ext uri="{BB962C8B-B14F-4D97-AF65-F5344CB8AC3E}">
        <p14:creationId xmlns:p14="http://schemas.microsoft.com/office/powerpoint/2010/main" val="14092433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1588" y="9525"/>
            <a:ext cx="2887663"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t" anchorCtr="0" compatLnSpc="1">
            <a:prstTxWarp prst="textNoShape">
              <a:avLst/>
            </a:prstTxWarp>
          </a:bodyPr>
          <a:lstStyle>
            <a:lvl1pPr algn="l" defTabSz="746125">
              <a:spcBef>
                <a:spcPct val="0"/>
              </a:spcBef>
              <a:defRPr sz="1000" b="0" i="1"/>
            </a:lvl1pPr>
          </a:lstStyle>
          <a:p>
            <a:endParaRPr lang="fr-FR" altLang="fr-FR"/>
          </a:p>
        </p:txBody>
      </p:sp>
      <p:sp>
        <p:nvSpPr>
          <p:cNvPr id="2051" name="Rectangle 3"/>
          <p:cNvSpPr>
            <a:spLocks noGrp="1" noChangeArrowheads="1"/>
          </p:cNvSpPr>
          <p:nvPr>
            <p:ph type="dt" idx="1"/>
          </p:nvPr>
        </p:nvSpPr>
        <p:spPr bwMode="auto">
          <a:xfrm>
            <a:off x="3775075" y="9525"/>
            <a:ext cx="2887663"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t" anchorCtr="0" compatLnSpc="1">
            <a:prstTxWarp prst="textNoShape">
              <a:avLst/>
            </a:prstTxWarp>
          </a:bodyPr>
          <a:lstStyle>
            <a:lvl1pPr algn="r" defTabSz="746125">
              <a:spcBef>
                <a:spcPct val="0"/>
              </a:spcBef>
              <a:defRPr sz="1000" b="0" i="1"/>
            </a:lvl1pPr>
          </a:lstStyle>
          <a:p>
            <a:endParaRPr lang="fr-FR" altLang="fr-FR"/>
          </a:p>
        </p:txBody>
      </p:sp>
      <p:sp>
        <p:nvSpPr>
          <p:cNvPr id="2052" name="Rectangle 4"/>
          <p:cNvSpPr>
            <a:spLocks noGrp="1" noChangeArrowheads="1"/>
          </p:cNvSpPr>
          <p:nvPr>
            <p:ph type="ftr" sz="quarter" idx="4"/>
          </p:nvPr>
        </p:nvSpPr>
        <p:spPr bwMode="auto">
          <a:xfrm>
            <a:off x="-1588" y="9361488"/>
            <a:ext cx="2887663"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algn="l" defTabSz="746125">
              <a:spcBef>
                <a:spcPct val="0"/>
              </a:spcBef>
              <a:defRPr sz="1000" b="0" i="1"/>
            </a:lvl1pPr>
          </a:lstStyle>
          <a:p>
            <a:r>
              <a:rPr lang="fr-FR" altLang="fr-FR"/>
              <a:t>V. Baron </a:t>
            </a:r>
          </a:p>
        </p:txBody>
      </p:sp>
      <p:sp>
        <p:nvSpPr>
          <p:cNvPr id="2053" name="Rectangle 5"/>
          <p:cNvSpPr>
            <a:spLocks noGrp="1" noChangeArrowheads="1"/>
          </p:cNvSpPr>
          <p:nvPr>
            <p:ph type="sldNum" sz="quarter" idx="5"/>
          </p:nvPr>
        </p:nvSpPr>
        <p:spPr bwMode="auto">
          <a:xfrm>
            <a:off x="3775075" y="9361488"/>
            <a:ext cx="2887663"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algn="r" defTabSz="746125">
              <a:spcBef>
                <a:spcPct val="0"/>
              </a:spcBef>
              <a:defRPr sz="1000" b="0" i="1"/>
            </a:lvl1pPr>
          </a:lstStyle>
          <a:p>
            <a:fld id="{82BE0FF8-A6F8-4ECA-8F84-6D515E247539}" type="slidenum">
              <a:rPr lang="fr-FR" altLang="fr-FR"/>
              <a:pPr/>
              <a:t>‹N°›</a:t>
            </a:fld>
            <a:endParaRPr lang="fr-FR" altLang="fr-FR"/>
          </a:p>
        </p:txBody>
      </p:sp>
      <p:sp>
        <p:nvSpPr>
          <p:cNvPr id="2054" name="Rectangle 6"/>
          <p:cNvSpPr>
            <a:spLocks noChangeArrowheads="1" noTextEdit="1"/>
          </p:cNvSpPr>
          <p:nvPr>
            <p:ph type="sldImg" idx="2"/>
          </p:nvPr>
        </p:nvSpPr>
        <p:spPr bwMode="auto">
          <a:xfrm>
            <a:off x="357188" y="857250"/>
            <a:ext cx="5946775" cy="4457700"/>
          </a:xfrm>
          <a:prstGeom prst="rect">
            <a:avLst/>
          </a:prstGeom>
          <a:noFill/>
          <a:ln w="12699">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grpSp>
        <p:nvGrpSpPr>
          <p:cNvPr id="2065" name="Group 17"/>
          <p:cNvGrpSpPr>
            <a:grpSpLocks/>
          </p:cNvGrpSpPr>
          <p:nvPr/>
        </p:nvGrpSpPr>
        <p:grpSpPr bwMode="auto">
          <a:xfrm>
            <a:off x="360363" y="5753100"/>
            <a:ext cx="5930900" cy="2949575"/>
            <a:chOff x="227" y="3624"/>
            <a:chExt cx="3736" cy="1858"/>
          </a:xfrm>
        </p:grpSpPr>
        <p:sp>
          <p:nvSpPr>
            <p:cNvPr id="2055" name="Line 7"/>
            <p:cNvSpPr>
              <a:spLocks noChangeShapeType="1"/>
            </p:cNvSpPr>
            <p:nvPr/>
          </p:nvSpPr>
          <p:spPr bwMode="auto">
            <a:xfrm flipH="1">
              <a:off x="227" y="3624"/>
              <a:ext cx="3736" cy="0"/>
            </a:xfrm>
            <a:prstGeom prst="line">
              <a:avLst/>
            </a:prstGeom>
            <a:noFill/>
            <a:ln w="12699">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56" name="Line 8"/>
            <p:cNvSpPr>
              <a:spLocks noChangeShapeType="1"/>
            </p:cNvSpPr>
            <p:nvPr/>
          </p:nvSpPr>
          <p:spPr bwMode="auto">
            <a:xfrm flipH="1">
              <a:off x="227" y="3830"/>
              <a:ext cx="3736" cy="0"/>
            </a:xfrm>
            <a:prstGeom prst="line">
              <a:avLst/>
            </a:prstGeom>
            <a:noFill/>
            <a:ln w="12699">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57" name="Line 9"/>
            <p:cNvSpPr>
              <a:spLocks noChangeShapeType="1"/>
            </p:cNvSpPr>
            <p:nvPr/>
          </p:nvSpPr>
          <p:spPr bwMode="auto">
            <a:xfrm flipH="1">
              <a:off x="227" y="4037"/>
              <a:ext cx="3736" cy="0"/>
            </a:xfrm>
            <a:prstGeom prst="line">
              <a:avLst/>
            </a:prstGeom>
            <a:noFill/>
            <a:ln w="12699">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58" name="Line 10"/>
            <p:cNvSpPr>
              <a:spLocks noChangeShapeType="1"/>
            </p:cNvSpPr>
            <p:nvPr/>
          </p:nvSpPr>
          <p:spPr bwMode="auto">
            <a:xfrm flipH="1">
              <a:off x="227" y="4244"/>
              <a:ext cx="3736" cy="0"/>
            </a:xfrm>
            <a:prstGeom prst="line">
              <a:avLst/>
            </a:prstGeom>
            <a:noFill/>
            <a:ln w="12699">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59" name="Line 11"/>
            <p:cNvSpPr>
              <a:spLocks noChangeShapeType="1"/>
            </p:cNvSpPr>
            <p:nvPr/>
          </p:nvSpPr>
          <p:spPr bwMode="auto">
            <a:xfrm flipH="1">
              <a:off x="227" y="4450"/>
              <a:ext cx="3736" cy="0"/>
            </a:xfrm>
            <a:prstGeom prst="line">
              <a:avLst/>
            </a:prstGeom>
            <a:noFill/>
            <a:ln w="12699">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60" name="Line 12"/>
            <p:cNvSpPr>
              <a:spLocks noChangeShapeType="1"/>
            </p:cNvSpPr>
            <p:nvPr/>
          </p:nvSpPr>
          <p:spPr bwMode="auto">
            <a:xfrm flipH="1">
              <a:off x="227" y="4656"/>
              <a:ext cx="3736" cy="0"/>
            </a:xfrm>
            <a:prstGeom prst="line">
              <a:avLst/>
            </a:prstGeom>
            <a:noFill/>
            <a:ln w="12699">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61" name="Line 13"/>
            <p:cNvSpPr>
              <a:spLocks noChangeShapeType="1"/>
            </p:cNvSpPr>
            <p:nvPr/>
          </p:nvSpPr>
          <p:spPr bwMode="auto">
            <a:xfrm flipH="1">
              <a:off x="227" y="4862"/>
              <a:ext cx="3736" cy="0"/>
            </a:xfrm>
            <a:prstGeom prst="line">
              <a:avLst/>
            </a:prstGeom>
            <a:noFill/>
            <a:ln w="12699">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62" name="Line 14"/>
            <p:cNvSpPr>
              <a:spLocks noChangeShapeType="1"/>
            </p:cNvSpPr>
            <p:nvPr/>
          </p:nvSpPr>
          <p:spPr bwMode="auto">
            <a:xfrm flipH="1">
              <a:off x="227" y="5070"/>
              <a:ext cx="3736" cy="0"/>
            </a:xfrm>
            <a:prstGeom prst="line">
              <a:avLst/>
            </a:prstGeom>
            <a:noFill/>
            <a:ln w="12699">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63" name="Line 15"/>
            <p:cNvSpPr>
              <a:spLocks noChangeShapeType="1"/>
            </p:cNvSpPr>
            <p:nvPr/>
          </p:nvSpPr>
          <p:spPr bwMode="auto">
            <a:xfrm flipH="1">
              <a:off x="227" y="5276"/>
              <a:ext cx="3736" cy="0"/>
            </a:xfrm>
            <a:prstGeom prst="line">
              <a:avLst/>
            </a:prstGeom>
            <a:noFill/>
            <a:ln w="12699">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064" name="Line 16"/>
            <p:cNvSpPr>
              <a:spLocks noChangeShapeType="1"/>
            </p:cNvSpPr>
            <p:nvPr/>
          </p:nvSpPr>
          <p:spPr bwMode="auto">
            <a:xfrm flipH="1">
              <a:off x="227" y="5482"/>
              <a:ext cx="3736" cy="0"/>
            </a:xfrm>
            <a:prstGeom prst="line">
              <a:avLst/>
            </a:prstGeom>
            <a:noFill/>
            <a:ln w="12699">
              <a:solidFill>
                <a:srgbClr val="CECECE"/>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spTree>
    <p:extLst>
      <p:ext uri="{BB962C8B-B14F-4D97-AF65-F5344CB8AC3E}">
        <p14:creationId xmlns:p14="http://schemas.microsoft.com/office/powerpoint/2010/main" val="1517804028"/>
      </p:ext>
    </p:extLst>
  </p:cSld>
  <p:clrMap bg1="lt1" tx1="dk1" bg2="lt2" tx2="dk2" accent1="accent1" accent2="accent2" accent3="accent3" accent4="accent4" accent5="accent5" accent6="accent6" hlink="hlink" folHlink="folHlink"/>
  <p:hf hdr="0" dt="0"/>
  <p:notesStyle>
    <a:lvl1pPr algn="l" defTabSz="762000"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defTabSz="762000"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defTabSz="762000"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defTabSz="762000"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defTabSz="762000"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pPr>
              <a:defRPr/>
            </a:pPr>
            <a:fld id="{CA1BE8E9-7BE6-4049-83A7-45FCCB5DF123}" type="slidenum">
              <a:rPr lang="de-DE" smtClean="0"/>
              <a:pPr>
                <a:defRPr/>
              </a:pPr>
              <a:t>2</a:t>
            </a:fld>
            <a:endParaRPr lang="de-DE" dirty="0"/>
          </a:p>
        </p:txBody>
      </p:sp>
      <p:sp>
        <p:nvSpPr>
          <p:cNvPr id="23555" name="Slide Image Placeholder 14"/>
          <p:cNvSpPr>
            <a:spLocks noGrp="1" noRot="1" noChangeAspect="1" noTextEdit="1"/>
          </p:cNvSpPr>
          <p:nvPr>
            <p:ph type="sldImg"/>
          </p:nvPr>
        </p:nvSpPr>
        <p:spPr bwMode="auto">
          <a:xfrm>
            <a:off x="358775" y="857250"/>
            <a:ext cx="5943600" cy="44577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Notes Placeholder 15"/>
          <p:cNvSpPr>
            <a:spLocks noGrp="1"/>
          </p:cNvSpPr>
          <p:nvPr>
            <p:ph type="body" idx="1"/>
          </p:nvPr>
        </p:nvSpPr>
        <p:spPr bwMode="auto">
          <a:xfrm>
            <a:off x="666274" y="4670663"/>
            <a:ext cx="5330190" cy="44248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Grp="1" noChangeArrowheads="1"/>
          </p:cNvSpPr>
          <p:nvPr>
            <p:ph type="ftr" sz="quarter" idx="4"/>
          </p:nvPr>
        </p:nvSpPr>
        <p:spPr>
          <a:ln/>
        </p:spPr>
        <p:txBody>
          <a:bodyPr/>
          <a:lstStyle/>
          <a:p>
            <a:r>
              <a:rPr lang="fr-FR" altLang="fr-FR"/>
              <a:t>V. Baron </a:t>
            </a:r>
          </a:p>
        </p:txBody>
      </p:sp>
      <p:sp>
        <p:nvSpPr>
          <p:cNvPr id="31746" name="Rectangle 1026"/>
          <p:cNvSpPr>
            <a:spLocks noChangeArrowheads="1" noTextEdit="1"/>
          </p:cNvSpPr>
          <p:nvPr>
            <p:ph type="sldImg"/>
          </p:nvPr>
        </p:nvSpPr>
        <p:spPr>
          <a:xfrm>
            <a:off x="285750" y="752475"/>
            <a:ext cx="5946775" cy="4459288"/>
          </a:xfrm>
          <a:ln cap="flat"/>
        </p:spPr>
      </p:sp>
      <p:sp>
        <p:nvSpPr>
          <p:cNvPr id="31747" name="Rectangle 1027"/>
          <p:cNvSpPr>
            <a:spLocks noChangeArrowheads="1"/>
          </p:cNvSpPr>
          <p:nvPr/>
        </p:nvSpPr>
        <p:spPr bwMode="auto">
          <a:xfrm>
            <a:off x="358775" y="5526088"/>
            <a:ext cx="5867400" cy="3581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algn="l" defTabSz="762000">
              <a:spcBef>
                <a:spcPct val="0"/>
              </a:spcBef>
              <a:defRPr sz="2400">
                <a:solidFill>
                  <a:schemeClr val="tx1"/>
                </a:solidFill>
                <a:latin typeface="Times New Roman" charset="0"/>
              </a:defRPr>
            </a:lvl1pPr>
            <a:lvl2pPr algn="l" defTabSz="762000">
              <a:spcBef>
                <a:spcPct val="0"/>
              </a:spcBef>
              <a:defRPr sz="2400">
                <a:solidFill>
                  <a:schemeClr val="tx1"/>
                </a:solidFill>
                <a:latin typeface="Times New Roman" charset="0"/>
              </a:defRPr>
            </a:lvl2pPr>
            <a:lvl3pPr algn="l" defTabSz="762000">
              <a:spcBef>
                <a:spcPct val="0"/>
              </a:spcBef>
              <a:defRPr sz="2400">
                <a:solidFill>
                  <a:schemeClr val="tx1"/>
                </a:solidFill>
                <a:latin typeface="Times New Roman" charset="0"/>
              </a:defRPr>
            </a:lvl3pPr>
            <a:lvl4pPr algn="l" defTabSz="762000">
              <a:spcBef>
                <a:spcPct val="0"/>
              </a:spcBef>
              <a:defRPr sz="2400">
                <a:solidFill>
                  <a:schemeClr val="tx1"/>
                </a:solidFill>
                <a:latin typeface="Times New Roman" charset="0"/>
              </a:defRPr>
            </a:lvl4pPr>
            <a:lvl5pPr algn="l" defTabSz="762000">
              <a:spcBef>
                <a:spcPct val="0"/>
              </a:spcBef>
              <a:defRPr sz="2400">
                <a:solidFill>
                  <a:schemeClr val="tx1"/>
                </a:solidFill>
                <a:latin typeface="Times New Roman" charset="0"/>
              </a:defRPr>
            </a:lvl5pPr>
            <a:lvl6pPr defTabSz="762000" eaLnBrk="0" fontAlgn="base" hangingPunct="0">
              <a:spcBef>
                <a:spcPct val="0"/>
              </a:spcBef>
              <a:spcAft>
                <a:spcPct val="0"/>
              </a:spcAft>
              <a:defRPr sz="2400">
                <a:solidFill>
                  <a:schemeClr val="tx1"/>
                </a:solidFill>
                <a:latin typeface="Times New Roman" charset="0"/>
              </a:defRPr>
            </a:lvl6pPr>
            <a:lvl7pPr defTabSz="762000" eaLnBrk="0" fontAlgn="base" hangingPunct="0">
              <a:spcBef>
                <a:spcPct val="0"/>
              </a:spcBef>
              <a:spcAft>
                <a:spcPct val="0"/>
              </a:spcAft>
              <a:defRPr sz="2400">
                <a:solidFill>
                  <a:schemeClr val="tx1"/>
                </a:solidFill>
                <a:latin typeface="Times New Roman" charset="0"/>
              </a:defRPr>
            </a:lvl7pPr>
            <a:lvl8pPr defTabSz="762000" eaLnBrk="0" fontAlgn="base" hangingPunct="0">
              <a:spcBef>
                <a:spcPct val="0"/>
              </a:spcBef>
              <a:spcAft>
                <a:spcPct val="0"/>
              </a:spcAft>
              <a:defRPr sz="2400">
                <a:solidFill>
                  <a:schemeClr val="tx1"/>
                </a:solidFill>
                <a:latin typeface="Times New Roman" charset="0"/>
              </a:defRPr>
            </a:lvl8pPr>
            <a:lvl9pPr defTabSz="762000" eaLnBrk="0" fontAlgn="base" hangingPunct="0">
              <a:spcBef>
                <a:spcPct val="0"/>
              </a:spcBef>
              <a:spcAft>
                <a:spcPct val="0"/>
              </a:spcAft>
              <a:defRPr sz="2400">
                <a:solidFill>
                  <a:schemeClr val="tx1"/>
                </a:solidFill>
                <a:latin typeface="Times New Roman" charset="0"/>
              </a:defRPr>
            </a:lvl9pPr>
          </a:lstStyle>
          <a:p>
            <a:pPr algn="just">
              <a:spcBef>
                <a:spcPct val="30000"/>
              </a:spcBef>
            </a:pPr>
            <a:r>
              <a:rPr lang="fr-FR" altLang="fr-FR" sz="1100" b="0"/>
              <a:t>Le fichier clients contient les données nécessaires du flux ventes, y compris des zones classification, de détermination du prix, de Mise A Jour (MAJ) dans le système d’informations, etc. Toutes ces données sont susceptibles d’être utilisées par différents flux, tels l’A.D.V., la comptabilité clients, etc.</a:t>
            </a:r>
          </a:p>
          <a:p>
            <a:pPr algn="just">
              <a:spcBef>
                <a:spcPct val="30000"/>
              </a:spcBef>
            </a:pPr>
            <a:r>
              <a:rPr lang="fr-FR" altLang="fr-FR" sz="1100" b="0"/>
              <a:t>(Aux zones de classification prévues par SAP peuvent être rajoutées des zones supplémentaires à usage spécifique du client, pour des statistiques par exemple).</a:t>
            </a:r>
          </a:p>
          <a:p>
            <a:pPr algn="just">
              <a:spcBef>
                <a:spcPct val="30000"/>
              </a:spcBef>
            </a:pPr>
            <a:r>
              <a:rPr lang="fr-FR" altLang="fr-FR" sz="1100" b="0"/>
              <a:t>Le fichier est donc réparti en trois catégories, elles-même divisées en </a:t>
            </a:r>
            <a:r>
              <a:rPr lang="fr-FR" altLang="fr-FR" sz="1100">
                <a:solidFill>
                  <a:schemeClr val="hlink"/>
                </a:solidFill>
              </a:rPr>
              <a:t>vue</a:t>
            </a:r>
            <a:r>
              <a:rPr lang="fr-FR" altLang="fr-FR" sz="1100" b="0"/>
              <a:t> (écran).</a:t>
            </a:r>
          </a:p>
          <a:p>
            <a:pPr algn="just">
              <a:spcBef>
                <a:spcPct val="30000"/>
              </a:spcBef>
            </a:pPr>
            <a:endParaRPr lang="fr-FR" altLang="fr-FR" sz="1100" b="0"/>
          </a:p>
          <a:p>
            <a:pPr algn="just">
              <a:spcBef>
                <a:spcPct val="30000"/>
              </a:spcBef>
            </a:pPr>
            <a:r>
              <a:rPr lang="fr-FR" altLang="fr-FR" sz="1100" b="0"/>
              <a:t>Données générales		=&gt; comptabilité &amp; ventes</a:t>
            </a:r>
          </a:p>
          <a:p>
            <a:pPr algn="just">
              <a:spcBef>
                <a:spcPct val="30000"/>
              </a:spcBef>
            </a:pPr>
            <a:r>
              <a:rPr lang="fr-FR" altLang="fr-FR" sz="1100" b="0"/>
              <a:t>Données sociétés 		=&gt; comptabilité (appelées par visu / </a:t>
            </a:r>
            <a:r>
              <a:rPr lang="fr-FR" altLang="fr-FR" sz="1100">
                <a:solidFill>
                  <a:schemeClr val="hlink"/>
                </a:solidFill>
              </a:rPr>
              <a:t>création centrale</a:t>
            </a:r>
            <a:r>
              <a:rPr lang="fr-FR" altLang="fr-FR" sz="1100" b="0"/>
              <a:t>)</a:t>
            </a:r>
          </a:p>
          <a:p>
            <a:pPr algn="just">
              <a:spcBef>
                <a:spcPct val="30000"/>
              </a:spcBef>
            </a:pPr>
            <a:r>
              <a:rPr lang="fr-FR" altLang="fr-FR" sz="1100" b="0"/>
              <a:t>Données gestion commerciale 	=&gt; données dépendantes de l’organisation commerciale,</a:t>
            </a:r>
          </a:p>
          <a:p>
            <a:pPr algn="just">
              <a:spcBef>
                <a:spcPct val="30000"/>
              </a:spcBef>
            </a:pPr>
            <a:r>
              <a:rPr lang="fr-FR" altLang="fr-FR" sz="1100" b="0"/>
              <a:t>			     du canal de distribution et du secteur d’activité.</a:t>
            </a:r>
          </a:p>
          <a:p>
            <a:pPr algn="just">
              <a:spcBef>
                <a:spcPct val="30000"/>
              </a:spcBef>
            </a:pPr>
            <a:endParaRPr lang="fr-FR" altLang="fr-FR" sz="1100" b="0"/>
          </a:p>
          <a:p>
            <a:pPr algn="just">
              <a:spcBef>
                <a:spcPct val="30000"/>
              </a:spcBef>
            </a:pPr>
            <a:r>
              <a:rPr lang="fr-FR" altLang="fr-FR" sz="1100" b="0"/>
              <a:t>Attention, </a:t>
            </a:r>
            <a:r>
              <a:rPr lang="fr-FR" altLang="fr-FR" sz="1100" b="0" u="sng"/>
              <a:t>création et modification de fiche client</a:t>
            </a:r>
            <a:r>
              <a:rPr lang="fr-FR" altLang="fr-FR" sz="1100" b="0"/>
              <a:t> (valable également pour fiche article) :</a:t>
            </a:r>
          </a:p>
          <a:p>
            <a:pPr algn="just">
              <a:spcBef>
                <a:spcPct val="30000"/>
              </a:spcBef>
            </a:pPr>
            <a:r>
              <a:rPr lang="fr-FR" altLang="fr-FR" sz="1100" b="0"/>
              <a:t>Il est possible, en fonction des besoins de la société, ne pas créer toutes les vues quand on crée un client. Si l’on souhaite ajouter une vue à une fiche client, on ne modifie pas la fiche, mais on crée une vue supplémentaire =&gt; option Créer. L’opération de modification porte sur une vue déjà créée d’une fiche client.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Grp="1" noChangeArrowheads="1"/>
          </p:cNvSpPr>
          <p:nvPr>
            <p:ph type="ftr" sz="quarter" idx="4"/>
          </p:nvPr>
        </p:nvSpPr>
        <p:spPr>
          <a:ln/>
        </p:spPr>
        <p:txBody>
          <a:bodyPr/>
          <a:lstStyle/>
          <a:p>
            <a:r>
              <a:rPr lang="fr-FR" altLang="fr-FR"/>
              <a:t>V. Baron </a:t>
            </a:r>
          </a:p>
        </p:txBody>
      </p:sp>
      <p:sp>
        <p:nvSpPr>
          <p:cNvPr id="76802" name="Rectangle 2"/>
          <p:cNvSpPr>
            <a:spLocks noChangeArrowheads="1" noTextEdit="1"/>
          </p:cNvSpPr>
          <p:nvPr>
            <p:ph type="sldImg"/>
          </p:nvPr>
        </p:nvSpPr>
        <p:spPr>
          <a:xfrm>
            <a:off x="358775" y="857250"/>
            <a:ext cx="5943600" cy="4457700"/>
          </a:xfrm>
          <a:ln cap="flat"/>
        </p:spPr>
      </p:sp>
      <p:sp>
        <p:nvSpPr>
          <p:cNvPr id="76803" name="Rectangle 3"/>
          <p:cNvSpPr>
            <a:spLocks noChangeArrowheads="1"/>
          </p:cNvSpPr>
          <p:nvPr/>
        </p:nvSpPr>
        <p:spPr bwMode="auto">
          <a:xfrm>
            <a:off x="358775" y="5678488"/>
            <a:ext cx="5867400" cy="3581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just">
              <a:spcBef>
                <a:spcPct val="50000"/>
              </a:spcBef>
            </a:pPr>
            <a:r>
              <a:rPr lang="fr-FR" altLang="fr-FR" sz="1100">
                <a:solidFill>
                  <a:schemeClr val="hlink"/>
                </a:solidFill>
              </a:rPr>
              <a:t>Type de condition</a:t>
            </a:r>
            <a:r>
              <a:rPr lang="fr-FR" altLang="fr-FR" sz="1100" b="0"/>
              <a:t> : c’est un élément qui est susceptible d’intervenir dans le calcul d’un prix (intervenir dans le calcul du prix / en affichage simple) : illustration avec les éléments recensés dans le slide précédent : prix de base / remise client / remise article / remise groupe de client / TVA / etc.</a:t>
            </a:r>
          </a:p>
          <a:p>
            <a:pPr algn="just">
              <a:spcBef>
                <a:spcPct val="50000"/>
              </a:spcBef>
            </a:pPr>
            <a:r>
              <a:rPr lang="fr-FR" altLang="fr-FR" sz="1100" b="0"/>
              <a:t>On peut contrôler la gestion des types de condition par paramétrage; par exemple :</a:t>
            </a:r>
          </a:p>
          <a:p>
            <a:pPr algn="just">
              <a:spcBef>
                <a:spcPct val="50000"/>
              </a:spcBef>
            </a:pPr>
            <a:r>
              <a:rPr lang="fr-FR" altLang="fr-FR" sz="1100" b="0"/>
              <a:t>- quelle unité de prix utilise-t-on pour calculer le prix ? pour définir des seuils de barème ?</a:t>
            </a:r>
          </a:p>
          <a:p>
            <a:pPr algn="just">
              <a:spcBef>
                <a:spcPct val="50000"/>
              </a:spcBef>
            </a:pPr>
            <a:r>
              <a:rPr lang="fr-FR" altLang="fr-FR" sz="1100" b="0"/>
              <a:t>- l’utilisateur a-t-il le droit de modifier un type de condition que le système a calculé ?</a:t>
            </a:r>
          </a:p>
          <a:p>
            <a:pPr algn="just">
              <a:spcBef>
                <a:spcPct val="50000"/>
              </a:spcBef>
            </a:pPr>
            <a:r>
              <a:rPr lang="fr-FR" altLang="fr-FR" sz="1100" b="0"/>
              <a:t>- le type de condition s’applique-t-il au prix du poste ou à l’entête (total de la commande) ?</a:t>
            </a:r>
          </a:p>
          <a:p>
            <a:pPr algn="just">
              <a:spcBef>
                <a:spcPct val="50000"/>
              </a:spcBef>
            </a:pPr>
            <a:r>
              <a:rPr lang="fr-FR" altLang="fr-FR" sz="1100">
                <a:solidFill>
                  <a:schemeClr val="hlink"/>
                </a:solidFill>
              </a:rPr>
              <a:t>Schéma de calcul</a:t>
            </a:r>
            <a:r>
              <a:rPr lang="fr-FR" altLang="fr-FR" sz="1100"/>
              <a:t> : c’est un ensemble de types de condition que l’on veut combiner ensemble pour calculer un prix. Des contrôles sont également possibles au niveau du schéma de calcul. Par exemple: est-ce que le type de condition présent est obligatoire ? en saisie manuelle par l’utilisateur ? en affichage seulement ?</a:t>
            </a:r>
            <a:endParaRPr lang="fr-FR" altLang="fr-FR" sz="1100" b="0"/>
          </a:p>
          <a:p>
            <a:pPr algn="just">
              <a:spcBef>
                <a:spcPct val="50000"/>
              </a:spcBef>
            </a:pPr>
            <a:r>
              <a:rPr lang="fr-FR" altLang="fr-FR" sz="1100">
                <a:solidFill>
                  <a:schemeClr val="hlink"/>
                </a:solidFill>
              </a:rPr>
              <a:t>Enregistrement condition</a:t>
            </a:r>
            <a:r>
              <a:rPr lang="fr-FR" altLang="fr-FR" sz="1100" b="0"/>
              <a:t> : c’est le résultat de l’enregistrement par un utilisateur de la valeur d’un prix, d’un remise, d’un taux de taxe, etc. A chaque type de condition (que l’on souhaite obtenir automatiquement dans le calcul d’un prix), il faut un enregistrement condition.</a:t>
            </a:r>
          </a:p>
          <a:p>
            <a:pPr algn="just">
              <a:spcBef>
                <a:spcPct val="50000"/>
              </a:spcBef>
            </a:pPr>
            <a:r>
              <a:rPr lang="fr-FR" altLang="fr-FR" sz="1100" b="0"/>
              <a:t>A moins que le type de condition soit spécifié ‘uniquement manuel’, lors de la saisie d’une commande, le système SAP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Grp="1" noChangeArrowheads="1"/>
          </p:cNvSpPr>
          <p:nvPr>
            <p:ph type="ftr" sz="quarter" idx="4"/>
          </p:nvPr>
        </p:nvSpPr>
        <p:spPr>
          <a:ln/>
        </p:spPr>
        <p:txBody>
          <a:bodyPr/>
          <a:lstStyle/>
          <a:p>
            <a:r>
              <a:rPr lang="fr-FR" altLang="fr-FR"/>
              <a:t>V. Baron </a:t>
            </a:r>
          </a:p>
        </p:txBody>
      </p:sp>
      <p:sp>
        <p:nvSpPr>
          <p:cNvPr id="157698" name="Rectangle 2"/>
          <p:cNvSpPr>
            <a:spLocks noChangeArrowheads="1" noTextEdit="1"/>
          </p:cNvSpPr>
          <p:nvPr>
            <p:ph type="sldImg"/>
          </p:nvPr>
        </p:nvSpPr>
        <p:spPr>
          <a:xfrm>
            <a:off x="358775" y="857250"/>
            <a:ext cx="5943600" cy="4457700"/>
          </a:xfrm>
          <a:ln/>
        </p:spPr>
      </p:sp>
      <p:sp>
        <p:nvSpPr>
          <p:cNvPr id="157699" name="Rectangle 3"/>
          <p:cNvSpPr>
            <a:spLocks noGrp="1" noChangeArrowheads="1"/>
          </p:cNvSpPr>
          <p:nvPr>
            <p:ph type="body" idx="1"/>
          </p:nvPr>
        </p:nvSpPr>
        <p:spPr bwMode="auto">
          <a:xfrm>
            <a:off x="914400" y="4648200"/>
            <a:ext cx="4876800" cy="274638"/>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endParaRPr lang="fr-FR" alt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Grp="1" noChangeArrowheads="1"/>
          </p:cNvSpPr>
          <p:nvPr>
            <p:ph type="ftr" sz="quarter" idx="4"/>
          </p:nvPr>
        </p:nvSpPr>
        <p:spPr>
          <a:ln/>
        </p:spPr>
        <p:txBody>
          <a:bodyPr/>
          <a:lstStyle/>
          <a:p>
            <a:r>
              <a:rPr lang="fr-FR" altLang="fr-FR"/>
              <a:t>V. Baron </a:t>
            </a:r>
          </a:p>
        </p:txBody>
      </p:sp>
      <p:sp>
        <p:nvSpPr>
          <p:cNvPr id="82946" name="Rectangle 2"/>
          <p:cNvSpPr>
            <a:spLocks noChangeArrowheads="1" noTextEdit="1"/>
          </p:cNvSpPr>
          <p:nvPr>
            <p:ph type="sldImg"/>
          </p:nvPr>
        </p:nvSpPr>
        <p:spPr>
          <a:xfrm>
            <a:off x="360363" y="860425"/>
            <a:ext cx="5940425" cy="4454525"/>
          </a:xfrm>
          <a:ln cap="flat"/>
        </p:spPr>
      </p:sp>
      <p:sp>
        <p:nvSpPr>
          <p:cNvPr id="82947" name="Rectangle 3"/>
          <p:cNvSpPr>
            <a:spLocks noChangeArrowheads="1"/>
          </p:cNvSpPr>
          <p:nvPr/>
        </p:nvSpPr>
        <p:spPr bwMode="auto">
          <a:xfrm>
            <a:off x="358775" y="5678488"/>
            <a:ext cx="5867400" cy="3581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just">
              <a:spcBef>
                <a:spcPct val="50000"/>
              </a:spcBef>
            </a:pPr>
            <a:r>
              <a:rPr lang="fr-FR" altLang="fr-FR" sz="1100">
                <a:solidFill>
                  <a:schemeClr val="hlink"/>
                </a:solidFill>
              </a:rPr>
              <a:t>Calcul d’ordonnancement</a:t>
            </a:r>
            <a:r>
              <a:rPr lang="fr-FR" altLang="fr-FR" sz="1100" b="0"/>
              <a:t> : pour calculer la date de mise à disposition de l‘article, SAP va procéder à un ou deux calculs :</a:t>
            </a:r>
          </a:p>
          <a:p>
            <a:pPr algn="just">
              <a:spcBef>
                <a:spcPct val="50000"/>
              </a:spcBef>
            </a:pPr>
            <a:r>
              <a:rPr lang="fr-FR" altLang="fr-FR" sz="1100" b="0"/>
              <a:t>1° systématiquement le </a:t>
            </a:r>
            <a:r>
              <a:rPr lang="fr-FR" altLang="fr-FR" sz="1100">
                <a:solidFill>
                  <a:schemeClr val="hlink"/>
                </a:solidFill>
              </a:rPr>
              <a:t>calcul amont</a:t>
            </a:r>
            <a:r>
              <a:rPr lang="fr-FR" altLang="fr-FR" sz="1100" b="0"/>
              <a:t> : partir de la date demandée par le client et remonter dans le temps. Si la date obtenue est dans le futur, date de mise à dispo OK, donc date de livraison demandée par le client OK</a:t>
            </a:r>
          </a:p>
          <a:p>
            <a:pPr algn="just">
              <a:spcBef>
                <a:spcPct val="50000"/>
              </a:spcBef>
            </a:pPr>
            <a:r>
              <a:rPr lang="fr-FR" altLang="fr-FR" sz="1100" b="0"/>
              <a:t>2° sinon, </a:t>
            </a:r>
            <a:r>
              <a:rPr lang="fr-FR" altLang="fr-FR" sz="1100">
                <a:solidFill>
                  <a:schemeClr val="hlink"/>
                </a:solidFill>
              </a:rPr>
              <a:t>calcul aval</a:t>
            </a:r>
            <a:r>
              <a:rPr lang="fr-FR" altLang="fr-FR" sz="1100" b="0"/>
              <a:t> : le système part de la date du jour et additionne les 4 délais nécessaires pour la livraison, et on obtient la date de livraison prévue. Cette date est forcément ultérieure à la date demandée par le client.</a:t>
            </a:r>
          </a:p>
          <a:p>
            <a:pPr algn="just">
              <a:spcBef>
                <a:spcPct val="50000"/>
              </a:spcBef>
            </a:pPr>
            <a:r>
              <a:rPr lang="fr-FR" altLang="fr-FR" sz="1100" b="0"/>
              <a:t>A l’issue de ce calcul on obtient la </a:t>
            </a:r>
            <a:r>
              <a:rPr lang="fr-FR" altLang="fr-FR" sz="1100">
                <a:solidFill>
                  <a:schemeClr val="hlink"/>
                </a:solidFill>
              </a:rPr>
              <a:t>date confirmée</a:t>
            </a:r>
            <a:r>
              <a:rPr lang="fr-FR" altLang="fr-FR" sz="1100" b="0"/>
              <a:t> de livraison.</a:t>
            </a:r>
          </a:p>
          <a:p>
            <a:pPr algn="just">
              <a:spcBef>
                <a:spcPct val="50000"/>
              </a:spcBef>
            </a:pPr>
            <a:r>
              <a:rPr lang="fr-FR" altLang="fr-FR" sz="1100" b="0"/>
              <a:t>Ces dates peuvent être calculées de manière différente selon les données du client et de l’article de la commande. Par exemple :</a:t>
            </a:r>
          </a:p>
          <a:p>
            <a:pPr algn="just">
              <a:spcBef>
                <a:spcPct val="50000"/>
              </a:spcBef>
            </a:pPr>
            <a:r>
              <a:rPr lang="fr-FR" altLang="fr-FR" sz="1100" b="0"/>
              <a:t>- le temps de chargement peut être fonction du point d’expédition, du point d’expédition et du groupe de chargement (propriété de l’article), du pt expés + grpe chargement + acheminement,</a:t>
            </a:r>
          </a:p>
          <a:p>
            <a:pPr algn="just">
              <a:spcBef>
                <a:spcPct val="50000"/>
              </a:spcBef>
            </a:pPr>
            <a:r>
              <a:rPr lang="fr-FR" altLang="fr-FR" sz="1100" b="0"/>
              <a:t>- un des critères de calcul du temps de prélèvement est le groupe de poids, autre propriété de l’article.</a:t>
            </a:r>
          </a:p>
          <a:p>
            <a:pPr algn="just">
              <a:spcBef>
                <a:spcPct val="50000"/>
              </a:spcBef>
            </a:pPr>
            <a:r>
              <a:rPr lang="fr-FR" altLang="fr-FR" sz="1100" b="0"/>
              <a:t>Le délai de réappro est, dans SAP, le temps minimum nécessaire pour avoir à disposition (de quelques manière que ce soit), un article. Cette donnée est gérée dans la fiche de chaque article.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Grp="1" noChangeArrowheads="1"/>
          </p:cNvSpPr>
          <p:nvPr>
            <p:ph type="ftr" sz="quarter" idx="4"/>
          </p:nvPr>
        </p:nvSpPr>
        <p:spPr>
          <a:ln/>
        </p:spPr>
        <p:txBody>
          <a:bodyPr/>
          <a:lstStyle/>
          <a:p>
            <a:r>
              <a:rPr lang="fr-FR" altLang="fr-FR"/>
              <a:t>V. Baron </a:t>
            </a:r>
          </a:p>
        </p:txBody>
      </p:sp>
      <p:sp>
        <p:nvSpPr>
          <p:cNvPr id="87042" name="Rectangle 2"/>
          <p:cNvSpPr>
            <a:spLocks noChangeArrowheads="1" noTextEdit="1"/>
          </p:cNvSpPr>
          <p:nvPr>
            <p:ph type="sldImg"/>
          </p:nvPr>
        </p:nvSpPr>
        <p:spPr>
          <a:xfrm>
            <a:off x="360363" y="860425"/>
            <a:ext cx="5940425" cy="4454525"/>
          </a:xfrm>
          <a:ln cap="flat"/>
        </p:spPr>
      </p:sp>
      <p:sp>
        <p:nvSpPr>
          <p:cNvPr id="87043" name="Rectangle 3"/>
          <p:cNvSpPr>
            <a:spLocks noChangeArrowheads="1"/>
          </p:cNvSpPr>
          <p:nvPr/>
        </p:nvSpPr>
        <p:spPr bwMode="auto">
          <a:xfrm>
            <a:off x="358775" y="5678488"/>
            <a:ext cx="5867400" cy="3581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just">
              <a:spcBef>
                <a:spcPct val="50000"/>
              </a:spcBef>
            </a:pPr>
            <a:r>
              <a:rPr lang="fr-FR" altLang="fr-FR" sz="1100" b="0"/>
              <a:t>Pour expédier, crér un document de livraison. Ce document est créé soit à partir d’un document de vente, soit directement sans document préalable. Il peut être créé individuellement (à partir d’une commande donnée), ou automatiquement en traitant un échéancier de livraison :</a:t>
            </a:r>
          </a:p>
          <a:p>
            <a:pPr algn="just">
              <a:spcBef>
                <a:spcPct val="50000"/>
              </a:spcBef>
            </a:pPr>
            <a:r>
              <a:rPr lang="fr-FR" altLang="fr-FR" sz="1100" b="0"/>
              <a:t>A partir d’une sélection de commandes selon certains critères, le système va créer les documents de livraison en les regroupant éventuellement (regroupement : voir plus tard) :</a:t>
            </a:r>
          </a:p>
          <a:p>
            <a:pPr algn="just">
              <a:spcBef>
                <a:spcPct val="50000"/>
              </a:spcBef>
            </a:pPr>
            <a:r>
              <a:rPr lang="fr-FR" altLang="fr-FR" sz="1100" b="0"/>
              <a:t>- critères de sélection des commandes : le point d’expédition (seul critère obligatoire), la date de création de la livraison (fonction de la date de mise à dispo), un acheminement et / ou un transporteur particulier(s), les commandes client et éventuellement les commandes de transfert, ainsi que des critères supplémentaires de sélection relatifs à la structure commerciale de la société, une priorité livraison particulière, etc.</a:t>
            </a:r>
          </a:p>
          <a:p>
            <a:pPr algn="just">
              <a:spcBef>
                <a:spcPct val="50000"/>
              </a:spcBef>
            </a:pPr>
            <a:endParaRPr lang="fr-FR" altLang="fr-FR" sz="1100" b="0"/>
          </a:p>
          <a:p>
            <a:pPr algn="just">
              <a:spcBef>
                <a:spcPct val="50000"/>
              </a:spcBef>
            </a:pPr>
            <a:r>
              <a:rPr lang="fr-FR" altLang="fr-FR" sz="1100" b="0"/>
              <a:t>A la création de la livraison, intégration éventuelle (selon paramétrage) d’une étape d’emballage :</a:t>
            </a:r>
          </a:p>
          <a:p>
            <a:pPr algn="just">
              <a:spcBef>
                <a:spcPct val="50000"/>
              </a:spcBef>
            </a:pPr>
            <a:r>
              <a:rPr lang="fr-FR" altLang="fr-FR" sz="1100" b="0"/>
              <a:t>(reprendre schéma élément d’emballage, groupe d’emballage, etc.)</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Grp="1" noChangeArrowheads="1"/>
          </p:cNvSpPr>
          <p:nvPr>
            <p:ph type="ftr" sz="quarter" idx="4"/>
          </p:nvPr>
        </p:nvSpPr>
        <p:spPr>
          <a:ln/>
        </p:spPr>
        <p:txBody>
          <a:bodyPr/>
          <a:lstStyle/>
          <a:p>
            <a:r>
              <a:rPr lang="fr-FR" altLang="fr-FR"/>
              <a:t>V. Baron </a:t>
            </a:r>
          </a:p>
        </p:txBody>
      </p:sp>
      <p:sp>
        <p:nvSpPr>
          <p:cNvPr id="91138" name="Rectangle 2"/>
          <p:cNvSpPr>
            <a:spLocks noChangeArrowheads="1" noTextEdit="1"/>
          </p:cNvSpPr>
          <p:nvPr>
            <p:ph type="sldImg"/>
          </p:nvPr>
        </p:nvSpPr>
        <p:spPr>
          <a:xfrm>
            <a:off x="360363" y="860425"/>
            <a:ext cx="5940425" cy="4454525"/>
          </a:xfrm>
          <a:ln cap="flat"/>
        </p:spPr>
      </p:sp>
      <p:sp>
        <p:nvSpPr>
          <p:cNvPr id="91139" name="Rectangle 3"/>
          <p:cNvSpPr>
            <a:spLocks noChangeArrowheads="1"/>
          </p:cNvSpPr>
          <p:nvPr/>
        </p:nvSpPr>
        <p:spPr bwMode="auto">
          <a:xfrm>
            <a:off x="358775" y="5678488"/>
            <a:ext cx="5867400" cy="3581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just">
              <a:spcBef>
                <a:spcPct val="50000"/>
              </a:spcBef>
            </a:pPr>
            <a:r>
              <a:rPr lang="fr-FR" altLang="fr-FR" sz="1100" b="0"/>
              <a:t>Les livraisons seront composées de plusieurs commandes ou parties de commande :</a:t>
            </a:r>
          </a:p>
          <a:p>
            <a:pPr algn="just">
              <a:spcBef>
                <a:spcPct val="50000"/>
              </a:spcBef>
            </a:pPr>
            <a:r>
              <a:rPr lang="fr-FR" altLang="fr-FR" sz="1100" b="0"/>
              <a:t>- si le paramétrage le permet (critères client par ex. qui autorisent ou non le regroupement)</a:t>
            </a:r>
          </a:p>
          <a:p>
            <a:pPr algn="just">
              <a:spcBef>
                <a:spcPct val="50000"/>
              </a:spcBef>
            </a:pPr>
            <a:r>
              <a:rPr lang="fr-FR" altLang="fr-FR" sz="1100" b="0"/>
              <a:t>- en fonction de certains critères de split : le client livré, la date de livraison confirmée, les incoterms.</a:t>
            </a:r>
          </a:p>
          <a:p>
            <a:pPr algn="just">
              <a:spcBef>
                <a:spcPct val="50000"/>
              </a:spcBef>
            </a:pPr>
            <a:endParaRPr lang="fr-FR" altLang="fr-FR" sz="1100" b="0"/>
          </a:p>
          <a:p>
            <a:pPr algn="just">
              <a:spcBef>
                <a:spcPct val="50000"/>
              </a:spcBef>
            </a:pPr>
            <a:r>
              <a:rPr lang="fr-FR" altLang="fr-FR" sz="1100" b="0"/>
              <a:t>Fonctions relatives à la création de la livraison :</a:t>
            </a:r>
          </a:p>
          <a:p>
            <a:pPr algn="just">
              <a:spcBef>
                <a:spcPct val="50000"/>
              </a:spcBef>
            </a:pPr>
            <a:r>
              <a:rPr lang="fr-FR" altLang="fr-FR" sz="1100" b="0"/>
              <a:t>En fonction du client, ou du couple client - article, ou du type de poste de commande, on peut :</a:t>
            </a:r>
          </a:p>
          <a:p>
            <a:pPr algn="just">
              <a:spcBef>
                <a:spcPct val="50000"/>
              </a:spcBef>
            </a:pPr>
            <a:r>
              <a:rPr lang="fr-FR" altLang="fr-FR" sz="1100" b="0"/>
              <a:t>	- autoriser ou non les livraisons partielles,</a:t>
            </a:r>
          </a:p>
          <a:p>
            <a:pPr algn="just">
              <a:spcBef>
                <a:spcPct val="50000"/>
              </a:spcBef>
            </a:pPr>
            <a:r>
              <a:rPr lang="fr-FR" altLang="fr-FR" sz="1100" b="0"/>
              <a:t>	- limiter le nombre de livraisons d’un même poste de commande,</a:t>
            </a:r>
          </a:p>
          <a:p>
            <a:pPr algn="just">
              <a:spcBef>
                <a:spcPct val="50000"/>
              </a:spcBef>
            </a:pPr>
            <a:r>
              <a:rPr lang="fr-FR" altLang="fr-FR" sz="1100" b="0"/>
              <a:t>	- définir un seuil de quantité livrée au delà duquel le poste de commande est soldé (tolérance livraison incomplète)</a:t>
            </a:r>
          </a:p>
          <a:p>
            <a:pPr algn="just">
              <a:spcBef>
                <a:spcPct val="50000"/>
              </a:spcBef>
            </a:pPr>
            <a:r>
              <a:rPr lang="fr-FR" altLang="fr-FR" sz="1100" b="0"/>
              <a:t>	- définir une marge de quantité livrable supplémentaire par rapport à la quantité commandée (tolérance livraison excédentaire).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Grp="1" noChangeArrowheads="1"/>
          </p:cNvSpPr>
          <p:nvPr>
            <p:ph type="ftr" sz="quarter" idx="4"/>
          </p:nvPr>
        </p:nvSpPr>
        <p:spPr>
          <a:ln/>
        </p:spPr>
        <p:txBody>
          <a:bodyPr/>
          <a:lstStyle/>
          <a:p>
            <a:r>
              <a:rPr lang="fr-FR" altLang="fr-FR"/>
              <a:t>V. Baron </a:t>
            </a:r>
          </a:p>
        </p:txBody>
      </p:sp>
      <p:sp>
        <p:nvSpPr>
          <p:cNvPr id="93186" name="Rectangle 2"/>
          <p:cNvSpPr>
            <a:spLocks noChangeArrowheads="1" noTextEdit="1"/>
          </p:cNvSpPr>
          <p:nvPr>
            <p:ph type="sldImg"/>
          </p:nvPr>
        </p:nvSpPr>
        <p:spPr>
          <a:xfrm>
            <a:off x="360363" y="860425"/>
            <a:ext cx="5940425" cy="4454525"/>
          </a:xfrm>
          <a:ln cap="flat"/>
        </p:spPr>
      </p:sp>
      <p:sp>
        <p:nvSpPr>
          <p:cNvPr id="93187" name="Rectangle 3"/>
          <p:cNvSpPr>
            <a:spLocks noChangeArrowheads="1"/>
          </p:cNvSpPr>
          <p:nvPr/>
        </p:nvSpPr>
        <p:spPr bwMode="auto">
          <a:xfrm>
            <a:off x="358775" y="5678488"/>
            <a:ext cx="5867400" cy="3581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spcBef>
                <a:spcPct val="50000"/>
              </a:spcBef>
            </a:pPr>
            <a:r>
              <a:rPr lang="fr-FR" altLang="fr-FR" sz="1100" b="0"/>
              <a:t>Après création de la livraison :</a:t>
            </a:r>
          </a:p>
          <a:p>
            <a:pPr>
              <a:spcBef>
                <a:spcPct val="50000"/>
              </a:spcBef>
            </a:pPr>
            <a:r>
              <a:rPr lang="fr-FR" altLang="fr-FR" sz="1100" b="0"/>
              <a:t>- étape de prélèvement : </a:t>
            </a:r>
          </a:p>
          <a:p>
            <a:pPr>
              <a:spcBef>
                <a:spcPct val="50000"/>
              </a:spcBef>
            </a:pPr>
            <a:r>
              <a:rPr lang="fr-FR" altLang="fr-FR" sz="1100" b="0"/>
              <a:t>	- si le paramétrage (du type de poste de livraison) l’autorise</a:t>
            </a:r>
          </a:p>
          <a:p>
            <a:pPr>
              <a:spcBef>
                <a:spcPct val="50000"/>
              </a:spcBef>
            </a:pPr>
            <a:r>
              <a:rPr lang="fr-FR" altLang="fr-FR" sz="1100" b="0"/>
              <a:t>	- par rapport à un magasin qui est fn (pt expés, division, [cond. stockage] )</a:t>
            </a:r>
          </a:p>
          <a:p>
            <a:pPr>
              <a:spcBef>
                <a:spcPct val="50000"/>
              </a:spcBef>
            </a:pPr>
            <a:r>
              <a:rPr lang="fr-FR" altLang="fr-FR" sz="1100" b="0"/>
              <a:t>	- manuelle : sélection du doc livraison, saisie quantité prélevée (+) qté à livrer</a:t>
            </a:r>
          </a:p>
          <a:p>
            <a:pPr>
              <a:spcBef>
                <a:spcPct val="50000"/>
              </a:spcBef>
            </a:pPr>
            <a:r>
              <a:rPr lang="fr-FR" altLang="fr-FR" sz="1100" b="0"/>
              <a:t>	- ou via édition d’une Liste A Servir (spécificité de la LAS) : pas besoin de saisir les 	  quantités : individuelle ou collective</a:t>
            </a:r>
          </a:p>
          <a:p>
            <a:pPr>
              <a:spcBef>
                <a:spcPct val="50000"/>
              </a:spcBef>
            </a:pPr>
            <a:r>
              <a:rPr lang="fr-FR" altLang="fr-FR" sz="1100" b="0"/>
              <a:t>	- ou par un système externe à SD : WM / Lean WM de 4.0 / externe à SAP</a:t>
            </a:r>
          </a:p>
          <a:p>
            <a:pPr>
              <a:spcBef>
                <a:spcPct val="50000"/>
              </a:spcBef>
            </a:pPr>
            <a:r>
              <a:rPr lang="fr-FR" altLang="fr-FR" sz="1100" b="0"/>
              <a:t>- confirmation du prélèvement</a:t>
            </a:r>
          </a:p>
          <a:p>
            <a:pPr>
              <a:spcBef>
                <a:spcPct val="50000"/>
              </a:spcBef>
            </a:pPr>
            <a:r>
              <a:rPr lang="fr-FR" altLang="fr-FR" sz="1100" b="0"/>
              <a:t>- comptabiliser la sortie marchandises. C’est seulement après cette étape, dans le cadre d’un flux standard SAP, que la facture peut être éditée.</a:t>
            </a:r>
          </a:p>
          <a:p>
            <a:pPr>
              <a:spcBef>
                <a:spcPct val="50000"/>
              </a:spcBef>
            </a:pPr>
            <a:endParaRPr lang="fr-FR" altLang="fr-FR" sz="1100" b="0"/>
          </a:p>
          <a:p>
            <a:pPr>
              <a:spcBef>
                <a:spcPct val="50000"/>
              </a:spcBef>
            </a:pPr>
            <a:r>
              <a:rPr lang="fr-FR" altLang="fr-FR" sz="1100" b="0"/>
              <a:t>Démo : voir influences sur le flux de document</a:t>
            </a:r>
          </a:p>
          <a:p>
            <a:pPr>
              <a:spcBef>
                <a:spcPct val="50000"/>
              </a:spcBef>
            </a:pPr>
            <a:endParaRPr lang="fr-FR" altLang="fr-FR" sz="1100" b="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sharesap,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fr-FR" smtClean="0"/>
              <a:t>Modifiez le style du titre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endParaRPr lang="en-US" dirty="0"/>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r>
              <a:rPr lang="en-US" smtClean="0"/>
              <a:t>Sharesap.com®. Copyright©. All rights reserved. Par Mickael QUESNOT, Consultant SAP</a:t>
            </a:r>
            <a:endParaRPr lang="en-US" dirty="0"/>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8B37D5FE-740C-46F5-801A-FA5477D9711F}" type="slidenum">
              <a:rPr lang="en-US" smtClean="0"/>
              <a:pPr/>
              <a:t>‹N°›</a:t>
            </a:fld>
            <a:endParaRPr lang="en-US" dirty="0"/>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Sharesap.com®. Copyright©. All rights reserved. Par Mickael QUESNOT, Consultant SAP</a:t>
            </a:r>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fr-FR" smtClean="0"/>
              <a:t>Modifiez le style du titre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Sharesap.com®. Copyright©. All rights reserved. Par Mickael QUESNOT, Consultant SAP</a:t>
            </a:r>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pyright">
    <p:spTree>
      <p:nvGrpSpPr>
        <p:cNvPr id="1" name=""/>
        <p:cNvGrpSpPr/>
        <p:nvPr/>
      </p:nvGrpSpPr>
      <p:grpSpPr>
        <a:xfrm>
          <a:off x="0" y="0"/>
          <a:ext cx="0" cy="0"/>
          <a:chOff x="0" y="0"/>
          <a:chExt cx="0" cy="0"/>
        </a:xfrm>
      </p:grpSpPr>
      <p:sp>
        <p:nvSpPr>
          <p:cNvPr id="2" name="TextBox 8"/>
          <p:cNvSpPr txBox="1">
            <a:spLocks noChangeArrowheads="1"/>
          </p:cNvSpPr>
          <p:nvPr userDrawn="1"/>
        </p:nvSpPr>
        <p:spPr bwMode="gray">
          <a:xfrm>
            <a:off x="323850" y="323850"/>
            <a:ext cx="84042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fr-FR" sz="2400" b="1" dirty="0">
                <a:solidFill>
                  <a:schemeClr val="accent2"/>
                </a:solidFill>
              </a:rPr>
              <a:t>© </a:t>
            </a:r>
            <a:r>
              <a:rPr lang="de-DE" altLang="fr-FR" sz="2400" b="1" dirty="0" smtClean="0">
                <a:solidFill>
                  <a:schemeClr val="accent2"/>
                </a:solidFill>
              </a:rPr>
              <a:t>SHARESAP. </a:t>
            </a:r>
            <a:r>
              <a:rPr lang="de-DE" altLang="fr-FR" sz="2400" b="1" dirty="0">
                <a:solidFill>
                  <a:schemeClr val="accent2"/>
                </a:solidFill>
              </a:rPr>
              <a:t>All </a:t>
            </a:r>
            <a:r>
              <a:rPr lang="de-DE" altLang="fr-FR" sz="2400" b="1" dirty="0" err="1">
                <a:solidFill>
                  <a:schemeClr val="accent2"/>
                </a:solidFill>
              </a:rPr>
              <a:t>rights</a:t>
            </a:r>
            <a:r>
              <a:rPr lang="de-DE" altLang="fr-FR" sz="2400" b="1" dirty="0">
                <a:solidFill>
                  <a:schemeClr val="accent2"/>
                </a:solidFill>
              </a:rPr>
              <a:t> </a:t>
            </a:r>
            <a:r>
              <a:rPr lang="de-DE" altLang="fr-FR" sz="2400" b="1" dirty="0" err="1">
                <a:solidFill>
                  <a:schemeClr val="accent2"/>
                </a:solidFill>
              </a:rPr>
              <a:t>reserved</a:t>
            </a:r>
            <a:r>
              <a:rPr lang="de-DE" altLang="fr-FR" sz="2400" b="1" dirty="0">
                <a:solidFill>
                  <a:schemeClr val="accent2"/>
                </a:solidFill>
              </a:rPr>
              <a:t>.</a:t>
            </a:r>
          </a:p>
        </p:txBody>
      </p:sp>
      <p:sp>
        <p:nvSpPr>
          <p:cNvPr id="3" name="TextBox 9"/>
          <p:cNvSpPr txBox="1">
            <a:spLocks noChangeArrowheads="1"/>
          </p:cNvSpPr>
          <p:nvPr userDrawn="1"/>
        </p:nvSpPr>
        <p:spPr bwMode="gray">
          <a:xfrm>
            <a:off x="323850" y="1692275"/>
            <a:ext cx="8404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ts val="1200"/>
              </a:spcBef>
            </a:pPr>
            <a:r>
              <a:rPr lang="fr-FR" altLang="fr-FR" sz="1000" noProof="1">
                <a:ea typeface="MS PGothic" pitchFamily="34" charset="-128"/>
              </a:rPr>
              <a:t>No part of this publication may be reproduced or transmitted in any form or for any purpose without the express permission of </a:t>
            </a:r>
            <a:r>
              <a:rPr lang="fr-FR" altLang="fr-FR" sz="1000" noProof="1" smtClean="0">
                <a:ea typeface="MS PGothic" pitchFamily="34" charset="-128"/>
              </a:rPr>
              <a:t>SHARESAP. </a:t>
            </a:r>
            <a:r>
              <a:rPr lang="fr-FR" altLang="fr-FR" sz="1000" noProof="1">
                <a:ea typeface="MS PGothic" pitchFamily="34" charset="-128"/>
              </a:rPr>
              <a:t/>
            </a:r>
            <a:br>
              <a:rPr lang="fr-FR" altLang="fr-FR" sz="1000" noProof="1">
                <a:ea typeface="MS PGothic" pitchFamily="34" charset="-128"/>
              </a:rPr>
            </a:br>
            <a:r>
              <a:rPr lang="fr-FR" altLang="fr-FR" sz="1000" noProof="1">
                <a:ea typeface="MS PGothic" pitchFamily="34" charset="-128"/>
              </a:rPr>
              <a:t>The information contained herein may be changed without prior notice.</a:t>
            </a:r>
          </a:p>
          <a:p>
            <a:pPr eaLnBrk="1" hangingPunct="1">
              <a:spcBef>
                <a:spcPts val="1200"/>
              </a:spcBef>
            </a:pPr>
            <a:r>
              <a:rPr lang="fr-FR" altLang="fr-FR" sz="1000" noProof="1">
                <a:ea typeface="MS PGothic" pitchFamily="34" charset="-128"/>
              </a:rPr>
              <a:t>Some software products marketed by </a:t>
            </a:r>
            <a:r>
              <a:rPr lang="fr-FR" altLang="fr-FR" sz="1000" noProof="1" smtClean="0">
                <a:ea typeface="MS PGothic" pitchFamily="34" charset="-128"/>
              </a:rPr>
              <a:t>SHARESAP </a:t>
            </a:r>
            <a:r>
              <a:rPr lang="fr-FR" altLang="fr-FR" sz="1000" noProof="1">
                <a:ea typeface="MS PGothic" pitchFamily="34" charset="-128"/>
              </a:rPr>
              <a:t>and its distributors contain proprietary software components of other software vendors.</a:t>
            </a:r>
          </a:p>
          <a:p>
            <a:pPr eaLnBrk="1" hangingPunct="1">
              <a:spcBef>
                <a:spcPts val="1200"/>
              </a:spcBef>
            </a:pPr>
            <a:r>
              <a:rPr lang="fr-FR" altLang="fr-FR" sz="1000" noProof="1">
                <a:ea typeface="MS PGothic" pitchFamily="34" charset="-128"/>
              </a:rPr>
              <a:t>National product specifications may vary.</a:t>
            </a:r>
          </a:p>
          <a:p>
            <a:pPr eaLnBrk="1" hangingPunct="1">
              <a:spcBef>
                <a:spcPts val="1200"/>
              </a:spcBef>
            </a:pPr>
            <a:r>
              <a:rPr lang="fr-FR" altLang="fr-FR" sz="1000" noProof="1">
                <a:ea typeface="MS PGothic" pitchFamily="34" charset="-128"/>
              </a:rPr>
              <a:t>These materials are provided by </a:t>
            </a:r>
            <a:r>
              <a:rPr lang="fr-FR" altLang="fr-FR" sz="1000" noProof="1" smtClean="0">
                <a:ea typeface="MS PGothic" pitchFamily="34" charset="-128"/>
              </a:rPr>
              <a:t>SHARESAP for </a:t>
            </a:r>
            <a:r>
              <a:rPr lang="fr-FR" altLang="fr-FR" sz="1000" noProof="1">
                <a:ea typeface="MS PGothic" pitchFamily="34" charset="-128"/>
              </a:rPr>
              <a:t>informational purposes only, without representation or warranty of any kind, and </a:t>
            </a:r>
            <a:r>
              <a:rPr lang="fr-FR" altLang="fr-FR" sz="1000" noProof="1" smtClean="0">
                <a:ea typeface="MS PGothic" pitchFamily="34" charset="-128"/>
              </a:rPr>
              <a:t>SHARESAP shall </a:t>
            </a:r>
            <a:r>
              <a:rPr lang="fr-FR" altLang="fr-FR" sz="1000" noProof="1">
                <a:ea typeface="MS PGothic" pitchFamily="34" charset="-128"/>
              </a:rPr>
              <a:t>not be liable for errors or omissions with respect to the materials. The only warranties for </a:t>
            </a:r>
            <a:r>
              <a:rPr lang="fr-FR" altLang="fr-FR" sz="1000" noProof="1" smtClean="0">
                <a:ea typeface="MS PGothic" pitchFamily="34" charset="-128"/>
              </a:rPr>
              <a:t>SHARESAP products </a:t>
            </a:r>
            <a:r>
              <a:rPr lang="fr-FR" altLang="fr-FR" sz="1000" noProof="1">
                <a:ea typeface="MS PGothic" pitchFamily="34" charset="-128"/>
              </a:rPr>
              <a:t>and services are those that are set forth in the express warranty statements accompanying such products and services, if any. Nothing herein should be construed as constituting an additional warranty. </a:t>
            </a:r>
          </a:p>
          <a:p>
            <a:pPr eaLnBrk="1" hangingPunct="1">
              <a:spcBef>
                <a:spcPts val="1200"/>
              </a:spcBef>
            </a:pPr>
            <a:r>
              <a:rPr lang="fr-FR" altLang="fr-FR" sz="1000" noProof="1" smtClean="0">
                <a:ea typeface="MS PGothic" pitchFamily="34" charset="-128"/>
              </a:rPr>
              <a:t>SHARESAP </a:t>
            </a:r>
            <a:r>
              <a:rPr lang="fr-FR" altLang="fr-FR" sz="1000" noProof="1">
                <a:ea typeface="MS PGothic" pitchFamily="34" charset="-128"/>
              </a:rPr>
              <a:t>and other </a:t>
            </a:r>
            <a:r>
              <a:rPr lang="fr-FR" altLang="fr-FR" sz="1000" noProof="1" smtClean="0">
                <a:ea typeface="MS PGothic" pitchFamily="34" charset="-128"/>
              </a:rPr>
              <a:t>SHARESAP </a:t>
            </a:r>
            <a:r>
              <a:rPr lang="fr-FR" altLang="fr-FR" sz="1000" noProof="1">
                <a:ea typeface="MS PGothic" pitchFamily="34" charset="-128"/>
              </a:rPr>
              <a:t>products and services mentioned herein as well as their respective logos are trademarks or registered trademarks of </a:t>
            </a:r>
            <a:r>
              <a:rPr lang="fr-FR" altLang="fr-FR" sz="1000" noProof="1" smtClean="0">
                <a:ea typeface="MS PGothic" pitchFamily="34" charset="-128"/>
              </a:rPr>
              <a:t>SHARESAP </a:t>
            </a:r>
            <a:r>
              <a:rPr lang="fr-FR" altLang="fr-FR" sz="1000" noProof="1">
                <a:ea typeface="MS PGothic" pitchFamily="34" charset="-128"/>
              </a:rPr>
              <a:t>in </a:t>
            </a:r>
            <a:r>
              <a:rPr lang="fr-FR" altLang="fr-FR" sz="1000" noProof="1" smtClean="0">
                <a:ea typeface="MS PGothic" pitchFamily="34" charset="-128"/>
              </a:rPr>
              <a:t>France and </a:t>
            </a:r>
            <a:r>
              <a:rPr lang="fr-FR" altLang="fr-FR" sz="1000" noProof="1">
                <a:ea typeface="MS PGothic" pitchFamily="34" charset="-128"/>
              </a:rPr>
              <a:t>other countries.  </a:t>
            </a:r>
            <a:br>
              <a:rPr lang="fr-FR" altLang="fr-FR" sz="1000" noProof="1">
                <a:ea typeface="MS PGothic" pitchFamily="34" charset="-128"/>
              </a:rPr>
            </a:br>
            <a:r>
              <a:rPr lang="fr-FR" altLang="fr-FR" sz="1000" noProof="1">
                <a:ea typeface="MS PGothic" pitchFamily="34" charset="-128"/>
              </a:rPr>
              <a:t>Please see </a:t>
            </a:r>
            <a:r>
              <a:rPr lang="fr-FR" altLang="fr-FR" sz="1000" noProof="1">
                <a:ea typeface="MS PGothic" pitchFamily="34" charset="-128"/>
                <a:hlinkClick r:id="rId2"/>
              </a:rPr>
              <a:t>http://</a:t>
            </a:r>
            <a:r>
              <a:rPr lang="fr-FR" altLang="fr-FR" sz="1000" noProof="1" smtClean="0">
                <a:ea typeface="MS PGothic" pitchFamily="34" charset="-128"/>
                <a:hlinkClick r:id="rId2"/>
              </a:rPr>
              <a:t>www.sharesap,com</a:t>
            </a:r>
            <a:r>
              <a:rPr lang="fr-FR" altLang="fr-FR" sz="1000" noProof="1" smtClean="0">
                <a:ea typeface="MS PGothic" pitchFamily="34" charset="-128"/>
              </a:rPr>
              <a:t> for </a:t>
            </a:r>
            <a:r>
              <a:rPr lang="fr-FR" altLang="fr-FR" sz="1000" noProof="1">
                <a:ea typeface="MS PGothic" pitchFamily="34" charset="-128"/>
              </a:rPr>
              <a:t>additional trademark information and notices.</a:t>
            </a:r>
          </a:p>
        </p:txBody>
      </p:sp>
    </p:spTree>
    <p:extLst>
      <p:ext uri="{BB962C8B-B14F-4D97-AF65-F5344CB8AC3E}">
        <p14:creationId xmlns:p14="http://schemas.microsoft.com/office/powerpoint/2010/main" val="11062211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Sharesap.com®. Copyright©. All rights reserved. Par Mickael QUESNOT, Consultant SAP</a:t>
            </a:r>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fr-FR" smtClean="0"/>
              <a:t>Modifiez le style du titre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Sharesap.com®. Copyright©. All rights reserved. Par Mickael QUESNOT, Consultant SAP</a:t>
            </a:r>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Sharesap.com®. Copyright©. All rights reserved. Par Mickael QUESNOT, Consultant SAP</a:t>
            </a:r>
            <a:endParaRPr lang="en-US"/>
          </a:p>
        </p:txBody>
      </p:sp>
      <p:sp>
        <p:nvSpPr>
          <p:cNvPr id="7" name="Slide Number Placeholder 6"/>
          <p:cNvSpPr>
            <a:spLocks noGrp="1"/>
          </p:cNvSpPr>
          <p:nvPr>
            <p:ph type="sldNum" sz="quarter" idx="12"/>
          </p:nvPr>
        </p:nvSpPr>
        <p:spPr/>
        <p:txBody>
          <a:bodyPr/>
          <a:lstStyle/>
          <a:p>
            <a:fld id="{8B37D5FE-740C-46F5-801A-FA5477D9711F}" type="slidenum">
              <a:rPr lang="en-US" smtClean="0"/>
              <a:pPr/>
              <a:t>‹N°›</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smtClean="0"/>
              <a:t>Modifiez le style du titre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smtClean="0"/>
              <a:t>Sharesap.com®. Copyright©. All rights reserved. Par Mickael QUESNOT, Consultant SAP</a:t>
            </a:r>
            <a:endParaRPr lang="en-US"/>
          </a:p>
        </p:txBody>
      </p:sp>
      <p:sp>
        <p:nvSpPr>
          <p:cNvPr id="9" name="Slide Number Placeholder 8"/>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Sharesap.com®. Copyright©. All rights reserved. Par Mickael QUESNOT, Consultant SAP</a:t>
            </a:r>
            <a:endParaRPr lang="en-US" dirty="0"/>
          </a:p>
        </p:txBody>
      </p:sp>
      <p:sp>
        <p:nvSpPr>
          <p:cNvPr id="5" name="Slide Number Placeholder 4"/>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Sharesap.com®. Copyright©. All rights reserved. Par Mickael QUESNOT, Consultant SAP</a:t>
            </a:r>
            <a:endParaRPr lang="en-US"/>
          </a:p>
        </p:txBody>
      </p:sp>
      <p:sp>
        <p:nvSpPr>
          <p:cNvPr id="4" name="Slide Number Placeholder 3"/>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8B37D5FE-740C-46F5-801A-FA5477D9711F}" type="slidenum">
              <a:rPr lang="en-US" smtClean="0"/>
              <a:pPr/>
              <a:t>‹N°›</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r>
              <a:rPr lang="en-US" smtClean="0"/>
              <a:t>Sharesap.com®. Copyright©. All rights reserved. Par Mickael QUESNOT, Consultant SAP</a:t>
            </a:r>
            <a:endParaRPr lang="en-US" dirty="0"/>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fr-FR" smtClean="0"/>
              <a:t>Modifiez le style du titre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fr-FR" smtClean="0"/>
              <a:t>Modifiez le style du titre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r>
              <a:rPr lang="en-US" smtClean="0"/>
              <a:t>Sharesap.com®. Copyright©. All rights reserved. Par Mickael QUESNOT, Consultant SAP</a:t>
            </a:r>
            <a:endParaRPr lang="en-US" dirty="0"/>
          </a:p>
        </p:txBody>
      </p:sp>
      <p:sp>
        <p:nvSpPr>
          <p:cNvPr id="7" name="Slide Number Placeholder 6"/>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fr-FR" smtClean="0"/>
              <a:t>Modifiez le style du titre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r>
              <a:rPr lang="en-US" smtClean="0"/>
              <a:t>Sharesap.com®. Copyright©. All rights reserved. Par Mickael QUESNOT, Consultant SAP</a:t>
            </a:r>
            <a:endParaRPr lang="en-US" dirty="0"/>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8B37D5FE-740C-46F5-801A-FA5477D9711F}" type="slidenum">
              <a:rPr lang="en-US" smtClean="0"/>
              <a:pPr/>
              <a:t>‹N°›</a:t>
            </a:fld>
            <a:endParaRPr 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5" r:id="rId12"/>
  </p:sldLayoutIdLst>
  <p:hf sldNum="0" hdr="0" dt="0"/>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image" Target="../media/image7.wmf"/><Relationship Id="rId3" Type="http://schemas.openxmlformats.org/officeDocument/2006/relationships/notesSlide" Target="../notesSlides/notesSlide5.xml"/><Relationship Id="rId7" Type="http://schemas.openxmlformats.org/officeDocument/2006/relationships/image" Target="../media/image4.wmf"/><Relationship Id="rId12" Type="http://schemas.openxmlformats.org/officeDocument/2006/relationships/oleObject" Target="../embeddings/oleObject6.bin"/><Relationship Id="rId2" Type="http://schemas.openxmlformats.org/officeDocument/2006/relationships/slideLayout" Target="../slideLayouts/slideLayout1.xml"/><Relationship Id="rId16" Type="http://schemas.openxmlformats.org/officeDocument/2006/relationships/image" Target="../media/image9.png"/><Relationship Id="rId1" Type="http://schemas.openxmlformats.org/officeDocument/2006/relationships/vmlDrawing" Target="../drawings/vmlDrawing2.vml"/><Relationship Id="rId6" Type="http://schemas.openxmlformats.org/officeDocument/2006/relationships/oleObject" Target="../embeddings/oleObject3.bin"/><Relationship Id="rId11" Type="http://schemas.openxmlformats.org/officeDocument/2006/relationships/image" Target="../media/image6.wmf"/><Relationship Id="rId5" Type="http://schemas.openxmlformats.org/officeDocument/2006/relationships/image" Target="../media/image3.wmf"/><Relationship Id="rId15" Type="http://schemas.openxmlformats.org/officeDocument/2006/relationships/image" Target="../media/image8.w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5.wmf"/><Relationship Id="rId14" Type="http://schemas.openxmlformats.org/officeDocument/2006/relationships/oleObject" Target="../embeddings/oleObject7.bin"/></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11.png"/><Relationship Id="rId5" Type="http://schemas.openxmlformats.org/officeDocument/2006/relationships/image" Target="../media/image10.wmf"/><Relationship Id="rId4" Type="http://schemas.openxmlformats.org/officeDocument/2006/relationships/oleObject" Target="../embeddings/oleObject8.bin"/></Relationships>
</file>

<file path=ppt/slides/_rels/slide47.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notesSlide" Target="../notesSlides/notesSlide7.xml"/><Relationship Id="rId7" Type="http://schemas.openxmlformats.org/officeDocument/2006/relationships/image" Target="../media/image13.wmf"/><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10.bin"/><Relationship Id="rId11" Type="http://schemas.openxmlformats.org/officeDocument/2006/relationships/image" Target="../media/image15.wmf"/><Relationship Id="rId5" Type="http://schemas.openxmlformats.org/officeDocument/2006/relationships/image" Target="../media/image12.wmf"/><Relationship Id="rId10" Type="http://schemas.openxmlformats.org/officeDocument/2006/relationships/oleObject" Target="../embeddings/oleObject12.bin"/><Relationship Id="rId4" Type="http://schemas.openxmlformats.org/officeDocument/2006/relationships/oleObject" Target="../embeddings/oleObject9.bin"/><Relationship Id="rId9" Type="http://schemas.openxmlformats.org/officeDocument/2006/relationships/image" Target="../media/image14.wmf"/></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Microsoft_Word_97_-_2003_Document1.doc"/><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16.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17.wmf"/></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18.wm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normAutofit fontScale="90000"/>
          </a:bodyPr>
          <a:lstStyle/>
          <a:p>
            <a:r>
              <a:rPr lang="fr-FR" altLang="fr-FR" dirty="0" smtClean="0">
                <a:solidFill>
                  <a:srgbClr val="000066"/>
                </a:solidFill>
              </a:rPr>
              <a:t>Sales and Distribution (SD)</a:t>
            </a:r>
            <a:br>
              <a:rPr lang="fr-FR" altLang="fr-FR" dirty="0" smtClean="0">
                <a:solidFill>
                  <a:srgbClr val="000066"/>
                </a:solidFill>
              </a:rPr>
            </a:br>
            <a:r>
              <a:rPr lang="fr-FR" dirty="0">
                <a:effectLst/>
              </a:rPr>
              <a:t>scénarios de gestion </a:t>
            </a:r>
            <a:r>
              <a:rPr lang="fr-FR" dirty="0" smtClean="0">
                <a:effectLst/>
              </a:rPr>
              <a:t>logistique</a:t>
            </a:r>
            <a:endParaRPr lang="fr-FR" dirty="0"/>
          </a:p>
        </p:txBody>
      </p:sp>
      <p:sp>
        <p:nvSpPr>
          <p:cNvPr id="5" name="Sous-titre 4"/>
          <p:cNvSpPr>
            <a:spLocks noGrp="1"/>
          </p:cNvSpPr>
          <p:nvPr>
            <p:ph type="subTitle" idx="1"/>
          </p:nvPr>
        </p:nvSpPr>
        <p:spPr/>
        <p:txBody>
          <a:bodyPr/>
          <a:lstStyle/>
          <a:p>
            <a:r>
              <a:rPr lang="fr-FR" dirty="0" smtClean="0"/>
              <a:t>Par Mickaël QUESNOT,</a:t>
            </a:r>
          </a:p>
          <a:p>
            <a:r>
              <a:rPr lang="fr-FR" smtClean="0"/>
              <a:t>Consultant SAP</a:t>
            </a:r>
            <a:endParaRPr lang="fr-FR" dirty="0"/>
          </a:p>
        </p:txBody>
      </p:sp>
      <p:sp>
        <p:nvSpPr>
          <p:cNvPr id="2" name="Espace réservé du pied de page 1"/>
          <p:cNvSpPr>
            <a:spLocks noGrp="1"/>
          </p:cNvSpPr>
          <p:nvPr>
            <p:ph type="ftr" sz="quarter" idx="11"/>
          </p:nvPr>
        </p:nvSpPr>
        <p:spPr/>
        <p:txBody>
          <a:bodyPr>
            <a:normAutofit fontScale="77500" lnSpcReduction="20000"/>
          </a:bodyPr>
          <a:lstStyle/>
          <a:p>
            <a:r>
              <a:rPr lang="en-US" smtClean="0"/>
              <a:t>Sharesap.com®. Copyright©. All rights reserved. Par Mickael QUESNOT, Consultant SAP</a:t>
            </a:r>
            <a:endParaRPr lang="en-US" dirty="0"/>
          </a:p>
        </p:txBody>
      </p:sp>
    </p:spTree>
    <p:extLst>
      <p:ext uri="{BB962C8B-B14F-4D97-AF65-F5344CB8AC3E}">
        <p14:creationId xmlns:p14="http://schemas.microsoft.com/office/powerpoint/2010/main" val="25624997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Rectangle 3"/>
          <p:cNvSpPr>
            <a:spLocks noGrp="1" noChangeArrowheads="1"/>
          </p:cNvSpPr>
          <p:nvPr>
            <p:ph idx="1"/>
          </p:nvPr>
        </p:nvSpPr>
        <p:spPr>
          <a:xfrm>
            <a:off x="1066800" y="1447800"/>
            <a:ext cx="7772400" cy="4114800"/>
          </a:xfrm>
          <a:effectLst>
            <a:outerShdw dist="107763" dir="2700000" algn="ctr" rotWithShape="0">
              <a:schemeClr val="bg2"/>
            </a:outerShdw>
          </a:effectLst>
        </p:spPr>
        <p:txBody>
          <a:bodyPr/>
          <a:lstStyle/>
          <a:p>
            <a:pPr algn="ctr">
              <a:buFontTx/>
              <a:buNone/>
            </a:pPr>
            <a:endParaRPr lang="fr-FR" altLang="fr-FR" sz="6600">
              <a:solidFill>
                <a:srgbClr val="000066"/>
              </a:solidFill>
            </a:endParaRPr>
          </a:p>
          <a:p>
            <a:pPr algn="ctr">
              <a:buFontTx/>
              <a:buNone/>
            </a:pPr>
            <a:r>
              <a:rPr lang="fr-FR" altLang="fr-FR" sz="7200">
                <a:solidFill>
                  <a:schemeClr val="accent2"/>
                </a:solidFill>
              </a:rPr>
              <a:t>Données de base</a:t>
            </a:r>
            <a:endParaRPr lang="fr-FR" altLang="fr-F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bwMode="auto">
          <a:xfrm>
            <a:off x="685800" y="609600"/>
            <a:ext cx="7772400"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pPr defTabSz="914400"/>
            <a:r>
              <a:rPr lang="fr-FR" altLang="fr-FR">
                <a:solidFill>
                  <a:srgbClr val="CC00CC"/>
                </a:solidFill>
                <a:latin typeface="Times New Roman" charset="0"/>
              </a:rPr>
              <a:t>Données de base : CLIENT</a:t>
            </a:r>
            <a:endParaRPr lang="fr-FR" altLang="fr-FR" sz="2400" b="0">
              <a:solidFill>
                <a:srgbClr val="CC00CC"/>
              </a:solidFill>
              <a:effectLst/>
              <a:latin typeface="Times New Roman" charset="0"/>
            </a:endParaRPr>
          </a:p>
        </p:txBody>
      </p:sp>
      <p:grpSp>
        <p:nvGrpSpPr>
          <p:cNvPr id="138257" name="Group 17"/>
          <p:cNvGrpSpPr>
            <a:grpSpLocks/>
          </p:cNvGrpSpPr>
          <p:nvPr/>
        </p:nvGrpSpPr>
        <p:grpSpPr bwMode="auto">
          <a:xfrm>
            <a:off x="1143000" y="1447800"/>
            <a:ext cx="3659188" cy="458788"/>
            <a:chOff x="624" y="624"/>
            <a:chExt cx="2305" cy="289"/>
          </a:xfrm>
        </p:grpSpPr>
        <p:sp>
          <p:nvSpPr>
            <p:cNvPr id="138258" name="Freeform 18"/>
            <p:cNvSpPr>
              <a:spLocks/>
            </p:cNvSpPr>
            <p:nvPr/>
          </p:nvSpPr>
          <p:spPr bwMode="auto">
            <a:xfrm>
              <a:off x="624" y="624"/>
              <a:ext cx="2305" cy="289"/>
            </a:xfrm>
            <a:custGeom>
              <a:avLst/>
              <a:gdLst>
                <a:gd name="T0" fmla="*/ 0 w 2305"/>
                <a:gd name="T1" fmla="*/ 288 h 289"/>
                <a:gd name="T2" fmla="*/ 0 w 2305"/>
                <a:gd name="T3" fmla="*/ 0 h 289"/>
                <a:gd name="T4" fmla="*/ 2304 w 2305"/>
                <a:gd name="T5" fmla="*/ 0 h 289"/>
              </a:gdLst>
              <a:ahLst/>
              <a:cxnLst>
                <a:cxn ang="0">
                  <a:pos x="T0" y="T1"/>
                </a:cxn>
                <a:cxn ang="0">
                  <a:pos x="T2" y="T3"/>
                </a:cxn>
                <a:cxn ang="0">
                  <a:pos x="T4" y="T5"/>
                </a:cxn>
              </a:cxnLst>
              <a:rect l="0" t="0" r="r" b="b"/>
              <a:pathLst>
                <a:path w="2305" h="289">
                  <a:moveTo>
                    <a:pt x="0" y="288"/>
                  </a:moveTo>
                  <a:lnTo>
                    <a:pt x="0" y="0"/>
                  </a:lnTo>
                  <a:lnTo>
                    <a:pt x="2304" y="0"/>
                  </a:lnTo>
                </a:path>
              </a:pathLst>
            </a:custGeom>
            <a:solidFill>
              <a:srgbClr val="A2C1FE"/>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38259" name="Freeform 19"/>
            <p:cNvSpPr>
              <a:spLocks/>
            </p:cNvSpPr>
            <p:nvPr/>
          </p:nvSpPr>
          <p:spPr bwMode="auto">
            <a:xfrm>
              <a:off x="624" y="624"/>
              <a:ext cx="2305" cy="289"/>
            </a:xfrm>
            <a:custGeom>
              <a:avLst/>
              <a:gdLst>
                <a:gd name="T0" fmla="*/ 2304 w 2305"/>
                <a:gd name="T1" fmla="*/ 0 h 289"/>
                <a:gd name="T2" fmla="*/ 2304 w 2305"/>
                <a:gd name="T3" fmla="*/ 288 h 289"/>
                <a:gd name="T4" fmla="*/ 0 w 2305"/>
                <a:gd name="T5" fmla="*/ 288 h 289"/>
              </a:gdLst>
              <a:ahLst/>
              <a:cxnLst>
                <a:cxn ang="0">
                  <a:pos x="T0" y="T1"/>
                </a:cxn>
                <a:cxn ang="0">
                  <a:pos x="T2" y="T3"/>
                </a:cxn>
                <a:cxn ang="0">
                  <a:pos x="T4" y="T5"/>
                </a:cxn>
              </a:cxnLst>
              <a:rect l="0" t="0" r="r" b="b"/>
              <a:pathLst>
                <a:path w="2305" h="289">
                  <a:moveTo>
                    <a:pt x="2304" y="0"/>
                  </a:moveTo>
                  <a:lnTo>
                    <a:pt x="2304" y="288"/>
                  </a:lnTo>
                  <a:lnTo>
                    <a:pt x="0" y="288"/>
                  </a:lnTo>
                </a:path>
              </a:pathLst>
            </a:custGeom>
            <a:solidFill>
              <a:srgbClr val="A2C1FE"/>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38260" name="Rectangle 20"/>
            <p:cNvSpPr>
              <a:spLocks noChangeArrowheads="1"/>
            </p:cNvSpPr>
            <p:nvPr/>
          </p:nvSpPr>
          <p:spPr bwMode="auto">
            <a:xfrm>
              <a:off x="907" y="686"/>
              <a:ext cx="176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spcBef>
                  <a:spcPct val="0"/>
                </a:spcBef>
              </a:pPr>
              <a:r>
                <a:rPr lang="fr-FR" altLang="fr-FR" sz="1800">
                  <a:solidFill>
                    <a:schemeClr val="tx2"/>
                  </a:solidFill>
                  <a:latin typeface="Arial" charset="0"/>
                </a:rPr>
                <a:t>Données de la fiche client</a:t>
              </a:r>
            </a:p>
          </p:txBody>
        </p:sp>
      </p:grpSp>
      <p:sp>
        <p:nvSpPr>
          <p:cNvPr id="138261" name="Rectangle 21"/>
          <p:cNvSpPr>
            <a:spLocks noChangeArrowheads="1"/>
          </p:cNvSpPr>
          <p:nvPr/>
        </p:nvSpPr>
        <p:spPr bwMode="auto">
          <a:xfrm>
            <a:off x="1454150" y="2216150"/>
            <a:ext cx="3644900" cy="596900"/>
          </a:xfrm>
          <a:prstGeom prst="rect">
            <a:avLst/>
          </a:prstGeom>
          <a:solidFill>
            <a:srgbClr val="CCECFF"/>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générales</a:t>
            </a:r>
          </a:p>
        </p:txBody>
      </p:sp>
      <p:sp>
        <p:nvSpPr>
          <p:cNvPr id="138262" name="Rectangle 22"/>
          <p:cNvSpPr>
            <a:spLocks noChangeArrowheads="1"/>
          </p:cNvSpPr>
          <p:nvPr/>
        </p:nvSpPr>
        <p:spPr bwMode="auto">
          <a:xfrm>
            <a:off x="1371600" y="5105400"/>
            <a:ext cx="3644900" cy="596900"/>
          </a:xfrm>
          <a:prstGeom prst="rect">
            <a:avLst/>
          </a:prstGeom>
          <a:solidFill>
            <a:srgbClr val="CCECFF"/>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Domaine commercial</a:t>
            </a:r>
          </a:p>
        </p:txBody>
      </p:sp>
      <p:sp>
        <p:nvSpPr>
          <p:cNvPr id="138263" name="Rectangle 23"/>
          <p:cNvSpPr>
            <a:spLocks noChangeArrowheads="1"/>
          </p:cNvSpPr>
          <p:nvPr/>
        </p:nvSpPr>
        <p:spPr bwMode="auto">
          <a:xfrm>
            <a:off x="1447800" y="3657600"/>
            <a:ext cx="3644900" cy="533400"/>
          </a:xfrm>
          <a:prstGeom prst="rect">
            <a:avLst/>
          </a:prstGeom>
          <a:solidFill>
            <a:schemeClr val="bg1"/>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de société</a:t>
            </a:r>
          </a:p>
        </p:txBody>
      </p:sp>
      <p:sp>
        <p:nvSpPr>
          <p:cNvPr id="138264" name="Freeform 24"/>
          <p:cNvSpPr>
            <a:spLocks/>
          </p:cNvSpPr>
          <p:nvPr/>
        </p:nvSpPr>
        <p:spPr bwMode="auto">
          <a:xfrm>
            <a:off x="4648200" y="1981200"/>
            <a:ext cx="3354388" cy="1068388"/>
          </a:xfrm>
          <a:custGeom>
            <a:avLst/>
            <a:gdLst>
              <a:gd name="T0" fmla="*/ 0 w 2113"/>
              <a:gd name="T1" fmla="*/ 336 h 673"/>
              <a:gd name="T2" fmla="*/ 576 w 2113"/>
              <a:gd name="T3" fmla="*/ 0 h 673"/>
              <a:gd name="T4" fmla="*/ 2112 w 2113"/>
              <a:gd name="T5" fmla="*/ 0 h 673"/>
              <a:gd name="T6" fmla="*/ 2112 w 2113"/>
              <a:gd name="T7" fmla="*/ 672 h 673"/>
              <a:gd name="T8" fmla="*/ 576 w 2113"/>
              <a:gd name="T9" fmla="*/ 672 h 673"/>
              <a:gd name="T10" fmla="*/ 0 w 2113"/>
              <a:gd name="T11" fmla="*/ 336 h 673"/>
            </a:gdLst>
            <a:ahLst/>
            <a:cxnLst>
              <a:cxn ang="0">
                <a:pos x="T0" y="T1"/>
              </a:cxn>
              <a:cxn ang="0">
                <a:pos x="T2" y="T3"/>
              </a:cxn>
              <a:cxn ang="0">
                <a:pos x="T4" y="T5"/>
              </a:cxn>
              <a:cxn ang="0">
                <a:pos x="T6" y="T7"/>
              </a:cxn>
              <a:cxn ang="0">
                <a:pos x="T8" y="T9"/>
              </a:cxn>
              <a:cxn ang="0">
                <a:pos x="T10" y="T11"/>
              </a:cxn>
            </a:cxnLst>
            <a:rect l="0" t="0" r="r" b="b"/>
            <a:pathLst>
              <a:path w="2113" h="673">
                <a:moveTo>
                  <a:pt x="0" y="336"/>
                </a:moveTo>
                <a:lnTo>
                  <a:pt x="576" y="0"/>
                </a:lnTo>
                <a:lnTo>
                  <a:pt x="2112" y="0"/>
                </a:lnTo>
                <a:lnTo>
                  <a:pt x="2112" y="672"/>
                </a:lnTo>
                <a:lnTo>
                  <a:pt x="576" y="672"/>
                </a:lnTo>
                <a:lnTo>
                  <a:pt x="0" y="336"/>
                </a:lnTo>
              </a:path>
            </a:pathLst>
          </a:custGeom>
          <a:gradFill rotWithShape="0">
            <a:gsLst>
              <a:gs pos="0">
                <a:srgbClr val="F95AB7"/>
              </a:gs>
              <a:gs pos="50000">
                <a:srgbClr val="F95AB7">
                  <a:gamma/>
                  <a:tint val="89804"/>
                  <a:invGamma/>
                </a:srgbClr>
              </a:gs>
              <a:gs pos="100000">
                <a:srgbClr val="F95AB7"/>
              </a:gs>
            </a:gsLst>
            <a:lin ang="2700000" scaled="1"/>
          </a:gradFill>
          <a:ln w="12699" cap="rnd" cmpd="sng">
            <a:solidFill>
              <a:schemeClr val="bg1"/>
            </a:solidFill>
            <a:prstDash val="solid"/>
            <a:round/>
            <a:headEnd type="none" w="sm" len="sm"/>
            <a:tailEnd type="none" w="sm" len="sm"/>
          </a:ln>
          <a:effectLst>
            <a:prstShdw prst="shdw17" dist="17961" dir="2700000">
              <a:schemeClr val="bg1">
                <a:gamma/>
                <a:shade val="60000"/>
                <a:invGamma/>
              </a:schemeClr>
            </a:prstShdw>
          </a:effectLst>
        </p:spPr>
        <p:txBody>
          <a:bodyPr/>
          <a:lstStyle/>
          <a:p>
            <a:endParaRPr lang="fr-FR"/>
          </a:p>
        </p:txBody>
      </p:sp>
      <p:sp>
        <p:nvSpPr>
          <p:cNvPr id="138265" name="Rectangle 25"/>
          <p:cNvSpPr>
            <a:spLocks noChangeArrowheads="1"/>
          </p:cNvSpPr>
          <p:nvPr/>
        </p:nvSpPr>
        <p:spPr bwMode="auto">
          <a:xfrm>
            <a:off x="5791200" y="2133600"/>
            <a:ext cx="1928813"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l">
              <a:spcBef>
                <a:spcPct val="0"/>
              </a:spcBef>
            </a:pPr>
            <a:r>
              <a:rPr lang="fr-FR" altLang="fr-FR" sz="1600">
                <a:solidFill>
                  <a:schemeClr val="tx2"/>
                </a:solidFill>
                <a:latin typeface="Arial" charset="0"/>
              </a:rPr>
              <a:t>Adresse</a:t>
            </a:r>
            <a:br>
              <a:rPr lang="fr-FR" altLang="fr-FR" sz="1600">
                <a:solidFill>
                  <a:schemeClr val="tx2"/>
                </a:solidFill>
                <a:latin typeface="Arial" charset="0"/>
              </a:rPr>
            </a:br>
            <a:r>
              <a:rPr lang="fr-FR" altLang="fr-FR" sz="1600">
                <a:solidFill>
                  <a:schemeClr val="tx2"/>
                </a:solidFill>
                <a:latin typeface="Arial" charset="0"/>
              </a:rPr>
              <a:t>Communication</a:t>
            </a:r>
            <a:br>
              <a:rPr lang="fr-FR" altLang="fr-FR" sz="1600">
                <a:solidFill>
                  <a:schemeClr val="tx2"/>
                </a:solidFill>
                <a:latin typeface="Arial" charset="0"/>
              </a:rPr>
            </a:br>
            <a:r>
              <a:rPr lang="fr-FR" altLang="fr-FR" sz="1600">
                <a:solidFill>
                  <a:schemeClr val="tx2"/>
                </a:solidFill>
                <a:latin typeface="Arial" charset="0"/>
              </a:rPr>
              <a:t>Données de gestion</a:t>
            </a:r>
          </a:p>
        </p:txBody>
      </p:sp>
      <p:sp>
        <p:nvSpPr>
          <p:cNvPr id="138266" name="Freeform 26"/>
          <p:cNvSpPr>
            <a:spLocks/>
          </p:cNvSpPr>
          <p:nvPr/>
        </p:nvSpPr>
        <p:spPr bwMode="auto">
          <a:xfrm>
            <a:off x="4648200" y="4724400"/>
            <a:ext cx="3354388" cy="1373188"/>
          </a:xfrm>
          <a:custGeom>
            <a:avLst/>
            <a:gdLst>
              <a:gd name="T0" fmla="*/ 0 w 2113"/>
              <a:gd name="T1" fmla="*/ 432 h 865"/>
              <a:gd name="T2" fmla="*/ 576 w 2113"/>
              <a:gd name="T3" fmla="*/ 0 h 865"/>
              <a:gd name="T4" fmla="*/ 2112 w 2113"/>
              <a:gd name="T5" fmla="*/ 0 h 865"/>
              <a:gd name="T6" fmla="*/ 2112 w 2113"/>
              <a:gd name="T7" fmla="*/ 864 h 865"/>
              <a:gd name="T8" fmla="*/ 576 w 2113"/>
              <a:gd name="T9" fmla="*/ 864 h 865"/>
              <a:gd name="T10" fmla="*/ 0 w 2113"/>
              <a:gd name="T11" fmla="*/ 432 h 865"/>
            </a:gdLst>
            <a:ahLst/>
            <a:cxnLst>
              <a:cxn ang="0">
                <a:pos x="T0" y="T1"/>
              </a:cxn>
              <a:cxn ang="0">
                <a:pos x="T2" y="T3"/>
              </a:cxn>
              <a:cxn ang="0">
                <a:pos x="T4" y="T5"/>
              </a:cxn>
              <a:cxn ang="0">
                <a:pos x="T6" y="T7"/>
              </a:cxn>
              <a:cxn ang="0">
                <a:pos x="T8" y="T9"/>
              </a:cxn>
              <a:cxn ang="0">
                <a:pos x="T10" y="T11"/>
              </a:cxn>
            </a:cxnLst>
            <a:rect l="0" t="0" r="r" b="b"/>
            <a:pathLst>
              <a:path w="2113" h="865">
                <a:moveTo>
                  <a:pt x="0" y="432"/>
                </a:moveTo>
                <a:lnTo>
                  <a:pt x="576" y="0"/>
                </a:lnTo>
                <a:lnTo>
                  <a:pt x="2112" y="0"/>
                </a:lnTo>
                <a:lnTo>
                  <a:pt x="2112" y="864"/>
                </a:lnTo>
                <a:lnTo>
                  <a:pt x="576" y="864"/>
                </a:lnTo>
                <a:lnTo>
                  <a:pt x="0" y="432"/>
                </a:lnTo>
              </a:path>
            </a:pathLst>
          </a:custGeom>
          <a:gradFill rotWithShape="0">
            <a:gsLst>
              <a:gs pos="0">
                <a:srgbClr val="F95AB7"/>
              </a:gs>
              <a:gs pos="50000">
                <a:srgbClr val="F95AB7">
                  <a:gamma/>
                  <a:tint val="89804"/>
                  <a:invGamma/>
                </a:srgbClr>
              </a:gs>
              <a:gs pos="100000">
                <a:srgbClr val="F95AB7"/>
              </a:gs>
            </a:gsLst>
            <a:lin ang="2700000" scaled="1"/>
          </a:gradFill>
          <a:ln w="12699" cap="rnd" cmpd="sng">
            <a:solidFill>
              <a:schemeClr val="bg1"/>
            </a:solidFill>
            <a:prstDash val="solid"/>
            <a:round/>
            <a:headEnd type="none" w="sm" len="sm"/>
            <a:tailEnd type="none" w="sm" len="sm"/>
          </a:ln>
          <a:effectLst>
            <a:prstShdw prst="shdw17" dist="17961" dir="2700000">
              <a:schemeClr val="bg1">
                <a:gamma/>
                <a:shade val="60000"/>
                <a:invGamma/>
              </a:schemeClr>
            </a:prstShdw>
          </a:effectLst>
        </p:spPr>
        <p:txBody>
          <a:bodyPr/>
          <a:lstStyle/>
          <a:p>
            <a:endParaRPr lang="fr-FR"/>
          </a:p>
        </p:txBody>
      </p:sp>
      <p:sp>
        <p:nvSpPr>
          <p:cNvPr id="138267" name="Rectangle 27"/>
          <p:cNvSpPr>
            <a:spLocks noChangeArrowheads="1"/>
          </p:cNvSpPr>
          <p:nvPr/>
        </p:nvSpPr>
        <p:spPr bwMode="auto">
          <a:xfrm>
            <a:off x="5715000" y="4800600"/>
            <a:ext cx="2133600" cy="122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l">
              <a:spcBef>
                <a:spcPct val="0"/>
              </a:spcBef>
            </a:pPr>
            <a:r>
              <a:rPr lang="fr-FR" altLang="fr-FR" sz="1600">
                <a:solidFill>
                  <a:schemeClr val="tx2"/>
                </a:solidFill>
                <a:latin typeface="Arial" charset="0"/>
              </a:rPr>
              <a:t>Vente</a:t>
            </a:r>
            <a:br>
              <a:rPr lang="fr-FR" altLang="fr-FR" sz="1600">
                <a:solidFill>
                  <a:schemeClr val="tx2"/>
                </a:solidFill>
                <a:latin typeface="Arial" charset="0"/>
              </a:rPr>
            </a:br>
            <a:r>
              <a:rPr lang="fr-FR" altLang="fr-FR" sz="1600">
                <a:solidFill>
                  <a:schemeClr val="tx2"/>
                </a:solidFill>
                <a:latin typeface="Arial" charset="0"/>
              </a:rPr>
              <a:t>Expédition</a:t>
            </a:r>
            <a:br>
              <a:rPr lang="fr-FR" altLang="fr-FR" sz="1600">
                <a:solidFill>
                  <a:schemeClr val="tx2"/>
                </a:solidFill>
                <a:latin typeface="Arial" charset="0"/>
              </a:rPr>
            </a:br>
            <a:r>
              <a:rPr lang="fr-FR" altLang="fr-FR" sz="1600">
                <a:solidFill>
                  <a:schemeClr val="tx2"/>
                </a:solidFill>
                <a:latin typeface="Arial" charset="0"/>
              </a:rPr>
              <a:t>Facturation</a:t>
            </a:r>
          </a:p>
          <a:p>
            <a:pPr algn="l">
              <a:spcBef>
                <a:spcPct val="0"/>
              </a:spcBef>
            </a:pPr>
            <a:r>
              <a:rPr lang="fr-FR" altLang="fr-FR" sz="1600">
                <a:solidFill>
                  <a:schemeClr val="tx2"/>
                </a:solidFill>
                <a:latin typeface="Arial" charset="0"/>
              </a:rPr>
              <a:t>Fonctions Partenaires</a:t>
            </a:r>
            <a:br>
              <a:rPr lang="fr-FR" altLang="fr-FR" sz="1600">
                <a:solidFill>
                  <a:schemeClr val="tx2"/>
                </a:solidFill>
                <a:latin typeface="Arial" charset="0"/>
              </a:rPr>
            </a:br>
            <a:endParaRPr lang="fr-FR" altLang="fr-FR" sz="1600">
              <a:solidFill>
                <a:schemeClr val="tx2"/>
              </a:solidFill>
              <a:latin typeface="Arial" charset="0"/>
            </a:endParaRPr>
          </a:p>
        </p:txBody>
      </p:sp>
      <p:sp>
        <p:nvSpPr>
          <p:cNvPr id="138268" name="Freeform 28"/>
          <p:cNvSpPr>
            <a:spLocks/>
          </p:cNvSpPr>
          <p:nvPr/>
        </p:nvSpPr>
        <p:spPr bwMode="auto">
          <a:xfrm>
            <a:off x="4724400" y="3124200"/>
            <a:ext cx="3354388" cy="1447800"/>
          </a:xfrm>
          <a:custGeom>
            <a:avLst/>
            <a:gdLst>
              <a:gd name="T0" fmla="*/ 0 w 2113"/>
              <a:gd name="T1" fmla="*/ 455 h 912"/>
              <a:gd name="T2" fmla="*/ 576 w 2113"/>
              <a:gd name="T3" fmla="*/ 0 h 912"/>
              <a:gd name="T4" fmla="*/ 2112 w 2113"/>
              <a:gd name="T5" fmla="*/ 0 h 912"/>
              <a:gd name="T6" fmla="*/ 2112 w 2113"/>
              <a:gd name="T7" fmla="*/ 911 h 912"/>
              <a:gd name="T8" fmla="*/ 576 w 2113"/>
              <a:gd name="T9" fmla="*/ 911 h 912"/>
              <a:gd name="T10" fmla="*/ 0 w 2113"/>
              <a:gd name="T11" fmla="*/ 455 h 912"/>
            </a:gdLst>
            <a:ahLst/>
            <a:cxnLst>
              <a:cxn ang="0">
                <a:pos x="T0" y="T1"/>
              </a:cxn>
              <a:cxn ang="0">
                <a:pos x="T2" y="T3"/>
              </a:cxn>
              <a:cxn ang="0">
                <a:pos x="T4" y="T5"/>
              </a:cxn>
              <a:cxn ang="0">
                <a:pos x="T6" y="T7"/>
              </a:cxn>
              <a:cxn ang="0">
                <a:pos x="T8" y="T9"/>
              </a:cxn>
              <a:cxn ang="0">
                <a:pos x="T10" y="T11"/>
              </a:cxn>
            </a:cxnLst>
            <a:rect l="0" t="0" r="r" b="b"/>
            <a:pathLst>
              <a:path w="2113" h="912">
                <a:moveTo>
                  <a:pt x="0" y="455"/>
                </a:moveTo>
                <a:lnTo>
                  <a:pt x="576" y="0"/>
                </a:lnTo>
                <a:lnTo>
                  <a:pt x="2112" y="0"/>
                </a:lnTo>
                <a:lnTo>
                  <a:pt x="2112" y="911"/>
                </a:lnTo>
                <a:lnTo>
                  <a:pt x="576" y="911"/>
                </a:lnTo>
                <a:lnTo>
                  <a:pt x="0" y="455"/>
                </a:lnTo>
              </a:path>
            </a:pathLst>
          </a:custGeom>
          <a:gradFill rotWithShape="0">
            <a:gsLst>
              <a:gs pos="0">
                <a:srgbClr val="F95AB7"/>
              </a:gs>
              <a:gs pos="50000">
                <a:srgbClr val="F95AB7">
                  <a:gamma/>
                  <a:tint val="89804"/>
                  <a:invGamma/>
                </a:srgbClr>
              </a:gs>
              <a:gs pos="100000">
                <a:srgbClr val="F95AB7"/>
              </a:gs>
            </a:gsLst>
            <a:lin ang="2700000" scaled="1"/>
          </a:gradFill>
          <a:ln w="12699" cap="rnd" cmpd="sng">
            <a:solidFill>
              <a:schemeClr val="bg1"/>
            </a:solidFill>
            <a:prstDash val="solid"/>
            <a:round/>
            <a:headEnd type="none" w="sm" len="sm"/>
            <a:tailEnd type="none" w="sm" len="sm"/>
          </a:ln>
          <a:effectLst>
            <a:prstShdw prst="shdw17" dist="17961" dir="2700000">
              <a:schemeClr val="bg1">
                <a:gamma/>
                <a:shade val="60000"/>
                <a:invGamma/>
              </a:schemeClr>
            </a:prstShdw>
          </a:effectLst>
        </p:spPr>
        <p:txBody>
          <a:bodyPr/>
          <a:lstStyle/>
          <a:p>
            <a:endParaRPr lang="fr-FR"/>
          </a:p>
        </p:txBody>
      </p:sp>
      <p:sp>
        <p:nvSpPr>
          <p:cNvPr id="138269" name="Rectangle 29"/>
          <p:cNvSpPr>
            <a:spLocks noChangeArrowheads="1"/>
          </p:cNvSpPr>
          <p:nvPr/>
        </p:nvSpPr>
        <p:spPr bwMode="auto">
          <a:xfrm>
            <a:off x="5699125" y="3260725"/>
            <a:ext cx="2093913"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l">
              <a:spcBef>
                <a:spcPct val="0"/>
              </a:spcBef>
            </a:pPr>
            <a:r>
              <a:rPr lang="fr-FR" altLang="fr-FR" sz="1600">
                <a:latin typeface="Arial" charset="0"/>
              </a:rPr>
              <a:t>Tenue de compte</a:t>
            </a:r>
          </a:p>
          <a:p>
            <a:pPr algn="l">
              <a:spcBef>
                <a:spcPct val="0"/>
              </a:spcBef>
            </a:pPr>
            <a:r>
              <a:rPr lang="fr-FR" altLang="fr-FR" sz="1600">
                <a:latin typeface="Arial" charset="0"/>
              </a:rPr>
              <a:t>Opération paiement</a:t>
            </a:r>
          </a:p>
          <a:p>
            <a:pPr algn="l">
              <a:spcBef>
                <a:spcPct val="0"/>
              </a:spcBef>
            </a:pPr>
            <a:r>
              <a:rPr lang="fr-FR" altLang="fr-FR" sz="1600">
                <a:latin typeface="Arial" charset="0"/>
              </a:rPr>
              <a:t>Correspondance</a:t>
            </a:r>
          </a:p>
          <a:p>
            <a:pPr algn="l">
              <a:spcBef>
                <a:spcPct val="0"/>
              </a:spcBef>
            </a:pPr>
            <a:r>
              <a:rPr lang="fr-FR" altLang="fr-FR" sz="1600">
                <a:latin typeface="Arial" charset="0"/>
              </a:rPr>
              <a:t>Assurance</a:t>
            </a:r>
          </a:p>
          <a:p>
            <a:pPr algn="l">
              <a:spcBef>
                <a:spcPct val="0"/>
              </a:spcBef>
            </a:pPr>
            <a:r>
              <a:rPr lang="fr-FR" altLang="fr-FR" sz="1600">
                <a:latin typeface="Arial" charset="0"/>
              </a:rPr>
              <a:t>Impôt à la source</a:t>
            </a: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1026"/>
          <p:cNvSpPr>
            <a:spLocks noGrp="1" noChangeArrowheads="1"/>
          </p:cNvSpPr>
          <p:nvPr>
            <p:ph type="title"/>
          </p:nvPr>
        </p:nvSpPr>
        <p:spPr bwMode="auto">
          <a:xfrm>
            <a:off x="685800" y="304800"/>
            <a:ext cx="7772400" cy="762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pPr defTabSz="914400"/>
            <a:r>
              <a:rPr lang="fr-FR" altLang="fr-FR">
                <a:solidFill>
                  <a:srgbClr val="CC00CC"/>
                </a:solidFill>
                <a:latin typeface="Times New Roman" charset="0"/>
              </a:rPr>
              <a:t>Données de base client dans la structure</a:t>
            </a:r>
            <a:endParaRPr lang="fr-FR" altLang="fr-FR" sz="2400" b="0">
              <a:solidFill>
                <a:schemeClr val="tx1"/>
              </a:solidFill>
              <a:effectLst/>
              <a:latin typeface="Times New Roman" charset="0"/>
            </a:endParaRPr>
          </a:p>
        </p:txBody>
      </p:sp>
      <p:sp>
        <p:nvSpPr>
          <p:cNvPr id="139267" name="Rectangle 1027"/>
          <p:cNvSpPr>
            <a:spLocks noGrp="1" noChangeArrowheads="1"/>
          </p:cNvSpPr>
          <p:nvPr>
            <p:ph idx="1"/>
          </p:nvPr>
        </p:nvSpPr>
        <p:spPr>
          <a:xfrm>
            <a:off x="1143000" y="1752600"/>
            <a:ext cx="7772400" cy="4114800"/>
          </a:xfrm>
        </p:spPr>
        <p:txBody>
          <a:bodyPr/>
          <a:lstStyle/>
          <a:p>
            <a:pPr>
              <a:buFontTx/>
              <a:buNone/>
            </a:pPr>
            <a:r>
              <a:rPr lang="fr-FR" altLang="fr-FR">
                <a:solidFill>
                  <a:srgbClr val="CC00CC"/>
                </a:solidFill>
                <a:sym typeface="Wingdings" pitchFamily="2" charset="2"/>
              </a:rPr>
              <a:t></a:t>
            </a:r>
            <a:r>
              <a:rPr lang="fr-FR" altLang="fr-FR"/>
              <a:t>Les données générales sont gérées au niveau </a:t>
            </a:r>
            <a:r>
              <a:rPr lang="fr-FR" altLang="fr-FR">
                <a:solidFill>
                  <a:srgbClr val="339933"/>
                </a:solidFill>
              </a:rPr>
              <a:t>mandant</a:t>
            </a:r>
            <a:endParaRPr lang="fr-FR" altLang="fr-FR"/>
          </a:p>
          <a:p>
            <a:pPr>
              <a:buFontTx/>
              <a:buNone/>
            </a:pPr>
            <a:r>
              <a:rPr lang="fr-FR" altLang="fr-FR">
                <a:solidFill>
                  <a:srgbClr val="CC00CC"/>
                </a:solidFill>
                <a:sym typeface="Wingdings" pitchFamily="2" charset="2"/>
              </a:rPr>
              <a:t></a:t>
            </a:r>
            <a:r>
              <a:rPr lang="fr-FR" altLang="fr-FR"/>
              <a:t> Les données société sont gérées au niveau </a:t>
            </a:r>
            <a:r>
              <a:rPr lang="fr-FR" altLang="fr-FR">
                <a:solidFill>
                  <a:srgbClr val="339933"/>
                </a:solidFill>
              </a:rPr>
              <a:t>société</a:t>
            </a:r>
            <a:endParaRPr lang="fr-FR" altLang="fr-FR"/>
          </a:p>
          <a:p>
            <a:pPr>
              <a:buFontTx/>
              <a:buNone/>
            </a:pPr>
            <a:r>
              <a:rPr lang="fr-FR" altLang="fr-FR">
                <a:solidFill>
                  <a:srgbClr val="CC00CC"/>
                </a:solidFill>
                <a:sym typeface="Wingdings" pitchFamily="2" charset="2"/>
              </a:rPr>
              <a:t></a:t>
            </a:r>
            <a:r>
              <a:rPr lang="fr-FR" altLang="fr-FR"/>
              <a:t> Les données commerciales sont gérées au niveau </a:t>
            </a:r>
            <a:r>
              <a:rPr lang="fr-FR" altLang="fr-FR">
                <a:solidFill>
                  <a:srgbClr val="339933"/>
                </a:solidFill>
              </a:rPr>
              <a:t>domaine commercial</a:t>
            </a:r>
            <a:r>
              <a:rPr lang="fr-FR" altLang="fr-FR"/>
              <a:t> (Organisation commerciale/canal de distribution/secteur d ’activité)</a:t>
            </a: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bwMode="auto">
          <a:xfrm>
            <a:off x="685800" y="3810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pPr defTabSz="914400"/>
            <a:r>
              <a:rPr lang="fr-FR" altLang="fr-FR">
                <a:solidFill>
                  <a:srgbClr val="CC00CC"/>
                </a:solidFill>
                <a:latin typeface="Times New Roman" charset="0"/>
              </a:rPr>
              <a:t>Données de base client: données générales</a:t>
            </a:r>
            <a:endParaRPr lang="fr-FR" altLang="fr-FR" sz="2400" b="0">
              <a:solidFill>
                <a:schemeClr val="tx1"/>
              </a:solidFill>
              <a:effectLst/>
              <a:latin typeface="Times New Roman" charset="0"/>
            </a:endParaRPr>
          </a:p>
        </p:txBody>
      </p:sp>
      <p:sp>
        <p:nvSpPr>
          <p:cNvPr id="141315" name="Rectangle 3"/>
          <p:cNvSpPr>
            <a:spLocks noGrp="1" noChangeArrowheads="1"/>
          </p:cNvSpPr>
          <p:nvPr>
            <p:ph idx="1"/>
          </p:nvPr>
        </p:nvSpPr>
        <p:spPr>
          <a:xfrm>
            <a:off x="1066800" y="1828800"/>
            <a:ext cx="7772400" cy="4114800"/>
          </a:xfrm>
        </p:spPr>
        <p:txBody>
          <a:bodyPr/>
          <a:lstStyle/>
          <a:p>
            <a:pPr>
              <a:buFontTx/>
              <a:buNone/>
            </a:pPr>
            <a:r>
              <a:rPr lang="fr-FR" altLang="fr-FR">
                <a:solidFill>
                  <a:srgbClr val="CC00CC"/>
                </a:solidFill>
                <a:sym typeface="Wingdings" pitchFamily="2" charset="2"/>
              </a:rPr>
              <a:t></a:t>
            </a:r>
            <a:r>
              <a:rPr lang="fr-FR" altLang="fr-FR"/>
              <a:t> Code client</a:t>
            </a:r>
          </a:p>
          <a:p>
            <a:pPr>
              <a:buFontTx/>
              <a:buNone/>
            </a:pPr>
            <a:r>
              <a:rPr lang="fr-FR" altLang="fr-FR">
                <a:solidFill>
                  <a:srgbClr val="CC00CC"/>
                </a:solidFill>
                <a:sym typeface="Wingdings" pitchFamily="2" charset="2"/>
              </a:rPr>
              <a:t></a:t>
            </a:r>
            <a:r>
              <a:rPr lang="fr-FR" altLang="fr-FR"/>
              <a:t> Nom client</a:t>
            </a:r>
          </a:p>
          <a:p>
            <a:pPr>
              <a:buFontTx/>
              <a:buNone/>
            </a:pPr>
            <a:r>
              <a:rPr lang="fr-FR" altLang="fr-FR">
                <a:solidFill>
                  <a:srgbClr val="CC00CC"/>
                </a:solidFill>
                <a:sym typeface="Wingdings" pitchFamily="2" charset="2"/>
              </a:rPr>
              <a:t></a:t>
            </a:r>
            <a:r>
              <a:rPr lang="fr-FR" altLang="fr-FR">
                <a:solidFill>
                  <a:srgbClr val="CC00CC"/>
                </a:solidFill>
              </a:rPr>
              <a:t> </a:t>
            </a:r>
            <a:r>
              <a:rPr lang="fr-FR" altLang="fr-FR"/>
              <a:t>Adresse client</a:t>
            </a:r>
          </a:p>
          <a:p>
            <a:pPr>
              <a:buFontTx/>
              <a:buNone/>
            </a:pPr>
            <a:r>
              <a:rPr lang="fr-FR" altLang="fr-FR">
                <a:solidFill>
                  <a:srgbClr val="CC00CC"/>
                </a:solidFill>
                <a:sym typeface="Wingdings" pitchFamily="2" charset="2"/>
              </a:rPr>
              <a:t></a:t>
            </a:r>
            <a:r>
              <a:rPr lang="fr-FR" altLang="fr-FR">
                <a:solidFill>
                  <a:srgbClr val="CC00CC"/>
                </a:solidFill>
              </a:rPr>
              <a:t> </a:t>
            </a:r>
            <a:r>
              <a:rPr lang="fr-FR" altLang="fr-FR"/>
              <a:t>Langue (Français)</a:t>
            </a:r>
          </a:p>
          <a:p>
            <a:pPr>
              <a:buFontTx/>
              <a:buNone/>
            </a:pPr>
            <a:r>
              <a:rPr lang="fr-FR" altLang="fr-FR">
                <a:solidFill>
                  <a:srgbClr val="CC00CC"/>
                </a:solidFill>
                <a:sym typeface="Wingdings" pitchFamily="2" charset="2"/>
              </a:rPr>
              <a:t></a:t>
            </a:r>
            <a:r>
              <a:rPr lang="fr-FR" altLang="fr-FR">
                <a:solidFill>
                  <a:srgbClr val="CC00CC"/>
                </a:solidFill>
              </a:rPr>
              <a:t> </a:t>
            </a:r>
            <a:r>
              <a:rPr lang="fr-FR" altLang="fr-FR"/>
              <a:t>Zone de transport</a:t>
            </a:r>
          </a:p>
          <a:p>
            <a:endParaRPr lang="fr-FR" altLang="fr-F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bwMode="auto">
          <a:xfrm>
            <a:off x="838200" y="381000"/>
            <a:ext cx="7239000"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defTabSz="914400"/>
            <a:r>
              <a:rPr lang="fr-FR" altLang="fr-FR" sz="2800">
                <a:solidFill>
                  <a:srgbClr val="CC00CC"/>
                </a:solidFill>
                <a:latin typeface="Times New Roman" charset="0"/>
              </a:rPr>
              <a:t>Données de base client: Domaine commercial</a:t>
            </a:r>
            <a:r>
              <a:rPr lang="fr-FR" altLang="fr-FR" sz="2800" b="0">
                <a:solidFill>
                  <a:schemeClr val="tx1"/>
                </a:solidFill>
                <a:effectLst/>
                <a:latin typeface="Times New Roman" charset="0"/>
              </a:rPr>
              <a:t> </a:t>
            </a:r>
          </a:p>
        </p:txBody>
      </p:sp>
      <p:sp>
        <p:nvSpPr>
          <p:cNvPr id="30737" name="Rectangle 17"/>
          <p:cNvSpPr>
            <a:spLocks noGrp="1" noChangeArrowheads="1"/>
          </p:cNvSpPr>
          <p:nvPr>
            <p:ph idx="1"/>
          </p:nvPr>
        </p:nvSpPr>
        <p:spPr>
          <a:noFill/>
          <a:ln/>
        </p:spPr>
        <p:txBody>
          <a:bodyPr/>
          <a:lstStyle/>
          <a:p>
            <a:pPr>
              <a:buFontTx/>
              <a:buNone/>
            </a:pPr>
            <a:r>
              <a:rPr lang="fr-FR" altLang="fr-FR">
                <a:solidFill>
                  <a:srgbClr val="CC00CC"/>
                </a:solidFill>
                <a:sym typeface="Wingdings" pitchFamily="2" charset="2"/>
              </a:rPr>
              <a:t></a:t>
            </a:r>
            <a:r>
              <a:rPr lang="fr-FR" altLang="fr-FR"/>
              <a:t> Agences commerciales/Groupes de vendeurs</a:t>
            </a:r>
          </a:p>
          <a:p>
            <a:pPr>
              <a:buFontTx/>
              <a:buNone/>
            </a:pPr>
            <a:r>
              <a:rPr lang="fr-FR" altLang="fr-FR">
                <a:solidFill>
                  <a:srgbClr val="CC00CC"/>
                </a:solidFill>
                <a:sym typeface="Wingdings" pitchFamily="2" charset="2"/>
              </a:rPr>
              <a:t></a:t>
            </a:r>
            <a:r>
              <a:rPr lang="fr-FR" altLang="fr-FR"/>
              <a:t> Devise</a:t>
            </a:r>
          </a:p>
          <a:p>
            <a:pPr>
              <a:buFontTx/>
              <a:buNone/>
            </a:pPr>
            <a:r>
              <a:rPr lang="fr-FR" altLang="fr-FR">
                <a:solidFill>
                  <a:srgbClr val="CC00CC"/>
                </a:solidFill>
                <a:sym typeface="Wingdings" pitchFamily="2" charset="2"/>
              </a:rPr>
              <a:t></a:t>
            </a:r>
            <a:r>
              <a:rPr lang="fr-FR" altLang="fr-FR">
                <a:solidFill>
                  <a:srgbClr val="CC00CC"/>
                </a:solidFill>
              </a:rPr>
              <a:t> </a:t>
            </a:r>
            <a:r>
              <a:rPr lang="fr-FR" altLang="fr-FR"/>
              <a:t>Schémas de calcul de prix</a:t>
            </a:r>
          </a:p>
          <a:p>
            <a:pPr>
              <a:buFontTx/>
              <a:buNone/>
            </a:pPr>
            <a:r>
              <a:rPr lang="fr-FR" altLang="fr-FR">
                <a:solidFill>
                  <a:srgbClr val="CC00CC"/>
                </a:solidFill>
                <a:sym typeface="Wingdings" pitchFamily="2" charset="2"/>
              </a:rPr>
              <a:t></a:t>
            </a:r>
            <a:r>
              <a:rPr lang="fr-FR" altLang="fr-FR"/>
              <a:t> Priorité d ’expédition</a:t>
            </a:r>
          </a:p>
          <a:p>
            <a:pPr>
              <a:buFontTx/>
              <a:buNone/>
            </a:pPr>
            <a:r>
              <a:rPr lang="fr-FR" altLang="fr-FR">
                <a:solidFill>
                  <a:srgbClr val="CC00CC"/>
                </a:solidFill>
                <a:sym typeface="Wingdings" pitchFamily="2" charset="2"/>
              </a:rPr>
              <a:t></a:t>
            </a:r>
            <a:r>
              <a:rPr lang="fr-FR" altLang="fr-FR"/>
              <a:t> Conditions d ’expéditions </a:t>
            </a:r>
          </a:p>
          <a:p>
            <a:pPr>
              <a:buFontTx/>
              <a:buNone/>
            </a:pPr>
            <a:r>
              <a:rPr lang="fr-FR" altLang="fr-FR">
                <a:solidFill>
                  <a:srgbClr val="CC00CC"/>
                </a:solidFill>
                <a:sym typeface="Wingdings" pitchFamily="2" charset="2"/>
              </a:rPr>
              <a:t></a:t>
            </a:r>
            <a:r>
              <a:rPr lang="fr-FR" altLang="fr-FR"/>
              <a:t> Livraisons partielles</a:t>
            </a: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bwMode="auto">
          <a:xfrm>
            <a:off x="685800" y="6096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defTabSz="914400"/>
            <a:r>
              <a:rPr lang="fr-FR" altLang="fr-FR" sz="2800">
                <a:solidFill>
                  <a:srgbClr val="CC00CC"/>
                </a:solidFill>
                <a:latin typeface="Times New Roman" charset="0"/>
              </a:rPr>
              <a:t>Données de base client: Domaine commercial</a:t>
            </a:r>
            <a:endParaRPr lang="fr-FR" altLang="fr-FR" sz="2800" b="0">
              <a:solidFill>
                <a:schemeClr val="tx1"/>
              </a:solidFill>
              <a:effectLst/>
              <a:latin typeface="Times New Roman" charset="0"/>
            </a:endParaRPr>
          </a:p>
        </p:txBody>
      </p:sp>
      <p:sp>
        <p:nvSpPr>
          <p:cNvPr id="142339" name="Rectangle 3"/>
          <p:cNvSpPr>
            <a:spLocks noGrp="1" noChangeArrowheads="1"/>
          </p:cNvSpPr>
          <p:nvPr>
            <p:ph idx="1"/>
          </p:nvPr>
        </p:nvSpPr>
        <p:spPr/>
        <p:txBody>
          <a:bodyPr/>
          <a:lstStyle/>
          <a:p>
            <a:pPr>
              <a:buFontTx/>
              <a:buNone/>
            </a:pPr>
            <a:r>
              <a:rPr lang="fr-FR" altLang="fr-FR">
                <a:solidFill>
                  <a:srgbClr val="CC00CC"/>
                </a:solidFill>
                <a:sym typeface="Wingdings" pitchFamily="2" charset="2"/>
              </a:rPr>
              <a:t></a:t>
            </a:r>
            <a:r>
              <a:rPr lang="fr-FR" altLang="fr-FR"/>
              <a:t> Incoterms</a:t>
            </a:r>
          </a:p>
          <a:p>
            <a:pPr>
              <a:buFontTx/>
              <a:buNone/>
            </a:pPr>
            <a:r>
              <a:rPr lang="fr-FR" altLang="fr-FR">
                <a:solidFill>
                  <a:srgbClr val="CC00CC"/>
                </a:solidFill>
                <a:sym typeface="Wingdings" pitchFamily="2" charset="2"/>
              </a:rPr>
              <a:t></a:t>
            </a:r>
            <a:r>
              <a:rPr lang="fr-FR" altLang="fr-FR"/>
              <a:t> Conditions &amp; modes de paiement</a:t>
            </a:r>
          </a:p>
          <a:p>
            <a:pPr>
              <a:buFontTx/>
              <a:buNone/>
            </a:pPr>
            <a:r>
              <a:rPr lang="fr-FR" altLang="fr-FR">
                <a:solidFill>
                  <a:srgbClr val="CC00CC"/>
                </a:solidFill>
                <a:sym typeface="Wingdings" pitchFamily="2" charset="2"/>
              </a:rPr>
              <a:t></a:t>
            </a:r>
            <a:r>
              <a:rPr lang="fr-FR" altLang="fr-FR"/>
              <a:t> TVA</a:t>
            </a:r>
          </a:p>
          <a:p>
            <a:pPr>
              <a:buFontTx/>
              <a:buNone/>
            </a:pPr>
            <a:r>
              <a:rPr lang="fr-FR" altLang="fr-FR">
                <a:solidFill>
                  <a:srgbClr val="CC00CC"/>
                </a:solidFill>
                <a:sym typeface="Wingdings" pitchFamily="2" charset="2"/>
              </a:rPr>
              <a:t></a:t>
            </a:r>
            <a:r>
              <a:rPr lang="fr-FR" altLang="fr-FR"/>
              <a:t> Fonction partenaires</a:t>
            </a:r>
          </a:p>
          <a:p>
            <a:pPr>
              <a:buFontTx/>
              <a:buNone/>
            </a:pPr>
            <a:r>
              <a:rPr lang="fr-FR" altLang="fr-FR">
                <a:solidFill>
                  <a:srgbClr val="CC00CC"/>
                </a:solidFill>
                <a:sym typeface="Wingdings" pitchFamily="2" charset="2"/>
              </a:rPr>
              <a:t></a:t>
            </a:r>
            <a:r>
              <a:rPr lang="fr-FR" altLang="fr-FR">
                <a:solidFill>
                  <a:srgbClr val="CC00CC"/>
                </a:solidFill>
              </a:rPr>
              <a:t> </a:t>
            </a:r>
            <a:r>
              <a:rPr lang="fr-FR" altLang="fr-FR"/>
              <a:t>Textes clients</a:t>
            </a: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ChangeArrowheads="1"/>
          </p:cNvSpPr>
          <p:nvPr/>
        </p:nvSpPr>
        <p:spPr bwMode="auto">
          <a:xfrm>
            <a:off x="1752600" y="533400"/>
            <a:ext cx="57991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3600">
                <a:solidFill>
                  <a:srgbClr val="CC00CC"/>
                </a:solidFill>
                <a:effectLst>
                  <a:outerShdw blurRad="38100" dist="38100" dir="2700000" algn="tl">
                    <a:srgbClr val="C0C0C0"/>
                  </a:outerShdw>
                </a:effectLst>
                <a:latin typeface="Arial" charset="0"/>
              </a:rPr>
              <a:t>Fonctions partenaires</a:t>
            </a:r>
            <a:endParaRPr lang="fr-FR" altLang="fr-FR" sz="2800">
              <a:solidFill>
                <a:schemeClr val="accent2"/>
              </a:solidFill>
              <a:effectLst>
                <a:outerShdw blurRad="38100" dist="38100" dir="2700000" algn="tl">
                  <a:srgbClr val="C0C0C0"/>
                </a:outerShdw>
              </a:effectLst>
              <a:latin typeface="Arial" charset="0"/>
            </a:endParaRPr>
          </a:p>
        </p:txBody>
      </p:sp>
      <p:sp>
        <p:nvSpPr>
          <p:cNvPr id="168963" name="Oval 3"/>
          <p:cNvSpPr>
            <a:spLocks noChangeArrowheads="1"/>
          </p:cNvSpPr>
          <p:nvPr/>
        </p:nvSpPr>
        <p:spPr bwMode="auto">
          <a:xfrm>
            <a:off x="3359150" y="3282950"/>
            <a:ext cx="1587500" cy="1511300"/>
          </a:xfrm>
          <a:prstGeom prst="ellipse">
            <a:avLst/>
          </a:prstGeom>
          <a:gradFill rotWithShape="0">
            <a:gsLst>
              <a:gs pos="0">
                <a:schemeClr val="accent2"/>
              </a:gs>
              <a:gs pos="100000">
                <a:schemeClr val="accent2">
                  <a:gamma/>
                  <a:tint val="89804"/>
                  <a:invGamma/>
                </a:schemeClr>
              </a:gs>
            </a:gsLst>
            <a:path path="shape">
              <a:fillToRect l="50000" t="50000" r="50000" b="50000"/>
            </a:path>
          </a:gradFill>
          <a:ln w="12699">
            <a:solidFill>
              <a:schemeClr val="tx1"/>
            </a:solidFill>
            <a:round/>
            <a:headEnd/>
            <a:tailEnd/>
          </a:ln>
          <a:effectLst>
            <a:outerShdw dist="107763" dir="2700000" algn="ctr" rotWithShape="0">
              <a:schemeClr val="tx2"/>
            </a:outerShdw>
          </a:effec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2000">
                <a:solidFill>
                  <a:schemeClr val="tx2"/>
                </a:solidFill>
                <a:latin typeface="Arial" charset="0"/>
              </a:rPr>
              <a:t>Fonctions</a:t>
            </a:r>
          </a:p>
          <a:p>
            <a:pPr algn="ctr"/>
            <a:r>
              <a:rPr lang="fr-FR" altLang="fr-FR" sz="2000">
                <a:solidFill>
                  <a:schemeClr val="tx2"/>
                </a:solidFill>
                <a:latin typeface="Arial" charset="0"/>
              </a:rPr>
              <a:t>Partenaires</a:t>
            </a:r>
          </a:p>
        </p:txBody>
      </p:sp>
      <p:sp>
        <p:nvSpPr>
          <p:cNvPr id="168964" name="Rectangle 4"/>
          <p:cNvSpPr>
            <a:spLocks noChangeArrowheads="1"/>
          </p:cNvSpPr>
          <p:nvPr/>
        </p:nvSpPr>
        <p:spPr bwMode="auto">
          <a:xfrm>
            <a:off x="3054350" y="1987550"/>
            <a:ext cx="2120900" cy="520700"/>
          </a:xfrm>
          <a:prstGeom prst="rect">
            <a:avLst/>
          </a:prstGeom>
          <a:solidFill>
            <a:srgbClr val="FF99FF"/>
          </a:solidFill>
          <a:ln w="12699">
            <a:solidFill>
              <a:schemeClr val="tx1"/>
            </a:solidFill>
            <a:miter lim="800000"/>
            <a:headEnd/>
            <a:tailEnd/>
          </a:ln>
          <a:effectLst>
            <a:outerShdw dist="107763" dir="2700000" algn="ctr" rotWithShape="0">
              <a:schemeClr val="tx2"/>
            </a:outerShdw>
          </a:effec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800">
                <a:solidFill>
                  <a:schemeClr val="tx2"/>
                </a:solidFill>
                <a:latin typeface="Arial" charset="0"/>
              </a:rPr>
              <a:t>Donneur d ’ordre</a:t>
            </a:r>
          </a:p>
        </p:txBody>
      </p:sp>
      <p:sp>
        <p:nvSpPr>
          <p:cNvPr id="168965" name="Rectangle 5"/>
          <p:cNvSpPr>
            <a:spLocks noChangeArrowheads="1"/>
          </p:cNvSpPr>
          <p:nvPr/>
        </p:nvSpPr>
        <p:spPr bwMode="auto">
          <a:xfrm>
            <a:off x="5340350" y="2749550"/>
            <a:ext cx="3187700" cy="596900"/>
          </a:xfrm>
          <a:prstGeom prst="rect">
            <a:avLst/>
          </a:prstGeom>
          <a:solidFill>
            <a:srgbClr val="E5B1AD"/>
          </a:solidFill>
          <a:ln w="12699">
            <a:solidFill>
              <a:schemeClr val="tx1"/>
            </a:solidFill>
            <a:miter lim="800000"/>
            <a:headEnd/>
            <a:tailEnd/>
          </a:ln>
          <a:effectLst>
            <a:outerShdw dist="107763" dir="2700000" algn="ctr" rotWithShape="0">
              <a:schemeClr val="tx2"/>
            </a:outerShdw>
          </a:effec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800">
                <a:solidFill>
                  <a:schemeClr val="tx2"/>
                </a:solidFill>
                <a:latin typeface="Arial" charset="0"/>
              </a:rPr>
              <a:t>Transporteur</a:t>
            </a:r>
          </a:p>
        </p:txBody>
      </p:sp>
      <p:sp>
        <p:nvSpPr>
          <p:cNvPr id="168966" name="Rectangle 6"/>
          <p:cNvSpPr>
            <a:spLocks noChangeArrowheads="1"/>
          </p:cNvSpPr>
          <p:nvPr/>
        </p:nvSpPr>
        <p:spPr bwMode="auto">
          <a:xfrm>
            <a:off x="6254750" y="3810000"/>
            <a:ext cx="2127250" cy="533400"/>
          </a:xfrm>
          <a:prstGeom prst="rect">
            <a:avLst/>
          </a:prstGeom>
          <a:solidFill>
            <a:srgbClr val="E5B1AD"/>
          </a:solidFill>
          <a:ln w="12699">
            <a:solidFill>
              <a:schemeClr val="tx1"/>
            </a:solidFill>
            <a:miter lim="800000"/>
            <a:headEnd/>
            <a:tailEnd/>
          </a:ln>
          <a:effectLst>
            <a:outerShdw dist="107763" dir="2700000" algn="ctr" rotWithShape="0">
              <a:schemeClr val="tx2"/>
            </a:outerShdw>
          </a:effec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800">
                <a:solidFill>
                  <a:schemeClr val="tx2"/>
                </a:solidFill>
                <a:latin typeface="Arial" charset="0"/>
              </a:rPr>
              <a:t>Gestionnaire </a:t>
            </a:r>
          </a:p>
          <a:p>
            <a:pPr algn="ctr"/>
            <a:r>
              <a:rPr lang="fr-FR" altLang="fr-FR" sz="1800">
                <a:solidFill>
                  <a:schemeClr val="tx2"/>
                </a:solidFill>
                <a:latin typeface="Arial" charset="0"/>
              </a:rPr>
              <a:t>commerciale</a:t>
            </a:r>
          </a:p>
        </p:txBody>
      </p:sp>
      <p:sp>
        <p:nvSpPr>
          <p:cNvPr id="168967" name="Rectangle 7"/>
          <p:cNvSpPr>
            <a:spLocks noChangeArrowheads="1"/>
          </p:cNvSpPr>
          <p:nvPr/>
        </p:nvSpPr>
        <p:spPr bwMode="auto">
          <a:xfrm>
            <a:off x="5721350" y="4883150"/>
            <a:ext cx="2425700" cy="444500"/>
          </a:xfrm>
          <a:prstGeom prst="rect">
            <a:avLst/>
          </a:prstGeom>
          <a:solidFill>
            <a:srgbClr val="E5B1AD"/>
          </a:solidFill>
          <a:ln w="12699">
            <a:solidFill>
              <a:schemeClr val="tx1"/>
            </a:solidFill>
            <a:miter lim="800000"/>
            <a:headEnd/>
            <a:tailEnd/>
          </a:ln>
          <a:effectLst>
            <a:outerShdw dist="107763" dir="2700000" algn="ctr" rotWithShape="0">
              <a:schemeClr val="tx2"/>
            </a:outerShdw>
          </a:effec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800">
                <a:solidFill>
                  <a:schemeClr val="tx2"/>
                </a:solidFill>
                <a:latin typeface="Arial" charset="0"/>
              </a:rPr>
              <a:t>Filiale</a:t>
            </a:r>
          </a:p>
        </p:txBody>
      </p:sp>
      <p:sp>
        <p:nvSpPr>
          <p:cNvPr id="168968" name="Rectangle 8"/>
          <p:cNvSpPr>
            <a:spLocks noChangeArrowheads="1"/>
          </p:cNvSpPr>
          <p:nvPr/>
        </p:nvSpPr>
        <p:spPr bwMode="auto">
          <a:xfrm>
            <a:off x="692150" y="3816350"/>
            <a:ext cx="1739900" cy="444500"/>
          </a:xfrm>
          <a:prstGeom prst="rect">
            <a:avLst/>
          </a:prstGeom>
          <a:solidFill>
            <a:srgbClr val="FF99FF"/>
          </a:solidFill>
          <a:ln w="12699">
            <a:solidFill>
              <a:schemeClr val="tx1"/>
            </a:solidFill>
            <a:miter lim="800000"/>
            <a:headEnd/>
            <a:tailEnd/>
          </a:ln>
          <a:effectLst>
            <a:outerShdw dist="107763" dir="2700000" algn="ctr" rotWithShape="0">
              <a:schemeClr val="tx2"/>
            </a:outerShdw>
          </a:effec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solidFill>
                  <a:schemeClr val="tx2"/>
                </a:solidFill>
                <a:latin typeface="Arial" charset="0"/>
              </a:rPr>
              <a:t>Livré</a:t>
            </a:r>
          </a:p>
        </p:txBody>
      </p:sp>
      <p:sp>
        <p:nvSpPr>
          <p:cNvPr id="168969" name="Rectangle 9"/>
          <p:cNvSpPr>
            <a:spLocks noChangeArrowheads="1"/>
          </p:cNvSpPr>
          <p:nvPr/>
        </p:nvSpPr>
        <p:spPr bwMode="auto">
          <a:xfrm>
            <a:off x="1149350" y="4883150"/>
            <a:ext cx="1739900" cy="444500"/>
          </a:xfrm>
          <a:prstGeom prst="rect">
            <a:avLst/>
          </a:prstGeom>
          <a:solidFill>
            <a:srgbClr val="FF99FF"/>
          </a:solidFill>
          <a:ln w="12699">
            <a:solidFill>
              <a:schemeClr val="tx1"/>
            </a:solidFill>
            <a:miter lim="800000"/>
            <a:headEnd/>
            <a:tailEnd/>
          </a:ln>
          <a:effectLst>
            <a:outerShdw dist="107763" dir="2700000" algn="ctr" rotWithShape="0">
              <a:schemeClr val="tx2"/>
            </a:outerShdw>
          </a:effec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solidFill>
                  <a:schemeClr val="tx2"/>
                </a:solidFill>
                <a:latin typeface="Arial" charset="0"/>
              </a:rPr>
              <a:t>Payeur</a:t>
            </a:r>
          </a:p>
        </p:txBody>
      </p:sp>
      <p:sp>
        <p:nvSpPr>
          <p:cNvPr id="168970" name="Rectangle 10"/>
          <p:cNvSpPr>
            <a:spLocks noChangeArrowheads="1"/>
          </p:cNvSpPr>
          <p:nvPr/>
        </p:nvSpPr>
        <p:spPr bwMode="auto">
          <a:xfrm>
            <a:off x="3276600" y="5562600"/>
            <a:ext cx="1739900" cy="444500"/>
          </a:xfrm>
          <a:prstGeom prst="rect">
            <a:avLst/>
          </a:prstGeom>
          <a:solidFill>
            <a:srgbClr val="FF99FF"/>
          </a:solidFill>
          <a:ln w="12699">
            <a:solidFill>
              <a:schemeClr val="tx1"/>
            </a:solidFill>
            <a:miter lim="800000"/>
            <a:headEnd/>
            <a:tailEnd/>
          </a:ln>
          <a:effectLst>
            <a:outerShdw dist="107763" dir="2700000" algn="ctr" rotWithShape="0">
              <a:schemeClr val="tx2"/>
            </a:outerShdw>
          </a:effec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solidFill>
                  <a:schemeClr val="tx2"/>
                </a:solidFill>
                <a:latin typeface="Arial" charset="0"/>
              </a:rPr>
              <a:t>Facturé</a:t>
            </a:r>
          </a:p>
        </p:txBody>
      </p:sp>
      <p:sp>
        <p:nvSpPr>
          <p:cNvPr id="168971" name="Line 11"/>
          <p:cNvSpPr>
            <a:spLocks noChangeShapeType="1"/>
          </p:cNvSpPr>
          <p:nvPr/>
        </p:nvSpPr>
        <p:spPr bwMode="auto">
          <a:xfrm>
            <a:off x="4114800" y="2597150"/>
            <a:ext cx="0" cy="679450"/>
          </a:xfrm>
          <a:prstGeom prst="line">
            <a:avLst/>
          </a:prstGeom>
          <a:noFill/>
          <a:ln w="507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8972" name="Line 12"/>
          <p:cNvSpPr>
            <a:spLocks noChangeShapeType="1"/>
          </p:cNvSpPr>
          <p:nvPr/>
        </p:nvSpPr>
        <p:spPr bwMode="auto">
          <a:xfrm flipH="1">
            <a:off x="2978150" y="4578350"/>
            <a:ext cx="603250" cy="527050"/>
          </a:xfrm>
          <a:prstGeom prst="line">
            <a:avLst/>
          </a:prstGeom>
          <a:noFill/>
          <a:ln w="507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8973" name="Line 13"/>
          <p:cNvSpPr>
            <a:spLocks noChangeShapeType="1"/>
          </p:cNvSpPr>
          <p:nvPr/>
        </p:nvSpPr>
        <p:spPr bwMode="auto">
          <a:xfrm flipH="1">
            <a:off x="2520950" y="4038600"/>
            <a:ext cx="831850" cy="0"/>
          </a:xfrm>
          <a:prstGeom prst="line">
            <a:avLst/>
          </a:prstGeom>
          <a:noFill/>
          <a:ln w="507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8974" name="Line 14"/>
          <p:cNvSpPr>
            <a:spLocks noChangeShapeType="1"/>
          </p:cNvSpPr>
          <p:nvPr/>
        </p:nvSpPr>
        <p:spPr bwMode="auto">
          <a:xfrm flipH="1">
            <a:off x="4806950" y="3130550"/>
            <a:ext cx="527050" cy="450850"/>
          </a:xfrm>
          <a:prstGeom prst="line">
            <a:avLst/>
          </a:prstGeom>
          <a:noFill/>
          <a:ln w="507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8975" name="Line 15"/>
          <p:cNvSpPr>
            <a:spLocks noChangeShapeType="1"/>
          </p:cNvSpPr>
          <p:nvPr/>
        </p:nvSpPr>
        <p:spPr bwMode="auto">
          <a:xfrm>
            <a:off x="4883150" y="4578350"/>
            <a:ext cx="831850" cy="527050"/>
          </a:xfrm>
          <a:prstGeom prst="line">
            <a:avLst/>
          </a:prstGeom>
          <a:noFill/>
          <a:ln w="507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8976" name="Line 16"/>
          <p:cNvSpPr>
            <a:spLocks noChangeShapeType="1"/>
          </p:cNvSpPr>
          <p:nvPr/>
        </p:nvSpPr>
        <p:spPr bwMode="auto">
          <a:xfrm flipH="1">
            <a:off x="5035550" y="4038600"/>
            <a:ext cx="1212850" cy="0"/>
          </a:xfrm>
          <a:prstGeom prst="line">
            <a:avLst/>
          </a:prstGeom>
          <a:noFill/>
          <a:ln w="507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8977" name="Line 17"/>
          <p:cNvSpPr>
            <a:spLocks noChangeShapeType="1"/>
          </p:cNvSpPr>
          <p:nvPr/>
        </p:nvSpPr>
        <p:spPr bwMode="auto">
          <a:xfrm>
            <a:off x="4191000" y="4883150"/>
            <a:ext cx="0" cy="679450"/>
          </a:xfrm>
          <a:prstGeom prst="line">
            <a:avLst/>
          </a:prstGeom>
          <a:noFill/>
          <a:ln w="507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8978" name="Rectangle 18"/>
          <p:cNvSpPr>
            <a:spLocks noChangeArrowheads="1"/>
          </p:cNvSpPr>
          <p:nvPr/>
        </p:nvSpPr>
        <p:spPr bwMode="auto">
          <a:xfrm>
            <a:off x="838200" y="2438400"/>
            <a:ext cx="1739900" cy="444500"/>
          </a:xfrm>
          <a:prstGeom prst="rect">
            <a:avLst/>
          </a:prstGeom>
          <a:solidFill>
            <a:srgbClr val="FF99FF"/>
          </a:solidFill>
          <a:ln w="12699">
            <a:solidFill>
              <a:schemeClr val="tx1"/>
            </a:solidFill>
            <a:miter lim="800000"/>
            <a:headEnd/>
            <a:tailEnd/>
          </a:ln>
          <a:effectLst>
            <a:outerShdw dist="107763" dir="2700000" algn="ctr" rotWithShape="0">
              <a:schemeClr val="tx2"/>
            </a:outerShdw>
          </a:effec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solidFill>
                  <a:schemeClr val="tx2"/>
                </a:solidFill>
                <a:latin typeface="Arial" charset="0"/>
              </a:rPr>
              <a:t>Nœuds</a:t>
            </a:r>
          </a:p>
          <a:p>
            <a:pPr algn="ctr"/>
            <a:r>
              <a:rPr lang="fr-FR" altLang="fr-FR" sz="1600">
                <a:solidFill>
                  <a:schemeClr val="tx2"/>
                </a:solidFill>
                <a:latin typeface="Arial" charset="0"/>
              </a:rPr>
              <a:t>Hiérarchiques</a:t>
            </a: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986" name="Group 2"/>
          <p:cNvGrpSpPr>
            <a:grpSpLocks/>
          </p:cNvGrpSpPr>
          <p:nvPr/>
        </p:nvGrpSpPr>
        <p:grpSpPr bwMode="auto">
          <a:xfrm>
            <a:off x="6553200" y="2667000"/>
            <a:ext cx="2363788" cy="2897188"/>
            <a:chOff x="4128" y="1680"/>
            <a:chExt cx="1489" cy="1825"/>
          </a:xfrm>
        </p:grpSpPr>
        <p:sp>
          <p:nvSpPr>
            <p:cNvPr id="169987" name="Freeform 3"/>
            <p:cNvSpPr>
              <a:spLocks/>
            </p:cNvSpPr>
            <p:nvPr/>
          </p:nvSpPr>
          <p:spPr bwMode="auto">
            <a:xfrm>
              <a:off x="4128" y="1680"/>
              <a:ext cx="1489" cy="1825"/>
            </a:xfrm>
            <a:custGeom>
              <a:avLst/>
              <a:gdLst>
                <a:gd name="T0" fmla="*/ 0 w 1489"/>
                <a:gd name="T1" fmla="*/ 1824 h 1825"/>
                <a:gd name="T2" fmla="*/ 0 w 1489"/>
                <a:gd name="T3" fmla="*/ 0 h 1825"/>
                <a:gd name="T4" fmla="*/ 1488 w 1489"/>
                <a:gd name="T5" fmla="*/ 0 h 1825"/>
              </a:gdLst>
              <a:ahLst/>
              <a:cxnLst>
                <a:cxn ang="0">
                  <a:pos x="T0" y="T1"/>
                </a:cxn>
                <a:cxn ang="0">
                  <a:pos x="T2" y="T3"/>
                </a:cxn>
                <a:cxn ang="0">
                  <a:pos x="T4" y="T5"/>
                </a:cxn>
              </a:cxnLst>
              <a:rect l="0" t="0" r="r" b="b"/>
              <a:pathLst>
                <a:path w="1489" h="1825">
                  <a:moveTo>
                    <a:pt x="0" y="1824"/>
                  </a:moveTo>
                  <a:lnTo>
                    <a:pt x="0" y="0"/>
                  </a:lnTo>
                  <a:lnTo>
                    <a:pt x="1488" y="0"/>
                  </a:lnTo>
                </a:path>
              </a:pathLst>
            </a:custGeom>
            <a:solidFill>
              <a:srgbClr val="A2C1FE"/>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69988" name="Freeform 4"/>
            <p:cNvSpPr>
              <a:spLocks/>
            </p:cNvSpPr>
            <p:nvPr/>
          </p:nvSpPr>
          <p:spPr bwMode="auto">
            <a:xfrm>
              <a:off x="4128" y="1680"/>
              <a:ext cx="1489" cy="1825"/>
            </a:xfrm>
            <a:custGeom>
              <a:avLst/>
              <a:gdLst>
                <a:gd name="T0" fmla="*/ 1488 w 1489"/>
                <a:gd name="T1" fmla="*/ 0 h 1825"/>
                <a:gd name="T2" fmla="*/ 1488 w 1489"/>
                <a:gd name="T3" fmla="*/ 1824 h 1825"/>
                <a:gd name="T4" fmla="*/ 0 w 1489"/>
                <a:gd name="T5" fmla="*/ 1824 h 1825"/>
              </a:gdLst>
              <a:ahLst/>
              <a:cxnLst>
                <a:cxn ang="0">
                  <a:pos x="T0" y="T1"/>
                </a:cxn>
                <a:cxn ang="0">
                  <a:pos x="T2" y="T3"/>
                </a:cxn>
                <a:cxn ang="0">
                  <a:pos x="T4" y="T5"/>
                </a:cxn>
              </a:cxnLst>
              <a:rect l="0" t="0" r="r" b="b"/>
              <a:pathLst>
                <a:path w="1489" h="1825">
                  <a:moveTo>
                    <a:pt x="1488" y="0"/>
                  </a:moveTo>
                  <a:lnTo>
                    <a:pt x="1488" y="1824"/>
                  </a:lnTo>
                  <a:lnTo>
                    <a:pt x="0" y="1824"/>
                  </a:lnTo>
                </a:path>
              </a:pathLst>
            </a:custGeom>
            <a:solidFill>
              <a:srgbClr val="A2C1FE"/>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69989" name="Rectangle 5"/>
            <p:cNvSpPr>
              <a:spLocks noChangeArrowheads="1"/>
            </p:cNvSpPr>
            <p:nvPr/>
          </p:nvSpPr>
          <p:spPr bwMode="auto">
            <a:xfrm>
              <a:off x="4633" y="1822"/>
              <a:ext cx="498" cy="1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lnSpc>
                  <a:spcPct val="200000"/>
                </a:lnSpc>
              </a:pPr>
              <a:r>
                <a:rPr lang="fr-FR" altLang="fr-FR" sz="1600">
                  <a:latin typeface="Arial" charset="0"/>
                </a:rPr>
                <a:t>______</a:t>
              </a:r>
              <a:br>
                <a:rPr lang="fr-FR" altLang="fr-FR" sz="1600">
                  <a:latin typeface="Arial" charset="0"/>
                </a:rPr>
              </a:br>
              <a:r>
                <a:rPr lang="fr-FR" altLang="fr-FR" sz="1600">
                  <a:latin typeface="Arial" charset="0"/>
                </a:rPr>
                <a:t>______</a:t>
              </a:r>
              <a:br>
                <a:rPr lang="fr-FR" altLang="fr-FR" sz="1600">
                  <a:latin typeface="Arial" charset="0"/>
                </a:rPr>
              </a:br>
              <a:r>
                <a:rPr lang="fr-FR" altLang="fr-FR" sz="1600">
                  <a:latin typeface="Arial" charset="0"/>
                </a:rPr>
                <a:t>______</a:t>
              </a:r>
              <a:br>
                <a:rPr lang="fr-FR" altLang="fr-FR" sz="1600">
                  <a:latin typeface="Arial" charset="0"/>
                </a:rPr>
              </a:br>
              <a:r>
                <a:rPr lang="fr-FR" altLang="fr-FR" sz="1600">
                  <a:latin typeface="Arial" charset="0"/>
                </a:rPr>
                <a:t>______</a:t>
              </a:r>
              <a:br>
                <a:rPr lang="fr-FR" altLang="fr-FR" sz="1600">
                  <a:latin typeface="Arial" charset="0"/>
                </a:rPr>
              </a:br>
              <a:r>
                <a:rPr lang="fr-FR" altLang="fr-FR" sz="1600">
                  <a:latin typeface="Arial" charset="0"/>
                </a:rPr>
                <a:t> ______ </a:t>
              </a:r>
            </a:p>
          </p:txBody>
        </p:sp>
      </p:grpSp>
      <p:grpSp>
        <p:nvGrpSpPr>
          <p:cNvPr id="169990" name="Group 6"/>
          <p:cNvGrpSpPr>
            <a:grpSpLocks/>
          </p:cNvGrpSpPr>
          <p:nvPr/>
        </p:nvGrpSpPr>
        <p:grpSpPr bwMode="auto">
          <a:xfrm>
            <a:off x="4495800" y="2667000"/>
            <a:ext cx="1982788" cy="2897188"/>
            <a:chOff x="2832" y="1680"/>
            <a:chExt cx="1249" cy="1825"/>
          </a:xfrm>
        </p:grpSpPr>
        <p:sp>
          <p:nvSpPr>
            <p:cNvPr id="169991" name="Freeform 7"/>
            <p:cNvSpPr>
              <a:spLocks/>
            </p:cNvSpPr>
            <p:nvPr/>
          </p:nvSpPr>
          <p:spPr bwMode="auto">
            <a:xfrm>
              <a:off x="2832" y="1680"/>
              <a:ext cx="1249" cy="1825"/>
            </a:xfrm>
            <a:custGeom>
              <a:avLst/>
              <a:gdLst>
                <a:gd name="T0" fmla="*/ 0 w 1249"/>
                <a:gd name="T1" fmla="*/ 1824 h 1825"/>
                <a:gd name="T2" fmla="*/ 0 w 1249"/>
                <a:gd name="T3" fmla="*/ 0 h 1825"/>
                <a:gd name="T4" fmla="*/ 1248 w 1249"/>
                <a:gd name="T5" fmla="*/ 0 h 1825"/>
              </a:gdLst>
              <a:ahLst/>
              <a:cxnLst>
                <a:cxn ang="0">
                  <a:pos x="T0" y="T1"/>
                </a:cxn>
                <a:cxn ang="0">
                  <a:pos x="T2" y="T3"/>
                </a:cxn>
                <a:cxn ang="0">
                  <a:pos x="T4" y="T5"/>
                </a:cxn>
              </a:cxnLst>
              <a:rect l="0" t="0" r="r" b="b"/>
              <a:pathLst>
                <a:path w="1249" h="1825">
                  <a:moveTo>
                    <a:pt x="0" y="1824"/>
                  </a:moveTo>
                  <a:lnTo>
                    <a:pt x="0" y="0"/>
                  </a:lnTo>
                  <a:lnTo>
                    <a:pt x="1248" y="0"/>
                  </a:lnTo>
                </a:path>
              </a:pathLst>
            </a:custGeom>
            <a:solidFill>
              <a:srgbClr val="A2C1FE"/>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69992" name="Freeform 8"/>
            <p:cNvSpPr>
              <a:spLocks/>
            </p:cNvSpPr>
            <p:nvPr/>
          </p:nvSpPr>
          <p:spPr bwMode="auto">
            <a:xfrm>
              <a:off x="2832" y="1680"/>
              <a:ext cx="1249" cy="1825"/>
            </a:xfrm>
            <a:custGeom>
              <a:avLst/>
              <a:gdLst>
                <a:gd name="T0" fmla="*/ 1248 w 1249"/>
                <a:gd name="T1" fmla="*/ 0 h 1825"/>
                <a:gd name="T2" fmla="*/ 1248 w 1249"/>
                <a:gd name="T3" fmla="*/ 1824 h 1825"/>
                <a:gd name="T4" fmla="*/ 0 w 1249"/>
                <a:gd name="T5" fmla="*/ 1824 h 1825"/>
              </a:gdLst>
              <a:ahLst/>
              <a:cxnLst>
                <a:cxn ang="0">
                  <a:pos x="T0" y="T1"/>
                </a:cxn>
                <a:cxn ang="0">
                  <a:pos x="T2" y="T3"/>
                </a:cxn>
                <a:cxn ang="0">
                  <a:pos x="T4" y="T5"/>
                </a:cxn>
              </a:cxnLst>
              <a:rect l="0" t="0" r="r" b="b"/>
              <a:pathLst>
                <a:path w="1249" h="1825">
                  <a:moveTo>
                    <a:pt x="1248" y="0"/>
                  </a:moveTo>
                  <a:lnTo>
                    <a:pt x="1248" y="1824"/>
                  </a:lnTo>
                  <a:lnTo>
                    <a:pt x="0" y="1824"/>
                  </a:lnTo>
                </a:path>
              </a:pathLst>
            </a:custGeom>
            <a:solidFill>
              <a:srgbClr val="A2C1FE"/>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69993" name="Rectangle 9"/>
            <p:cNvSpPr>
              <a:spLocks noChangeArrowheads="1"/>
            </p:cNvSpPr>
            <p:nvPr/>
          </p:nvSpPr>
          <p:spPr bwMode="auto">
            <a:xfrm>
              <a:off x="3080" y="1822"/>
              <a:ext cx="769" cy="1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lnSpc>
                  <a:spcPct val="200000"/>
                </a:lnSpc>
              </a:pPr>
              <a:r>
                <a:rPr lang="fr-FR" altLang="fr-FR" sz="1600">
                  <a:latin typeface="Arial" charset="0"/>
                </a:rPr>
                <a:t>______</a:t>
              </a:r>
              <a:br>
                <a:rPr lang="fr-FR" altLang="fr-FR" sz="1600">
                  <a:latin typeface="Arial" charset="0"/>
                </a:rPr>
              </a:br>
              <a:r>
                <a:rPr lang="fr-FR" altLang="fr-FR" sz="1600">
                  <a:latin typeface="Arial" charset="0"/>
                </a:rPr>
                <a:t>______</a:t>
              </a:r>
              <a:br>
                <a:rPr lang="fr-FR" altLang="fr-FR" sz="1600">
                  <a:latin typeface="Arial" charset="0"/>
                </a:rPr>
              </a:br>
              <a:r>
                <a:rPr lang="fr-FR" altLang="fr-FR" sz="1600">
                  <a:latin typeface="Arial" charset="0"/>
                </a:rPr>
                <a:t> Facturation </a:t>
              </a:r>
              <a:br>
                <a:rPr lang="fr-FR" altLang="fr-FR" sz="1600">
                  <a:latin typeface="Arial" charset="0"/>
                </a:rPr>
              </a:br>
              <a:r>
                <a:rPr lang="fr-FR" altLang="fr-FR" sz="1600">
                  <a:latin typeface="Arial" charset="0"/>
                </a:rPr>
                <a:t>______</a:t>
              </a:r>
              <a:br>
                <a:rPr lang="fr-FR" altLang="fr-FR" sz="1600">
                  <a:latin typeface="Arial" charset="0"/>
                </a:rPr>
              </a:br>
              <a:r>
                <a:rPr lang="fr-FR" altLang="fr-FR" sz="1600">
                  <a:latin typeface="Arial" charset="0"/>
                </a:rPr>
                <a:t> ______</a:t>
              </a:r>
            </a:p>
          </p:txBody>
        </p:sp>
      </p:grpSp>
      <p:grpSp>
        <p:nvGrpSpPr>
          <p:cNvPr id="169994" name="Group 10"/>
          <p:cNvGrpSpPr>
            <a:grpSpLocks/>
          </p:cNvGrpSpPr>
          <p:nvPr/>
        </p:nvGrpSpPr>
        <p:grpSpPr bwMode="auto">
          <a:xfrm>
            <a:off x="2438400" y="2667000"/>
            <a:ext cx="1982788" cy="2897188"/>
            <a:chOff x="1536" y="1680"/>
            <a:chExt cx="1249" cy="1825"/>
          </a:xfrm>
        </p:grpSpPr>
        <p:sp>
          <p:nvSpPr>
            <p:cNvPr id="169995" name="Freeform 11"/>
            <p:cNvSpPr>
              <a:spLocks/>
            </p:cNvSpPr>
            <p:nvPr/>
          </p:nvSpPr>
          <p:spPr bwMode="auto">
            <a:xfrm>
              <a:off x="1536" y="1680"/>
              <a:ext cx="1249" cy="1825"/>
            </a:xfrm>
            <a:custGeom>
              <a:avLst/>
              <a:gdLst>
                <a:gd name="T0" fmla="*/ 0 w 1249"/>
                <a:gd name="T1" fmla="*/ 1824 h 1825"/>
                <a:gd name="T2" fmla="*/ 0 w 1249"/>
                <a:gd name="T3" fmla="*/ 0 h 1825"/>
                <a:gd name="T4" fmla="*/ 1248 w 1249"/>
                <a:gd name="T5" fmla="*/ 0 h 1825"/>
              </a:gdLst>
              <a:ahLst/>
              <a:cxnLst>
                <a:cxn ang="0">
                  <a:pos x="T0" y="T1"/>
                </a:cxn>
                <a:cxn ang="0">
                  <a:pos x="T2" y="T3"/>
                </a:cxn>
                <a:cxn ang="0">
                  <a:pos x="T4" y="T5"/>
                </a:cxn>
              </a:cxnLst>
              <a:rect l="0" t="0" r="r" b="b"/>
              <a:pathLst>
                <a:path w="1249" h="1825">
                  <a:moveTo>
                    <a:pt x="0" y="1824"/>
                  </a:moveTo>
                  <a:lnTo>
                    <a:pt x="0" y="0"/>
                  </a:lnTo>
                  <a:lnTo>
                    <a:pt x="1248" y="0"/>
                  </a:lnTo>
                </a:path>
              </a:pathLst>
            </a:custGeom>
            <a:solidFill>
              <a:srgbClr val="A2C1FE"/>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69996" name="Freeform 12"/>
            <p:cNvSpPr>
              <a:spLocks/>
            </p:cNvSpPr>
            <p:nvPr/>
          </p:nvSpPr>
          <p:spPr bwMode="auto">
            <a:xfrm>
              <a:off x="1536" y="1680"/>
              <a:ext cx="1249" cy="1825"/>
            </a:xfrm>
            <a:custGeom>
              <a:avLst/>
              <a:gdLst>
                <a:gd name="T0" fmla="*/ 1248 w 1249"/>
                <a:gd name="T1" fmla="*/ 0 h 1825"/>
                <a:gd name="T2" fmla="*/ 1248 w 1249"/>
                <a:gd name="T3" fmla="*/ 1824 h 1825"/>
                <a:gd name="T4" fmla="*/ 0 w 1249"/>
                <a:gd name="T5" fmla="*/ 1824 h 1825"/>
              </a:gdLst>
              <a:ahLst/>
              <a:cxnLst>
                <a:cxn ang="0">
                  <a:pos x="T0" y="T1"/>
                </a:cxn>
                <a:cxn ang="0">
                  <a:pos x="T2" y="T3"/>
                </a:cxn>
                <a:cxn ang="0">
                  <a:pos x="T4" y="T5"/>
                </a:cxn>
              </a:cxnLst>
              <a:rect l="0" t="0" r="r" b="b"/>
              <a:pathLst>
                <a:path w="1249" h="1825">
                  <a:moveTo>
                    <a:pt x="1248" y="0"/>
                  </a:moveTo>
                  <a:lnTo>
                    <a:pt x="1248" y="1824"/>
                  </a:lnTo>
                  <a:lnTo>
                    <a:pt x="0" y="1824"/>
                  </a:lnTo>
                </a:path>
              </a:pathLst>
            </a:custGeom>
            <a:solidFill>
              <a:srgbClr val="A2C1FE"/>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69997" name="Rectangle 13"/>
            <p:cNvSpPr>
              <a:spLocks noChangeArrowheads="1"/>
            </p:cNvSpPr>
            <p:nvPr/>
          </p:nvSpPr>
          <p:spPr bwMode="auto">
            <a:xfrm>
              <a:off x="1753" y="1822"/>
              <a:ext cx="832" cy="1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lnSpc>
                  <a:spcPct val="200000"/>
                </a:lnSpc>
              </a:pPr>
              <a:r>
                <a:rPr lang="fr-FR" altLang="fr-FR" sz="1600">
                  <a:latin typeface="Arial" charset="0"/>
                </a:rPr>
                <a:t>______</a:t>
              </a:r>
              <a:br>
                <a:rPr lang="fr-FR" altLang="fr-FR" sz="1600">
                  <a:latin typeface="Arial" charset="0"/>
                </a:rPr>
              </a:br>
              <a:r>
                <a:rPr lang="fr-FR" altLang="fr-FR" sz="1600">
                  <a:latin typeface="Arial" charset="0"/>
                </a:rPr>
                <a:t> Expédition </a:t>
              </a:r>
              <a:br>
                <a:rPr lang="fr-FR" altLang="fr-FR" sz="1600">
                  <a:latin typeface="Arial" charset="0"/>
                </a:rPr>
              </a:br>
              <a:r>
                <a:rPr lang="fr-FR" altLang="fr-FR" sz="1600">
                  <a:latin typeface="Arial" charset="0"/>
                </a:rPr>
                <a:t> ______ </a:t>
              </a:r>
              <a:br>
                <a:rPr lang="fr-FR" altLang="fr-FR" sz="1600">
                  <a:latin typeface="Arial" charset="0"/>
                </a:rPr>
              </a:br>
              <a:r>
                <a:rPr lang="fr-FR" altLang="fr-FR" sz="1600">
                  <a:latin typeface="Arial" charset="0"/>
                </a:rPr>
                <a:t>______</a:t>
              </a:r>
              <a:br>
                <a:rPr lang="fr-FR" altLang="fr-FR" sz="1600">
                  <a:latin typeface="Arial" charset="0"/>
                </a:rPr>
              </a:br>
              <a:r>
                <a:rPr lang="fr-FR" altLang="fr-FR" sz="1600">
                  <a:latin typeface="Arial" charset="0"/>
                </a:rPr>
                <a:t> Transporteur</a:t>
              </a:r>
            </a:p>
          </p:txBody>
        </p:sp>
      </p:grpSp>
      <p:sp>
        <p:nvSpPr>
          <p:cNvPr id="169998" name="Freeform 14"/>
          <p:cNvSpPr>
            <a:spLocks/>
          </p:cNvSpPr>
          <p:nvPr/>
        </p:nvSpPr>
        <p:spPr bwMode="auto">
          <a:xfrm>
            <a:off x="228600" y="2667000"/>
            <a:ext cx="2135188" cy="2897188"/>
          </a:xfrm>
          <a:custGeom>
            <a:avLst/>
            <a:gdLst>
              <a:gd name="T0" fmla="*/ 0 w 1345"/>
              <a:gd name="T1" fmla="*/ 1824 h 1825"/>
              <a:gd name="T2" fmla="*/ 0 w 1345"/>
              <a:gd name="T3" fmla="*/ 0 h 1825"/>
              <a:gd name="T4" fmla="*/ 1344 w 1345"/>
              <a:gd name="T5" fmla="*/ 0 h 1825"/>
            </a:gdLst>
            <a:ahLst/>
            <a:cxnLst>
              <a:cxn ang="0">
                <a:pos x="T0" y="T1"/>
              </a:cxn>
              <a:cxn ang="0">
                <a:pos x="T2" y="T3"/>
              </a:cxn>
              <a:cxn ang="0">
                <a:pos x="T4" y="T5"/>
              </a:cxn>
            </a:cxnLst>
            <a:rect l="0" t="0" r="r" b="b"/>
            <a:pathLst>
              <a:path w="1345" h="1825">
                <a:moveTo>
                  <a:pt x="0" y="1824"/>
                </a:moveTo>
                <a:lnTo>
                  <a:pt x="0" y="0"/>
                </a:lnTo>
                <a:lnTo>
                  <a:pt x="1344" y="0"/>
                </a:lnTo>
              </a:path>
            </a:pathLst>
          </a:custGeom>
          <a:solidFill>
            <a:srgbClr val="A2C1FE"/>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69999" name="Freeform 15"/>
          <p:cNvSpPr>
            <a:spLocks/>
          </p:cNvSpPr>
          <p:nvPr/>
        </p:nvSpPr>
        <p:spPr bwMode="auto">
          <a:xfrm>
            <a:off x="228600" y="2667000"/>
            <a:ext cx="2135188" cy="2897188"/>
          </a:xfrm>
          <a:custGeom>
            <a:avLst/>
            <a:gdLst>
              <a:gd name="T0" fmla="*/ 1344 w 1345"/>
              <a:gd name="T1" fmla="*/ 0 h 1825"/>
              <a:gd name="T2" fmla="*/ 1344 w 1345"/>
              <a:gd name="T3" fmla="*/ 1824 h 1825"/>
              <a:gd name="T4" fmla="*/ 0 w 1345"/>
              <a:gd name="T5" fmla="*/ 1824 h 1825"/>
            </a:gdLst>
            <a:ahLst/>
            <a:cxnLst>
              <a:cxn ang="0">
                <a:pos x="T0" y="T1"/>
              </a:cxn>
              <a:cxn ang="0">
                <a:pos x="T2" y="T3"/>
              </a:cxn>
              <a:cxn ang="0">
                <a:pos x="T4" y="T5"/>
              </a:cxn>
            </a:cxnLst>
            <a:rect l="0" t="0" r="r" b="b"/>
            <a:pathLst>
              <a:path w="1345" h="1825">
                <a:moveTo>
                  <a:pt x="1344" y="0"/>
                </a:moveTo>
                <a:lnTo>
                  <a:pt x="1344" y="1824"/>
                </a:lnTo>
                <a:lnTo>
                  <a:pt x="0" y="1824"/>
                </a:lnTo>
              </a:path>
            </a:pathLst>
          </a:custGeom>
          <a:solidFill>
            <a:srgbClr val="A2C1FE"/>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70000" name="Rectangle 16"/>
          <p:cNvSpPr>
            <a:spLocks noChangeArrowheads="1"/>
          </p:cNvSpPr>
          <p:nvPr/>
        </p:nvSpPr>
        <p:spPr bwMode="auto">
          <a:xfrm>
            <a:off x="423863" y="2892425"/>
            <a:ext cx="1774825" cy="244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lnSpc>
                <a:spcPct val="200000"/>
              </a:lnSpc>
            </a:pPr>
            <a:r>
              <a:rPr lang="fr-FR" altLang="fr-FR" sz="1600">
                <a:latin typeface="Arial" charset="0"/>
              </a:rPr>
              <a:t>Vente</a:t>
            </a:r>
            <a:br>
              <a:rPr lang="fr-FR" altLang="fr-FR" sz="1600">
                <a:latin typeface="Arial" charset="0"/>
              </a:rPr>
            </a:br>
            <a:r>
              <a:rPr lang="fr-FR" altLang="fr-FR" sz="1600">
                <a:latin typeface="Arial" charset="0"/>
              </a:rPr>
              <a:t>Expédition</a:t>
            </a:r>
            <a:br>
              <a:rPr lang="fr-FR" altLang="fr-FR" sz="1600">
                <a:latin typeface="Arial" charset="0"/>
              </a:rPr>
            </a:br>
            <a:r>
              <a:rPr lang="fr-FR" altLang="fr-FR" sz="1600">
                <a:latin typeface="Arial" charset="0"/>
              </a:rPr>
              <a:t> Facturation </a:t>
            </a:r>
            <a:br>
              <a:rPr lang="fr-FR" altLang="fr-FR" sz="1600">
                <a:latin typeface="Arial" charset="0"/>
              </a:rPr>
            </a:br>
            <a:r>
              <a:rPr lang="fr-FR" altLang="fr-FR" sz="1600">
                <a:latin typeface="Arial" charset="0"/>
              </a:rPr>
              <a:t>Gestionnaire com.</a:t>
            </a:r>
            <a:br>
              <a:rPr lang="fr-FR" altLang="fr-FR" sz="1600">
                <a:latin typeface="Arial" charset="0"/>
              </a:rPr>
            </a:br>
            <a:r>
              <a:rPr lang="fr-FR" altLang="fr-FR" sz="1600">
                <a:latin typeface="Arial" charset="0"/>
              </a:rPr>
              <a:t>Transporteur</a:t>
            </a:r>
          </a:p>
        </p:txBody>
      </p:sp>
      <p:grpSp>
        <p:nvGrpSpPr>
          <p:cNvPr id="170001" name="Group 17"/>
          <p:cNvGrpSpPr>
            <a:grpSpLocks/>
          </p:cNvGrpSpPr>
          <p:nvPr/>
        </p:nvGrpSpPr>
        <p:grpSpPr bwMode="auto">
          <a:xfrm>
            <a:off x="2438400" y="1143000"/>
            <a:ext cx="1982788" cy="687388"/>
            <a:chOff x="1536" y="720"/>
            <a:chExt cx="1249" cy="433"/>
          </a:xfrm>
        </p:grpSpPr>
        <p:grpSp>
          <p:nvGrpSpPr>
            <p:cNvPr id="170002" name="Group 18"/>
            <p:cNvGrpSpPr>
              <a:grpSpLocks/>
            </p:cNvGrpSpPr>
            <p:nvPr/>
          </p:nvGrpSpPr>
          <p:grpSpPr bwMode="auto">
            <a:xfrm>
              <a:off x="1536" y="720"/>
              <a:ext cx="1249" cy="433"/>
              <a:chOff x="1536" y="720"/>
              <a:chExt cx="1249" cy="433"/>
            </a:xfrm>
          </p:grpSpPr>
          <p:sp>
            <p:nvSpPr>
              <p:cNvPr id="170003" name="Freeform 19"/>
              <p:cNvSpPr>
                <a:spLocks/>
              </p:cNvSpPr>
              <p:nvPr/>
            </p:nvSpPr>
            <p:spPr bwMode="auto">
              <a:xfrm>
                <a:off x="1536" y="720"/>
                <a:ext cx="1249" cy="433"/>
              </a:xfrm>
              <a:custGeom>
                <a:avLst/>
                <a:gdLst>
                  <a:gd name="T0" fmla="*/ 0 w 1249"/>
                  <a:gd name="T1" fmla="*/ 432 h 433"/>
                  <a:gd name="T2" fmla="*/ 0 w 1249"/>
                  <a:gd name="T3" fmla="*/ 0 h 433"/>
                  <a:gd name="T4" fmla="*/ 1248 w 1249"/>
                  <a:gd name="T5" fmla="*/ 0 h 433"/>
                </a:gdLst>
                <a:ahLst/>
                <a:cxnLst>
                  <a:cxn ang="0">
                    <a:pos x="T0" y="T1"/>
                  </a:cxn>
                  <a:cxn ang="0">
                    <a:pos x="T2" y="T3"/>
                  </a:cxn>
                  <a:cxn ang="0">
                    <a:pos x="T4" y="T5"/>
                  </a:cxn>
                </a:cxnLst>
                <a:rect l="0" t="0" r="r" b="b"/>
                <a:pathLst>
                  <a:path w="1249" h="433">
                    <a:moveTo>
                      <a:pt x="0" y="432"/>
                    </a:moveTo>
                    <a:lnTo>
                      <a:pt x="0" y="0"/>
                    </a:lnTo>
                    <a:lnTo>
                      <a:pt x="1248" y="0"/>
                    </a:lnTo>
                  </a:path>
                </a:pathLst>
              </a:custGeom>
              <a:solidFill>
                <a:srgbClr val="114FFB"/>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70004" name="Freeform 20"/>
              <p:cNvSpPr>
                <a:spLocks/>
              </p:cNvSpPr>
              <p:nvPr/>
            </p:nvSpPr>
            <p:spPr bwMode="auto">
              <a:xfrm>
                <a:off x="1536" y="720"/>
                <a:ext cx="1249" cy="433"/>
              </a:xfrm>
              <a:custGeom>
                <a:avLst/>
                <a:gdLst>
                  <a:gd name="T0" fmla="*/ 1248 w 1249"/>
                  <a:gd name="T1" fmla="*/ 0 h 433"/>
                  <a:gd name="T2" fmla="*/ 1248 w 1249"/>
                  <a:gd name="T3" fmla="*/ 432 h 433"/>
                  <a:gd name="T4" fmla="*/ 0 w 1249"/>
                  <a:gd name="T5" fmla="*/ 432 h 433"/>
                </a:gdLst>
                <a:ahLst/>
                <a:cxnLst>
                  <a:cxn ang="0">
                    <a:pos x="T0" y="T1"/>
                  </a:cxn>
                  <a:cxn ang="0">
                    <a:pos x="T2" y="T3"/>
                  </a:cxn>
                  <a:cxn ang="0">
                    <a:pos x="T4" y="T5"/>
                  </a:cxn>
                </a:cxnLst>
                <a:rect l="0" t="0" r="r" b="b"/>
                <a:pathLst>
                  <a:path w="1249" h="433">
                    <a:moveTo>
                      <a:pt x="1248" y="0"/>
                    </a:moveTo>
                    <a:lnTo>
                      <a:pt x="1248" y="432"/>
                    </a:lnTo>
                    <a:lnTo>
                      <a:pt x="0" y="432"/>
                    </a:lnTo>
                  </a:path>
                </a:pathLst>
              </a:custGeom>
              <a:solidFill>
                <a:srgbClr val="114FFB"/>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170005" name="Rectangle 21"/>
            <p:cNvSpPr>
              <a:spLocks noChangeArrowheads="1"/>
            </p:cNvSpPr>
            <p:nvPr/>
          </p:nvSpPr>
          <p:spPr bwMode="auto">
            <a:xfrm>
              <a:off x="1581" y="790"/>
              <a:ext cx="1160"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r>
                <a:rPr lang="fr-FR" altLang="fr-FR" sz="1500">
                  <a:solidFill>
                    <a:srgbClr val="FFFFFF"/>
                  </a:solidFill>
                  <a:effectLst>
                    <a:outerShdw blurRad="38100" dist="38100" dir="2700000" algn="tl">
                      <a:srgbClr val="C0C0C0"/>
                    </a:outerShdw>
                  </a:effectLst>
                  <a:latin typeface="Arial" charset="0"/>
                </a:rPr>
                <a:t>Groupe de comptes </a:t>
              </a:r>
              <a:r>
                <a:rPr lang="fr-FR" altLang="fr-FR" sz="1600">
                  <a:solidFill>
                    <a:srgbClr val="FFFFFF"/>
                  </a:solidFill>
                  <a:effectLst>
                    <a:outerShdw blurRad="38100" dist="38100" dir="2700000" algn="tl">
                      <a:srgbClr val="C0C0C0"/>
                    </a:outerShdw>
                  </a:effectLst>
                  <a:latin typeface="Arial" charset="0"/>
                </a:rPr>
                <a:t/>
              </a:r>
              <a:br>
                <a:rPr lang="fr-FR" altLang="fr-FR" sz="1600">
                  <a:solidFill>
                    <a:srgbClr val="FFFFFF"/>
                  </a:solidFill>
                  <a:effectLst>
                    <a:outerShdw blurRad="38100" dist="38100" dir="2700000" algn="tl">
                      <a:srgbClr val="C0C0C0"/>
                    </a:outerShdw>
                  </a:effectLst>
                  <a:latin typeface="Arial" charset="0"/>
                </a:rPr>
              </a:br>
              <a:r>
                <a:rPr lang="fr-FR" altLang="fr-FR" sz="1600">
                  <a:solidFill>
                    <a:srgbClr val="FFFFFF"/>
                  </a:solidFill>
                  <a:effectLst>
                    <a:outerShdw blurRad="38100" dist="38100" dir="2700000" algn="tl">
                      <a:srgbClr val="C0C0C0"/>
                    </a:outerShdw>
                  </a:effectLst>
                  <a:latin typeface="Arial" charset="0"/>
                </a:rPr>
                <a:t>0002</a:t>
              </a:r>
            </a:p>
          </p:txBody>
        </p:sp>
      </p:grpSp>
      <p:grpSp>
        <p:nvGrpSpPr>
          <p:cNvPr id="170006" name="Group 22"/>
          <p:cNvGrpSpPr>
            <a:grpSpLocks/>
          </p:cNvGrpSpPr>
          <p:nvPr/>
        </p:nvGrpSpPr>
        <p:grpSpPr bwMode="auto">
          <a:xfrm>
            <a:off x="228600" y="1143000"/>
            <a:ext cx="2135188" cy="687388"/>
            <a:chOff x="144" y="720"/>
            <a:chExt cx="1345" cy="433"/>
          </a:xfrm>
        </p:grpSpPr>
        <p:grpSp>
          <p:nvGrpSpPr>
            <p:cNvPr id="170007" name="Group 23"/>
            <p:cNvGrpSpPr>
              <a:grpSpLocks/>
            </p:cNvGrpSpPr>
            <p:nvPr/>
          </p:nvGrpSpPr>
          <p:grpSpPr bwMode="auto">
            <a:xfrm>
              <a:off x="144" y="720"/>
              <a:ext cx="1345" cy="433"/>
              <a:chOff x="144" y="720"/>
              <a:chExt cx="1345" cy="433"/>
            </a:xfrm>
          </p:grpSpPr>
          <p:sp>
            <p:nvSpPr>
              <p:cNvPr id="170008" name="Freeform 24"/>
              <p:cNvSpPr>
                <a:spLocks/>
              </p:cNvSpPr>
              <p:nvPr/>
            </p:nvSpPr>
            <p:spPr bwMode="auto">
              <a:xfrm>
                <a:off x="144" y="720"/>
                <a:ext cx="1345" cy="433"/>
              </a:xfrm>
              <a:custGeom>
                <a:avLst/>
                <a:gdLst>
                  <a:gd name="T0" fmla="*/ 0 w 1345"/>
                  <a:gd name="T1" fmla="*/ 432 h 433"/>
                  <a:gd name="T2" fmla="*/ 0 w 1345"/>
                  <a:gd name="T3" fmla="*/ 0 h 433"/>
                  <a:gd name="T4" fmla="*/ 1344 w 1345"/>
                  <a:gd name="T5" fmla="*/ 0 h 433"/>
                </a:gdLst>
                <a:ahLst/>
                <a:cxnLst>
                  <a:cxn ang="0">
                    <a:pos x="T0" y="T1"/>
                  </a:cxn>
                  <a:cxn ang="0">
                    <a:pos x="T2" y="T3"/>
                  </a:cxn>
                  <a:cxn ang="0">
                    <a:pos x="T4" y="T5"/>
                  </a:cxn>
                </a:cxnLst>
                <a:rect l="0" t="0" r="r" b="b"/>
                <a:pathLst>
                  <a:path w="1345" h="433">
                    <a:moveTo>
                      <a:pt x="0" y="432"/>
                    </a:moveTo>
                    <a:lnTo>
                      <a:pt x="0" y="0"/>
                    </a:lnTo>
                    <a:lnTo>
                      <a:pt x="1344" y="0"/>
                    </a:lnTo>
                  </a:path>
                </a:pathLst>
              </a:custGeom>
              <a:solidFill>
                <a:srgbClr val="114FFB"/>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70009" name="Freeform 25"/>
              <p:cNvSpPr>
                <a:spLocks/>
              </p:cNvSpPr>
              <p:nvPr/>
            </p:nvSpPr>
            <p:spPr bwMode="auto">
              <a:xfrm>
                <a:off x="144" y="720"/>
                <a:ext cx="1345" cy="433"/>
              </a:xfrm>
              <a:custGeom>
                <a:avLst/>
                <a:gdLst>
                  <a:gd name="T0" fmla="*/ 1344 w 1345"/>
                  <a:gd name="T1" fmla="*/ 0 h 433"/>
                  <a:gd name="T2" fmla="*/ 1344 w 1345"/>
                  <a:gd name="T3" fmla="*/ 432 h 433"/>
                  <a:gd name="T4" fmla="*/ 0 w 1345"/>
                  <a:gd name="T5" fmla="*/ 432 h 433"/>
                </a:gdLst>
                <a:ahLst/>
                <a:cxnLst>
                  <a:cxn ang="0">
                    <a:pos x="T0" y="T1"/>
                  </a:cxn>
                  <a:cxn ang="0">
                    <a:pos x="T2" y="T3"/>
                  </a:cxn>
                  <a:cxn ang="0">
                    <a:pos x="T4" y="T5"/>
                  </a:cxn>
                </a:cxnLst>
                <a:rect l="0" t="0" r="r" b="b"/>
                <a:pathLst>
                  <a:path w="1345" h="433">
                    <a:moveTo>
                      <a:pt x="1344" y="0"/>
                    </a:moveTo>
                    <a:lnTo>
                      <a:pt x="1344" y="432"/>
                    </a:lnTo>
                    <a:lnTo>
                      <a:pt x="0" y="432"/>
                    </a:lnTo>
                  </a:path>
                </a:pathLst>
              </a:custGeom>
              <a:solidFill>
                <a:srgbClr val="114FFB"/>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170010" name="Rectangle 26"/>
            <p:cNvSpPr>
              <a:spLocks noChangeArrowheads="1"/>
            </p:cNvSpPr>
            <p:nvPr/>
          </p:nvSpPr>
          <p:spPr bwMode="auto">
            <a:xfrm>
              <a:off x="253" y="790"/>
              <a:ext cx="1127"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r>
                <a:rPr lang="fr-FR" altLang="fr-FR" sz="1500">
                  <a:solidFill>
                    <a:srgbClr val="FFFFFF"/>
                  </a:solidFill>
                  <a:effectLst>
                    <a:outerShdw blurRad="38100" dist="38100" dir="2700000" algn="tl">
                      <a:srgbClr val="C0C0C0"/>
                    </a:outerShdw>
                  </a:effectLst>
                  <a:latin typeface="Arial" charset="0"/>
                </a:rPr>
                <a:t>Groupe de comptes</a:t>
              </a:r>
              <a:r>
                <a:rPr lang="fr-FR" altLang="fr-FR" sz="1600">
                  <a:solidFill>
                    <a:srgbClr val="FFFFFF"/>
                  </a:solidFill>
                  <a:effectLst>
                    <a:outerShdw blurRad="38100" dist="38100" dir="2700000" algn="tl">
                      <a:srgbClr val="C0C0C0"/>
                    </a:outerShdw>
                  </a:effectLst>
                  <a:latin typeface="Arial" charset="0"/>
                </a:rPr>
                <a:t/>
              </a:r>
              <a:br>
                <a:rPr lang="fr-FR" altLang="fr-FR" sz="1600">
                  <a:solidFill>
                    <a:srgbClr val="FFFFFF"/>
                  </a:solidFill>
                  <a:effectLst>
                    <a:outerShdw blurRad="38100" dist="38100" dir="2700000" algn="tl">
                      <a:srgbClr val="C0C0C0"/>
                    </a:outerShdw>
                  </a:effectLst>
                  <a:latin typeface="Arial" charset="0"/>
                </a:rPr>
              </a:br>
              <a:r>
                <a:rPr lang="fr-FR" altLang="fr-FR" sz="1600">
                  <a:solidFill>
                    <a:srgbClr val="FFFFFF"/>
                  </a:solidFill>
                  <a:effectLst>
                    <a:outerShdw blurRad="38100" dist="38100" dir="2700000" algn="tl">
                      <a:srgbClr val="C0C0C0"/>
                    </a:outerShdw>
                  </a:effectLst>
                  <a:latin typeface="Arial" charset="0"/>
                </a:rPr>
                <a:t>0001</a:t>
              </a:r>
            </a:p>
          </p:txBody>
        </p:sp>
      </p:grpSp>
      <p:grpSp>
        <p:nvGrpSpPr>
          <p:cNvPr id="170011" name="Group 27"/>
          <p:cNvGrpSpPr>
            <a:grpSpLocks/>
          </p:cNvGrpSpPr>
          <p:nvPr/>
        </p:nvGrpSpPr>
        <p:grpSpPr bwMode="auto">
          <a:xfrm>
            <a:off x="4495800" y="1143000"/>
            <a:ext cx="1968500" cy="687388"/>
            <a:chOff x="2832" y="720"/>
            <a:chExt cx="1240" cy="433"/>
          </a:xfrm>
        </p:grpSpPr>
        <p:grpSp>
          <p:nvGrpSpPr>
            <p:cNvPr id="170012" name="Group 28"/>
            <p:cNvGrpSpPr>
              <a:grpSpLocks/>
            </p:cNvGrpSpPr>
            <p:nvPr/>
          </p:nvGrpSpPr>
          <p:grpSpPr bwMode="auto">
            <a:xfrm>
              <a:off x="2832" y="720"/>
              <a:ext cx="1240" cy="433"/>
              <a:chOff x="2832" y="720"/>
              <a:chExt cx="1240" cy="433"/>
            </a:xfrm>
          </p:grpSpPr>
          <p:sp>
            <p:nvSpPr>
              <p:cNvPr id="170013" name="Freeform 29"/>
              <p:cNvSpPr>
                <a:spLocks/>
              </p:cNvSpPr>
              <p:nvPr/>
            </p:nvSpPr>
            <p:spPr bwMode="auto">
              <a:xfrm>
                <a:off x="2832" y="720"/>
                <a:ext cx="1240" cy="433"/>
              </a:xfrm>
              <a:custGeom>
                <a:avLst/>
                <a:gdLst>
                  <a:gd name="T0" fmla="*/ 0 w 1240"/>
                  <a:gd name="T1" fmla="*/ 432 h 433"/>
                  <a:gd name="T2" fmla="*/ 0 w 1240"/>
                  <a:gd name="T3" fmla="*/ 0 h 433"/>
                  <a:gd name="T4" fmla="*/ 1239 w 1240"/>
                  <a:gd name="T5" fmla="*/ 0 h 433"/>
                </a:gdLst>
                <a:ahLst/>
                <a:cxnLst>
                  <a:cxn ang="0">
                    <a:pos x="T0" y="T1"/>
                  </a:cxn>
                  <a:cxn ang="0">
                    <a:pos x="T2" y="T3"/>
                  </a:cxn>
                  <a:cxn ang="0">
                    <a:pos x="T4" y="T5"/>
                  </a:cxn>
                </a:cxnLst>
                <a:rect l="0" t="0" r="r" b="b"/>
                <a:pathLst>
                  <a:path w="1240" h="433">
                    <a:moveTo>
                      <a:pt x="0" y="432"/>
                    </a:moveTo>
                    <a:lnTo>
                      <a:pt x="0" y="0"/>
                    </a:lnTo>
                    <a:lnTo>
                      <a:pt x="1239" y="0"/>
                    </a:lnTo>
                  </a:path>
                </a:pathLst>
              </a:custGeom>
              <a:solidFill>
                <a:srgbClr val="114FFB"/>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70014" name="Freeform 30"/>
              <p:cNvSpPr>
                <a:spLocks/>
              </p:cNvSpPr>
              <p:nvPr/>
            </p:nvSpPr>
            <p:spPr bwMode="auto">
              <a:xfrm>
                <a:off x="2832" y="720"/>
                <a:ext cx="1240" cy="433"/>
              </a:xfrm>
              <a:custGeom>
                <a:avLst/>
                <a:gdLst>
                  <a:gd name="T0" fmla="*/ 1239 w 1240"/>
                  <a:gd name="T1" fmla="*/ 0 h 433"/>
                  <a:gd name="T2" fmla="*/ 1239 w 1240"/>
                  <a:gd name="T3" fmla="*/ 432 h 433"/>
                  <a:gd name="T4" fmla="*/ 0 w 1240"/>
                  <a:gd name="T5" fmla="*/ 432 h 433"/>
                </a:gdLst>
                <a:ahLst/>
                <a:cxnLst>
                  <a:cxn ang="0">
                    <a:pos x="T0" y="T1"/>
                  </a:cxn>
                  <a:cxn ang="0">
                    <a:pos x="T2" y="T3"/>
                  </a:cxn>
                  <a:cxn ang="0">
                    <a:pos x="T4" y="T5"/>
                  </a:cxn>
                </a:cxnLst>
                <a:rect l="0" t="0" r="r" b="b"/>
                <a:pathLst>
                  <a:path w="1240" h="433">
                    <a:moveTo>
                      <a:pt x="1239" y="0"/>
                    </a:moveTo>
                    <a:lnTo>
                      <a:pt x="1239" y="432"/>
                    </a:lnTo>
                    <a:lnTo>
                      <a:pt x="0" y="432"/>
                    </a:lnTo>
                  </a:path>
                </a:pathLst>
              </a:custGeom>
              <a:solidFill>
                <a:srgbClr val="114FFB"/>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170015" name="Rectangle 31"/>
            <p:cNvSpPr>
              <a:spLocks noChangeArrowheads="1"/>
            </p:cNvSpPr>
            <p:nvPr/>
          </p:nvSpPr>
          <p:spPr bwMode="auto">
            <a:xfrm>
              <a:off x="2873" y="790"/>
              <a:ext cx="1160"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r>
                <a:rPr lang="fr-FR" altLang="fr-FR" sz="1500">
                  <a:solidFill>
                    <a:srgbClr val="FFFFFF"/>
                  </a:solidFill>
                  <a:effectLst>
                    <a:outerShdw blurRad="38100" dist="38100" dir="2700000" algn="tl">
                      <a:srgbClr val="C0C0C0"/>
                    </a:outerShdw>
                  </a:effectLst>
                  <a:latin typeface="Arial" charset="0"/>
                </a:rPr>
                <a:t>Groupe de comptes </a:t>
              </a:r>
              <a:r>
                <a:rPr lang="fr-FR" altLang="fr-FR" sz="1600">
                  <a:solidFill>
                    <a:srgbClr val="FFFFFF"/>
                  </a:solidFill>
                  <a:effectLst>
                    <a:outerShdw blurRad="38100" dist="38100" dir="2700000" algn="tl">
                      <a:srgbClr val="C0C0C0"/>
                    </a:outerShdw>
                  </a:effectLst>
                  <a:latin typeface="Arial" charset="0"/>
                </a:rPr>
                <a:t/>
              </a:r>
              <a:br>
                <a:rPr lang="fr-FR" altLang="fr-FR" sz="1600">
                  <a:solidFill>
                    <a:srgbClr val="FFFFFF"/>
                  </a:solidFill>
                  <a:effectLst>
                    <a:outerShdw blurRad="38100" dist="38100" dir="2700000" algn="tl">
                      <a:srgbClr val="C0C0C0"/>
                    </a:outerShdw>
                  </a:effectLst>
                  <a:latin typeface="Arial" charset="0"/>
                </a:rPr>
              </a:br>
              <a:r>
                <a:rPr lang="fr-FR" altLang="fr-FR" sz="1600">
                  <a:solidFill>
                    <a:srgbClr val="FFFFFF"/>
                  </a:solidFill>
                  <a:effectLst>
                    <a:outerShdw blurRad="38100" dist="38100" dir="2700000" algn="tl">
                      <a:srgbClr val="C0C0C0"/>
                    </a:outerShdw>
                  </a:effectLst>
                  <a:latin typeface="Arial" charset="0"/>
                </a:rPr>
                <a:t>0003</a:t>
              </a:r>
            </a:p>
          </p:txBody>
        </p:sp>
      </p:grpSp>
      <p:grpSp>
        <p:nvGrpSpPr>
          <p:cNvPr id="170016" name="Group 32"/>
          <p:cNvGrpSpPr>
            <a:grpSpLocks/>
          </p:cNvGrpSpPr>
          <p:nvPr/>
        </p:nvGrpSpPr>
        <p:grpSpPr bwMode="auto">
          <a:xfrm>
            <a:off x="6553200" y="1143000"/>
            <a:ext cx="2363788" cy="687388"/>
            <a:chOff x="4128" y="720"/>
            <a:chExt cx="1489" cy="433"/>
          </a:xfrm>
        </p:grpSpPr>
        <p:grpSp>
          <p:nvGrpSpPr>
            <p:cNvPr id="170017" name="Group 33"/>
            <p:cNvGrpSpPr>
              <a:grpSpLocks/>
            </p:cNvGrpSpPr>
            <p:nvPr/>
          </p:nvGrpSpPr>
          <p:grpSpPr bwMode="auto">
            <a:xfrm>
              <a:off x="4128" y="720"/>
              <a:ext cx="1489" cy="433"/>
              <a:chOff x="4128" y="720"/>
              <a:chExt cx="1489" cy="433"/>
            </a:xfrm>
          </p:grpSpPr>
          <p:sp>
            <p:nvSpPr>
              <p:cNvPr id="170018" name="Freeform 34"/>
              <p:cNvSpPr>
                <a:spLocks/>
              </p:cNvSpPr>
              <p:nvPr/>
            </p:nvSpPr>
            <p:spPr bwMode="auto">
              <a:xfrm>
                <a:off x="4128" y="720"/>
                <a:ext cx="1489" cy="433"/>
              </a:xfrm>
              <a:custGeom>
                <a:avLst/>
                <a:gdLst>
                  <a:gd name="T0" fmla="*/ 0 w 1489"/>
                  <a:gd name="T1" fmla="*/ 432 h 433"/>
                  <a:gd name="T2" fmla="*/ 0 w 1489"/>
                  <a:gd name="T3" fmla="*/ 0 h 433"/>
                  <a:gd name="T4" fmla="*/ 1488 w 1489"/>
                  <a:gd name="T5" fmla="*/ 0 h 433"/>
                </a:gdLst>
                <a:ahLst/>
                <a:cxnLst>
                  <a:cxn ang="0">
                    <a:pos x="T0" y="T1"/>
                  </a:cxn>
                  <a:cxn ang="0">
                    <a:pos x="T2" y="T3"/>
                  </a:cxn>
                  <a:cxn ang="0">
                    <a:pos x="T4" y="T5"/>
                  </a:cxn>
                </a:cxnLst>
                <a:rect l="0" t="0" r="r" b="b"/>
                <a:pathLst>
                  <a:path w="1489" h="433">
                    <a:moveTo>
                      <a:pt x="0" y="432"/>
                    </a:moveTo>
                    <a:lnTo>
                      <a:pt x="0" y="0"/>
                    </a:lnTo>
                    <a:lnTo>
                      <a:pt x="1488" y="0"/>
                    </a:lnTo>
                  </a:path>
                </a:pathLst>
              </a:custGeom>
              <a:solidFill>
                <a:srgbClr val="114FFB"/>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70019" name="Freeform 35"/>
              <p:cNvSpPr>
                <a:spLocks/>
              </p:cNvSpPr>
              <p:nvPr/>
            </p:nvSpPr>
            <p:spPr bwMode="auto">
              <a:xfrm>
                <a:off x="4128" y="720"/>
                <a:ext cx="1489" cy="433"/>
              </a:xfrm>
              <a:custGeom>
                <a:avLst/>
                <a:gdLst>
                  <a:gd name="T0" fmla="*/ 1488 w 1489"/>
                  <a:gd name="T1" fmla="*/ 0 h 433"/>
                  <a:gd name="T2" fmla="*/ 1488 w 1489"/>
                  <a:gd name="T3" fmla="*/ 432 h 433"/>
                  <a:gd name="T4" fmla="*/ 0 w 1489"/>
                  <a:gd name="T5" fmla="*/ 432 h 433"/>
                </a:gdLst>
                <a:ahLst/>
                <a:cxnLst>
                  <a:cxn ang="0">
                    <a:pos x="T0" y="T1"/>
                  </a:cxn>
                  <a:cxn ang="0">
                    <a:pos x="T2" y="T3"/>
                  </a:cxn>
                  <a:cxn ang="0">
                    <a:pos x="T4" y="T5"/>
                  </a:cxn>
                </a:cxnLst>
                <a:rect l="0" t="0" r="r" b="b"/>
                <a:pathLst>
                  <a:path w="1489" h="433">
                    <a:moveTo>
                      <a:pt x="1488" y="0"/>
                    </a:moveTo>
                    <a:lnTo>
                      <a:pt x="1488" y="432"/>
                    </a:lnTo>
                    <a:lnTo>
                      <a:pt x="0" y="432"/>
                    </a:lnTo>
                  </a:path>
                </a:pathLst>
              </a:custGeom>
              <a:solidFill>
                <a:srgbClr val="114FFB"/>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170020" name="Rectangle 36"/>
            <p:cNvSpPr>
              <a:spLocks noChangeArrowheads="1"/>
            </p:cNvSpPr>
            <p:nvPr/>
          </p:nvSpPr>
          <p:spPr bwMode="auto">
            <a:xfrm>
              <a:off x="4293" y="790"/>
              <a:ext cx="1160"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r>
                <a:rPr lang="fr-FR" altLang="fr-FR" sz="1500">
                  <a:solidFill>
                    <a:srgbClr val="FFFFFF"/>
                  </a:solidFill>
                  <a:effectLst>
                    <a:outerShdw blurRad="38100" dist="38100" dir="2700000" algn="tl">
                      <a:srgbClr val="C0C0C0"/>
                    </a:outerShdw>
                  </a:effectLst>
                  <a:latin typeface="Arial" charset="0"/>
                </a:rPr>
                <a:t>Groupe de comptes </a:t>
              </a:r>
              <a:r>
                <a:rPr lang="fr-FR" altLang="fr-FR" sz="1600">
                  <a:solidFill>
                    <a:srgbClr val="FFFFFF"/>
                  </a:solidFill>
                  <a:effectLst>
                    <a:outerShdw blurRad="38100" dist="38100" dir="2700000" algn="tl">
                      <a:srgbClr val="C0C0C0"/>
                    </a:outerShdw>
                  </a:effectLst>
                  <a:latin typeface="Arial" charset="0"/>
                </a:rPr>
                <a:t/>
              </a:r>
              <a:br>
                <a:rPr lang="fr-FR" altLang="fr-FR" sz="1600">
                  <a:solidFill>
                    <a:srgbClr val="FFFFFF"/>
                  </a:solidFill>
                  <a:effectLst>
                    <a:outerShdw blurRad="38100" dist="38100" dir="2700000" algn="tl">
                      <a:srgbClr val="C0C0C0"/>
                    </a:outerShdw>
                  </a:effectLst>
                  <a:latin typeface="Arial" charset="0"/>
                </a:rPr>
              </a:br>
              <a:r>
                <a:rPr lang="fr-FR" altLang="fr-FR" sz="1600">
                  <a:solidFill>
                    <a:srgbClr val="FFFFFF"/>
                  </a:solidFill>
                  <a:effectLst>
                    <a:outerShdw blurRad="38100" dist="38100" dir="2700000" algn="tl">
                      <a:srgbClr val="C0C0C0"/>
                    </a:outerShdw>
                  </a:effectLst>
                  <a:latin typeface="Arial" charset="0"/>
                </a:rPr>
                <a:t>0004</a:t>
              </a:r>
            </a:p>
          </p:txBody>
        </p:sp>
      </p:grpSp>
      <p:grpSp>
        <p:nvGrpSpPr>
          <p:cNvPr id="170021" name="Group 37"/>
          <p:cNvGrpSpPr>
            <a:grpSpLocks/>
          </p:cNvGrpSpPr>
          <p:nvPr/>
        </p:nvGrpSpPr>
        <p:grpSpPr bwMode="auto">
          <a:xfrm>
            <a:off x="6553200" y="1905000"/>
            <a:ext cx="2363788" cy="687388"/>
            <a:chOff x="4128" y="1200"/>
            <a:chExt cx="1489" cy="433"/>
          </a:xfrm>
        </p:grpSpPr>
        <p:sp>
          <p:nvSpPr>
            <p:cNvPr id="170022" name="Freeform 38"/>
            <p:cNvSpPr>
              <a:spLocks/>
            </p:cNvSpPr>
            <p:nvPr/>
          </p:nvSpPr>
          <p:spPr bwMode="auto">
            <a:xfrm>
              <a:off x="4128" y="1200"/>
              <a:ext cx="1489" cy="433"/>
            </a:xfrm>
            <a:custGeom>
              <a:avLst/>
              <a:gdLst>
                <a:gd name="T0" fmla="*/ 0 w 1489"/>
                <a:gd name="T1" fmla="*/ 432 h 433"/>
                <a:gd name="T2" fmla="*/ 0 w 1489"/>
                <a:gd name="T3" fmla="*/ 0 h 433"/>
                <a:gd name="T4" fmla="*/ 1488 w 1489"/>
                <a:gd name="T5" fmla="*/ 0 h 433"/>
              </a:gdLst>
              <a:ahLst/>
              <a:cxnLst>
                <a:cxn ang="0">
                  <a:pos x="T0" y="T1"/>
                </a:cxn>
                <a:cxn ang="0">
                  <a:pos x="T2" y="T3"/>
                </a:cxn>
                <a:cxn ang="0">
                  <a:pos x="T4" y="T5"/>
                </a:cxn>
              </a:cxnLst>
              <a:rect l="0" t="0" r="r" b="b"/>
              <a:pathLst>
                <a:path w="1489" h="433">
                  <a:moveTo>
                    <a:pt x="0" y="432"/>
                  </a:moveTo>
                  <a:lnTo>
                    <a:pt x="0" y="0"/>
                  </a:lnTo>
                  <a:lnTo>
                    <a:pt x="1488" y="0"/>
                  </a:lnTo>
                </a:path>
              </a:pathLst>
            </a:custGeom>
            <a:solidFill>
              <a:srgbClr val="114FFB"/>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70023" name="Freeform 39"/>
            <p:cNvSpPr>
              <a:spLocks/>
            </p:cNvSpPr>
            <p:nvPr/>
          </p:nvSpPr>
          <p:spPr bwMode="auto">
            <a:xfrm>
              <a:off x="4128" y="1200"/>
              <a:ext cx="1489" cy="433"/>
            </a:xfrm>
            <a:custGeom>
              <a:avLst/>
              <a:gdLst>
                <a:gd name="T0" fmla="*/ 1488 w 1489"/>
                <a:gd name="T1" fmla="*/ 0 h 433"/>
                <a:gd name="T2" fmla="*/ 1488 w 1489"/>
                <a:gd name="T3" fmla="*/ 432 h 433"/>
                <a:gd name="T4" fmla="*/ 0 w 1489"/>
                <a:gd name="T5" fmla="*/ 432 h 433"/>
              </a:gdLst>
              <a:ahLst/>
              <a:cxnLst>
                <a:cxn ang="0">
                  <a:pos x="T0" y="T1"/>
                </a:cxn>
                <a:cxn ang="0">
                  <a:pos x="T2" y="T3"/>
                </a:cxn>
                <a:cxn ang="0">
                  <a:pos x="T4" y="T5"/>
                </a:cxn>
              </a:cxnLst>
              <a:rect l="0" t="0" r="r" b="b"/>
              <a:pathLst>
                <a:path w="1489" h="433">
                  <a:moveTo>
                    <a:pt x="1488" y="0"/>
                  </a:moveTo>
                  <a:lnTo>
                    <a:pt x="1488" y="432"/>
                  </a:lnTo>
                  <a:lnTo>
                    <a:pt x="0" y="432"/>
                  </a:lnTo>
                </a:path>
              </a:pathLst>
            </a:custGeom>
            <a:solidFill>
              <a:srgbClr val="114FFB"/>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170024" name="Rectangle 40"/>
          <p:cNvSpPr>
            <a:spLocks noChangeArrowheads="1"/>
          </p:cNvSpPr>
          <p:nvPr/>
        </p:nvSpPr>
        <p:spPr bwMode="auto">
          <a:xfrm>
            <a:off x="7094538" y="2125663"/>
            <a:ext cx="12985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r>
              <a:rPr lang="fr-FR" altLang="fr-FR" sz="1600">
                <a:solidFill>
                  <a:srgbClr val="FFFFFF"/>
                </a:solidFill>
                <a:effectLst>
                  <a:outerShdw blurRad="38100" dist="38100" dir="2700000" algn="tl">
                    <a:srgbClr val="C0C0C0"/>
                  </a:outerShdw>
                </a:effectLst>
                <a:latin typeface="Arial" charset="0"/>
              </a:rPr>
              <a:t>Client facturé</a:t>
            </a:r>
          </a:p>
        </p:txBody>
      </p:sp>
      <p:grpSp>
        <p:nvGrpSpPr>
          <p:cNvPr id="170025" name="Group 41"/>
          <p:cNvGrpSpPr>
            <a:grpSpLocks/>
          </p:cNvGrpSpPr>
          <p:nvPr/>
        </p:nvGrpSpPr>
        <p:grpSpPr bwMode="auto">
          <a:xfrm>
            <a:off x="4495800" y="1905000"/>
            <a:ext cx="1982788" cy="687388"/>
            <a:chOff x="2832" y="1200"/>
            <a:chExt cx="1249" cy="433"/>
          </a:xfrm>
        </p:grpSpPr>
        <p:sp>
          <p:nvSpPr>
            <p:cNvPr id="170026" name="Freeform 42"/>
            <p:cNvSpPr>
              <a:spLocks/>
            </p:cNvSpPr>
            <p:nvPr/>
          </p:nvSpPr>
          <p:spPr bwMode="auto">
            <a:xfrm>
              <a:off x="2832" y="1200"/>
              <a:ext cx="1249" cy="433"/>
            </a:xfrm>
            <a:custGeom>
              <a:avLst/>
              <a:gdLst>
                <a:gd name="T0" fmla="*/ 0 w 1249"/>
                <a:gd name="T1" fmla="*/ 432 h 433"/>
                <a:gd name="T2" fmla="*/ 0 w 1249"/>
                <a:gd name="T3" fmla="*/ 0 h 433"/>
                <a:gd name="T4" fmla="*/ 1248 w 1249"/>
                <a:gd name="T5" fmla="*/ 0 h 433"/>
              </a:gdLst>
              <a:ahLst/>
              <a:cxnLst>
                <a:cxn ang="0">
                  <a:pos x="T0" y="T1"/>
                </a:cxn>
                <a:cxn ang="0">
                  <a:pos x="T2" y="T3"/>
                </a:cxn>
                <a:cxn ang="0">
                  <a:pos x="T4" y="T5"/>
                </a:cxn>
              </a:cxnLst>
              <a:rect l="0" t="0" r="r" b="b"/>
              <a:pathLst>
                <a:path w="1249" h="433">
                  <a:moveTo>
                    <a:pt x="0" y="432"/>
                  </a:moveTo>
                  <a:lnTo>
                    <a:pt x="0" y="0"/>
                  </a:lnTo>
                  <a:lnTo>
                    <a:pt x="1248" y="0"/>
                  </a:lnTo>
                </a:path>
              </a:pathLst>
            </a:custGeom>
            <a:solidFill>
              <a:srgbClr val="114FFB"/>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70027" name="Freeform 43"/>
            <p:cNvSpPr>
              <a:spLocks/>
            </p:cNvSpPr>
            <p:nvPr/>
          </p:nvSpPr>
          <p:spPr bwMode="auto">
            <a:xfrm>
              <a:off x="2832" y="1200"/>
              <a:ext cx="1249" cy="433"/>
            </a:xfrm>
            <a:custGeom>
              <a:avLst/>
              <a:gdLst>
                <a:gd name="T0" fmla="*/ 1248 w 1249"/>
                <a:gd name="T1" fmla="*/ 0 h 433"/>
                <a:gd name="T2" fmla="*/ 1248 w 1249"/>
                <a:gd name="T3" fmla="*/ 432 h 433"/>
                <a:gd name="T4" fmla="*/ 0 w 1249"/>
                <a:gd name="T5" fmla="*/ 432 h 433"/>
              </a:gdLst>
              <a:ahLst/>
              <a:cxnLst>
                <a:cxn ang="0">
                  <a:pos x="T0" y="T1"/>
                </a:cxn>
                <a:cxn ang="0">
                  <a:pos x="T2" y="T3"/>
                </a:cxn>
                <a:cxn ang="0">
                  <a:pos x="T4" y="T5"/>
                </a:cxn>
              </a:cxnLst>
              <a:rect l="0" t="0" r="r" b="b"/>
              <a:pathLst>
                <a:path w="1249" h="433">
                  <a:moveTo>
                    <a:pt x="1248" y="0"/>
                  </a:moveTo>
                  <a:lnTo>
                    <a:pt x="1248" y="432"/>
                  </a:lnTo>
                  <a:lnTo>
                    <a:pt x="0" y="432"/>
                  </a:lnTo>
                </a:path>
              </a:pathLst>
            </a:custGeom>
            <a:solidFill>
              <a:srgbClr val="114FFB"/>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170028" name="Rectangle 44"/>
          <p:cNvSpPr>
            <a:spLocks noChangeArrowheads="1"/>
          </p:cNvSpPr>
          <p:nvPr/>
        </p:nvSpPr>
        <p:spPr bwMode="auto">
          <a:xfrm>
            <a:off x="5157788" y="2125663"/>
            <a:ext cx="677862"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r>
              <a:rPr lang="fr-FR" altLang="fr-FR" sz="1600">
                <a:solidFill>
                  <a:srgbClr val="FFFFFF"/>
                </a:solidFill>
                <a:effectLst>
                  <a:outerShdw blurRad="38100" dist="38100" dir="2700000" algn="tl">
                    <a:srgbClr val="C0C0C0"/>
                  </a:outerShdw>
                </a:effectLst>
                <a:latin typeface="Arial" charset="0"/>
              </a:rPr>
              <a:t>Payeur</a:t>
            </a:r>
          </a:p>
        </p:txBody>
      </p:sp>
      <p:grpSp>
        <p:nvGrpSpPr>
          <p:cNvPr id="170029" name="Group 45"/>
          <p:cNvGrpSpPr>
            <a:grpSpLocks/>
          </p:cNvGrpSpPr>
          <p:nvPr/>
        </p:nvGrpSpPr>
        <p:grpSpPr bwMode="auto">
          <a:xfrm>
            <a:off x="2438400" y="1905000"/>
            <a:ext cx="1982788" cy="687388"/>
            <a:chOff x="1536" y="1200"/>
            <a:chExt cx="1249" cy="433"/>
          </a:xfrm>
        </p:grpSpPr>
        <p:sp>
          <p:nvSpPr>
            <p:cNvPr id="170030" name="Freeform 46"/>
            <p:cNvSpPr>
              <a:spLocks/>
            </p:cNvSpPr>
            <p:nvPr/>
          </p:nvSpPr>
          <p:spPr bwMode="auto">
            <a:xfrm>
              <a:off x="1536" y="1200"/>
              <a:ext cx="1249" cy="433"/>
            </a:xfrm>
            <a:custGeom>
              <a:avLst/>
              <a:gdLst>
                <a:gd name="T0" fmla="*/ 0 w 1249"/>
                <a:gd name="T1" fmla="*/ 432 h 433"/>
                <a:gd name="T2" fmla="*/ 0 w 1249"/>
                <a:gd name="T3" fmla="*/ 0 h 433"/>
                <a:gd name="T4" fmla="*/ 1248 w 1249"/>
                <a:gd name="T5" fmla="*/ 0 h 433"/>
              </a:gdLst>
              <a:ahLst/>
              <a:cxnLst>
                <a:cxn ang="0">
                  <a:pos x="T0" y="T1"/>
                </a:cxn>
                <a:cxn ang="0">
                  <a:pos x="T2" y="T3"/>
                </a:cxn>
                <a:cxn ang="0">
                  <a:pos x="T4" y="T5"/>
                </a:cxn>
              </a:cxnLst>
              <a:rect l="0" t="0" r="r" b="b"/>
              <a:pathLst>
                <a:path w="1249" h="433">
                  <a:moveTo>
                    <a:pt x="0" y="432"/>
                  </a:moveTo>
                  <a:lnTo>
                    <a:pt x="0" y="0"/>
                  </a:lnTo>
                  <a:lnTo>
                    <a:pt x="1248" y="0"/>
                  </a:lnTo>
                </a:path>
              </a:pathLst>
            </a:custGeom>
            <a:solidFill>
              <a:srgbClr val="114FFB"/>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70031" name="Freeform 47"/>
            <p:cNvSpPr>
              <a:spLocks/>
            </p:cNvSpPr>
            <p:nvPr/>
          </p:nvSpPr>
          <p:spPr bwMode="auto">
            <a:xfrm>
              <a:off x="1536" y="1200"/>
              <a:ext cx="1249" cy="433"/>
            </a:xfrm>
            <a:custGeom>
              <a:avLst/>
              <a:gdLst>
                <a:gd name="T0" fmla="*/ 1248 w 1249"/>
                <a:gd name="T1" fmla="*/ 0 h 433"/>
                <a:gd name="T2" fmla="*/ 1248 w 1249"/>
                <a:gd name="T3" fmla="*/ 432 h 433"/>
                <a:gd name="T4" fmla="*/ 0 w 1249"/>
                <a:gd name="T5" fmla="*/ 432 h 433"/>
              </a:gdLst>
              <a:ahLst/>
              <a:cxnLst>
                <a:cxn ang="0">
                  <a:pos x="T0" y="T1"/>
                </a:cxn>
                <a:cxn ang="0">
                  <a:pos x="T2" y="T3"/>
                </a:cxn>
                <a:cxn ang="0">
                  <a:pos x="T4" y="T5"/>
                </a:cxn>
              </a:cxnLst>
              <a:rect l="0" t="0" r="r" b="b"/>
              <a:pathLst>
                <a:path w="1249" h="433">
                  <a:moveTo>
                    <a:pt x="1248" y="0"/>
                  </a:moveTo>
                  <a:lnTo>
                    <a:pt x="1248" y="432"/>
                  </a:lnTo>
                  <a:lnTo>
                    <a:pt x="0" y="432"/>
                  </a:lnTo>
                </a:path>
              </a:pathLst>
            </a:custGeom>
            <a:solidFill>
              <a:srgbClr val="114FFB"/>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170032" name="Rectangle 48"/>
          <p:cNvSpPr>
            <a:spLocks noChangeArrowheads="1"/>
          </p:cNvSpPr>
          <p:nvPr/>
        </p:nvSpPr>
        <p:spPr bwMode="auto">
          <a:xfrm>
            <a:off x="2919413" y="2125663"/>
            <a:ext cx="10382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r>
              <a:rPr lang="fr-FR" altLang="fr-FR" sz="1600">
                <a:solidFill>
                  <a:srgbClr val="FFFFFF"/>
                </a:solidFill>
                <a:effectLst>
                  <a:outerShdw blurRad="38100" dist="38100" dir="2700000" algn="tl">
                    <a:srgbClr val="C0C0C0"/>
                  </a:outerShdw>
                </a:effectLst>
                <a:latin typeface="Arial" charset="0"/>
              </a:rPr>
              <a:t>Client livré</a:t>
            </a:r>
          </a:p>
        </p:txBody>
      </p:sp>
      <p:grpSp>
        <p:nvGrpSpPr>
          <p:cNvPr id="170033" name="Group 49"/>
          <p:cNvGrpSpPr>
            <a:grpSpLocks/>
          </p:cNvGrpSpPr>
          <p:nvPr/>
        </p:nvGrpSpPr>
        <p:grpSpPr bwMode="auto">
          <a:xfrm>
            <a:off x="228600" y="1905000"/>
            <a:ext cx="2135188" cy="687388"/>
            <a:chOff x="144" y="1200"/>
            <a:chExt cx="1345" cy="433"/>
          </a:xfrm>
        </p:grpSpPr>
        <p:grpSp>
          <p:nvGrpSpPr>
            <p:cNvPr id="170034" name="Group 50"/>
            <p:cNvGrpSpPr>
              <a:grpSpLocks/>
            </p:cNvGrpSpPr>
            <p:nvPr/>
          </p:nvGrpSpPr>
          <p:grpSpPr bwMode="auto">
            <a:xfrm>
              <a:off x="144" y="1200"/>
              <a:ext cx="1345" cy="433"/>
              <a:chOff x="144" y="1200"/>
              <a:chExt cx="1345" cy="433"/>
            </a:xfrm>
          </p:grpSpPr>
          <p:sp>
            <p:nvSpPr>
              <p:cNvPr id="170035" name="Freeform 51"/>
              <p:cNvSpPr>
                <a:spLocks/>
              </p:cNvSpPr>
              <p:nvPr/>
            </p:nvSpPr>
            <p:spPr bwMode="auto">
              <a:xfrm>
                <a:off x="144" y="1200"/>
                <a:ext cx="1345" cy="433"/>
              </a:xfrm>
              <a:custGeom>
                <a:avLst/>
                <a:gdLst>
                  <a:gd name="T0" fmla="*/ 0 w 1345"/>
                  <a:gd name="T1" fmla="*/ 432 h 433"/>
                  <a:gd name="T2" fmla="*/ 0 w 1345"/>
                  <a:gd name="T3" fmla="*/ 0 h 433"/>
                  <a:gd name="T4" fmla="*/ 1344 w 1345"/>
                  <a:gd name="T5" fmla="*/ 0 h 433"/>
                </a:gdLst>
                <a:ahLst/>
                <a:cxnLst>
                  <a:cxn ang="0">
                    <a:pos x="T0" y="T1"/>
                  </a:cxn>
                  <a:cxn ang="0">
                    <a:pos x="T2" y="T3"/>
                  </a:cxn>
                  <a:cxn ang="0">
                    <a:pos x="T4" y="T5"/>
                  </a:cxn>
                </a:cxnLst>
                <a:rect l="0" t="0" r="r" b="b"/>
                <a:pathLst>
                  <a:path w="1345" h="433">
                    <a:moveTo>
                      <a:pt x="0" y="432"/>
                    </a:moveTo>
                    <a:lnTo>
                      <a:pt x="0" y="0"/>
                    </a:lnTo>
                    <a:lnTo>
                      <a:pt x="1344" y="0"/>
                    </a:lnTo>
                  </a:path>
                </a:pathLst>
              </a:custGeom>
              <a:solidFill>
                <a:srgbClr val="114FFB"/>
              </a:solidFill>
              <a:ln w="12699" cap="rnd" cmpd="sng">
                <a:solidFill>
                  <a:srgbClr val="C1CEF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70036" name="Freeform 52"/>
              <p:cNvSpPr>
                <a:spLocks/>
              </p:cNvSpPr>
              <p:nvPr/>
            </p:nvSpPr>
            <p:spPr bwMode="auto">
              <a:xfrm>
                <a:off x="144" y="1200"/>
                <a:ext cx="1345" cy="433"/>
              </a:xfrm>
              <a:custGeom>
                <a:avLst/>
                <a:gdLst>
                  <a:gd name="T0" fmla="*/ 1344 w 1345"/>
                  <a:gd name="T1" fmla="*/ 0 h 433"/>
                  <a:gd name="T2" fmla="*/ 1344 w 1345"/>
                  <a:gd name="T3" fmla="*/ 432 h 433"/>
                  <a:gd name="T4" fmla="*/ 0 w 1345"/>
                  <a:gd name="T5" fmla="*/ 432 h 433"/>
                </a:gdLst>
                <a:ahLst/>
                <a:cxnLst>
                  <a:cxn ang="0">
                    <a:pos x="T0" y="T1"/>
                  </a:cxn>
                  <a:cxn ang="0">
                    <a:pos x="T2" y="T3"/>
                  </a:cxn>
                  <a:cxn ang="0">
                    <a:pos x="T4" y="T5"/>
                  </a:cxn>
                </a:cxnLst>
                <a:rect l="0" t="0" r="r" b="b"/>
                <a:pathLst>
                  <a:path w="1345" h="433">
                    <a:moveTo>
                      <a:pt x="1344" y="0"/>
                    </a:moveTo>
                    <a:lnTo>
                      <a:pt x="1344" y="432"/>
                    </a:lnTo>
                    <a:lnTo>
                      <a:pt x="0" y="432"/>
                    </a:lnTo>
                  </a:path>
                </a:pathLst>
              </a:custGeom>
              <a:solidFill>
                <a:srgbClr val="114FFB"/>
              </a:solidFill>
              <a:ln w="12699" cap="rnd" cmpd="sng">
                <a:solidFill>
                  <a:srgbClr val="00279F"/>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170037" name="Rectangle 53"/>
            <p:cNvSpPr>
              <a:spLocks noChangeArrowheads="1"/>
            </p:cNvSpPr>
            <p:nvPr/>
          </p:nvSpPr>
          <p:spPr bwMode="auto">
            <a:xfrm>
              <a:off x="317" y="1339"/>
              <a:ext cx="998"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spcBef>
                  <a:spcPct val="0"/>
                </a:spcBef>
                <a:defRPr sz="2400">
                  <a:solidFill>
                    <a:schemeClr val="tx1"/>
                  </a:solidFill>
                  <a:latin typeface="Times New Roman" charset="0"/>
                </a:defRPr>
              </a:lvl1pPr>
              <a:lvl2pPr marL="571500" algn="l">
                <a:spcBef>
                  <a:spcPct val="0"/>
                </a:spcBef>
                <a:defRPr sz="2400">
                  <a:solidFill>
                    <a:schemeClr val="tx1"/>
                  </a:solidFill>
                  <a:latin typeface="Times New Roman" charset="0"/>
                </a:defRPr>
              </a:lvl2pPr>
              <a:lvl3pPr marL="1143000" algn="l">
                <a:spcBef>
                  <a:spcPct val="0"/>
                </a:spcBef>
                <a:defRPr sz="2400">
                  <a:solidFill>
                    <a:schemeClr val="tx1"/>
                  </a:solidFill>
                  <a:latin typeface="Times New Roman" charset="0"/>
                </a:defRPr>
              </a:lvl3pPr>
              <a:lvl4pPr marL="1714500" algn="l">
                <a:spcBef>
                  <a:spcPct val="0"/>
                </a:spcBef>
                <a:defRPr sz="2400">
                  <a:solidFill>
                    <a:schemeClr val="tx1"/>
                  </a:solidFill>
                  <a:latin typeface="Times New Roman" charset="0"/>
                </a:defRPr>
              </a:lvl4pPr>
              <a:lvl5pPr marL="2286000" algn="l">
                <a:spcBef>
                  <a:spcPct val="0"/>
                </a:spcBef>
                <a:defRPr sz="2400">
                  <a:solidFill>
                    <a:schemeClr val="tx1"/>
                  </a:solidFill>
                  <a:latin typeface="Times New Roman" charset="0"/>
                </a:defRPr>
              </a:lvl5pPr>
              <a:lvl6pPr marL="2743200" eaLnBrk="0" fontAlgn="base" hangingPunct="0">
                <a:spcBef>
                  <a:spcPct val="0"/>
                </a:spcBef>
                <a:spcAft>
                  <a:spcPct val="0"/>
                </a:spcAft>
                <a:defRPr sz="2400">
                  <a:solidFill>
                    <a:schemeClr val="tx1"/>
                  </a:solidFill>
                  <a:latin typeface="Times New Roman" charset="0"/>
                </a:defRPr>
              </a:lvl6pPr>
              <a:lvl7pPr marL="3200400" eaLnBrk="0" fontAlgn="base" hangingPunct="0">
                <a:spcBef>
                  <a:spcPct val="0"/>
                </a:spcBef>
                <a:spcAft>
                  <a:spcPct val="0"/>
                </a:spcAft>
                <a:defRPr sz="2400">
                  <a:solidFill>
                    <a:schemeClr val="tx1"/>
                  </a:solidFill>
                  <a:latin typeface="Times New Roman" charset="0"/>
                </a:defRPr>
              </a:lvl7pPr>
              <a:lvl8pPr marL="3657600" eaLnBrk="0" fontAlgn="base" hangingPunct="0">
                <a:spcBef>
                  <a:spcPct val="0"/>
                </a:spcBef>
                <a:spcAft>
                  <a:spcPct val="0"/>
                </a:spcAft>
                <a:defRPr sz="2400">
                  <a:solidFill>
                    <a:schemeClr val="tx1"/>
                  </a:solidFill>
                  <a:latin typeface="Times New Roman" charset="0"/>
                </a:defRPr>
              </a:lvl8pPr>
              <a:lvl9pPr marL="4114800" eaLnBrk="0" fontAlgn="base" hangingPunct="0">
                <a:spcBef>
                  <a:spcPct val="0"/>
                </a:spcBef>
                <a:spcAft>
                  <a:spcPct val="0"/>
                </a:spcAft>
                <a:defRPr sz="2400">
                  <a:solidFill>
                    <a:schemeClr val="tx1"/>
                  </a:solidFill>
                  <a:latin typeface="Times New Roman" charset="0"/>
                </a:defRPr>
              </a:lvl9pPr>
            </a:lstStyle>
            <a:p>
              <a:pPr algn="ctr"/>
              <a:r>
                <a:rPr lang="fr-FR" altLang="fr-FR" sz="1600">
                  <a:solidFill>
                    <a:srgbClr val="FFFFFF"/>
                  </a:solidFill>
                  <a:effectLst>
                    <a:outerShdw blurRad="38100" dist="38100" dir="2700000" algn="tl">
                      <a:srgbClr val="C0C0C0"/>
                    </a:outerShdw>
                  </a:effectLst>
                  <a:latin typeface="Arial" charset="0"/>
                </a:rPr>
                <a:t>Donneur d'ordre</a:t>
              </a:r>
            </a:p>
          </p:txBody>
        </p:sp>
      </p:grpSp>
      <p:sp>
        <p:nvSpPr>
          <p:cNvPr id="170038" name="Rectangle 54"/>
          <p:cNvSpPr>
            <a:spLocks noChangeArrowheads="1"/>
          </p:cNvSpPr>
          <p:nvPr/>
        </p:nvSpPr>
        <p:spPr bwMode="auto">
          <a:xfrm>
            <a:off x="990600" y="360363"/>
            <a:ext cx="7315200" cy="554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p>
            <a:pPr algn="l">
              <a:spcBef>
                <a:spcPct val="0"/>
              </a:spcBef>
            </a:pPr>
            <a:r>
              <a:rPr lang="fr-FR" altLang="fr-FR">
                <a:solidFill>
                  <a:srgbClr val="CC00CC"/>
                </a:solidFill>
                <a:effectLst>
                  <a:outerShdw blurRad="38100" dist="38100" dir="2700000" algn="tl">
                    <a:srgbClr val="C0C0C0"/>
                  </a:outerShdw>
                </a:effectLst>
              </a:rPr>
              <a:t>Fichier clients - fonctions partenaires</a:t>
            </a:r>
            <a:endParaRPr lang="fr-FR" altLang="fr-FR" sz="2800" b="0"/>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bwMode="auto">
          <a:xfrm>
            <a:off x="685800" y="2286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defTabSz="914400"/>
            <a:r>
              <a:rPr lang="fr-FR" altLang="fr-FR" sz="3200">
                <a:solidFill>
                  <a:srgbClr val="CC00CC"/>
                </a:solidFill>
                <a:latin typeface="Times New Roman" charset="0"/>
              </a:rPr>
              <a:t>Données de base client: Nœuds hiérarchiques</a:t>
            </a:r>
            <a:endParaRPr lang="fr-FR" altLang="fr-FR" sz="2400" b="0">
              <a:solidFill>
                <a:schemeClr val="tx1"/>
              </a:solidFill>
              <a:effectLst/>
              <a:latin typeface="Times New Roman" charset="0"/>
            </a:endParaRPr>
          </a:p>
        </p:txBody>
      </p:sp>
      <p:sp>
        <p:nvSpPr>
          <p:cNvPr id="143363" name="Rectangle 3"/>
          <p:cNvSpPr>
            <a:spLocks noChangeArrowheads="1"/>
          </p:cNvSpPr>
          <p:nvPr/>
        </p:nvSpPr>
        <p:spPr bwMode="auto">
          <a:xfrm>
            <a:off x="990600" y="2971800"/>
            <a:ext cx="1905000" cy="914400"/>
          </a:xfrm>
          <a:prstGeom prst="rect">
            <a:avLst/>
          </a:prstGeom>
          <a:solidFill>
            <a:srgbClr val="FF66CC"/>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Client1</a:t>
            </a:r>
            <a:endParaRPr lang="fr-FR" altLang="fr-FR" sz="1600" b="0">
              <a:latin typeface="Arial" charset="0"/>
            </a:endParaRPr>
          </a:p>
        </p:txBody>
      </p:sp>
      <p:sp>
        <p:nvSpPr>
          <p:cNvPr id="143364" name="Rectangle 4"/>
          <p:cNvSpPr>
            <a:spLocks noChangeArrowheads="1"/>
          </p:cNvSpPr>
          <p:nvPr/>
        </p:nvSpPr>
        <p:spPr bwMode="auto">
          <a:xfrm>
            <a:off x="6477000" y="3124200"/>
            <a:ext cx="1905000" cy="914400"/>
          </a:xfrm>
          <a:prstGeom prst="rect">
            <a:avLst/>
          </a:prstGeom>
          <a:solidFill>
            <a:srgbClr val="FF66CC"/>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Client 4</a:t>
            </a:r>
            <a:endParaRPr lang="fr-FR" altLang="fr-FR" sz="1600" b="0">
              <a:latin typeface="Arial" charset="0"/>
            </a:endParaRPr>
          </a:p>
        </p:txBody>
      </p:sp>
      <p:sp>
        <p:nvSpPr>
          <p:cNvPr id="143365" name="Rectangle 5"/>
          <p:cNvSpPr>
            <a:spLocks noChangeArrowheads="1"/>
          </p:cNvSpPr>
          <p:nvPr/>
        </p:nvSpPr>
        <p:spPr bwMode="auto">
          <a:xfrm>
            <a:off x="3657600" y="1828800"/>
            <a:ext cx="1905000" cy="914400"/>
          </a:xfrm>
          <a:prstGeom prst="rect">
            <a:avLst/>
          </a:prstGeom>
          <a:solidFill>
            <a:srgbClr val="3366FF"/>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Nœud </a:t>
            </a:r>
          </a:p>
          <a:p>
            <a:pPr algn="ctr"/>
            <a:r>
              <a:rPr lang="fr-FR" altLang="fr-FR" sz="1600">
                <a:latin typeface="Arial" charset="0"/>
              </a:rPr>
              <a:t>hiérarchique</a:t>
            </a:r>
            <a:endParaRPr lang="fr-FR" altLang="fr-FR" sz="1600" b="0">
              <a:latin typeface="Arial" charset="0"/>
            </a:endParaRPr>
          </a:p>
        </p:txBody>
      </p:sp>
      <p:sp>
        <p:nvSpPr>
          <p:cNvPr id="143366" name="Rectangle 6"/>
          <p:cNvSpPr>
            <a:spLocks noChangeArrowheads="1"/>
          </p:cNvSpPr>
          <p:nvPr/>
        </p:nvSpPr>
        <p:spPr bwMode="auto">
          <a:xfrm>
            <a:off x="6477000" y="4419600"/>
            <a:ext cx="1905000" cy="914400"/>
          </a:xfrm>
          <a:prstGeom prst="rect">
            <a:avLst/>
          </a:prstGeom>
          <a:solidFill>
            <a:srgbClr val="FF66CC"/>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Client 5</a:t>
            </a:r>
            <a:endParaRPr lang="fr-FR" altLang="fr-FR" sz="1600" b="0">
              <a:latin typeface="Arial" charset="0"/>
            </a:endParaRPr>
          </a:p>
        </p:txBody>
      </p:sp>
      <p:sp>
        <p:nvSpPr>
          <p:cNvPr id="143367" name="Rectangle 7"/>
          <p:cNvSpPr>
            <a:spLocks noChangeArrowheads="1"/>
          </p:cNvSpPr>
          <p:nvPr/>
        </p:nvSpPr>
        <p:spPr bwMode="auto">
          <a:xfrm>
            <a:off x="3733800" y="3657600"/>
            <a:ext cx="1905000" cy="914400"/>
          </a:xfrm>
          <a:prstGeom prst="rect">
            <a:avLst/>
          </a:prstGeom>
          <a:solidFill>
            <a:srgbClr val="FF66CC"/>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Client 3</a:t>
            </a:r>
            <a:endParaRPr lang="fr-FR" altLang="fr-FR" sz="1600" b="0">
              <a:latin typeface="Arial" charset="0"/>
            </a:endParaRPr>
          </a:p>
        </p:txBody>
      </p:sp>
      <p:sp>
        <p:nvSpPr>
          <p:cNvPr id="143368" name="Rectangle 8"/>
          <p:cNvSpPr>
            <a:spLocks noChangeArrowheads="1"/>
          </p:cNvSpPr>
          <p:nvPr/>
        </p:nvSpPr>
        <p:spPr bwMode="auto">
          <a:xfrm>
            <a:off x="990600" y="4419600"/>
            <a:ext cx="1905000" cy="914400"/>
          </a:xfrm>
          <a:prstGeom prst="rect">
            <a:avLst/>
          </a:prstGeom>
          <a:solidFill>
            <a:srgbClr val="FF66CC"/>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Client 2</a:t>
            </a:r>
            <a:endParaRPr lang="fr-FR" altLang="fr-FR" sz="1600" b="0">
              <a:latin typeface="Arial" charset="0"/>
            </a:endParaRPr>
          </a:p>
        </p:txBody>
      </p:sp>
      <p:sp>
        <p:nvSpPr>
          <p:cNvPr id="143369" name="Line 9"/>
          <p:cNvSpPr>
            <a:spLocks noChangeShapeType="1"/>
          </p:cNvSpPr>
          <p:nvPr/>
        </p:nvSpPr>
        <p:spPr bwMode="auto">
          <a:xfrm>
            <a:off x="4572000" y="2743200"/>
            <a:ext cx="0" cy="990600"/>
          </a:xfrm>
          <a:prstGeom prst="line">
            <a:avLst/>
          </a:prstGeom>
          <a:noFill/>
          <a:ln w="12700">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43370" name="Line 10"/>
          <p:cNvSpPr>
            <a:spLocks noChangeShapeType="1"/>
          </p:cNvSpPr>
          <p:nvPr/>
        </p:nvSpPr>
        <p:spPr bwMode="auto">
          <a:xfrm>
            <a:off x="2895600" y="3429000"/>
            <a:ext cx="3581400" cy="0"/>
          </a:xfrm>
          <a:prstGeom prst="line">
            <a:avLst/>
          </a:prstGeom>
          <a:noFill/>
          <a:ln w="12700">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43371" name="Line 11"/>
          <p:cNvSpPr>
            <a:spLocks noChangeShapeType="1"/>
          </p:cNvSpPr>
          <p:nvPr/>
        </p:nvSpPr>
        <p:spPr bwMode="auto">
          <a:xfrm>
            <a:off x="3429000" y="3429000"/>
            <a:ext cx="0" cy="1447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43372" name="Line 12"/>
          <p:cNvSpPr>
            <a:spLocks noChangeShapeType="1"/>
          </p:cNvSpPr>
          <p:nvPr/>
        </p:nvSpPr>
        <p:spPr bwMode="auto">
          <a:xfrm>
            <a:off x="6019800" y="3429000"/>
            <a:ext cx="0" cy="1447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43373" name="Line 13"/>
          <p:cNvSpPr>
            <a:spLocks noChangeShapeType="1"/>
          </p:cNvSpPr>
          <p:nvPr/>
        </p:nvSpPr>
        <p:spPr bwMode="auto">
          <a:xfrm flipH="1">
            <a:off x="2895600" y="4876800"/>
            <a:ext cx="533400" cy="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43374" name="Line 14"/>
          <p:cNvSpPr>
            <a:spLocks noChangeShapeType="1"/>
          </p:cNvSpPr>
          <p:nvPr/>
        </p:nvSpPr>
        <p:spPr bwMode="auto">
          <a:xfrm>
            <a:off x="6019800" y="4876800"/>
            <a:ext cx="457200" cy="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bwMode="auto">
          <a:xfrm>
            <a:off x="2362200" y="2286000"/>
            <a:ext cx="5029200" cy="2209800"/>
          </a:xfrm>
          <a:solidFill>
            <a:srgbClr val="CCECFF"/>
          </a:solidFill>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r>
              <a:rPr lang="fr-FR" altLang="fr-FR">
                <a:effectLst>
                  <a:outerShdw blurRad="38100" dist="38100" dir="2700000" algn="tl">
                    <a:srgbClr val="000000"/>
                  </a:outerShdw>
                </a:effectLst>
              </a:rPr>
              <a:t/>
            </a:r>
            <a:br>
              <a:rPr lang="fr-FR" altLang="fr-FR">
                <a:effectLst>
                  <a:outerShdw blurRad="38100" dist="38100" dir="2700000" algn="tl">
                    <a:srgbClr val="000000"/>
                  </a:outerShdw>
                </a:effectLst>
              </a:rPr>
            </a:br>
            <a:r>
              <a:rPr lang="fr-FR" altLang="fr-FR" sz="6600">
                <a:effectLst>
                  <a:outerShdw blurRad="38100" dist="38100" dir="2700000" algn="tl">
                    <a:srgbClr val="000000"/>
                  </a:outerShdw>
                </a:effectLst>
              </a:rPr>
              <a:t>DEMO</a:t>
            </a:r>
            <a:endParaRPr lang="fr-FR" altLang="fr-FR">
              <a:effectLst>
                <a:outerShdw blurRad="38100" dist="38100" dir="2700000" algn="tl">
                  <a:srgbClr val="000000"/>
                </a:outerShdw>
              </a:effectLst>
            </a:endParaRP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4665091"/>
            <a:ext cx="4572000" cy="923330"/>
          </a:xfrm>
          <a:prstGeom prst="rect">
            <a:avLst/>
          </a:prstGeom>
        </p:spPr>
        <p:txBody>
          <a:bodyPr>
            <a:spAutoFit/>
          </a:bodyPr>
          <a:lstStyle/>
          <a:p>
            <a:r>
              <a:rPr lang="fr-FR" dirty="0"/>
              <a:t>Sharesap.com®. Copyright©. </a:t>
            </a:r>
            <a:r>
              <a:rPr lang="fr-FR" dirty="0" smtClean="0"/>
              <a:t>All </a:t>
            </a:r>
            <a:r>
              <a:rPr lang="fr-FR" dirty="0" err="1" smtClean="0"/>
              <a:t>rights</a:t>
            </a:r>
            <a:r>
              <a:rPr lang="fr-FR" dirty="0" smtClean="0"/>
              <a:t> </a:t>
            </a:r>
            <a:r>
              <a:rPr lang="fr-FR" dirty="0" err="1" smtClean="0"/>
              <a:t>reserved</a:t>
            </a:r>
            <a:r>
              <a:rPr lang="fr-FR" dirty="0" smtClean="0"/>
              <a:t>. </a:t>
            </a:r>
            <a:r>
              <a:rPr lang="fr-FR" dirty="0"/>
              <a:t>Par Mickael QUESNOT, Consultant SAP</a:t>
            </a:r>
            <a:endParaRPr lang="en-GB" dirty="0"/>
          </a:p>
        </p:txBody>
      </p:sp>
    </p:spTree>
    <p:extLst>
      <p:ext uri="{BB962C8B-B14F-4D97-AF65-F5344CB8AC3E}">
        <p14:creationId xmlns:p14="http://schemas.microsoft.com/office/powerpoint/2010/main" val="4238380979"/>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ChangeArrowheads="1"/>
          </p:cNvSpPr>
          <p:nvPr/>
        </p:nvSpPr>
        <p:spPr bwMode="auto">
          <a:xfrm>
            <a:off x="2209800" y="449263"/>
            <a:ext cx="4572000" cy="236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a:spcBef>
                <a:spcPct val="0"/>
              </a:spcBef>
              <a:tabLst>
                <a:tab pos="1568450" algn="l"/>
              </a:tabLst>
              <a:defRPr sz="3600" b="1">
                <a:solidFill>
                  <a:schemeClr val="accent2"/>
                </a:solidFill>
                <a:effectLst>
                  <a:outerShdw blurRad="38100" dist="38100" dir="2700000" algn="tl">
                    <a:srgbClr val="C0C0C0"/>
                  </a:outerShdw>
                </a:effectLst>
                <a:latin typeface="Arial" charset="0"/>
              </a:defRPr>
            </a:lvl1pPr>
            <a:lvl2pPr>
              <a:spcBef>
                <a:spcPct val="0"/>
              </a:spcBef>
              <a:tabLst>
                <a:tab pos="1568450" algn="l"/>
              </a:tabLst>
              <a:defRPr sz="3600" b="1">
                <a:solidFill>
                  <a:schemeClr val="accent2"/>
                </a:solidFill>
                <a:effectLst>
                  <a:outerShdw blurRad="38100" dist="38100" dir="2700000" algn="tl">
                    <a:srgbClr val="C0C0C0"/>
                  </a:outerShdw>
                </a:effectLst>
                <a:latin typeface="Arial" charset="0"/>
              </a:defRPr>
            </a:lvl2pPr>
            <a:lvl3pPr>
              <a:spcBef>
                <a:spcPct val="0"/>
              </a:spcBef>
              <a:tabLst>
                <a:tab pos="1568450" algn="l"/>
              </a:tabLst>
              <a:defRPr sz="3600" b="1">
                <a:solidFill>
                  <a:schemeClr val="accent2"/>
                </a:solidFill>
                <a:effectLst>
                  <a:outerShdw blurRad="38100" dist="38100" dir="2700000" algn="tl">
                    <a:srgbClr val="C0C0C0"/>
                  </a:outerShdw>
                </a:effectLst>
                <a:latin typeface="Arial" charset="0"/>
              </a:defRPr>
            </a:lvl3pPr>
            <a:lvl4pPr>
              <a:spcBef>
                <a:spcPct val="0"/>
              </a:spcBef>
              <a:tabLst>
                <a:tab pos="1568450" algn="l"/>
              </a:tabLst>
              <a:defRPr sz="3600" b="1">
                <a:solidFill>
                  <a:schemeClr val="accent2"/>
                </a:solidFill>
                <a:effectLst>
                  <a:outerShdw blurRad="38100" dist="38100" dir="2700000" algn="tl">
                    <a:srgbClr val="C0C0C0"/>
                  </a:outerShdw>
                </a:effectLst>
                <a:latin typeface="Arial" charset="0"/>
              </a:defRPr>
            </a:lvl4pPr>
            <a:lvl5pPr>
              <a:spcBef>
                <a:spcPct val="0"/>
              </a:spcBef>
              <a:tabLst>
                <a:tab pos="1568450" algn="l"/>
              </a:tabLst>
              <a:defRPr sz="3600" b="1">
                <a:solidFill>
                  <a:schemeClr val="accent2"/>
                </a:solidFill>
                <a:effectLst>
                  <a:outerShdw blurRad="38100" dist="38100" dir="2700000" algn="tl">
                    <a:srgbClr val="C0C0C0"/>
                  </a:outerShdw>
                </a:effectLst>
                <a:latin typeface="Arial" charset="0"/>
              </a:defRPr>
            </a:lvl5pPr>
            <a:lvl6pPr marL="457200" algn="ctr" eaLnBrk="0" fontAlgn="base" hangingPunct="0">
              <a:spcBef>
                <a:spcPct val="0"/>
              </a:spcBef>
              <a:spcAft>
                <a:spcPct val="0"/>
              </a:spcAft>
              <a:tabLst>
                <a:tab pos="1568450" algn="l"/>
              </a:tabLst>
              <a:defRPr sz="3600" b="1">
                <a:solidFill>
                  <a:schemeClr val="accent2"/>
                </a:solidFill>
                <a:effectLst>
                  <a:outerShdw blurRad="38100" dist="38100" dir="2700000" algn="tl">
                    <a:srgbClr val="C0C0C0"/>
                  </a:outerShdw>
                </a:effectLst>
                <a:latin typeface="Arial" charset="0"/>
              </a:defRPr>
            </a:lvl6pPr>
            <a:lvl7pPr marL="914400" algn="ctr" eaLnBrk="0" fontAlgn="base" hangingPunct="0">
              <a:spcBef>
                <a:spcPct val="0"/>
              </a:spcBef>
              <a:spcAft>
                <a:spcPct val="0"/>
              </a:spcAft>
              <a:tabLst>
                <a:tab pos="1568450" algn="l"/>
              </a:tabLst>
              <a:defRPr sz="3600" b="1">
                <a:solidFill>
                  <a:schemeClr val="accent2"/>
                </a:solidFill>
                <a:effectLst>
                  <a:outerShdw blurRad="38100" dist="38100" dir="2700000" algn="tl">
                    <a:srgbClr val="C0C0C0"/>
                  </a:outerShdw>
                </a:effectLst>
                <a:latin typeface="Arial" charset="0"/>
              </a:defRPr>
            </a:lvl7pPr>
            <a:lvl8pPr marL="1371600" algn="ctr" eaLnBrk="0" fontAlgn="base" hangingPunct="0">
              <a:spcBef>
                <a:spcPct val="0"/>
              </a:spcBef>
              <a:spcAft>
                <a:spcPct val="0"/>
              </a:spcAft>
              <a:tabLst>
                <a:tab pos="1568450" algn="l"/>
              </a:tabLst>
              <a:defRPr sz="3600" b="1">
                <a:solidFill>
                  <a:schemeClr val="accent2"/>
                </a:solidFill>
                <a:effectLst>
                  <a:outerShdw blurRad="38100" dist="38100" dir="2700000" algn="tl">
                    <a:srgbClr val="C0C0C0"/>
                  </a:outerShdw>
                </a:effectLst>
                <a:latin typeface="Arial" charset="0"/>
              </a:defRPr>
            </a:lvl8pPr>
            <a:lvl9pPr marL="1828800" algn="ctr" eaLnBrk="0" fontAlgn="base" hangingPunct="0">
              <a:spcBef>
                <a:spcPct val="0"/>
              </a:spcBef>
              <a:spcAft>
                <a:spcPct val="0"/>
              </a:spcAft>
              <a:tabLst>
                <a:tab pos="1568450" algn="l"/>
              </a:tabLst>
              <a:defRPr sz="3600" b="1">
                <a:solidFill>
                  <a:schemeClr val="accent2"/>
                </a:solidFill>
                <a:effectLst>
                  <a:outerShdw blurRad="38100" dist="38100" dir="2700000" algn="tl">
                    <a:srgbClr val="C0C0C0"/>
                  </a:outerShdw>
                </a:effectLst>
                <a:latin typeface="Arial" charset="0"/>
              </a:defRPr>
            </a:lvl9pPr>
          </a:lstStyle>
          <a:p>
            <a:r>
              <a:rPr lang="fr-FR" altLang="fr-FR">
                <a:solidFill>
                  <a:srgbClr val="CC00CC"/>
                </a:solidFill>
              </a:rPr>
              <a:t>Résumé</a:t>
            </a:r>
            <a:endParaRPr lang="fr-FR" altLang="fr-FR" sz="2800"/>
          </a:p>
        </p:txBody>
      </p:sp>
      <p:sp>
        <p:nvSpPr>
          <p:cNvPr id="171011" name="Rectangle 3"/>
          <p:cNvSpPr>
            <a:spLocks noChangeArrowheads="1"/>
          </p:cNvSpPr>
          <p:nvPr/>
        </p:nvSpPr>
        <p:spPr bwMode="auto">
          <a:xfrm>
            <a:off x="990600" y="1524000"/>
            <a:ext cx="7162800" cy="4065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292100" indent="-292100" algn="l" defTabSz="687388">
              <a:buChar char="•"/>
              <a:defRPr sz="3200" b="1">
                <a:solidFill>
                  <a:schemeClr val="tx1"/>
                </a:solidFill>
                <a:latin typeface="Times New Roman" charset="0"/>
              </a:defRPr>
            </a:lvl1pPr>
            <a:lvl2pPr marL="785813" indent="-271463" algn="l" defTabSz="687388">
              <a:buChar char="–"/>
              <a:defRPr sz="2800" b="1">
                <a:solidFill>
                  <a:schemeClr val="tx1"/>
                </a:solidFill>
                <a:latin typeface="Times New Roman" charset="0"/>
              </a:defRPr>
            </a:lvl2pPr>
            <a:lvl3pPr marL="1171575" indent="-271463" algn="l" defTabSz="687388">
              <a:buChar char="•"/>
              <a:defRPr sz="2400" b="1">
                <a:solidFill>
                  <a:schemeClr val="tx1"/>
                </a:solidFill>
                <a:latin typeface="Times New Roman" charset="0"/>
              </a:defRPr>
            </a:lvl3pPr>
            <a:lvl4pPr marL="1557338" indent="-271463" algn="l" defTabSz="687388">
              <a:buChar char="–"/>
              <a:defRPr sz="2000" b="1">
                <a:solidFill>
                  <a:schemeClr val="tx1"/>
                </a:solidFill>
                <a:latin typeface="Times New Roman" charset="0"/>
              </a:defRPr>
            </a:lvl4pPr>
            <a:lvl5pPr marL="2019300" indent="-271463" algn="l" defTabSz="687388">
              <a:buChar char="•"/>
              <a:defRPr sz="2000" b="1">
                <a:solidFill>
                  <a:schemeClr val="tx1"/>
                </a:solidFill>
                <a:latin typeface="Times New Roman" charset="0"/>
              </a:defRPr>
            </a:lvl5pPr>
            <a:lvl6pPr marL="2476500" indent="-271463" defTabSz="687388" eaLnBrk="0" fontAlgn="base" hangingPunct="0">
              <a:spcBef>
                <a:spcPct val="20000"/>
              </a:spcBef>
              <a:spcAft>
                <a:spcPct val="0"/>
              </a:spcAft>
              <a:buChar char="•"/>
              <a:defRPr sz="2000" b="1">
                <a:solidFill>
                  <a:schemeClr val="tx1"/>
                </a:solidFill>
                <a:latin typeface="Times New Roman" charset="0"/>
              </a:defRPr>
            </a:lvl6pPr>
            <a:lvl7pPr marL="2933700" indent="-271463" defTabSz="687388" eaLnBrk="0" fontAlgn="base" hangingPunct="0">
              <a:spcBef>
                <a:spcPct val="20000"/>
              </a:spcBef>
              <a:spcAft>
                <a:spcPct val="0"/>
              </a:spcAft>
              <a:buChar char="•"/>
              <a:defRPr sz="2000" b="1">
                <a:solidFill>
                  <a:schemeClr val="tx1"/>
                </a:solidFill>
                <a:latin typeface="Times New Roman" charset="0"/>
              </a:defRPr>
            </a:lvl7pPr>
            <a:lvl8pPr marL="3390900" indent="-271463" defTabSz="687388" eaLnBrk="0" fontAlgn="base" hangingPunct="0">
              <a:spcBef>
                <a:spcPct val="20000"/>
              </a:spcBef>
              <a:spcAft>
                <a:spcPct val="0"/>
              </a:spcAft>
              <a:buChar char="•"/>
              <a:defRPr sz="2000" b="1">
                <a:solidFill>
                  <a:schemeClr val="tx1"/>
                </a:solidFill>
                <a:latin typeface="Times New Roman" charset="0"/>
              </a:defRPr>
            </a:lvl8pPr>
            <a:lvl9pPr marL="3848100" indent="-271463" defTabSz="687388" eaLnBrk="0" fontAlgn="base" hangingPunct="0">
              <a:spcBef>
                <a:spcPct val="20000"/>
              </a:spcBef>
              <a:spcAft>
                <a:spcPct val="0"/>
              </a:spcAft>
              <a:buChar char="•"/>
              <a:defRPr sz="2000" b="1">
                <a:solidFill>
                  <a:schemeClr val="tx1"/>
                </a:solidFill>
                <a:latin typeface="Times New Roman" charset="0"/>
              </a:defRPr>
            </a:lvl9pPr>
          </a:lstStyle>
          <a:p>
            <a:pPr>
              <a:spcBef>
                <a:spcPct val="0"/>
              </a:spcBef>
              <a:spcAft>
                <a:spcPct val="50000"/>
              </a:spcAft>
              <a:buClr>
                <a:schemeClr val="accent2"/>
              </a:buClr>
              <a:buSzPct val="90000"/>
              <a:buFont typeface="Wingdings" pitchFamily="2" charset="2"/>
              <a:buChar char="l"/>
            </a:pPr>
            <a:r>
              <a:rPr lang="fr-FR" altLang="fr-FR" sz="1600">
                <a:latin typeface="Arial" charset="0"/>
              </a:rPr>
              <a:t>Chaque partenaire commercial est identifié par une fonction partenaire. Vous devez par ailleurs spécifier pour chacun un type de partenaire (fournisseur, client, personnel, etc.). Le système vous permet de créer des fonctions partenaire selon vos besoins.</a:t>
            </a:r>
          </a:p>
          <a:p>
            <a:pPr>
              <a:spcBef>
                <a:spcPct val="0"/>
              </a:spcBef>
              <a:spcAft>
                <a:spcPct val="50000"/>
              </a:spcAft>
              <a:buClr>
                <a:schemeClr val="accent2"/>
              </a:buClr>
              <a:buSzPct val="90000"/>
              <a:buFont typeface="Wingdings" pitchFamily="2" charset="2"/>
              <a:buChar char="l"/>
            </a:pPr>
            <a:r>
              <a:rPr lang="fr-FR" altLang="fr-FR" sz="1600">
                <a:latin typeface="Arial" charset="0"/>
              </a:rPr>
              <a:t>En attribuant un groupe de comptes à un partenaire de type client, vous déterminez les rôles (fonctions partenaire) qu'il peut remplir.</a:t>
            </a:r>
          </a:p>
          <a:p>
            <a:pPr>
              <a:spcBef>
                <a:spcPct val="0"/>
              </a:spcBef>
              <a:spcAft>
                <a:spcPct val="50000"/>
              </a:spcAft>
              <a:buClr>
                <a:schemeClr val="accent2"/>
              </a:buClr>
              <a:buSzPct val="90000"/>
              <a:buFont typeface="Wingdings" pitchFamily="2" charset="2"/>
              <a:buChar char="l"/>
            </a:pPr>
            <a:r>
              <a:rPr lang="fr-FR" altLang="fr-FR" sz="1600">
                <a:latin typeface="Arial" charset="0"/>
              </a:rPr>
              <a:t>Le système vous permet d'enregistrer dans un schéma partenaire les fonctions partenaire correspondant à une opération particulière.</a:t>
            </a:r>
          </a:p>
          <a:p>
            <a:pPr>
              <a:spcBef>
                <a:spcPct val="0"/>
              </a:spcBef>
              <a:spcAft>
                <a:spcPct val="50000"/>
              </a:spcAft>
              <a:buClr>
                <a:schemeClr val="accent2"/>
              </a:buClr>
              <a:buSzPct val="90000"/>
              <a:buFont typeface="Wingdings" pitchFamily="2" charset="2"/>
              <a:buChar char="l"/>
            </a:pPr>
            <a:r>
              <a:rPr lang="fr-FR" altLang="fr-FR" sz="1600">
                <a:latin typeface="Arial" charset="0"/>
              </a:rPr>
              <a:t>Vous pouvez indiquer certaines fonctions partenaire comme obligatoires.</a:t>
            </a:r>
          </a:p>
          <a:p>
            <a:pPr>
              <a:spcBef>
                <a:spcPct val="0"/>
              </a:spcBef>
              <a:spcAft>
                <a:spcPct val="50000"/>
              </a:spcAft>
              <a:buClr>
                <a:schemeClr val="accent2"/>
              </a:buClr>
              <a:buSzPct val="90000"/>
              <a:buFont typeface="Wingdings" pitchFamily="2" charset="2"/>
              <a:buChar char="l"/>
            </a:pPr>
            <a:r>
              <a:rPr lang="fr-FR" altLang="fr-FR" sz="1600">
                <a:latin typeface="Arial" charset="0"/>
              </a:rPr>
              <a:t>L'affectation d'un schéma partenaire à une opération vous permet de spécifier les partenaires commerciaux à utiliser pour cette dernière.</a:t>
            </a: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ChangeArrowheads="1"/>
          </p:cNvSpPr>
          <p:nvPr/>
        </p:nvSpPr>
        <p:spPr bwMode="auto">
          <a:xfrm>
            <a:off x="1981200" y="152400"/>
            <a:ext cx="5562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3200">
                <a:solidFill>
                  <a:srgbClr val="CC00CC"/>
                </a:solidFill>
                <a:effectLst>
                  <a:outerShdw blurRad="38100" dist="38100" dir="2700000" algn="tl">
                    <a:srgbClr val="C0C0C0"/>
                  </a:outerShdw>
                </a:effectLst>
                <a:latin typeface="Arial" charset="0"/>
              </a:rPr>
              <a:t>Données de base: Articles</a:t>
            </a:r>
            <a:endParaRPr lang="fr-FR" altLang="fr-FR" sz="2800">
              <a:solidFill>
                <a:schemeClr val="accent2"/>
              </a:solidFill>
              <a:effectLst>
                <a:outerShdw blurRad="38100" dist="38100" dir="2700000" algn="tl">
                  <a:srgbClr val="C0C0C0"/>
                </a:outerShdw>
              </a:effectLst>
              <a:latin typeface="Arial" charset="0"/>
            </a:endParaRPr>
          </a:p>
        </p:txBody>
      </p:sp>
      <p:grpSp>
        <p:nvGrpSpPr>
          <p:cNvPr id="148483" name="Group 3"/>
          <p:cNvGrpSpPr>
            <a:grpSpLocks/>
          </p:cNvGrpSpPr>
          <p:nvPr/>
        </p:nvGrpSpPr>
        <p:grpSpPr bwMode="auto">
          <a:xfrm>
            <a:off x="838200" y="1066800"/>
            <a:ext cx="3659188" cy="458788"/>
            <a:chOff x="624" y="624"/>
            <a:chExt cx="2305" cy="289"/>
          </a:xfrm>
        </p:grpSpPr>
        <p:sp>
          <p:nvSpPr>
            <p:cNvPr id="148484" name="Freeform 4"/>
            <p:cNvSpPr>
              <a:spLocks/>
            </p:cNvSpPr>
            <p:nvPr/>
          </p:nvSpPr>
          <p:spPr bwMode="auto">
            <a:xfrm>
              <a:off x="624" y="624"/>
              <a:ext cx="2305" cy="289"/>
            </a:xfrm>
            <a:custGeom>
              <a:avLst/>
              <a:gdLst>
                <a:gd name="T0" fmla="*/ 0 w 2305"/>
                <a:gd name="T1" fmla="*/ 288 h 289"/>
                <a:gd name="T2" fmla="*/ 0 w 2305"/>
                <a:gd name="T3" fmla="*/ 0 h 289"/>
                <a:gd name="T4" fmla="*/ 2304 w 2305"/>
                <a:gd name="T5" fmla="*/ 0 h 289"/>
              </a:gdLst>
              <a:ahLst/>
              <a:cxnLst>
                <a:cxn ang="0">
                  <a:pos x="T0" y="T1"/>
                </a:cxn>
                <a:cxn ang="0">
                  <a:pos x="T2" y="T3"/>
                </a:cxn>
                <a:cxn ang="0">
                  <a:pos x="T4" y="T5"/>
                </a:cxn>
              </a:cxnLst>
              <a:rect l="0" t="0" r="r" b="b"/>
              <a:pathLst>
                <a:path w="2305" h="289">
                  <a:moveTo>
                    <a:pt x="0" y="288"/>
                  </a:moveTo>
                  <a:lnTo>
                    <a:pt x="0" y="0"/>
                  </a:lnTo>
                  <a:lnTo>
                    <a:pt x="2304" y="0"/>
                  </a:lnTo>
                </a:path>
              </a:pathLst>
            </a:custGeom>
            <a:solidFill>
              <a:srgbClr val="A2C1FE"/>
            </a:solidFill>
            <a:ln>
              <a:noFill/>
            </a:ln>
            <a:effectLst>
              <a:prstShdw prst="shdw12">
                <a:srgbClr val="808080"/>
              </a:prstShdw>
            </a:effectLst>
            <a:extLst>
              <a:ext uri="{91240B29-F687-4F45-9708-019B960494DF}">
                <a14:hiddenLine xmlns:a14="http://schemas.microsoft.com/office/drawing/2010/main" w="12699" cap="rnd" cmpd="sng">
                  <a:solidFill>
                    <a:srgbClr val="C1CEFF"/>
                  </a:solidFill>
                  <a:prstDash val="solid"/>
                  <a:round/>
                  <a:headEnd type="none" w="sm" len="sm"/>
                  <a:tailEnd type="none" w="sm" len="sm"/>
                </a14:hiddenLine>
              </a:ext>
            </a:extLst>
          </p:spPr>
          <p:txBody>
            <a:bodyPr/>
            <a:lstStyle/>
            <a:p>
              <a:endParaRPr lang="fr-FR"/>
            </a:p>
          </p:txBody>
        </p:sp>
        <p:sp>
          <p:nvSpPr>
            <p:cNvPr id="148485" name="Freeform 5"/>
            <p:cNvSpPr>
              <a:spLocks/>
            </p:cNvSpPr>
            <p:nvPr/>
          </p:nvSpPr>
          <p:spPr bwMode="auto">
            <a:xfrm>
              <a:off x="624" y="624"/>
              <a:ext cx="2305" cy="289"/>
            </a:xfrm>
            <a:custGeom>
              <a:avLst/>
              <a:gdLst>
                <a:gd name="T0" fmla="*/ 2304 w 2305"/>
                <a:gd name="T1" fmla="*/ 0 h 289"/>
                <a:gd name="T2" fmla="*/ 2304 w 2305"/>
                <a:gd name="T3" fmla="*/ 288 h 289"/>
                <a:gd name="T4" fmla="*/ 0 w 2305"/>
                <a:gd name="T5" fmla="*/ 288 h 289"/>
              </a:gdLst>
              <a:ahLst/>
              <a:cxnLst>
                <a:cxn ang="0">
                  <a:pos x="T0" y="T1"/>
                </a:cxn>
                <a:cxn ang="0">
                  <a:pos x="T2" y="T3"/>
                </a:cxn>
                <a:cxn ang="0">
                  <a:pos x="T4" y="T5"/>
                </a:cxn>
              </a:cxnLst>
              <a:rect l="0" t="0" r="r" b="b"/>
              <a:pathLst>
                <a:path w="2305" h="289">
                  <a:moveTo>
                    <a:pt x="2304" y="0"/>
                  </a:moveTo>
                  <a:lnTo>
                    <a:pt x="2304" y="288"/>
                  </a:lnTo>
                  <a:lnTo>
                    <a:pt x="0" y="288"/>
                  </a:lnTo>
                </a:path>
              </a:pathLst>
            </a:custGeom>
            <a:solidFill>
              <a:srgbClr val="A2C1FE"/>
            </a:solidFill>
            <a:ln>
              <a:noFill/>
            </a:ln>
            <a:effectLst>
              <a:prstShdw prst="shdw12">
                <a:srgbClr val="808080"/>
              </a:prstShdw>
            </a:effectLst>
            <a:extLst>
              <a:ext uri="{91240B29-F687-4F45-9708-019B960494DF}">
                <a14:hiddenLine xmlns:a14="http://schemas.microsoft.com/office/drawing/2010/main" w="12699" cap="rnd" cmpd="sng">
                  <a:solidFill>
                    <a:srgbClr val="00279F"/>
                  </a:solidFill>
                  <a:prstDash val="solid"/>
                  <a:round/>
                  <a:headEnd type="none" w="sm" len="sm"/>
                  <a:tailEnd type="none" w="sm" len="sm"/>
                </a14:hiddenLine>
              </a:ext>
            </a:extLst>
          </p:spPr>
          <p:txBody>
            <a:bodyPr/>
            <a:lstStyle/>
            <a:p>
              <a:endParaRPr lang="fr-FR"/>
            </a:p>
          </p:txBody>
        </p:sp>
        <p:sp>
          <p:nvSpPr>
            <p:cNvPr id="148486" name="Rectangle 6"/>
            <p:cNvSpPr>
              <a:spLocks noChangeArrowheads="1"/>
            </p:cNvSpPr>
            <p:nvPr/>
          </p:nvSpPr>
          <p:spPr bwMode="auto">
            <a:xfrm>
              <a:off x="883" y="686"/>
              <a:ext cx="1816"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spcBef>
                  <a:spcPct val="0"/>
                </a:spcBef>
              </a:pPr>
              <a:r>
                <a:rPr lang="fr-FR" altLang="fr-FR" sz="1800">
                  <a:solidFill>
                    <a:schemeClr val="tx2"/>
                  </a:solidFill>
                  <a:latin typeface="Arial" charset="0"/>
                </a:rPr>
                <a:t>Données de la fiche article</a:t>
              </a:r>
            </a:p>
          </p:txBody>
        </p:sp>
      </p:grpSp>
      <p:sp>
        <p:nvSpPr>
          <p:cNvPr id="148487" name="Rectangle 7"/>
          <p:cNvSpPr>
            <a:spLocks noChangeArrowheads="1"/>
          </p:cNvSpPr>
          <p:nvPr/>
        </p:nvSpPr>
        <p:spPr bwMode="auto">
          <a:xfrm>
            <a:off x="844550" y="1682750"/>
            <a:ext cx="3644900" cy="596900"/>
          </a:xfrm>
          <a:prstGeom prst="rect">
            <a:avLst/>
          </a:prstGeom>
          <a:solidFill>
            <a:srgbClr val="CCECFF"/>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de base</a:t>
            </a:r>
          </a:p>
        </p:txBody>
      </p:sp>
      <p:sp>
        <p:nvSpPr>
          <p:cNvPr id="148488" name="Rectangle 8"/>
          <p:cNvSpPr>
            <a:spLocks noChangeArrowheads="1"/>
          </p:cNvSpPr>
          <p:nvPr/>
        </p:nvSpPr>
        <p:spPr bwMode="auto">
          <a:xfrm>
            <a:off x="838200" y="2971800"/>
            <a:ext cx="3644900" cy="533400"/>
          </a:xfrm>
          <a:prstGeom prst="rect">
            <a:avLst/>
          </a:prstGeom>
          <a:solidFill>
            <a:srgbClr val="CCECFF"/>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achat</a:t>
            </a:r>
          </a:p>
        </p:txBody>
      </p:sp>
      <p:sp>
        <p:nvSpPr>
          <p:cNvPr id="148489" name="Rectangle 9"/>
          <p:cNvSpPr>
            <a:spLocks noChangeArrowheads="1"/>
          </p:cNvSpPr>
          <p:nvPr/>
        </p:nvSpPr>
        <p:spPr bwMode="auto">
          <a:xfrm>
            <a:off x="838200" y="2438400"/>
            <a:ext cx="3644900" cy="444500"/>
          </a:xfrm>
          <a:prstGeom prst="rect">
            <a:avLst/>
          </a:prstGeom>
          <a:solidFill>
            <a:schemeClr val="bg1"/>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ADV</a:t>
            </a:r>
          </a:p>
        </p:txBody>
      </p:sp>
      <p:sp>
        <p:nvSpPr>
          <p:cNvPr id="148490" name="Rectangle 10"/>
          <p:cNvSpPr>
            <a:spLocks noChangeArrowheads="1"/>
          </p:cNvSpPr>
          <p:nvPr/>
        </p:nvSpPr>
        <p:spPr bwMode="auto">
          <a:xfrm>
            <a:off x="838200" y="3657600"/>
            <a:ext cx="3644900" cy="533400"/>
          </a:xfrm>
          <a:prstGeom prst="rect">
            <a:avLst/>
          </a:prstGeom>
          <a:solidFill>
            <a:srgbClr val="CCECFF"/>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MRP</a:t>
            </a:r>
          </a:p>
        </p:txBody>
      </p:sp>
      <p:sp>
        <p:nvSpPr>
          <p:cNvPr id="148491" name="Rectangle 11"/>
          <p:cNvSpPr>
            <a:spLocks noChangeArrowheads="1"/>
          </p:cNvSpPr>
          <p:nvPr/>
        </p:nvSpPr>
        <p:spPr bwMode="auto">
          <a:xfrm>
            <a:off x="838200" y="4953000"/>
            <a:ext cx="3644900" cy="457200"/>
          </a:xfrm>
          <a:prstGeom prst="rect">
            <a:avLst/>
          </a:prstGeom>
          <a:solidFill>
            <a:srgbClr val="CCECFF"/>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qualité</a:t>
            </a:r>
          </a:p>
        </p:txBody>
      </p:sp>
      <p:sp>
        <p:nvSpPr>
          <p:cNvPr id="148492" name="Rectangle 12"/>
          <p:cNvSpPr>
            <a:spLocks noChangeArrowheads="1"/>
          </p:cNvSpPr>
          <p:nvPr/>
        </p:nvSpPr>
        <p:spPr bwMode="auto">
          <a:xfrm>
            <a:off x="838200" y="4343400"/>
            <a:ext cx="3644900" cy="444500"/>
          </a:xfrm>
          <a:prstGeom prst="rect">
            <a:avLst/>
          </a:prstGeom>
          <a:solidFill>
            <a:srgbClr val="CCECFF"/>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stock</a:t>
            </a:r>
          </a:p>
        </p:txBody>
      </p:sp>
      <p:sp>
        <p:nvSpPr>
          <p:cNvPr id="148493" name="Rectangle 13"/>
          <p:cNvSpPr>
            <a:spLocks noChangeArrowheads="1"/>
          </p:cNvSpPr>
          <p:nvPr/>
        </p:nvSpPr>
        <p:spPr bwMode="auto">
          <a:xfrm>
            <a:off x="838200" y="5638800"/>
            <a:ext cx="3644900" cy="457200"/>
          </a:xfrm>
          <a:prstGeom prst="rect">
            <a:avLst/>
          </a:prstGeom>
          <a:solidFill>
            <a:srgbClr val="CCECFF"/>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comptable</a:t>
            </a:r>
          </a:p>
        </p:txBody>
      </p:sp>
      <p:sp>
        <p:nvSpPr>
          <p:cNvPr id="148494" name="Rectangle 14"/>
          <p:cNvSpPr>
            <a:spLocks noChangeArrowheads="1"/>
          </p:cNvSpPr>
          <p:nvPr/>
        </p:nvSpPr>
        <p:spPr bwMode="auto">
          <a:xfrm>
            <a:off x="4724400" y="5638800"/>
            <a:ext cx="3644900" cy="457200"/>
          </a:xfrm>
          <a:prstGeom prst="rect">
            <a:avLst/>
          </a:prstGeom>
          <a:solidFill>
            <a:srgbClr val="CCECFF"/>
          </a:solidFill>
          <a:ln w="12699">
            <a:solidFill>
              <a:srgbClr val="006BCA"/>
            </a:solidFill>
            <a:miter lim="800000"/>
            <a:headEnd/>
            <a:tailEnd/>
          </a:ln>
          <a:effectLst>
            <a:outerShdw dist="107763" dir="18900000" algn="ctr" rotWithShape="0">
              <a:srgbClr val="808080"/>
            </a:outerShdw>
          </a:effectLst>
        </p:spPr>
        <p:txBody>
          <a:bodyPr wrap="none" lIns="152400" tIns="114300" rIns="152400" bIns="114300" anchor="ctr"/>
          <a:lstStyle/>
          <a:p>
            <a:pPr algn="l">
              <a:spcBef>
                <a:spcPct val="0"/>
              </a:spcBef>
            </a:pPr>
            <a:r>
              <a:rPr lang="fr-FR" altLang="fr-FR" sz="1600">
                <a:solidFill>
                  <a:schemeClr val="tx2"/>
                </a:solidFill>
                <a:latin typeface="Arial" charset="0"/>
              </a:rPr>
              <a:t>Données CCR</a:t>
            </a:r>
          </a:p>
        </p:txBody>
      </p:sp>
      <p:sp>
        <p:nvSpPr>
          <p:cNvPr id="148497" name="Freeform 17"/>
          <p:cNvSpPr>
            <a:spLocks/>
          </p:cNvSpPr>
          <p:nvPr/>
        </p:nvSpPr>
        <p:spPr bwMode="auto">
          <a:xfrm>
            <a:off x="4572000" y="2133600"/>
            <a:ext cx="3354388" cy="1066800"/>
          </a:xfrm>
          <a:custGeom>
            <a:avLst/>
            <a:gdLst>
              <a:gd name="T0" fmla="*/ 0 w 2113"/>
              <a:gd name="T1" fmla="*/ 455 h 912"/>
              <a:gd name="T2" fmla="*/ 576 w 2113"/>
              <a:gd name="T3" fmla="*/ 0 h 912"/>
              <a:gd name="T4" fmla="*/ 2112 w 2113"/>
              <a:gd name="T5" fmla="*/ 0 h 912"/>
              <a:gd name="T6" fmla="*/ 2112 w 2113"/>
              <a:gd name="T7" fmla="*/ 911 h 912"/>
              <a:gd name="T8" fmla="*/ 576 w 2113"/>
              <a:gd name="T9" fmla="*/ 911 h 912"/>
              <a:gd name="T10" fmla="*/ 0 w 2113"/>
              <a:gd name="T11" fmla="*/ 455 h 912"/>
            </a:gdLst>
            <a:ahLst/>
            <a:cxnLst>
              <a:cxn ang="0">
                <a:pos x="T0" y="T1"/>
              </a:cxn>
              <a:cxn ang="0">
                <a:pos x="T2" y="T3"/>
              </a:cxn>
              <a:cxn ang="0">
                <a:pos x="T4" y="T5"/>
              </a:cxn>
              <a:cxn ang="0">
                <a:pos x="T6" y="T7"/>
              </a:cxn>
              <a:cxn ang="0">
                <a:pos x="T8" y="T9"/>
              </a:cxn>
              <a:cxn ang="0">
                <a:pos x="T10" y="T11"/>
              </a:cxn>
            </a:cxnLst>
            <a:rect l="0" t="0" r="r" b="b"/>
            <a:pathLst>
              <a:path w="2113" h="912">
                <a:moveTo>
                  <a:pt x="0" y="455"/>
                </a:moveTo>
                <a:lnTo>
                  <a:pt x="576" y="0"/>
                </a:lnTo>
                <a:lnTo>
                  <a:pt x="2112" y="0"/>
                </a:lnTo>
                <a:lnTo>
                  <a:pt x="2112" y="911"/>
                </a:lnTo>
                <a:lnTo>
                  <a:pt x="576" y="911"/>
                </a:lnTo>
                <a:lnTo>
                  <a:pt x="0" y="455"/>
                </a:lnTo>
              </a:path>
            </a:pathLst>
          </a:custGeom>
          <a:gradFill rotWithShape="0">
            <a:gsLst>
              <a:gs pos="0">
                <a:srgbClr val="F95AB7"/>
              </a:gs>
              <a:gs pos="50000">
                <a:srgbClr val="F95AB7">
                  <a:gamma/>
                  <a:tint val="89804"/>
                  <a:invGamma/>
                </a:srgbClr>
              </a:gs>
              <a:gs pos="100000">
                <a:srgbClr val="F95AB7"/>
              </a:gs>
            </a:gsLst>
            <a:lin ang="2700000" scaled="1"/>
          </a:gradFill>
          <a:ln w="12699" cap="rnd" cmpd="sng">
            <a:solidFill>
              <a:schemeClr val="bg1"/>
            </a:solidFill>
            <a:prstDash val="solid"/>
            <a:round/>
            <a:headEnd type="none" w="sm" len="sm"/>
            <a:tailEnd type="none" w="sm" len="sm"/>
          </a:ln>
          <a:effectLst>
            <a:outerShdw dist="107763" dir="2700000" algn="ctr" rotWithShape="0">
              <a:srgbClr val="808080"/>
            </a:outerShdw>
          </a:effectLst>
        </p:spPr>
        <p:txBody>
          <a:bodyPr/>
          <a:lstStyle/>
          <a:p>
            <a:endParaRPr lang="fr-FR"/>
          </a:p>
        </p:txBody>
      </p:sp>
      <p:sp>
        <p:nvSpPr>
          <p:cNvPr id="148498" name="Rectangle 18"/>
          <p:cNvSpPr>
            <a:spLocks noChangeArrowheads="1"/>
          </p:cNvSpPr>
          <p:nvPr/>
        </p:nvSpPr>
        <p:spPr bwMode="auto">
          <a:xfrm>
            <a:off x="5546725" y="2117725"/>
            <a:ext cx="2036763"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l">
              <a:spcBef>
                <a:spcPct val="0"/>
              </a:spcBef>
            </a:pPr>
            <a:endParaRPr lang="fr-FR" altLang="fr-FR" sz="1600">
              <a:latin typeface="Arial" charset="0"/>
            </a:endParaRPr>
          </a:p>
          <a:p>
            <a:pPr algn="l">
              <a:spcBef>
                <a:spcPct val="0"/>
              </a:spcBef>
            </a:pPr>
            <a:r>
              <a:rPr lang="fr-FR" altLang="fr-FR" sz="1600">
                <a:latin typeface="Arial" charset="0"/>
              </a:rPr>
              <a:t>Vues gérées par le </a:t>
            </a:r>
          </a:p>
          <a:p>
            <a:pPr algn="l">
              <a:spcBef>
                <a:spcPct val="0"/>
              </a:spcBef>
            </a:pPr>
            <a:r>
              <a:rPr lang="fr-FR" altLang="fr-FR" sz="1600">
                <a:latin typeface="Arial" charset="0"/>
              </a:rPr>
              <a:t>service clients</a:t>
            </a: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5" name="Rectangle 1027"/>
          <p:cNvSpPr>
            <a:spLocks noChangeArrowheads="1"/>
          </p:cNvSpPr>
          <p:nvPr/>
        </p:nvSpPr>
        <p:spPr bwMode="auto">
          <a:xfrm>
            <a:off x="685800" y="609600"/>
            <a:ext cx="7772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762000">
              <a:spcBef>
                <a:spcPct val="0"/>
              </a:spcBef>
              <a:defRPr sz="3600" b="1">
                <a:solidFill>
                  <a:schemeClr val="accent2"/>
                </a:solidFill>
                <a:effectLst>
                  <a:outerShdw blurRad="38100" dist="38100" dir="2700000" algn="tl">
                    <a:srgbClr val="C0C0C0"/>
                  </a:outerShdw>
                </a:effectLst>
                <a:latin typeface="Arial" charset="0"/>
              </a:defRPr>
            </a:lvl1pPr>
            <a:lvl2pPr defTabSz="762000">
              <a:spcBef>
                <a:spcPct val="0"/>
              </a:spcBef>
              <a:defRPr sz="3600" b="1">
                <a:solidFill>
                  <a:schemeClr val="accent2"/>
                </a:solidFill>
                <a:effectLst>
                  <a:outerShdw blurRad="38100" dist="38100" dir="2700000" algn="tl">
                    <a:srgbClr val="C0C0C0"/>
                  </a:outerShdw>
                </a:effectLst>
                <a:latin typeface="Arial" charset="0"/>
              </a:defRPr>
            </a:lvl2pPr>
            <a:lvl3pPr defTabSz="762000">
              <a:spcBef>
                <a:spcPct val="0"/>
              </a:spcBef>
              <a:defRPr sz="3600" b="1">
                <a:solidFill>
                  <a:schemeClr val="accent2"/>
                </a:solidFill>
                <a:effectLst>
                  <a:outerShdw blurRad="38100" dist="38100" dir="2700000" algn="tl">
                    <a:srgbClr val="C0C0C0"/>
                  </a:outerShdw>
                </a:effectLst>
                <a:latin typeface="Arial" charset="0"/>
              </a:defRPr>
            </a:lvl3pPr>
            <a:lvl4pPr defTabSz="762000">
              <a:spcBef>
                <a:spcPct val="0"/>
              </a:spcBef>
              <a:defRPr sz="3600" b="1">
                <a:solidFill>
                  <a:schemeClr val="accent2"/>
                </a:solidFill>
                <a:effectLst>
                  <a:outerShdw blurRad="38100" dist="38100" dir="2700000" algn="tl">
                    <a:srgbClr val="C0C0C0"/>
                  </a:outerShdw>
                </a:effectLst>
                <a:latin typeface="Arial" charset="0"/>
              </a:defRPr>
            </a:lvl4pPr>
            <a:lvl5pPr defTabSz="762000">
              <a:spcBef>
                <a:spcPct val="0"/>
              </a:spcBef>
              <a:defRPr sz="3600" b="1">
                <a:solidFill>
                  <a:schemeClr val="accent2"/>
                </a:solidFill>
                <a:effectLst>
                  <a:outerShdw blurRad="38100" dist="38100" dir="2700000" algn="tl">
                    <a:srgbClr val="C0C0C0"/>
                  </a:outerShdw>
                </a:effectLst>
                <a:latin typeface="Arial" charset="0"/>
              </a:defRPr>
            </a:lvl5pPr>
            <a:lvl6pPr marL="457200" algn="ctr" defTabSz="762000" eaLnBrk="0" fontAlgn="base" hangingPunct="0">
              <a:spcBef>
                <a:spcPct val="0"/>
              </a:spcBef>
              <a:spcAft>
                <a:spcPct val="0"/>
              </a:spcAft>
              <a:defRPr sz="3600" b="1">
                <a:solidFill>
                  <a:schemeClr val="accent2"/>
                </a:solidFill>
                <a:effectLst>
                  <a:outerShdw blurRad="38100" dist="38100" dir="2700000" algn="tl">
                    <a:srgbClr val="C0C0C0"/>
                  </a:outerShdw>
                </a:effectLst>
                <a:latin typeface="Arial" charset="0"/>
              </a:defRPr>
            </a:lvl6pPr>
            <a:lvl7pPr marL="914400" algn="ctr" defTabSz="762000" eaLnBrk="0" fontAlgn="base" hangingPunct="0">
              <a:spcBef>
                <a:spcPct val="0"/>
              </a:spcBef>
              <a:spcAft>
                <a:spcPct val="0"/>
              </a:spcAft>
              <a:defRPr sz="3600" b="1">
                <a:solidFill>
                  <a:schemeClr val="accent2"/>
                </a:solidFill>
                <a:effectLst>
                  <a:outerShdw blurRad="38100" dist="38100" dir="2700000" algn="tl">
                    <a:srgbClr val="C0C0C0"/>
                  </a:outerShdw>
                </a:effectLst>
                <a:latin typeface="Arial" charset="0"/>
              </a:defRPr>
            </a:lvl7pPr>
            <a:lvl8pPr marL="1371600" algn="ctr" defTabSz="762000" eaLnBrk="0" fontAlgn="base" hangingPunct="0">
              <a:spcBef>
                <a:spcPct val="0"/>
              </a:spcBef>
              <a:spcAft>
                <a:spcPct val="0"/>
              </a:spcAft>
              <a:defRPr sz="3600" b="1">
                <a:solidFill>
                  <a:schemeClr val="accent2"/>
                </a:solidFill>
                <a:effectLst>
                  <a:outerShdw blurRad="38100" dist="38100" dir="2700000" algn="tl">
                    <a:srgbClr val="C0C0C0"/>
                  </a:outerShdw>
                </a:effectLst>
                <a:latin typeface="Arial" charset="0"/>
              </a:defRPr>
            </a:lvl8pPr>
            <a:lvl9pPr marL="1828800" algn="ctr" defTabSz="762000" eaLnBrk="0" fontAlgn="base" hangingPunct="0">
              <a:spcBef>
                <a:spcPct val="0"/>
              </a:spcBef>
              <a:spcAft>
                <a:spcPct val="0"/>
              </a:spcAft>
              <a:defRPr sz="3600" b="1">
                <a:solidFill>
                  <a:schemeClr val="accent2"/>
                </a:solidFill>
                <a:effectLst>
                  <a:outerShdw blurRad="38100" dist="38100" dir="2700000" algn="tl">
                    <a:srgbClr val="C0C0C0"/>
                  </a:outerShdw>
                </a:effectLst>
                <a:latin typeface="Arial" charset="0"/>
              </a:defRPr>
            </a:lvl9pPr>
          </a:lstStyle>
          <a:p>
            <a:r>
              <a:rPr lang="fr-FR" altLang="fr-FR" sz="3200">
                <a:solidFill>
                  <a:srgbClr val="CC00CC"/>
                </a:solidFill>
              </a:rPr>
              <a:t>Données de base article dans la structure</a:t>
            </a:r>
            <a:endParaRPr lang="fr-FR" altLang="fr-FR"/>
          </a:p>
        </p:txBody>
      </p:sp>
      <p:sp>
        <p:nvSpPr>
          <p:cNvPr id="146436" name="Rectangle 1028"/>
          <p:cNvSpPr>
            <a:spLocks noChangeArrowheads="1"/>
          </p:cNvSpPr>
          <p:nvPr/>
        </p:nvSpPr>
        <p:spPr bwMode="auto">
          <a:xfrm>
            <a:off x="838200" y="20574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algn="l" defTabSz="762000">
              <a:buChar char="•"/>
              <a:defRPr sz="3200" b="1">
                <a:solidFill>
                  <a:schemeClr val="tx1"/>
                </a:solidFill>
                <a:latin typeface="Times New Roman" charset="0"/>
              </a:defRPr>
            </a:lvl1pPr>
            <a:lvl2pPr marL="742950" indent="-285750" algn="l" defTabSz="762000">
              <a:buChar char="–"/>
              <a:defRPr sz="2800" b="1">
                <a:solidFill>
                  <a:schemeClr val="tx1"/>
                </a:solidFill>
                <a:latin typeface="Times New Roman" charset="0"/>
              </a:defRPr>
            </a:lvl2pPr>
            <a:lvl3pPr marL="1143000" indent="-228600" algn="l" defTabSz="762000">
              <a:buChar char="•"/>
              <a:defRPr sz="2400" b="1">
                <a:solidFill>
                  <a:schemeClr val="tx1"/>
                </a:solidFill>
                <a:latin typeface="Times New Roman" charset="0"/>
              </a:defRPr>
            </a:lvl3pPr>
            <a:lvl4pPr marL="1600200" indent="-228600" algn="l" defTabSz="762000">
              <a:buChar char="–"/>
              <a:defRPr sz="2000" b="1">
                <a:solidFill>
                  <a:schemeClr val="tx1"/>
                </a:solidFill>
                <a:latin typeface="Times New Roman" charset="0"/>
              </a:defRPr>
            </a:lvl4pPr>
            <a:lvl5pPr marL="2057400" indent="-228600" algn="l" defTabSz="762000">
              <a:buChar char="•"/>
              <a:defRPr sz="2000" b="1">
                <a:solidFill>
                  <a:schemeClr val="tx1"/>
                </a:solidFill>
                <a:latin typeface="Times New Roman" charset="0"/>
              </a:defRPr>
            </a:lvl5pPr>
            <a:lvl6pPr marL="2514600" indent="-228600" defTabSz="762000" eaLnBrk="0" fontAlgn="base" hangingPunct="0">
              <a:spcBef>
                <a:spcPct val="20000"/>
              </a:spcBef>
              <a:spcAft>
                <a:spcPct val="0"/>
              </a:spcAft>
              <a:buChar char="•"/>
              <a:defRPr sz="2000" b="1">
                <a:solidFill>
                  <a:schemeClr val="tx1"/>
                </a:solidFill>
                <a:latin typeface="Times New Roman" charset="0"/>
              </a:defRPr>
            </a:lvl6pPr>
            <a:lvl7pPr marL="2971800" indent="-228600" defTabSz="762000" eaLnBrk="0" fontAlgn="base" hangingPunct="0">
              <a:spcBef>
                <a:spcPct val="20000"/>
              </a:spcBef>
              <a:spcAft>
                <a:spcPct val="0"/>
              </a:spcAft>
              <a:buChar char="•"/>
              <a:defRPr sz="2000" b="1">
                <a:solidFill>
                  <a:schemeClr val="tx1"/>
                </a:solidFill>
                <a:latin typeface="Times New Roman" charset="0"/>
              </a:defRPr>
            </a:lvl7pPr>
            <a:lvl8pPr marL="3429000" indent="-228600" defTabSz="762000" eaLnBrk="0" fontAlgn="base" hangingPunct="0">
              <a:spcBef>
                <a:spcPct val="20000"/>
              </a:spcBef>
              <a:spcAft>
                <a:spcPct val="0"/>
              </a:spcAft>
              <a:buChar char="•"/>
              <a:defRPr sz="2000" b="1">
                <a:solidFill>
                  <a:schemeClr val="tx1"/>
                </a:solidFill>
                <a:latin typeface="Times New Roman" charset="0"/>
              </a:defRPr>
            </a:lvl8pPr>
            <a:lvl9pPr marL="3886200" indent="-228600" defTabSz="762000" eaLnBrk="0" fontAlgn="base" hangingPunct="0">
              <a:spcBef>
                <a:spcPct val="20000"/>
              </a:spcBef>
              <a:spcAft>
                <a:spcPct val="0"/>
              </a:spcAft>
              <a:buChar char="•"/>
              <a:defRPr sz="2000" b="1">
                <a:solidFill>
                  <a:schemeClr val="tx1"/>
                </a:solidFill>
                <a:latin typeface="Times New Roman" charset="0"/>
              </a:defRPr>
            </a:lvl9pPr>
          </a:lstStyle>
          <a:p>
            <a:pPr>
              <a:buFontTx/>
              <a:buNone/>
            </a:pPr>
            <a:r>
              <a:rPr lang="fr-FR" altLang="fr-FR">
                <a:solidFill>
                  <a:srgbClr val="000066"/>
                </a:solidFill>
                <a:sym typeface="Wingdings" pitchFamily="2" charset="2"/>
              </a:rPr>
              <a:t></a:t>
            </a:r>
            <a:r>
              <a:rPr lang="fr-FR" altLang="fr-FR"/>
              <a:t> Les données générales sont gérées au niveau </a:t>
            </a:r>
            <a:r>
              <a:rPr lang="fr-FR" altLang="fr-FR">
                <a:solidFill>
                  <a:srgbClr val="339933"/>
                </a:solidFill>
              </a:rPr>
              <a:t>mandant</a:t>
            </a:r>
            <a:endParaRPr lang="fr-FR" altLang="fr-FR"/>
          </a:p>
          <a:p>
            <a:pPr>
              <a:buFontTx/>
              <a:buNone/>
            </a:pPr>
            <a:r>
              <a:rPr lang="fr-FR" altLang="fr-FR">
                <a:solidFill>
                  <a:srgbClr val="000066"/>
                </a:solidFill>
                <a:sym typeface="Wingdings" pitchFamily="2" charset="2"/>
              </a:rPr>
              <a:t></a:t>
            </a:r>
            <a:r>
              <a:rPr lang="fr-FR" altLang="fr-FR"/>
              <a:t> Les données commerciales sont gérées au niveau de la </a:t>
            </a:r>
            <a:r>
              <a:rPr lang="fr-FR" altLang="fr-FR">
                <a:solidFill>
                  <a:srgbClr val="339933"/>
                </a:solidFill>
              </a:rPr>
              <a:t>Division/Organisation commerciale/Canal de distribution</a:t>
            </a:r>
            <a:endParaRPr lang="fr-FR" altLang="fr-F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bwMode="auto">
          <a:xfrm>
            <a:off x="685800" y="381000"/>
            <a:ext cx="7772400"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pPr defTabSz="914400"/>
            <a:r>
              <a:rPr lang="fr-FR" altLang="fr-FR" sz="3200">
                <a:solidFill>
                  <a:srgbClr val="CC00CC"/>
                </a:solidFill>
              </a:rPr>
              <a:t>Données de base: Articles</a:t>
            </a:r>
            <a:endParaRPr lang="fr-FR" altLang="fr-FR" sz="4800">
              <a:solidFill>
                <a:schemeClr val="tx1"/>
              </a:solidFill>
              <a:effectLst/>
              <a:latin typeface="Times New Roman" charset="0"/>
            </a:endParaRPr>
          </a:p>
        </p:txBody>
      </p:sp>
      <p:sp>
        <p:nvSpPr>
          <p:cNvPr id="147459" name="Rectangle 3"/>
          <p:cNvSpPr>
            <a:spLocks noGrp="1" noChangeArrowheads="1"/>
          </p:cNvSpPr>
          <p:nvPr>
            <p:ph idx="1"/>
          </p:nvPr>
        </p:nvSpPr>
        <p:spPr>
          <a:xfrm>
            <a:off x="1066800" y="1143000"/>
            <a:ext cx="7772400" cy="4724400"/>
          </a:xfrm>
        </p:spPr>
        <p:txBody>
          <a:bodyPr/>
          <a:lstStyle/>
          <a:p>
            <a:r>
              <a:rPr lang="fr-FR" altLang="fr-FR" dirty="0"/>
              <a:t>Typologies d ’articles:</a:t>
            </a:r>
          </a:p>
          <a:p>
            <a:pPr>
              <a:buFontTx/>
              <a:buNone/>
            </a:pPr>
            <a:r>
              <a:rPr lang="fr-FR" altLang="fr-FR" sz="1600" b="0" dirty="0">
                <a:latin typeface="Arial" charset="0"/>
              </a:rPr>
              <a:t>Les codes articles sont regroupés par types articles, selon des critères définis par </a:t>
            </a:r>
            <a:r>
              <a:rPr lang="fr-FR" altLang="fr-FR" sz="1600" b="0" dirty="0" smtClean="0">
                <a:latin typeface="Arial" charset="0"/>
              </a:rPr>
              <a:t>EXEMPLE</a:t>
            </a:r>
            <a:r>
              <a:rPr lang="fr-FR" altLang="fr-FR" sz="1600" b="0" dirty="0">
                <a:latin typeface="Arial" charset="0"/>
              </a:rPr>
              <a:t> :</a:t>
            </a:r>
          </a:p>
          <a:p>
            <a:pPr lvl="2" algn="just"/>
            <a:r>
              <a:rPr lang="fr-FR" altLang="fr-FR" sz="1800" dirty="0">
                <a:latin typeface="Arial" charset="0"/>
              </a:rPr>
              <a:t>FERT	</a:t>
            </a:r>
            <a:r>
              <a:rPr lang="fr-FR" altLang="fr-FR" sz="1800" b="0" dirty="0">
                <a:latin typeface="Arial" charset="0"/>
              </a:rPr>
              <a:t>	:	Produits finis fabriqués, achetés, stockés (</a:t>
            </a:r>
            <a:r>
              <a:rPr lang="fr-FR" altLang="fr-FR" sz="1800" b="0" dirty="0" err="1">
                <a:latin typeface="Arial" charset="0"/>
              </a:rPr>
              <a:t>pompe,poussoir</a:t>
            </a:r>
            <a:r>
              <a:rPr lang="fr-FR" altLang="fr-FR" sz="1800" b="0" dirty="0">
                <a:latin typeface="Arial" charset="0"/>
              </a:rPr>
              <a:t>, pompe + Poussoir)</a:t>
            </a:r>
          </a:p>
          <a:p>
            <a:pPr lvl="2"/>
            <a:r>
              <a:rPr lang="fr-FR" altLang="fr-FR" sz="1800" dirty="0">
                <a:latin typeface="Arial" charset="0"/>
              </a:rPr>
              <a:t>HALB</a:t>
            </a:r>
            <a:r>
              <a:rPr lang="fr-FR" altLang="fr-FR" sz="1800" b="0" dirty="0">
                <a:latin typeface="Arial" charset="0"/>
              </a:rPr>
              <a:t>		:	Produits semi-finis fabriqués en interne ou externe, stockés (corps, gicleur, s/e soupape)</a:t>
            </a:r>
          </a:p>
          <a:p>
            <a:pPr lvl="2"/>
            <a:r>
              <a:rPr lang="fr-FR" altLang="fr-FR" sz="1800" dirty="0">
                <a:latin typeface="Arial" charset="0"/>
              </a:rPr>
              <a:t>ROH</a:t>
            </a:r>
            <a:r>
              <a:rPr lang="fr-FR" altLang="fr-FR" sz="1800" b="0" dirty="0">
                <a:latin typeface="Arial" charset="0"/>
              </a:rPr>
              <a:t>		:	Matières premières et composants achetés, stockés (Matière </a:t>
            </a:r>
            <a:r>
              <a:rPr lang="fr-FR" altLang="fr-FR" sz="1800" b="0" dirty="0" err="1">
                <a:latin typeface="Arial" charset="0"/>
              </a:rPr>
              <a:t>plastique,colorant</a:t>
            </a:r>
            <a:r>
              <a:rPr lang="fr-FR" altLang="fr-FR" sz="1800" b="0" dirty="0">
                <a:latin typeface="Arial" charset="0"/>
              </a:rPr>
              <a:t>, bille, ressort)</a:t>
            </a:r>
          </a:p>
          <a:p>
            <a:pPr lvl="2"/>
            <a:r>
              <a:rPr lang="fr-FR" altLang="fr-FR" sz="1800" dirty="0">
                <a:latin typeface="Arial" charset="0"/>
              </a:rPr>
              <a:t>VERP	</a:t>
            </a:r>
            <a:r>
              <a:rPr lang="fr-FR" altLang="fr-FR" sz="1800" b="0" dirty="0">
                <a:latin typeface="Arial" charset="0"/>
              </a:rPr>
              <a:t>	:	Emballages (carton, palette, sac)</a:t>
            </a:r>
          </a:p>
          <a:p>
            <a:pPr lvl="2"/>
            <a:r>
              <a:rPr lang="fr-FR" altLang="fr-FR" sz="1800" dirty="0">
                <a:latin typeface="Arial" charset="0"/>
              </a:rPr>
              <a:t>DIEN	</a:t>
            </a:r>
            <a:r>
              <a:rPr lang="fr-FR" altLang="fr-FR" sz="1800" b="0" dirty="0">
                <a:latin typeface="Arial" charset="0"/>
              </a:rPr>
              <a:t>	:	Prestation de services (frais de port, immobilisation,..)</a:t>
            </a:r>
          </a:p>
          <a:p>
            <a:pPr lvl="2"/>
            <a:r>
              <a:rPr lang="fr-FR" altLang="fr-FR" sz="1800" dirty="0">
                <a:latin typeface="Arial" charset="0"/>
              </a:rPr>
              <a:t>NLAG	</a:t>
            </a:r>
            <a:r>
              <a:rPr lang="fr-FR" altLang="fr-FR" sz="1800" b="0" dirty="0">
                <a:latin typeface="Arial" charset="0"/>
              </a:rPr>
              <a:t>	:	Produits non gérés en stock (catalogue, fournitures, matériel de bureau)</a:t>
            </a:r>
          </a:p>
          <a:p>
            <a:r>
              <a:rPr lang="fr-FR" altLang="fr-FR" sz="1800" u="sng" dirty="0">
                <a:latin typeface="Arial" charset="0"/>
              </a:rPr>
              <a:t>Tous ces types d’articles peuvent être vendus.</a:t>
            </a:r>
            <a:endParaRPr lang="fr-FR" altLang="fr-FR" sz="1800" dirty="0"/>
          </a:p>
          <a:p>
            <a:endParaRPr lang="fr-FR" altLang="fr-FR" sz="1800" dirty="0"/>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bwMode="auto">
          <a:xfrm>
            <a:off x="609600" y="228600"/>
            <a:ext cx="7772400"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pPr defTabSz="914400"/>
            <a:r>
              <a:rPr lang="fr-FR" altLang="fr-FR" sz="3200">
                <a:solidFill>
                  <a:srgbClr val="CC00CC"/>
                </a:solidFill>
                <a:latin typeface="Times New Roman" charset="0"/>
              </a:rPr>
              <a:t>Données de base article: Domaine commercial</a:t>
            </a:r>
            <a:endParaRPr lang="fr-FR" altLang="fr-FR" sz="2800" b="0">
              <a:solidFill>
                <a:schemeClr val="tx1"/>
              </a:solidFill>
              <a:effectLst/>
              <a:latin typeface="Times New Roman" charset="0"/>
            </a:endParaRPr>
          </a:p>
        </p:txBody>
      </p:sp>
      <p:sp>
        <p:nvSpPr>
          <p:cNvPr id="150531" name="Rectangle 3"/>
          <p:cNvSpPr>
            <a:spLocks noGrp="1" noChangeArrowheads="1"/>
          </p:cNvSpPr>
          <p:nvPr>
            <p:ph idx="1"/>
          </p:nvPr>
        </p:nvSpPr>
        <p:spPr>
          <a:xfrm>
            <a:off x="1066800" y="1219200"/>
            <a:ext cx="7772400" cy="4953000"/>
          </a:xfrm>
        </p:spPr>
        <p:txBody>
          <a:bodyPr/>
          <a:lstStyle/>
          <a:p>
            <a:pPr>
              <a:buFontTx/>
              <a:buNone/>
            </a:pPr>
            <a:r>
              <a:rPr lang="fr-FR" altLang="fr-FR">
                <a:solidFill>
                  <a:srgbClr val="000066"/>
                </a:solidFill>
                <a:sym typeface="Wingdings" pitchFamily="2" charset="2"/>
              </a:rPr>
              <a:t></a:t>
            </a:r>
            <a:r>
              <a:rPr lang="fr-FR" altLang="fr-FR" sz="2800"/>
              <a:t> Statut article et date début de validité</a:t>
            </a:r>
          </a:p>
          <a:p>
            <a:pPr>
              <a:buFontTx/>
              <a:buNone/>
            </a:pPr>
            <a:r>
              <a:rPr lang="fr-FR" altLang="fr-FR">
                <a:solidFill>
                  <a:srgbClr val="000066"/>
                </a:solidFill>
                <a:sym typeface="Wingdings" pitchFamily="2" charset="2"/>
              </a:rPr>
              <a:t></a:t>
            </a:r>
            <a:r>
              <a:rPr lang="fr-FR" altLang="fr-FR" sz="2800"/>
              <a:t> Division de livraison</a:t>
            </a:r>
          </a:p>
          <a:p>
            <a:pPr>
              <a:buFontTx/>
              <a:buNone/>
            </a:pPr>
            <a:r>
              <a:rPr lang="fr-FR" altLang="fr-FR">
                <a:solidFill>
                  <a:srgbClr val="000066"/>
                </a:solidFill>
                <a:sym typeface="Wingdings" pitchFamily="2" charset="2"/>
              </a:rPr>
              <a:t></a:t>
            </a:r>
            <a:r>
              <a:rPr lang="fr-FR" altLang="fr-FR" sz="2800"/>
              <a:t> Taxes</a:t>
            </a:r>
          </a:p>
          <a:p>
            <a:pPr>
              <a:buFontTx/>
              <a:buNone/>
            </a:pPr>
            <a:r>
              <a:rPr lang="fr-FR" altLang="fr-FR">
                <a:solidFill>
                  <a:srgbClr val="000066"/>
                </a:solidFill>
                <a:sym typeface="Wingdings" pitchFamily="2" charset="2"/>
              </a:rPr>
              <a:t></a:t>
            </a:r>
            <a:r>
              <a:rPr lang="fr-FR" altLang="fr-FR" sz="2800"/>
              <a:t> Groupe de ristournes</a:t>
            </a:r>
          </a:p>
          <a:p>
            <a:pPr>
              <a:buFontTx/>
              <a:buNone/>
            </a:pPr>
            <a:r>
              <a:rPr lang="fr-FR" altLang="fr-FR">
                <a:solidFill>
                  <a:srgbClr val="000066"/>
                </a:solidFill>
                <a:sym typeface="Wingdings" pitchFamily="2" charset="2"/>
              </a:rPr>
              <a:t></a:t>
            </a:r>
            <a:r>
              <a:rPr lang="fr-FR" altLang="fr-FR" sz="2800"/>
              <a:t> Groupe de commissions</a:t>
            </a:r>
          </a:p>
          <a:p>
            <a:pPr>
              <a:buFontTx/>
              <a:buNone/>
            </a:pPr>
            <a:r>
              <a:rPr lang="fr-FR" altLang="fr-FR">
                <a:solidFill>
                  <a:srgbClr val="000066"/>
                </a:solidFill>
                <a:sym typeface="Wingdings" pitchFamily="2" charset="2"/>
              </a:rPr>
              <a:t></a:t>
            </a:r>
            <a:r>
              <a:rPr lang="fr-FR" altLang="fr-FR" sz="2800"/>
              <a:t> Groupe d ’articles (UP)</a:t>
            </a:r>
          </a:p>
          <a:p>
            <a:pPr>
              <a:buFontTx/>
              <a:buNone/>
            </a:pPr>
            <a:r>
              <a:rPr lang="fr-FR" altLang="fr-FR">
                <a:solidFill>
                  <a:srgbClr val="000066"/>
                </a:solidFill>
                <a:sym typeface="Wingdings" pitchFamily="2" charset="2"/>
              </a:rPr>
              <a:t></a:t>
            </a:r>
            <a:r>
              <a:rPr lang="fr-FR" altLang="fr-FR" sz="2800"/>
              <a:t> Segmentation (5 niveaux)</a:t>
            </a:r>
          </a:p>
          <a:p>
            <a:pPr>
              <a:buFontTx/>
              <a:buNone/>
            </a:pPr>
            <a:r>
              <a:rPr lang="fr-FR" altLang="fr-FR">
                <a:solidFill>
                  <a:srgbClr val="000066"/>
                </a:solidFill>
                <a:sym typeface="Wingdings" pitchFamily="2" charset="2"/>
              </a:rPr>
              <a:t></a:t>
            </a:r>
            <a:r>
              <a:rPr lang="fr-FR" altLang="fr-FR" sz="2800"/>
              <a:t> Données expédition et emballage</a:t>
            </a:r>
          </a:p>
          <a:p>
            <a:pPr>
              <a:buFontTx/>
              <a:buNone/>
            </a:pPr>
            <a:r>
              <a:rPr lang="fr-FR" altLang="fr-FR">
                <a:solidFill>
                  <a:srgbClr val="000066"/>
                </a:solidFill>
                <a:sym typeface="Wingdings" pitchFamily="2" charset="2"/>
              </a:rPr>
              <a:t></a:t>
            </a:r>
            <a:r>
              <a:rPr lang="fr-FR" altLang="fr-FR" sz="2800"/>
              <a:t> Code marchandises (DEB)</a:t>
            </a: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ChangeArrowheads="1"/>
          </p:cNvSpPr>
          <p:nvPr/>
        </p:nvSpPr>
        <p:spPr bwMode="auto">
          <a:xfrm>
            <a:off x="2362200" y="2286000"/>
            <a:ext cx="5029200" cy="2209800"/>
          </a:xfrm>
          <a:prstGeom prst="rect">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defTabSz="762000">
              <a:spcBef>
                <a:spcPct val="0"/>
              </a:spcBef>
              <a:defRPr sz="3600" b="1">
                <a:solidFill>
                  <a:schemeClr val="accent2"/>
                </a:solidFill>
                <a:effectLst>
                  <a:outerShdw blurRad="38100" dist="38100" dir="2700000" algn="tl">
                    <a:srgbClr val="000000"/>
                  </a:outerShdw>
                </a:effectLst>
                <a:latin typeface="Arial" charset="0"/>
              </a:defRPr>
            </a:lvl1pPr>
            <a:lvl2pPr defTabSz="762000">
              <a:spcBef>
                <a:spcPct val="0"/>
              </a:spcBef>
              <a:defRPr sz="3600" b="1">
                <a:solidFill>
                  <a:schemeClr val="accent2"/>
                </a:solidFill>
                <a:effectLst>
                  <a:outerShdw blurRad="38100" dist="38100" dir="2700000" algn="tl">
                    <a:srgbClr val="000000"/>
                  </a:outerShdw>
                </a:effectLst>
                <a:latin typeface="Arial" charset="0"/>
              </a:defRPr>
            </a:lvl2pPr>
            <a:lvl3pPr defTabSz="762000">
              <a:spcBef>
                <a:spcPct val="0"/>
              </a:spcBef>
              <a:defRPr sz="3600" b="1">
                <a:solidFill>
                  <a:schemeClr val="accent2"/>
                </a:solidFill>
                <a:effectLst>
                  <a:outerShdw blurRad="38100" dist="38100" dir="2700000" algn="tl">
                    <a:srgbClr val="000000"/>
                  </a:outerShdw>
                </a:effectLst>
                <a:latin typeface="Arial" charset="0"/>
              </a:defRPr>
            </a:lvl3pPr>
            <a:lvl4pPr defTabSz="762000">
              <a:spcBef>
                <a:spcPct val="0"/>
              </a:spcBef>
              <a:defRPr sz="3600" b="1">
                <a:solidFill>
                  <a:schemeClr val="accent2"/>
                </a:solidFill>
                <a:effectLst>
                  <a:outerShdw blurRad="38100" dist="38100" dir="2700000" algn="tl">
                    <a:srgbClr val="000000"/>
                  </a:outerShdw>
                </a:effectLst>
                <a:latin typeface="Arial" charset="0"/>
              </a:defRPr>
            </a:lvl4pPr>
            <a:lvl5pPr defTabSz="762000">
              <a:spcBef>
                <a:spcPct val="0"/>
              </a:spcBef>
              <a:defRPr sz="3600" b="1">
                <a:solidFill>
                  <a:schemeClr val="accent2"/>
                </a:solidFill>
                <a:effectLst>
                  <a:outerShdw blurRad="38100" dist="38100" dir="2700000" algn="tl">
                    <a:srgbClr val="000000"/>
                  </a:outerShdw>
                </a:effectLst>
                <a:latin typeface="Arial" charset="0"/>
              </a:defRPr>
            </a:lvl5pPr>
            <a:lvl6pPr marL="4572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6pPr>
            <a:lvl7pPr marL="9144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7pPr>
            <a:lvl8pPr marL="13716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8pPr>
            <a:lvl9pPr marL="18288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9pPr>
          </a:lstStyle>
          <a:p>
            <a:r>
              <a:rPr lang="fr-FR" altLang="fr-FR"/>
              <a:t/>
            </a:r>
            <a:br>
              <a:rPr lang="fr-FR" altLang="fr-FR"/>
            </a:br>
            <a:r>
              <a:rPr lang="fr-FR" altLang="fr-FR" sz="6600"/>
              <a:t>DEMO</a:t>
            </a:r>
            <a:endParaRPr lang="fr-FR" altLang="fr-F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bwMode="auto">
          <a:xfrm>
            <a:off x="685800" y="6096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defTabSz="914400"/>
            <a:r>
              <a:rPr lang="fr-FR" altLang="fr-FR" sz="3200">
                <a:solidFill>
                  <a:srgbClr val="CC00CC"/>
                </a:solidFill>
                <a:latin typeface="Times New Roman" charset="0"/>
              </a:rPr>
              <a:t>Données de base Infos-vente dans la structure</a:t>
            </a:r>
            <a:endParaRPr lang="fr-FR" altLang="fr-FR" b="0">
              <a:solidFill>
                <a:schemeClr val="tx1"/>
              </a:solidFill>
              <a:effectLst/>
              <a:latin typeface="Times New Roman" charset="0"/>
            </a:endParaRPr>
          </a:p>
        </p:txBody>
      </p:sp>
      <p:sp>
        <p:nvSpPr>
          <p:cNvPr id="151555" name="Rectangle 3"/>
          <p:cNvSpPr>
            <a:spLocks noGrp="1" noChangeArrowheads="1"/>
          </p:cNvSpPr>
          <p:nvPr>
            <p:ph idx="1"/>
          </p:nvPr>
        </p:nvSpPr>
        <p:spPr>
          <a:xfrm>
            <a:off x="990600" y="1981200"/>
            <a:ext cx="7772400" cy="4114800"/>
          </a:xfrm>
        </p:spPr>
        <p:txBody>
          <a:bodyPr/>
          <a:lstStyle/>
          <a:p>
            <a:r>
              <a:rPr lang="fr-FR" altLang="fr-FR"/>
              <a:t>Toutes les données sont gérées au niveau de l </a:t>
            </a:r>
            <a:r>
              <a:rPr lang="fr-FR" altLang="fr-FR">
                <a:solidFill>
                  <a:srgbClr val="339933"/>
                </a:solidFill>
              </a:rPr>
              <a:t>’Organisation commerciale/Canal de distribution</a:t>
            </a:r>
            <a:endParaRPr lang="fr-FR" altLang="fr-F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1" name="Rectangle 5"/>
          <p:cNvSpPr>
            <a:spLocks noChangeArrowheads="1"/>
          </p:cNvSpPr>
          <p:nvPr/>
        </p:nvSpPr>
        <p:spPr bwMode="auto">
          <a:xfrm>
            <a:off x="1905000" y="381000"/>
            <a:ext cx="56388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defTabSz="762000">
              <a:spcBef>
                <a:spcPct val="0"/>
              </a:spcBef>
              <a:defRPr sz="3600" b="1">
                <a:solidFill>
                  <a:schemeClr val="accent2"/>
                </a:solidFill>
                <a:effectLst>
                  <a:outerShdw blurRad="38100" dist="38100" dir="2700000" algn="tl">
                    <a:srgbClr val="C0C0C0"/>
                  </a:outerShdw>
                </a:effectLst>
                <a:latin typeface="Arial" charset="0"/>
              </a:defRPr>
            </a:lvl1pPr>
            <a:lvl2pPr defTabSz="762000">
              <a:spcBef>
                <a:spcPct val="0"/>
              </a:spcBef>
              <a:defRPr sz="3600" b="1">
                <a:solidFill>
                  <a:schemeClr val="accent2"/>
                </a:solidFill>
                <a:effectLst>
                  <a:outerShdw blurRad="38100" dist="38100" dir="2700000" algn="tl">
                    <a:srgbClr val="C0C0C0"/>
                  </a:outerShdw>
                </a:effectLst>
                <a:latin typeface="Arial" charset="0"/>
              </a:defRPr>
            </a:lvl2pPr>
            <a:lvl3pPr defTabSz="762000">
              <a:spcBef>
                <a:spcPct val="0"/>
              </a:spcBef>
              <a:defRPr sz="3600" b="1">
                <a:solidFill>
                  <a:schemeClr val="accent2"/>
                </a:solidFill>
                <a:effectLst>
                  <a:outerShdw blurRad="38100" dist="38100" dir="2700000" algn="tl">
                    <a:srgbClr val="C0C0C0"/>
                  </a:outerShdw>
                </a:effectLst>
                <a:latin typeface="Arial" charset="0"/>
              </a:defRPr>
            </a:lvl3pPr>
            <a:lvl4pPr defTabSz="762000">
              <a:spcBef>
                <a:spcPct val="0"/>
              </a:spcBef>
              <a:defRPr sz="3600" b="1">
                <a:solidFill>
                  <a:schemeClr val="accent2"/>
                </a:solidFill>
                <a:effectLst>
                  <a:outerShdw blurRad="38100" dist="38100" dir="2700000" algn="tl">
                    <a:srgbClr val="C0C0C0"/>
                  </a:outerShdw>
                </a:effectLst>
                <a:latin typeface="Arial" charset="0"/>
              </a:defRPr>
            </a:lvl4pPr>
            <a:lvl5pPr defTabSz="762000">
              <a:spcBef>
                <a:spcPct val="0"/>
              </a:spcBef>
              <a:defRPr sz="3600" b="1">
                <a:solidFill>
                  <a:schemeClr val="accent2"/>
                </a:solidFill>
                <a:effectLst>
                  <a:outerShdw blurRad="38100" dist="38100" dir="2700000" algn="tl">
                    <a:srgbClr val="C0C0C0"/>
                  </a:outerShdw>
                </a:effectLst>
                <a:latin typeface="Arial" charset="0"/>
              </a:defRPr>
            </a:lvl5pPr>
            <a:lvl6pPr marL="457200" algn="ctr" defTabSz="762000" eaLnBrk="0" fontAlgn="base" hangingPunct="0">
              <a:spcBef>
                <a:spcPct val="0"/>
              </a:spcBef>
              <a:spcAft>
                <a:spcPct val="0"/>
              </a:spcAft>
              <a:defRPr sz="3600" b="1">
                <a:solidFill>
                  <a:schemeClr val="accent2"/>
                </a:solidFill>
                <a:effectLst>
                  <a:outerShdw blurRad="38100" dist="38100" dir="2700000" algn="tl">
                    <a:srgbClr val="C0C0C0"/>
                  </a:outerShdw>
                </a:effectLst>
                <a:latin typeface="Arial" charset="0"/>
              </a:defRPr>
            </a:lvl6pPr>
            <a:lvl7pPr marL="914400" algn="ctr" defTabSz="762000" eaLnBrk="0" fontAlgn="base" hangingPunct="0">
              <a:spcBef>
                <a:spcPct val="0"/>
              </a:spcBef>
              <a:spcAft>
                <a:spcPct val="0"/>
              </a:spcAft>
              <a:defRPr sz="3600" b="1">
                <a:solidFill>
                  <a:schemeClr val="accent2"/>
                </a:solidFill>
                <a:effectLst>
                  <a:outerShdw blurRad="38100" dist="38100" dir="2700000" algn="tl">
                    <a:srgbClr val="C0C0C0"/>
                  </a:outerShdw>
                </a:effectLst>
                <a:latin typeface="Arial" charset="0"/>
              </a:defRPr>
            </a:lvl7pPr>
            <a:lvl8pPr marL="1371600" algn="ctr" defTabSz="762000" eaLnBrk="0" fontAlgn="base" hangingPunct="0">
              <a:spcBef>
                <a:spcPct val="0"/>
              </a:spcBef>
              <a:spcAft>
                <a:spcPct val="0"/>
              </a:spcAft>
              <a:defRPr sz="3600" b="1">
                <a:solidFill>
                  <a:schemeClr val="accent2"/>
                </a:solidFill>
                <a:effectLst>
                  <a:outerShdw blurRad="38100" dist="38100" dir="2700000" algn="tl">
                    <a:srgbClr val="C0C0C0"/>
                  </a:outerShdw>
                </a:effectLst>
                <a:latin typeface="Arial" charset="0"/>
              </a:defRPr>
            </a:lvl8pPr>
            <a:lvl9pPr marL="1828800" algn="ctr" defTabSz="762000" eaLnBrk="0" fontAlgn="base" hangingPunct="0">
              <a:spcBef>
                <a:spcPct val="0"/>
              </a:spcBef>
              <a:spcAft>
                <a:spcPct val="0"/>
              </a:spcAft>
              <a:defRPr sz="3600" b="1">
                <a:solidFill>
                  <a:schemeClr val="accent2"/>
                </a:solidFill>
                <a:effectLst>
                  <a:outerShdw blurRad="38100" dist="38100" dir="2700000" algn="tl">
                    <a:srgbClr val="C0C0C0"/>
                  </a:outerShdw>
                </a:effectLst>
                <a:latin typeface="Arial" charset="0"/>
              </a:defRPr>
            </a:lvl9pPr>
          </a:lstStyle>
          <a:p>
            <a:r>
              <a:rPr lang="fr-FR" altLang="fr-FR">
                <a:solidFill>
                  <a:srgbClr val="CC00CC"/>
                </a:solidFill>
              </a:rPr>
              <a:t>Info-Vente</a:t>
            </a:r>
            <a:endParaRPr lang="fr-FR" altLang="fr-FR" sz="2800"/>
          </a:p>
        </p:txBody>
      </p:sp>
      <p:sp>
        <p:nvSpPr>
          <p:cNvPr id="152582" name="Rectangle 6"/>
          <p:cNvSpPr>
            <a:spLocks noChangeArrowheads="1"/>
          </p:cNvSpPr>
          <p:nvPr/>
        </p:nvSpPr>
        <p:spPr bwMode="auto">
          <a:xfrm>
            <a:off x="425450" y="1066800"/>
            <a:ext cx="8293100" cy="3117850"/>
          </a:xfrm>
          <a:prstGeom prst="rect">
            <a:avLst/>
          </a:prstGeom>
          <a:solidFill>
            <a:srgbClr val="A2C1FE"/>
          </a:solidFill>
          <a:ln w="12700">
            <a:solidFill>
              <a:schemeClr val="bg1"/>
            </a:solidFill>
            <a:miter lim="800000"/>
            <a:headEnd/>
            <a:tailEnd/>
          </a:ln>
          <a:effectLst>
            <a:prstShdw prst="shdw17" dist="17961" dir="2700000">
              <a:schemeClr val="bg1">
                <a:gamma/>
                <a:shade val="60000"/>
                <a:invGamma/>
              </a:schemeClr>
            </a:prstShdw>
          </a:effectLst>
        </p:spPr>
        <p:txBody>
          <a:bodyPr wrap="none" lIns="609600" tIns="76200" rIns="609600" bIns="76200"/>
          <a:lstStyle/>
          <a:p>
            <a:pPr algn="l">
              <a:spcBef>
                <a:spcPct val="0"/>
              </a:spcBef>
            </a:pPr>
            <a:r>
              <a:rPr lang="fr-FR" altLang="fr-FR" sz="1600">
                <a:solidFill>
                  <a:schemeClr val="tx2"/>
                </a:solidFill>
                <a:latin typeface="Arial" charset="0"/>
              </a:rPr>
              <a:t>Informations client-article</a:t>
            </a:r>
          </a:p>
        </p:txBody>
      </p:sp>
      <p:sp>
        <p:nvSpPr>
          <p:cNvPr id="152583" name="Rectangle 7"/>
          <p:cNvSpPr>
            <a:spLocks noChangeArrowheads="1"/>
          </p:cNvSpPr>
          <p:nvPr/>
        </p:nvSpPr>
        <p:spPr bwMode="auto">
          <a:xfrm>
            <a:off x="3954463" y="4965700"/>
            <a:ext cx="1403350" cy="89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spcBef>
                <a:spcPct val="30000"/>
              </a:spcBef>
            </a:pPr>
            <a:r>
              <a:rPr lang="fr-FR" altLang="fr-FR" sz="1600">
                <a:solidFill>
                  <a:schemeClr val="tx2"/>
                </a:solidFill>
                <a:latin typeface="Arial" charset="0"/>
              </a:rPr>
              <a:t>Article client</a:t>
            </a:r>
          </a:p>
          <a:p>
            <a:pPr>
              <a:spcBef>
                <a:spcPct val="30000"/>
              </a:spcBef>
            </a:pPr>
            <a:r>
              <a:rPr lang="fr-FR" altLang="fr-FR" sz="1600">
                <a:solidFill>
                  <a:schemeClr val="tx2"/>
                </a:solidFill>
                <a:latin typeface="Arial" charset="0"/>
              </a:rPr>
              <a:t>M234</a:t>
            </a:r>
            <a:br>
              <a:rPr lang="fr-FR" altLang="fr-FR" sz="1600">
                <a:solidFill>
                  <a:schemeClr val="tx2"/>
                </a:solidFill>
                <a:latin typeface="Arial" charset="0"/>
              </a:rPr>
            </a:br>
            <a:r>
              <a:rPr lang="fr-FR" altLang="fr-FR" sz="1600">
                <a:solidFill>
                  <a:schemeClr val="tx2"/>
                </a:solidFill>
                <a:latin typeface="Arial" charset="0"/>
              </a:rPr>
              <a:t>M598</a:t>
            </a:r>
          </a:p>
        </p:txBody>
      </p:sp>
      <p:sp>
        <p:nvSpPr>
          <p:cNvPr id="152584" name="Rectangle 8"/>
          <p:cNvSpPr>
            <a:spLocks noChangeArrowheads="1"/>
          </p:cNvSpPr>
          <p:nvPr/>
        </p:nvSpPr>
        <p:spPr bwMode="auto">
          <a:xfrm>
            <a:off x="5715000" y="4965700"/>
            <a:ext cx="1392238" cy="89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l">
              <a:spcBef>
                <a:spcPct val="30000"/>
              </a:spcBef>
            </a:pPr>
            <a:r>
              <a:rPr lang="fr-FR" altLang="fr-FR" sz="1600">
                <a:solidFill>
                  <a:schemeClr val="tx2"/>
                </a:solidFill>
                <a:latin typeface="Arial" charset="0"/>
              </a:rPr>
              <a:t>Désignation</a:t>
            </a:r>
          </a:p>
          <a:p>
            <a:pPr algn="l">
              <a:spcBef>
                <a:spcPct val="30000"/>
              </a:spcBef>
            </a:pPr>
            <a:r>
              <a:rPr lang="fr-FR" altLang="fr-FR" sz="1600">
                <a:solidFill>
                  <a:schemeClr val="tx2"/>
                </a:solidFill>
                <a:latin typeface="Arial" charset="0"/>
              </a:rPr>
              <a:t>Ordinateur 1</a:t>
            </a:r>
            <a:br>
              <a:rPr lang="fr-FR" altLang="fr-FR" sz="1600">
                <a:solidFill>
                  <a:schemeClr val="tx2"/>
                </a:solidFill>
                <a:latin typeface="Arial" charset="0"/>
              </a:rPr>
            </a:br>
            <a:r>
              <a:rPr lang="fr-FR" altLang="fr-FR" sz="1600">
                <a:solidFill>
                  <a:schemeClr val="tx2"/>
                </a:solidFill>
                <a:latin typeface="Arial" charset="0"/>
              </a:rPr>
              <a:t>Ordinateur 2</a:t>
            </a:r>
          </a:p>
        </p:txBody>
      </p:sp>
      <p:sp>
        <p:nvSpPr>
          <p:cNvPr id="152585" name="Rectangle 9"/>
          <p:cNvSpPr>
            <a:spLocks noChangeArrowheads="1"/>
          </p:cNvSpPr>
          <p:nvPr/>
        </p:nvSpPr>
        <p:spPr bwMode="auto">
          <a:xfrm>
            <a:off x="7300913" y="4965700"/>
            <a:ext cx="1008062" cy="89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algn="l" defTabSz="762000">
              <a:spcBef>
                <a:spcPct val="0"/>
              </a:spcBef>
              <a:defRPr sz="2400">
                <a:solidFill>
                  <a:schemeClr val="tx1"/>
                </a:solidFill>
                <a:latin typeface="Times New Roman" charset="0"/>
              </a:defRPr>
            </a:lvl2pPr>
            <a:lvl3pPr algn="l" defTabSz="762000">
              <a:spcBef>
                <a:spcPct val="0"/>
              </a:spcBef>
              <a:defRPr sz="2400">
                <a:solidFill>
                  <a:schemeClr val="tx1"/>
                </a:solidFill>
                <a:latin typeface="Times New Roman" charset="0"/>
              </a:defRPr>
            </a:lvl3pPr>
            <a:lvl4pPr algn="l" defTabSz="762000">
              <a:spcBef>
                <a:spcPct val="0"/>
              </a:spcBef>
              <a:defRPr sz="2400">
                <a:solidFill>
                  <a:schemeClr val="tx1"/>
                </a:solidFill>
                <a:latin typeface="Times New Roman" charset="0"/>
              </a:defRPr>
            </a:lvl4pPr>
            <a:lvl5pPr algn="l" defTabSz="762000">
              <a:spcBef>
                <a:spcPct val="0"/>
              </a:spcBef>
              <a:defRPr sz="2400">
                <a:solidFill>
                  <a:schemeClr val="tx1"/>
                </a:solidFill>
                <a:latin typeface="Times New Roman" charset="0"/>
              </a:defRPr>
            </a:lvl5pPr>
            <a:lvl6pPr defTabSz="762000" eaLnBrk="0" fontAlgn="base" hangingPunct="0">
              <a:spcBef>
                <a:spcPct val="0"/>
              </a:spcBef>
              <a:spcAft>
                <a:spcPct val="0"/>
              </a:spcAft>
              <a:defRPr sz="2400">
                <a:solidFill>
                  <a:schemeClr val="tx1"/>
                </a:solidFill>
                <a:latin typeface="Times New Roman" charset="0"/>
              </a:defRPr>
            </a:lvl6pPr>
            <a:lvl7pPr defTabSz="762000" eaLnBrk="0" fontAlgn="base" hangingPunct="0">
              <a:spcBef>
                <a:spcPct val="0"/>
              </a:spcBef>
              <a:spcAft>
                <a:spcPct val="0"/>
              </a:spcAft>
              <a:defRPr sz="2400">
                <a:solidFill>
                  <a:schemeClr val="tx1"/>
                </a:solidFill>
                <a:latin typeface="Times New Roman" charset="0"/>
              </a:defRPr>
            </a:lvl7pPr>
            <a:lvl8pPr defTabSz="762000" eaLnBrk="0" fontAlgn="base" hangingPunct="0">
              <a:spcBef>
                <a:spcPct val="0"/>
              </a:spcBef>
              <a:spcAft>
                <a:spcPct val="0"/>
              </a:spcAft>
              <a:defRPr sz="2400">
                <a:solidFill>
                  <a:schemeClr val="tx1"/>
                </a:solidFill>
                <a:latin typeface="Times New Roman" charset="0"/>
              </a:defRPr>
            </a:lvl8pPr>
            <a:lvl9pPr defTabSz="762000" eaLnBrk="0" fontAlgn="base" hangingPunct="0">
              <a:spcBef>
                <a:spcPct val="0"/>
              </a:spcBef>
              <a:spcAft>
                <a:spcPct val="0"/>
              </a:spcAft>
              <a:defRPr sz="2400">
                <a:solidFill>
                  <a:schemeClr val="tx1"/>
                </a:solidFill>
                <a:latin typeface="Times New Roman" charset="0"/>
              </a:defRPr>
            </a:lvl9pPr>
          </a:lstStyle>
          <a:p>
            <a:pPr algn="ctr">
              <a:spcBef>
                <a:spcPct val="30000"/>
              </a:spcBef>
            </a:pPr>
            <a:r>
              <a:rPr lang="fr-FR" altLang="fr-FR" sz="1600">
                <a:solidFill>
                  <a:schemeClr val="tx2"/>
                </a:solidFill>
                <a:latin typeface="Arial" charset="0"/>
              </a:rPr>
              <a:t>Quantité</a:t>
            </a:r>
          </a:p>
          <a:p>
            <a:pPr algn="ctr">
              <a:spcBef>
                <a:spcPct val="30000"/>
              </a:spcBef>
            </a:pPr>
            <a:r>
              <a:rPr lang="fr-FR" altLang="fr-FR" sz="1600">
                <a:solidFill>
                  <a:schemeClr val="tx2"/>
                </a:solidFill>
                <a:latin typeface="Arial" charset="0"/>
              </a:rPr>
              <a:t>10</a:t>
            </a:r>
            <a:br>
              <a:rPr lang="fr-FR" altLang="fr-FR" sz="1600">
                <a:solidFill>
                  <a:schemeClr val="tx2"/>
                </a:solidFill>
                <a:latin typeface="Arial" charset="0"/>
              </a:rPr>
            </a:br>
            <a:r>
              <a:rPr lang="fr-FR" altLang="fr-FR" sz="1600">
                <a:solidFill>
                  <a:schemeClr val="tx2"/>
                </a:solidFill>
                <a:latin typeface="Arial" charset="0"/>
              </a:rPr>
              <a:t>3</a:t>
            </a:r>
          </a:p>
        </p:txBody>
      </p:sp>
      <p:sp>
        <p:nvSpPr>
          <p:cNvPr id="152586" name="Rectangle 10"/>
          <p:cNvSpPr>
            <a:spLocks noChangeArrowheads="1"/>
          </p:cNvSpPr>
          <p:nvPr/>
        </p:nvSpPr>
        <p:spPr bwMode="auto">
          <a:xfrm>
            <a:off x="1073150" y="1377950"/>
            <a:ext cx="3263900" cy="901700"/>
          </a:xfrm>
          <a:prstGeom prst="rect">
            <a:avLst/>
          </a:prstGeom>
          <a:solidFill>
            <a:schemeClr val="bg1"/>
          </a:solidFill>
          <a:ln w="12700">
            <a:solidFill>
              <a:srgbClr val="006BCA"/>
            </a:solidFill>
            <a:miter lim="800000"/>
            <a:headEnd/>
            <a:tailEnd/>
          </a:ln>
          <a:effectLst>
            <a:prstShdw prst="shdw17" dist="17961" dir="2700000">
              <a:srgbClr val="006BCA">
                <a:gamma/>
                <a:shade val="60000"/>
                <a:invGamma/>
              </a:srgbClr>
            </a:prstShdw>
          </a:effectLst>
        </p:spPr>
        <p:txBody>
          <a:bodyPr wrap="none" lIns="152400" tIns="114300" rIns="152400" bIns="114300"/>
          <a:lstStyle>
            <a:lvl1pPr algn="l" defTabSz="266700">
              <a:spcBef>
                <a:spcPct val="0"/>
              </a:spcBef>
              <a:defRPr sz="2400">
                <a:solidFill>
                  <a:schemeClr val="tx1"/>
                </a:solidFill>
                <a:latin typeface="Times New Roman" charset="0"/>
              </a:defRPr>
            </a:lvl1pPr>
            <a:lvl2pPr algn="l" defTabSz="266700">
              <a:spcBef>
                <a:spcPct val="0"/>
              </a:spcBef>
              <a:defRPr sz="2400">
                <a:solidFill>
                  <a:schemeClr val="tx1"/>
                </a:solidFill>
                <a:latin typeface="Times New Roman" charset="0"/>
              </a:defRPr>
            </a:lvl2pPr>
            <a:lvl3pPr algn="l" defTabSz="266700">
              <a:spcBef>
                <a:spcPct val="0"/>
              </a:spcBef>
              <a:defRPr sz="2400">
                <a:solidFill>
                  <a:schemeClr val="tx1"/>
                </a:solidFill>
                <a:latin typeface="Times New Roman" charset="0"/>
              </a:defRPr>
            </a:lvl3pPr>
            <a:lvl4pPr algn="l" defTabSz="266700">
              <a:spcBef>
                <a:spcPct val="0"/>
              </a:spcBef>
              <a:defRPr sz="2400">
                <a:solidFill>
                  <a:schemeClr val="tx1"/>
                </a:solidFill>
                <a:latin typeface="Times New Roman" charset="0"/>
              </a:defRPr>
            </a:lvl4pPr>
            <a:lvl5pPr algn="l" defTabSz="266700">
              <a:spcBef>
                <a:spcPct val="0"/>
              </a:spcBef>
              <a:defRPr sz="2400">
                <a:solidFill>
                  <a:schemeClr val="tx1"/>
                </a:solidFill>
                <a:latin typeface="Times New Roman" charset="0"/>
              </a:defRPr>
            </a:lvl5pPr>
            <a:lvl6pPr defTabSz="266700" eaLnBrk="0" fontAlgn="base" hangingPunct="0">
              <a:spcBef>
                <a:spcPct val="0"/>
              </a:spcBef>
              <a:spcAft>
                <a:spcPct val="0"/>
              </a:spcAft>
              <a:defRPr sz="2400">
                <a:solidFill>
                  <a:schemeClr val="tx1"/>
                </a:solidFill>
                <a:latin typeface="Times New Roman" charset="0"/>
              </a:defRPr>
            </a:lvl6pPr>
            <a:lvl7pPr defTabSz="266700" eaLnBrk="0" fontAlgn="base" hangingPunct="0">
              <a:spcBef>
                <a:spcPct val="0"/>
              </a:spcBef>
              <a:spcAft>
                <a:spcPct val="0"/>
              </a:spcAft>
              <a:defRPr sz="2400">
                <a:solidFill>
                  <a:schemeClr val="tx1"/>
                </a:solidFill>
                <a:latin typeface="Times New Roman" charset="0"/>
              </a:defRPr>
            </a:lvl7pPr>
            <a:lvl8pPr defTabSz="266700" eaLnBrk="0" fontAlgn="base" hangingPunct="0">
              <a:spcBef>
                <a:spcPct val="0"/>
              </a:spcBef>
              <a:spcAft>
                <a:spcPct val="0"/>
              </a:spcAft>
              <a:defRPr sz="2400">
                <a:solidFill>
                  <a:schemeClr val="tx1"/>
                </a:solidFill>
                <a:latin typeface="Times New Roman" charset="0"/>
              </a:defRPr>
            </a:lvl8pPr>
            <a:lvl9pPr defTabSz="266700" eaLnBrk="0" fontAlgn="base" hangingPunct="0">
              <a:spcBef>
                <a:spcPct val="0"/>
              </a:spcBef>
              <a:spcAft>
                <a:spcPct val="0"/>
              </a:spcAft>
              <a:defRPr sz="2400">
                <a:solidFill>
                  <a:schemeClr val="tx1"/>
                </a:solidFill>
                <a:latin typeface="Times New Roman" charset="0"/>
              </a:defRPr>
            </a:lvl9pPr>
          </a:lstStyle>
          <a:p>
            <a:r>
              <a:rPr lang="fr-FR" altLang="fr-FR" sz="1600">
                <a:solidFill>
                  <a:schemeClr val="tx2"/>
                </a:solidFill>
                <a:latin typeface="Arial" charset="0"/>
              </a:rPr>
              <a:t>Org. commerciale   	:	0100</a:t>
            </a:r>
            <a:br>
              <a:rPr lang="fr-FR" altLang="fr-FR" sz="1600">
                <a:solidFill>
                  <a:schemeClr val="tx2"/>
                </a:solidFill>
                <a:latin typeface="Arial" charset="0"/>
              </a:rPr>
            </a:br>
            <a:r>
              <a:rPr lang="fr-FR" altLang="fr-FR" sz="1600">
                <a:solidFill>
                  <a:schemeClr val="tx2"/>
                </a:solidFill>
                <a:latin typeface="Arial" charset="0"/>
              </a:rPr>
              <a:t>Canal distribution   	:	01</a:t>
            </a:r>
            <a:br>
              <a:rPr lang="fr-FR" altLang="fr-FR" sz="1600">
                <a:solidFill>
                  <a:schemeClr val="tx2"/>
                </a:solidFill>
                <a:latin typeface="Arial" charset="0"/>
              </a:rPr>
            </a:br>
            <a:r>
              <a:rPr lang="fr-FR" altLang="fr-FR" sz="1600">
                <a:solidFill>
                  <a:schemeClr val="tx2"/>
                </a:solidFill>
                <a:latin typeface="Arial" charset="0"/>
              </a:rPr>
              <a:t>Client              			:	0820</a:t>
            </a:r>
          </a:p>
        </p:txBody>
      </p:sp>
      <p:sp>
        <p:nvSpPr>
          <p:cNvPr id="152587" name="Rectangle 11"/>
          <p:cNvSpPr>
            <a:spLocks noChangeArrowheads="1"/>
          </p:cNvSpPr>
          <p:nvPr/>
        </p:nvSpPr>
        <p:spPr bwMode="auto">
          <a:xfrm>
            <a:off x="4502150" y="2368550"/>
            <a:ext cx="3949700" cy="1587500"/>
          </a:xfrm>
          <a:prstGeom prst="rect">
            <a:avLst/>
          </a:prstGeom>
          <a:solidFill>
            <a:schemeClr val="bg1"/>
          </a:solidFill>
          <a:ln w="12700">
            <a:solidFill>
              <a:srgbClr val="006BCA"/>
            </a:solidFill>
            <a:miter lim="800000"/>
            <a:headEnd/>
            <a:tailEnd/>
          </a:ln>
          <a:effectLst>
            <a:prstShdw prst="shdw17" dist="17961" dir="2700000">
              <a:srgbClr val="006BCA">
                <a:gamma/>
                <a:shade val="60000"/>
                <a:invGamma/>
              </a:srgbClr>
            </a:prstShdw>
          </a:effectLst>
        </p:spPr>
        <p:txBody>
          <a:bodyPr wrap="none" lIns="152400" tIns="114300" rIns="152400" bIns="114300"/>
          <a:lstStyle>
            <a:lvl1pPr algn="l" defTabSz="266700">
              <a:spcBef>
                <a:spcPct val="0"/>
              </a:spcBef>
              <a:defRPr sz="2400">
                <a:solidFill>
                  <a:schemeClr val="tx1"/>
                </a:solidFill>
                <a:latin typeface="Times New Roman" charset="0"/>
              </a:defRPr>
            </a:lvl1pPr>
            <a:lvl2pPr algn="l" defTabSz="266700">
              <a:spcBef>
                <a:spcPct val="0"/>
              </a:spcBef>
              <a:defRPr sz="2400">
                <a:solidFill>
                  <a:schemeClr val="tx1"/>
                </a:solidFill>
                <a:latin typeface="Times New Roman" charset="0"/>
              </a:defRPr>
            </a:lvl2pPr>
            <a:lvl3pPr algn="l" defTabSz="266700">
              <a:spcBef>
                <a:spcPct val="0"/>
              </a:spcBef>
              <a:defRPr sz="2400">
                <a:solidFill>
                  <a:schemeClr val="tx1"/>
                </a:solidFill>
                <a:latin typeface="Times New Roman" charset="0"/>
              </a:defRPr>
            </a:lvl3pPr>
            <a:lvl4pPr algn="l" defTabSz="266700">
              <a:spcBef>
                <a:spcPct val="0"/>
              </a:spcBef>
              <a:defRPr sz="2400">
                <a:solidFill>
                  <a:schemeClr val="tx1"/>
                </a:solidFill>
                <a:latin typeface="Times New Roman" charset="0"/>
              </a:defRPr>
            </a:lvl4pPr>
            <a:lvl5pPr algn="l" defTabSz="266700">
              <a:spcBef>
                <a:spcPct val="0"/>
              </a:spcBef>
              <a:defRPr sz="2400">
                <a:solidFill>
                  <a:schemeClr val="tx1"/>
                </a:solidFill>
                <a:latin typeface="Times New Roman" charset="0"/>
              </a:defRPr>
            </a:lvl5pPr>
            <a:lvl6pPr defTabSz="266700" eaLnBrk="0" fontAlgn="base" hangingPunct="0">
              <a:spcBef>
                <a:spcPct val="0"/>
              </a:spcBef>
              <a:spcAft>
                <a:spcPct val="0"/>
              </a:spcAft>
              <a:defRPr sz="2400">
                <a:solidFill>
                  <a:schemeClr val="tx1"/>
                </a:solidFill>
                <a:latin typeface="Times New Roman" charset="0"/>
              </a:defRPr>
            </a:lvl6pPr>
            <a:lvl7pPr defTabSz="266700" eaLnBrk="0" fontAlgn="base" hangingPunct="0">
              <a:spcBef>
                <a:spcPct val="0"/>
              </a:spcBef>
              <a:spcAft>
                <a:spcPct val="0"/>
              </a:spcAft>
              <a:defRPr sz="2400">
                <a:solidFill>
                  <a:schemeClr val="tx1"/>
                </a:solidFill>
                <a:latin typeface="Times New Roman" charset="0"/>
              </a:defRPr>
            </a:lvl7pPr>
            <a:lvl8pPr defTabSz="266700" eaLnBrk="0" fontAlgn="base" hangingPunct="0">
              <a:spcBef>
                <a:spcPct val="0"/>
              </a:spcBef>
              <a:spcAft>
                <a:spcPct val="0"/>
              </a:spcAft>
              <a:defRPr sz="2400">
                <a:solidFill>
                  <a:schemeClr val="tx1"/>
                </a:solidFill>
                <a:latin typeface="Times New Roman" charset="0"/>
              </a:defRPr>
            </a:lvl8pPr>
            <a:lvl9pPr defTabSz="266700" eaLnBrk="0" fontAlgn="base" hangingPunct="0">
              <a:spcBef>
                <a:spcPct val="0"/>
              </a:spcBef>
              <a:spcAft>
                <a:spcPct val="0"/>
              </a:spcAft>
              <a:defRPr sz="2400">
                <a:solidFill>
                  <a:schemeClr val="tx1"/>
                </a:solidFill>
                <a:latin typeface="Times New Roman" charset="0"/>
              </a:defRPr>
            </a:lvl9pPr>
          </a:lstStyle>
          <a:p>
            <a:r>
              <a:rPr lang="fr-FR" altLang="fr-FR" sz="1600">
                <a:solidFill>
                  <a:schemeClr val="tx2"/>
                </a:solidFill>
                <a:latin typeface="Arial" charset="0"/>
              </a:rPr>
              <a:t>Données client  :</a:t>
            </a:r>
          </a:p>
        </p:txBody>
      </p:sp>
      <p:sp>
        <p:nvSpPr>
          <p:cNvPr id="152588" name="Rectangle 12"/>
          <p:cNvSpPr>
            <a:spLocks noChangeArrowheads="1"/>
          </p:cNvSpPr>
          <p:nvPr/>
        </p:nvSpPr>
        <p:spPr bwMode="auto">
          <a:xfrm>
            <a:off x="4572000" y="3048000"/>
            <a:ext cx="1198563" cy="89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spcBef>
                <a:spcPct val="30000"/>
              </a:spcBef>
            </a:pPr>
            <a:r>
              <a:rPr lang="fr-FR" altLang="fr-FR" sz="1600">
                <a:solidFill>
                  <a:schemeClr val="tx2"/>
                </a:solidFill>
                <a:latin typeface="Arial" charset="0"/>
              </a:rPr>
              <a:t>Article</a:t>
            </a:r>
          </a:p>
          <a:p>
            <a:pPr>
              <a:spcBef>
                <a:spcPct val="30000"/>
              </a:spcBef>
            </a:pPr>
            <a:r>
              <a:rPr lang="fr-FR" altLang="fr-FR" sz="1600">
                <a:solidFill>
                  <a:schemeClr val="tx2"/>
                </a:solidFill>
                <a:latin typeface="Arial" charset="0"/>
              </a:rPr>
              <a:t>029067301</a:t>
            </a:r>
            <a:br>
              <a:rPr lang="fr-FR" altLang="fr-FR" sz="1600">
                <a:solidFill>
                  <a:schemeClr val="tx2"/>
                </a:solidFill>
                <a:latin typeface="Arial" charset="0"/>
              </a:rPr>
            </a:br>
            <a:endParaRPr lang="fr-FR" altLang="fr-FR" sz="1600">
              <a:solidFill>
                <a:schemeClr val="tx2"/>
              </a:solidFill>
              <a:latin typeface="Arial" charset="0"/>
            </a:endParaRPr>
          </a:p>
        </p:txBody>
      </p:sp>
      <p:sp>
        <p:nvSpPr>
          <p:cNvPr id="152589" name="Rectangle 13"/>
          <p:cNvSpPr>
            <a:spLocks noChangeArrowheads="1"/>
          </p:cNvSpPr>
          <p:nvPr/>
        </p:nvSpPr>
        <p:spPr bwMode="auto">
          <a:xfrm>
            <a:off x="5943600" y="3048000"/>
            <a:ext cx="1346200" cy="89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l">
              <a:spcBef>
                <a:spcPct val="30000"/>
              </a:spcBef>
            </a:pPr>
            <a:r>
              <a:rPr lang="fr-FR" altLang="fr-FR" sz="1600">
                <a:solidFill>
                  <a:schemeClr val="tx2"/>
                </a:solidFill>
                <a:latin typeface="Arial" charset="0"/>
              </a:rPr>
              <a:t>Désignation</a:t>
            </a:r>
          </a:p>
          <a:p>
            <a:pPr algn="l">
              <a:spcBef>
                <a:spcPct val="30000"/>
              </a:spcBef>
            </a:pPr>
            <a:r>
              <a:rPr lang="fr-FR" altLang="fr-FR" sz="1600">
                <a:solidFill>
                  <a:schemeClr val="tx2"/>
                </a:solidFill>
                <a:latin typeface="Arial" charset="0"/>
              </a:rPr>
              <a:t>Pump</a:t>
            </a:r>
            <a:br>
              <a:rPr lang="fr-FR" altLang="fr-FR" sz="1600">
                <a:solidFill>
                  <a:schemeClr val="tx2"/>
                </a:solidFill>
                <a:latin typeface="Arial" charset="0"/>
              </a:rPr>
            </a:br>
            <a:endParaRPr lang="fr-FR" altLang="fr-FR" sz="1600">
              <a:solidFill>
                <a:schemeClr val="tx2"/>
              </a:solidFill>
              <a:latin typeface="Arial" charset="0"/>
            </a:endParaRPr>
          </a:p>
        </p:txBody>
      </p:sp>
      <p:sp>
        <p:nvSpPr>
          <p:cNvPr id="152590" name="Rectangle 14"/>
          <p:cNvSpPr>
            <a:spLocks noChangeArrowheads="1"/>
          </p:cNvSpPr>
          <p:nvPr/>
        </p:nvSpPr>
        <p:spPr bwMode="auto">
          <a:xfrm>
            <a:off x="7467600" y="2741613"/>
            <a:ext cx="184150" cy="65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l">
              <a:spcBef>
                <a:spcPct val="30000"/>
              </a:spcBef>
            </a:pPr>
            <a:endParaRPr lang="fr-FR" altLang="fr-FR" sz="1600">
              <a:solidFill>
                <a:schemeClr val="tx2"/>
              </a:solidFill>
              <a:latin typeface="Arial" charset="0"/>
            </a:endParaRPr>
          </a:p>
          <a:p>
            <a:pPr algn="l">
              <a:spcBef>
                <a:spcPct val="30000"/>
              </a:spcBef>
            </a:pPr>
            <a:endParaRPr lang="fr-FR" altLang="fr-FR" sz="1600">
              <a:solidFill>
                <a:schemeClr val="tx2"/>
              </a:solidFill>
              <a:latin typeface="Arial" charset="0"/>
            </a:endParaRPr>
          </a:p>
        </p:txBody>
      </p:sp>
      <p:sp>
        <p:nvSpPr>
          <p:cNvPr id="152591" name="Rectangle 15"/>
          <p:cNvSpPr>
            <a:spLocks noChangeArrowheads="1"/>
          </p:cNvSpPr>
          <p:nvPr/>
        </p:nvSpPr>
        <p:spPr bwMode="auto">
          <a:xfrm>
            <a:off x="4914900" y="3519488"/>
            <a:ext cx="241300"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l">
              <a:lnSpc>
                <a:spcPct val="50000"/>
              </a:lnSpc>
              <a:spcBef>
                <a:spcPct val="0"/>
              </a:spcBef>
            </a:pPr>
            <a:r>
              <a:rPr lang="fr-FR" altLang="fr-FR" sz="1600">
                <a:solidFill>
                  <a:schemeClr val="tx2"/>
                </a:solidFill>
                <a:latin typeface="Arial" charset="0"/>
              </a:rPr>
              <a:t>.</a:t>
            </a:r>
            <a:br>
              <a:rPr lang="fr-FR" altLang="fr-FR" sz="1600">
                <a:solidFill>
                  <a:schemeClr val="tx2"/>
                </a:solidFill>
                <a:latin typeface="Arial" charset="0"/>
              </a:rPr>
            </a:br>
            <a:r>
              <a:rPr lang="fr-FR" altLang="fr-FR" sz="1600">
                <a:solidFill>
                  <a:schemeClr val="tx2"/>
                </a:solidFill>
                <a:latin typeface="Arial" charset="0"/>
              </a:rPr>
              <a:t>.</a:t>
            </a:r>
            <a:br>
              <a:rPr lang="fr-FR" altLang="fr-FR" sz="1600">
                <a:solidFill>
                  <a:schemeClr val="tx2"/>
                </a:solidFill>
                <a:latin typeface="Arial" charset="0"/>
              </a:rPr>
            </a:br>
            <a:r>
              <a:rPr lang="fr-FR" altLang="fr-FR" sz="1600">
                <a:solidFill>
                  <a:schemeClr val="tx2"/>
                </a:solidFill>
                <a:latin typeface="Arial" charset="0"/>
              </a:rPr>
              <a:t>.</a:t>
            </a:r>
          </a:p>
        </p:txBody>
      </p:sp>
      <p:sp>
        <p:nvSpPr>
          <p:cNvPr id="152592" name="Rectangle 16"/>
          <p:cNvSpPr>
            <a:spLocks noChangeArrowheads="1"/>
          </p:cNvSpPr>
          <p:nvPr/>
        </p:nvSpPr>
        <p:spPr bwMode="auto">
          <a:xfrm>
            <a:off x="6318250" y="3519488"/>
            <a:ext cx="241300"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l">
              <a:lnSpc>
                <a:spcPct val="50000"/>
              </a:lnSpc>
              <a:spcBef>
                <a:spcPct val="0"/>
              </a:spcBef>
            </a:pPr>
            <a:r>
              <a:rPr lang="fr-FR" altLang="fr-FR" sz="1600">
                <a:solidFill>
                  <a:schemeClr val="tx2"/>
                </a:solidFill>
                <a:latin typeface="Arial" charset="0"/>
              </a:rPr>
              <a:t>.</a:t>
            </a:r>
            <a:br>
              <a:rPr lang="fr-FR" altLang="fr-FR" sz="1600">
                <a:solidFill>
                  <a:schemeClr val="tx2"/>
                </a:solidFill>
                <a:latin typeface="Arial" charset="0"/>
              </a:rPr>
            </a:br>
            <a:r>
              <a:rPr lang="fr-FR" altLang="fr-FR" sz="1600">
                <a:solidFill>
                  <a:schemeClr val="tx2"/>
                </a:solidFill>
                <a:latin typeface="Arial" charset="0"/>
              </a:rPr>
              <a:t>.</a:t>
            </a:r>
            <a:br>
              <a:rPr lang="fr-FR" altLang="fr-FR" sz="1600">
                <a:solidFill>
                  <a:schemeClr val="tx2"/>
                </a:solidFill>
                <a:latin typeface="Arial" charset="0"/>
              </a:rPr>
            </a:br>
            <a:r>
              <a:rPr lang="fr-FR" altLang="fr-FR" sz="1600">
                <a:solidFill>
                  <a:schemeClr val="tx2"/>
                </a:solidFill>
                <a:latin typeface="Arial" charset="0"/>
              </a:rPr>
              <a:t>.</a:t>
            </a:r>
          </a:p>
        </p:txBody>
      </p:sp>
      <p:sp>
        <p:nvSpPr>
          <p:cNvPr id="152593" name="Rectangle 17"/>
          <p:cNvSpPr>
            <a:spLocks noChangeArrowheads="1"/>
          </p:cNvSpPr>
          <p:nvPr/>
        </p:nvSpPr>
        <p:spPr bwMode="auto">
          <a:xfrm>
            <a:off x="381000" y="4114800"/>
            <a:ext cx="8367713" cy="2273300"/>
          </a:xfrm>
          <a:prstGeom prst="rect">
            <a:avLst/>
          </a:prstGeom>
          <a:solidFill>
            <a:srgbClr val="A2C1FE"/>
          </a:solidFill>
          <a:ln w="12700">
            <a:solidFill>
              <a:schemeClr val="bg1"/>
            </a:solidFill>
            <a:miter lim="800000"/>
            <a:headEnd/>
            <a:tailEnd/>
          </a:ln>
          <a:effectLst>
            <a:prstShdw prst="shdw17" dist="17961" dir="2700000">
              <a:schemeClr val="bg1">
                <a:gamma/>
                <a:shade val="60000"/>
                <a:invGamma/>
              </a:schemeClr>
            </a:prstShdw>
          </a:effectLst>
        </p:spPr>
        <p:txBody>
          <a:bodyPr wrap="none" anchor="ctr"/>
          <a:lstStyle/>
          <a:p>
            <a:endParaRPr lang="fr-FR"/>
          </a:p>
        </p:txBody>
      </p:sp>
      <p:sp>
        <p:nvSpPr>
          <p:cNvPr id="152594" name="Rectangle 18"/>
          <p:cNvSpPr>
            <a:spLocks noChangeArrowheads="1"/>
          </p:cNvSpPr>
          <p:nvPr/>
        </p:nvSpPr>
        <p:spPr bwMode="auto">
          <a:xfrm>
            <a:off x="1073150" y="2444750"/>
            <a:ext cx="3263900" cy="1587500"/>
          </a:xfrm>
          <a:prstGeom prst="rect">
            <a:avLst/>
          </a:prstGeom>
          <a:solidFill>
            <a:schemeClr val="bg1"/>
          </a:solidFill>
          <a:ln w="12700">
            <a:solidFill>
              <a:srgbClr val="006BCA"/>
            </a:solidFill>
            <a:miter lim="800000"/>
            <a:headEnd/>
            <a:tailEnd/>
          </a:ln>
          <a:effectLst>
            <a:prstShdw prst="shdw17" dist="17961" dir="2700000">
              <a:srgbClr val="006BCA">
                <a:gamma/>
                <a:shade val="60000"/>
                <a:invGamma/>
              </a:srgbClr>
            </a:prst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endParaRPr lang="fr-FR" altLang="fr-FR" sz="1600">
              <a:solidFill>
                <a:schemeClr val="tx2"/>
              </a:solidFill>
              <a:latin typeface="Arial" charset="0"/>
            </a:endParaRPr>
          </a:p>
        </p:txBody>
      </p:sp>
      <p:sp>
        <p:nvSpPr>
          <p:cNvPr id="152595" name="Rectangle 19"/>
          <p:cNvSpPr>
            <a:spLocks noChangeArrowheads="1"/>
          </p:cNvSpPr>
          <p:nvPr/>
        </p:nvSpPr>
        <p:spPr bwMode="auto">
          <a:xfrm>
            <a:off x="2514600" y="3048000"/>
            <a:ext cx="1909763" cy="65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l">
              <a:spcBef>
                <a:spcPct val="30000"/>
              </a:spcBef>
            </a:pPr>
            <a:r>
              <a:rPr lang="fr-FR" altLang="fr-FR" sz="1600">
                <a:solidFill>
                  <a:schemeClr val="tx2"/>
                </a:solidFill>
                <a:latin typeface="Arial" charset="0"/>
              </a:rPr>
              <a:t>Désignation</a:t>
            </a:r>
          </a:p>
          <a:p>
            <a:pPr algn="l">
              <a:spcBef>
                <a:spcPct val="30000"/>
              </a:spcBef>
            </a:pPr>
            <a:r>
              <a:rPr lang="fr-FR" altLang="fr-FR" sz="1600">
                <a:solidFill>
                  <a:schemeClr val="tx2"/>
                </a:solidFill>
                <a:latin typeface="Arial" charset="0"/>
              </a:rPr>
              <a:t>VP7 42 CS20 VAG</a:t>
            </a:r>
          </a:p>
        </p:txBody>
      </p:sp>
      <p:sp>
        <p:nvSpPr>
          <p:cNvPr id="152596" name="Rectangle 20"/>
          <p:cNvSpPr>
            <a:spLocks noChangeArrowheads="1"/>
          </p:cNvSpPr>
          <p:nvPr/>
        </p:nvSpPr>
        <p:spPr bwMode="auto">
          <a:xfrm>
            <a:off x="1295400" y="3048000"/>
            <a:ext cx="860425" cy="89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30000"/>
              </a:spcBef>
            </a:pPr>
            <a:r>
              <a:rPr lang="fr-FR" altLang="fr-FR" sz="1600">
                <a:solidFill>
                  <a:schemeClr val="tx2"/>
                </a:solidFill>
                <a:latin typeface="Arial" charset="0"/>
              </a:rPr>
              <a:t>Article</a:t>
            </a:r>
          </a:p>
          <a:p>
            <a:pPr>
              <a:spcBef>
                <a:spcPct val="30000"/>
              </a:spcBef>
            </a:pPr>
            <a:r>
              <a:rPr lang="fr-FR" altLang="fr-FR" sz="1600">
                <a:solidFill>
                  <a:schemeClr val="tx2"/>
                </a:solidFill>
                <a:latin typeface="Arial" charset="0"/>
              </a:rPr>
              <a:t>805387</a:t>
            </a:r>
            <a:br>
              <a:rPr lang="fr-FR" altLang="fr-FR" sz="1600">
                <a:solidFill>
                  <a:schemeClr val="tx2"/>
                </a:solidFill>
                <a:latin typeface="Arial" charset="0"/>
              </a:rPr>
            </a:br>
            <a:endParaRPr lang="fr-FR" altLang="fr-FR" sz="1600">
              <a:solidFill>
                <a:schemeClr val="tx2"/>
              </a:solidFill>
              <a:latin typeface="Arial" charset="0"/>
            </a:endParaRPr>
          </a:p>
        </p:txBody>
      </p:sp>
      <p:sp>
        <p:nvSpPr>
          <p:cNvPr id="152597" name="Rectangle 21"/>
          <p:cNvSpPr>
            <a:spLocks noChangeArrowheads="1"/>
          </p:cNvSpPr>
          <p:nvPr/>
        </p:nvSpPr>
        <p:spPr bwMode="auto">
          <a:xfrm>
            <a:off x="1638300" y="3519488"/>
            <a:ext cx="241300"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l">
              <a:lnSpc>
                <a:spcPct val="50000"/>
              </a:lnSpc>
              <a:spcBef>
                <a:spcPct val="0"/>
              </a:spcBef>
            </a:pPr>
            <a:r>
              <a:rPr lang="fr-FR" altLang="fr-FR" sz="1600">
                <a:solidFill>
                  <a:schemeClr val="tx2"/>
                </a:solidFill>
                <a:latin typeface="Arial" charset="0"/>
              </a:rPr>
              <a:t>.</a:t>
            </a:r>
            <a:br>
              <a:rPr lang="fr-FR" altLang="fr-FR" sz="1600">
                <a:solidFill>
                  <a:schemeClr val="tx2"/>
                </a:solidFill>
                <a:latin typeface="Arial" charset="0"/>
              </a:rPr>
            </a:br>
            <a:r>
              <a:rPr lang="fr-FR" altLang="fr-FR" sz="1600">
                <a:solidFill>
                  <a:schemeClr val="tx2"/>
                </a:solidFill>
                <a:latin typeface="Arial" charset="0"/>
              </a:rPr>
              <a:t>.</a:t>
            </a:r>
            <a:br>
              <a:rPr lang="fr-FR" altLang="fr-FR" sz="1600">
                <a:solidFill>
                  <a:schemeClr val="tx2"/>
                </a:solidFill>
                <a:latin typeface="Arial" charset="0"/>
              </a:rPr>
            </a:br>
            <a:r>
              <a:rPr lang="fr-FR" altLang="fr-FR" sz="1600">
                <a:solidFill>
                  <a:schemeClr val="tx2"/>
                </a:solidFill>
                <a:latin typeface="Arial" charset="0"/>
              </a:rPr>
              <a:t>.</a:t>
            </a:r>
          </a:p>
        </p:txBody>
      </p:sp>
      <p:sp>
        <p:nvSpPr>
          <p:cNvPr id="152598" name="Rectangle 22"/>
          <p:cNvSpPr>
            <a:spLocks noChangeArrowheads="1"/>
          </p:cNvSpPr>
          <p:nvPr/>
        </p:nvSpPr>
        <p:spPr bwMode="auto">
          <a:xfrm>
            <a:off x="685800" y="4495800"/>
            <a:ext cx="7315200" cy="1752600"/>
          </a:xfrm>
          <a:prstGeom prst="rect">
            <a:avLst/>
          </a:prstGeom>
          <a:solidFill>
            <a:schemeClr val="bg1"/>
          </a:solidFill>
          <a:ln w="12700">
            <a:solidFill>
              <a:srgbClr val="006BCA"/>
            </a:solidFill>
            <a:miter lim="800000"/>
            <a:headEnd/>
            <a:tailEnd/>
          </a:ln>
          <a:effectLst>
            <a:prstShdw prst="shdw17" dist="17961" dir="2700000">
              <a:srgbClr val="006BCA">
                <a:gamma/>
                <a:shade val="60000"/>
                <a:invGamma/>
              </a:srgbClr>
            </a:prst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dirty="0">
                <a:solidFill>
                  <a:schemeClr val="tx2"/>
                </a:solidFill>
                <a:latin typeface="Arial" charset="0"/>
              </a:rPr>
              <a:t>Division de livraison</a:t>
            </a:r>
          </a:p>
          <a:p>
            <a:r>
              <a:rPr lang="fr-FR" altLang="fr-FR" sz="1600" dirty="0">
                <a:solidFill>
                  <a:schemeClr val="tx2"/>
                </a:solidFill>
                <a:latin typeface="Arial" charset="0"/>
              </a:rPr>
              <a:t>Priorité de livraison</a:t>
            </a:r>
          </a:p>
          <a:p>
            <a:r>
              <a:rPr lang="fr-FR" altLang="fr-FR" sz="1600" dirty="0" err="1" smtClean="0">
                <a:solidFill>
                  <a:schemeClr val="tx2"/>
                </a:solidFill>
                <a:latin typeface="Arial" charset="0"/>
              </a:rPr>
              <a:t>Tolérence</a:t>
            </a:r>
            <a:r>
              <a:rPr lang="fr-FR" altLang="fr-FR" sz="1600" dirty="0" smtClean="0">
                <a:solidFill>
                  <a:schemeClr val="tx2"/>
                </a:solidFill>
                <a:latin typeface="Arial" charset="0"/>
              </a:rPr>
              <a:t> </a:t>
            </a:r>
            <a:r>
              <a:rPr lang="fr-FR" altLang="fr-FR" sz="1600" dirty="0">
                <a:solidFill>
                  <a:schemeClr val="tx2"/>
                </a:solidFill>
                <a:latin typeface="Arial" charset="0"/>
              </a:rPr>
              <a:t>de livraison  (+/-  X %)</a:t>
            </a:r>
          </a:p>
        </p:txBody>
      </p:sp>
      <p:sp>
        <p:nvSpPr>
          <p:cNvPr id="152599" name="Rectangle 23"/>
          <p:cNvSpPr>
            <a:spLocks noChangeArrowheads="1"/>
          </p:cNvSpPr>
          <p:nvPr/>
        </p:nvSpPr>
        <p:spPr bwMode="auto">
          <a:xfrm>
            <a:off x="7866063" y="5118100"/>
            <a:ext cx="184150" cy="65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algn="l" defTabSz="762000">
              <a:spcBef>
                <a:spcPct val="0"/>
              </a:spcBef>
              <a:defRPr sz="2400">
                <a:solidFill>
                  <a:schemeClr val="tx1"/>
                </a:solidFill>
                <a:latin typeface="Times New Roman" charset="0"/>
              </a:defRPr>
            </a:lvl2pPr>
            <a:lvl3pPr algn="l" defTabSz="762000">
              <a:spcBef>
                <a:spcPct val="0"/>
              </a:spcBef>
              <a:defRPr sz="2400">
                <a:solidFill>
                  <a:schemeClr val="tx1"/>
                </a:solidFill>
                <a:latin typeface="Times New Roman" charset="0"/>
              </a:defRPr>
            </a:lvl3pPr>
            <a:lvl4pPr algn="l" defTabSz="762000">
              <a:spcBef>
                <a:spcPct val="0"/>
              </a:spcBef>
              <a:defRPr sz="2400">
                <a:solidFill>
                  <a:schemeClr val="tx1"/>
                </a:solidFill>
                <a:latin typeface="Times New Roman" charset="0"/>
              </a:defRPr>
            </a:lvl4pPr>
            <a:lvl5pPr algn="l" defTabSz="762000">
              <a:spcBef>
                <a:spcPct val="0"/>
              </a:spcBef>
              <a:defRPr sz="2400">
                <a:solidFill>
                  <a:schemeClr val="tx1"/>
                </a:solidFill>
                <a:latin typeface="Times New Roman" charset="0"/>
              </a:defRPr>
            </a:lvl5pPr>
            <a:lvl6pPr defTabSz="762000" eaLnBrk="0" fontAlgn="base" hangingPunct="0">
              <a:spcBef>
                <a:spcPct val="0"/>
              </a:spcBef>
              <a:spcAft>
                <a:spcPct val="0"/>
              </a:spcAft>
              <a:defRPr sz="2400">
                <a:solidFill>
                  <a:schemeClr val="tx1"/>
                </a:solidFill>
                <a:latin typeface="Times New Roman" charset="0"/>
              </a:defRPr>
            </a:lvl6pPr>
            <a:lvl7pPr defTabSz="762000" eaLnBrk="0" fontAlgn="base" hangingPunct="0">
              <a:spcBef>
                <a:spcPct val="0"/>
              </a:spcBef>
              <a:spcAft>
                <a:spcPct val="0"/>
              </a:spcAft>
              <a:defRPr sz="2400">
                <a:solidFill>
                  <a:schemeClr val="tx1"/>
                </a:solidFill>
                <a:latin typeface="Times New Roman" charset="0"/>
              </a:defRPr>
            </a:lvl7pPr>
            <a:lvl8pPr defTabSz="762000" eaLnBrk="0" fontAlgn="base" hangingPunct="0">
              <a:spcBef>
                <a:spcPct val="0"/>
              </a:spcBef>
              <a:spcAft>
                <a:spcPct val="0"/>
              </a:spcAft>
              <a:defRPr sz="2400">
                <a:solidFill>
                  <a:schemeClr val="tx1"/>
                </a:solidFill>
                <a:latin typeface="Times New Roman" charset="0"/>
              </a:defRPr>
            </a:lvl8pPr>
            <a:lvl9pPr defTabSz="762000" eaLnBrk="0" fontAlgn="base" hangingPunct="0">
              <a:spcBef>
                <a:spcPct val="0"/>
              </a:spcBef>
              <a:spcAft>
                <a:spcPct val="0"/>
              </a:spcAft>
              <a:defRPr sz="2400">
                <a:solidFill>
                  <a:schemeClr val="tx1"/>
                </a:solidFill>
                <a:latin typeface="Times New Roman" charset="0"/>
              </a:defRPr>
            </a:lvl9pPr>
          </a:lstStyle>
          <a:p>
            <a:pPr algn="ctr">
              <a:spcBef>
                <a:spcPct val="30000"/>
              </a:spcBef>
            </a:pPr>
            <a:endParaRPr lang="fr-FR" altLang="fr-FR" sz="1600">
              <a:solidFill>
                <a:schemeClr val="tx2"/>
              </a:solidFill>
              <a:latin typeface="Arial" charset="0"/>
            </a:endParaRPr>
          </a:p>
          <a:p>
            <a:pPr algn="ctr">
              <a:spcBef>
                <a:spcPct val="30000"/>
              </a:spcBef>
            </a:pPr>
            <a:endParaRPr lang="fr-FR" altLang="fr-FR" sz="1600">
              <a:solidFill>
                <a:schemeClr val="tx2"/>
              </a:solidFill>
              <a:latin typeface="Arial" charset="0"/>
            </a:endParaRP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ChangeArrowheads="1"/>
          </p:cNvSpPr>
          <p:nvPr/>
        </p:nvSpPr>
        <p:spPr bwMode="auto">
          <a:xfrm>
            <a:off x="2362200" y="2286000"/>
            <a:ext cx="5029200" cy="2209800"/>
          </a:xfrm>
          <a:prstGeom prst="rect">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defTabSz="762000">
              <a:spcBef>
                <a:spcPct val="0"/>
              </a:spcBef>
              <a:defRPr sz="3600" b="1">
                <a:solidFill>
                  <a:schemeClr val="accent2"/>
                </a:solidFill>
                <a:effectLst>
                  <a:outerShdw blurRad="38100" dist="38100" dir="2700000" algn="tl">
                    <a:srgbClr val="000000"/>
                  </a:outerShdw>
                </a:effectLst>
                <a:latin typeface="Arial" charset="0"/>
              </a:defRPr>
            </a:lvl1pPr>
            <a:lvl2pPr defTabSz="762000">
              <a:spcBef>
                <a:spcPct val="0"/>
              </a:spcBef>
              <a:defRPr sz="3600" b="1">
                <a:solidFill>
                  <a:schemeClr val="accent2"/>
                </a:solidFill>
                <a:effectLst>
                  <a:outerShdw blurRad="38100" dist="38100" dir="2700000" algn="tl">
                    <a:srgbClr val="000000"/>
                  </a:outerShdw>
                </a:effectLst>
                <a:latin typeface="Arial" charset="0"/>
              </a:defRPr>
            </a:lvl2pPr>
            <a:lvl3pPr defTabSz="762000">
              <a:spcBef>
                <a:spcPct val="0"/>
              </a:spcBef>
              <a:defRPr sz="3600" b="1">
                <a:solidFill>
                  <a:schemeClr val="accent2"/>
                </a:solidFill>
                <a:effectLst>
                  <a:outerShdw blurRad="38100" dist="38100" dir="2700000" algn="tl">
                    <a:srgbClr val="000000"/>
                  </a:outerShdw>
                </a:effectLst>
                <a:latin typeface="Arial" charset="0"/>
              </a:defRPr>
            </a:lvl3pPr>
            <a:lvl4pPr defTabSz="762000">
              <a:spcBef>
                <a:spcPct val="0"/>
              </a:spcBef>
              <a:defRPr sz="3600" b="1">
                <a:solidFill>
                  <a:schemeClr val="accent2"/>
                </a:solidFill>
                <a:effectLst>
                  <a:outerShdw blurRad="38100" dist="38100" dir="2700000" algn="tl">
                    <a:srgbClr val="000000"/>
                  </a:outerShdw>
                </a:effectLst>
                <a:latin typeface="Arial" charset="0"/>
              </a:defRPr>
            </a:lvl4pPr>
            <a:lvl5pPr defTabSz="762000">
              <a:spcBef>
                <a:spcPct val="0"/>
              </a:spcBef>
              <a:defRPr sz="3600" b="1">
                <a:solidFill>
                  <a:schemeClr val="accent2"/>
                </a:solidFill>
                <a:effectLst>
                  <a:outerShdw blurRad="38100" dist="38100" dir="2700000" algn="tl">
                    <a:srgbClr val="000000"/>
                  </a:outerShdw>
                </a:effectLst>
                <a:latin typeface="Arial" charset="0"/>
              </a:defRPr>
            </a:lvl5pPr>
            <a:lvl6pPr marL="4572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6pPr>
            <a:lvl7pPr marL="9144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7pPr>
            <a:lvl8pPr marL="13716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8pPr>
            <a:lvl9pPr marL="18288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9pPr>
          </a:lstStyle>
          <a:p>
            <a:r>
              <a:rPr lang="fr-FR" altLang="fr-FR"/>
              <a:t/>
            </a:r>
            <a:br>
              <a:rPr lang="fr-FR" altLang="fr-FR"/>
            </a:br>
            <a:r>
              <a:rPr lang="fr-FR" altLang="fr-FR" sz="6600"/>
              <a:t>DEMO</a:t>
            </a:r>
            <a:endParaRPr lang="fr-FR" altLang="fr-F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bwMode="auto">
          <a:xfrm>
            <a:off x="685800" y="609600"/>
            <a:ext cx="7772400"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pPr defTabSz="914400"/>
            <a:r>
              <a:rPr lang="fr-FR" altLang="fr-FR">
                <a:solidFill>
                  <a:srgbClr val="CC00CC"/>
                </a:solidFill>
                <a:latin typeface="Times New Roman" charset="0"/>
              </a:rPr>
              <a:t>Données de base Condition dans la structure</a:t>
            </a:r>
            <a:endParaRPr lang="fr-FR" altLang="fr-FR" sz="2800" b="0">
              <a:solidFill>
                <a:srgbClr val="000066"/>
              </a:solidFill>
              <a:effectLst/>
              <a:latin typeface="Times New Roman" charset="0"/>
            </a:endParaRPr>
          </a:p>
        </p:txBody>
      </p:sp>
      <p:sp>
        <p:nvSpPr>
          <p:cNvPr id="153603" name="Rectangle 3"/>
          <p:cNvSpPr>
            <a:spLocks noGrp="1" noChangeArrowheads="1"/>
          </p:cNvSpPr>
          <p:nvPr>
            <p:ph idx="1"/>
          </p:nvPr>
        </p:nvSpPr>
        <p:spPr>
          <a:xfrm>
            <a:off x="990600" y="2057400"/>
            <a:ext cx="7772400" cy="4114800"/>
          </a:xfrm>
        </p:spPr>
        <p:txBody>
          <a:bodyPr/>
          <a:lstStyle/>
          <a:p>
            <a:r>
              <a:rPr lang="fr-FR" altLang="fr-FR"/>
              <a:t>Les conditions sont le plus souvent associées à l </a:t>
            </a:r>
            <a:r>
              <a:rPr lang="fr-FR" altLang="fr-FR">
                <a:solidFill>
                  <a:srgbClr val="339933"/>
                </a:solidFill>
              </a:rPr>
              <a:t>’organisation commerciale/Canal de distribution</a:t>
            </a:r>
            <a:r>
              <a:rPr lang="fr-FR" altLang="fr-FR"/>
              <a:t> </a:t>
            </a: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228600" y="381000"/>
            <a:ext cx="8634412" cy="5967412"/>
          </a:xfrm>
        </p:spPr>
        <p:txBody>
          <a:bodyPr>
            <a:noAutofit/>
          </a:bodyPr>
          <a:lstStyle/>
          <a:p>
            <a:pPr marL="493776" indent="-457200">
              <a:defRPr/>
            </a:pPr>
            <a:r>
              <a:rPr lang="fr-FR" sz="800" dirty="0" smtClean="0"/>
              <a:t>Si </a:t>
            </a:r>
            <a:r>
              <a:rPr lang="fr-FR" sz="800" dirty="0"/>
              <a:t>votre entreprise a besoin d'expertise SD, MM, WM, PS, </a:t>
            </a:r>
            <a:r>
              <a:rPr lang="fr-FR" sz="800" dirty="0" err="1"/>
              <a:t>Retail</a:t>
            </a:r>
            <a:r>
              <a:rPr lang="fr-FR" sz="800" dirty="0"/>
              <a:t>, HR… pour renforcer son centre de compétences,</a:t>
            </a:r>
          </a:p>
          <a:p>
            <a:pPr marL="493776" indent="-457200">
              <a:defRPr/>
            </a:pPr>
            <a:r>
              <a:rPr lang="fr-FR" sz="800" dirty="0" smtClean="0"/>
              <a:t>Si </a:t>
            </a:r>
            <a:r>
              <a:rPr lang="fr-FR" sz="800" dirty="0"/>
              <a:t>elle veut libérer son centre de compétences des réponses aux questions sur l'utilisation de SAP pour qu'il se concentre sur la maintenance évolutive,</a:t>
            </a:r>
          </a:p>
          <a:p>
            <a:pPr marL="493776" indent="-457200">
              <a:defRPr/>
            </a:pPr>
            <a:r>
              <a:rPr lang="fr-FR" sz="800" dirty="0" smtClean="0"/>
              <a:t> </a:t>
            </a:r>
            <a:r>
              <a:rPr lang="fr-FR" sz="800" dirty="0"/>
              <a:t>Si elle veut EXTERNALISER son centre de compétences,</a:t>
            </a:r>
          </a:p>
          <a:p>
            <a:pPr marL="493776" indent="-457200">
              <a:defRPr/>
            </a:pPr>
            <a:r>
              <a:rPr lang="fr-FR" sz="800" dirty="0" smtClean="0"/>
              <a:t>Si </a:t>
            </a:r>
            <a:r>
              <a:rPr lang="fr-FR" sz="800" dirty="0"/>
              <a:t>elle veut une Tierce Maintenance Applicative (TMA),</a:t>
            </a:r>
          </a:p>
          <a:p>
            <a:pPr marL="493776" indent="-457200">
              <a:defRPr/>
            </a:pPr>
            <a:r>
              <a:rPr lang="fr-FR" sz="800" dirty="0" smtClean="0"/>
              <a:t> </a:t>
            </a:r>
            <a:r>
              <a:rPr lang="fr-FR" sz="800" dirty="0"/>
              <a:t>Si elle veut former ses utilisateurs, ...</a:t>
            </a:r>
          </a:p>
          <a:p>
            <a:pPr marL="493776" indent="-457200">
              <a:defRPr/>
            </a:pPr>
            <a:r>
              <a:rPr lang="fr-FR" sz="800" dirty="0" smtClean="0"/>
              <a:t>SHARESAP </a:t>
            </a:r>
            <a:r>
              <a:rPr lang="fr-FR" sz="800" dirty="0"/>
              <a:t>peut répondre à l'ensemble de vos besoins avec le meilleur rapport qualité/prix du marché. </a:t>
            </a:r>
          </a:p>
          <a:p>
            <a:pPr marL="493776" indent="-457200">
              <a:defRPr/>
            </a:pPr>
            <a:r>
              <a:rPr lang="fr-FR" sz="800" dirty="0" smtClean="0"/>
              <a:t>SHARESAP </a:t>
            </a:r>
            <a:r>
              <a:rPr lang="fr-FR" sz="800" dirty="0"/>
              <a:t>dispose en autre de plusieurs plateaux de TMA dont un sur la NORMANDIE. SHARESAP a toutes les compétences pour vous satisfaire. </a:t>
            </a:r>
          </a:p>
          <a:p>
            <a:pPr marL="493776" indent="-457200">
              <a:defRPr/>
            </a:pPr>
            <a:r>
              <a:rPr lang="fr-FR" sz="800" dirty="0" smtClean="0"/>
              <a:t>Vous </a:t>
            </a:r>
            <a:r>
              <a:rPr lang="fr-FR" sz="800" dirty="0"/>
              <a:t>pouvez me contacter via la rubrique Contact ou sur mon adresse courriel </a:t>
            </a:r>
            <a:r>
              <a:rPr lang="fr-FR" sz="800" u="sng" dirty="0">
                <a:hlinkClick r:id="rId2"/>
              </a:rPr>
              <a:t>quesnot@sharesap.com</a:t>
            </a:r>
            <a:r>
              <a:rPr lang="fr-FR" sz="800" u="sng" dirty="0"/>
              <a:t>.</a:t>
            </a:r>
          </a:p>
          <a:p>
            <a:pPr marL="493776" indent="-457200">
              <a:defRPr/>
            </a:pPr>
            <a:r>
              <a:rPr lang="fr-FR" sz="800" dirty="0" smtClean="0"/>
              <a:t>Je </a:t>
            </a:r>
            <a:r>
              <a:rPr lang="fr-FR" sz="800" dirty="0"/>
              <a:t>recherche également un site partenaire ou un sponsor pour développer mon site. </a:t>
            </a:r>
            <a:endParaRPr lang="fr-FR" sz="800" dirty="0" smtClean="0"/>
          </a:p>
          <a:p>
            <a:pPr marL="493776" indent="-457200">
              <a:defRPr/>
            </a:pPr>
            <a:endParaRPr lang="fr-FR" sz="800" u="sng"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smtClean="0">
                <a:hlinkClick r:id="rId3"/>
              </a:rPr>
              <a:t>www.SHARESAP.com</a:t>
            </a:r>
            <a:r>
              <a:rPr lang="fr-FR" sz="800" dirty="0" smtClean="0"/>
              <a:t> </a:t>
            </a:r>
            <a:r>
              <a:rPr lang="fr-FR" sz="800" dirty="0"/>
              <a:t>et SHARESAP ne sont pas affiliés à SAP® AG ou à l'une de ses filiales</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a:t/>
            </a:r>
            <a:br>
              <a:rPr lang="fr-FR" sz="800" dirty="0"/>
            </a:br>
            <a:r>
              <a:rPr lang="fr-FR" sz="800" dirty="0"/>
              <a:t>SAP® est une marque déposée par SAP AG ainsi que les noms suivants : SAP ECC, ABAP, R/3</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smtClean="0"/>
          </a:p>
          <a:p>
            <a:pPr marL="457200" indent="-457200">
              <a:lnSpc>
                <a:spcPct val="80000"/>
              </a:lnSpc>
              <a:defRPr/>
            </a:pPr>
            <a:r>
              <a:rPr lang="fr-FR" sz="800" b="1" dirty="0" smtClean="0"/>
              <a:t>Toute </a:t>
            </a:r>
            <a:r>
              <a:rPr lang="fr-FR" sz="800" b="1" dirty="0"/>
              <a:t>représentation ou reproduction de mes guides , même partielle, par quelques procédés et à quelques fins que ce soit, est interdite sans mon autorisation écrite explicite.</a:t>
            </a:r>
          </a:p>
          <a:p>
            <a:pPr marL="457200" indent="-457200">
              <a:lnSpc>
                <a:spcPct val="80000"/>
              </a:lnSpc>
              <a:defRPr/>
            </a:pPr>
            <a:r>
              <a:rPr lang="fr-FR" sz="800" b="1" dirty="0" smtClean="0"/>
              <a:t>L'utilisation </a:t>
            </a:r>
            <a:r>
              <a:rPr lang="fr-FR" sz="800" b="1" dirty="0"/>
              <a:t>de mes documents est strictement réservée à un usage privé (article L122-5 du code de la Propriété intellectuelle).</a:t>
            </a:r>
            <a:br>
              <a:rPr lang="fr-FR" sz="800" b="1" dirty="0"/>
            </a:br>
            <a:endParaRPr lang="fr-FR" sz="800" b="1" dirty="0"/>
          </a:p>
          <a:p>
            <a:pPr marL="457200" indent="-457200">
              <a:lnSpc>
                <a:spcPct val="80000"/>
              </a:lnSpc>
              <a:defRPr/>
            </a:pPr>
            <a:r>
              <a:rPr lang="fr-FR" sz="800" b="1" dirty="0"/>
              <a:t>Pour tout autre usage, merci de me consulter préalablement. </a:t>
            </a:r>
            <a:br>
              <a:rPr lang="fr-FR" sz="800" b="1" dirty="0"/>
            </a:br>
            <a:endParaRPr lang="fr-FR" sz="800" b="1" dirty="0"/>
          </a:p>
          <a:p>
            <a:pPr marL="457200" indent="-457200">
              <a:lnSpc>
                <a:spcPct val="80000"/>
              </a:lnSpc>
              <a:defRPr/>
            </a:pPr>
            <a:r>
              <a:rPr lang="fr-FR" sz="800" b="1" dirty="0"/>
              <a:t>Je ne peux être accusé de contrefaçon ou de reproductions interdites pour les raisons suivantes : </a:t>
            </a:r>
            <a:br>
              <a:rPr lang="fr-FR" sz="800" b="1" dirty="0"/>
            </a:br>
            <a:endParaRPr lang="fr-FR" sz="800" b="1" dirty="0"/>
          </a:p>
          <a:p>
            <a:pPr marL="457200" indent="-457200">
              <a:lnSpc>
                <a:spcPct val="80000"/>
              </a:lnSpc>
              <a:defRPr/>
            </a:pPr>
            <a:endParaRPr lang="fr-FR" sz="800" dirty="0"/>
          </a:p>
          <a:p>
            <a:pPr marL="832104" lvl="1" indent="-457200">
              <a:lnSpc>
                <a:spcPct val="80000"/>
              </a:lnSpc>
              <a:defRPr/>
            </a:pPr>
            <a:r>
              <a:rPr lang="fr-FR" sz="800" b="1" dirty="0"/>
              <a:t>Mes guides utilisateurs et de paramétrage sont issus de mes connaissances personnelles et de sites web.</a:t>
            </a:r>
            <a:br>
              <a:rPr lang="fr-FR" sz="800" b="1" dirty="0"/>
            </a:br>
            <a:endParaRPr lang="fr-FR" sz="800" b="1" dirty="0"/>
          </a:p>
          <a:p>
            <a:pPr marL="832104" lvl="1" indent="-457200">
              <a:lnSpc>
                <a:spcPct val="80000"/>
              </a:lnSpc>
              <a:defRPr/>
            </a:pPr>
            <a:r>
              <a:rPr lang="fr-FR" sz="800" b="1" dirty="0"/>
              <a:t>Les noms des personnes et sites sont clairement énoncés.</a:t>
            </a:r>
            <a:r>
              <a:rPr lang="fr-FR" sz="800" dirty="0"/>
              <a:t/>
            </a:r>
            <a:br>
              <a:rPr lang="fr-FR" sz="800" dirty="0"/>
            </a:br>
            <a:endParaRPr lang="fr-FR" sz="800" dirty="0" smtClean="0"/>
          </a:p>
        </p:txBody>
      </p:sp>
      <p:sp>
        <p:nvSpPr>
          <p:cNvPr id="2" name="Espace réservé du pied de page 1"/>
          <p:cNvSpPr>
            <a:spLocks noGrp="1"/>
          </p:cNvSpPr>
          <p:nvPr>
            <p:ph type="ftr" sz="quarter" idx="11"/>
          </p:nvPr>
        </p:nvSpPr>
        <p:spPr>
          <a:xfrm>
            <a:off x="457200" y="6557946"/>
            <a:ext cx="3657600" cy="228600"/>
          </a:xfrm>
          <a:prstGeom prst="rect">
            <a:avLst/>
          </a:prstGeom>
        </p:spPr>
        <p:txBody>
          <a:bodyPr/>
          <a:lstStyle/>
          <a:p>
            <a:pPr>
              <a:defRPr/>
            </a:pPr>
            <a:r>
              <a:rPr lang="en-US" smtClean="0"/>
              <a:t>Sharesap.com®. Copyright©. All rights reserved. Par Mickael QUESNOT, Consultant SAP</a:t>
            </a:r>
            <a:endParaRPr lang="en-GB"/>
          </a:p>
        </p:txBody>
      </p:sp>
    </p:spTree>
    <p:extLst>
      <p:ext uri="{BB962C8B-B14F-4D97-AF65-F5344CB8AC3E}">
        <p14:creationId xmlns:p14="http://schemas.microsoft.com/office/powerpoint/2010/main" val="2749110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bwMode="auto">
          <a:xfrm>
            <a:off x="914400" y="152400"/>
            <a:ext cx="6629400" cy="762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defTabSz="914400"/>
            <a:r>
              <a:rPr lang="fr-FR" altLang="fr-FR">
                <a:solidFill>
                  <a:srgbClr val="CC00CC"/>
                </a:solidFill>
                <a:latin typeface="Times New Roman" charset="0"/>
              </a:rPr>
              <a:t>Détermination du prix</a:t>
            </a:r>
            <a:endParaRPr lang="fr-FR" altLang="fr-FR" sz="2800" b="0">
              <a:solidFill>
                <a:schemeClr val="tx1"/>
              </a:solidFill>
              <a:effectLst/>
              <a:latin typeface="Times New Roman" charset="0"/>
            </a:endParaRPr>
          </a:p>
        </p:txBody>
      </p:sp>
      <p:sp>
        <p:nvSpPr>
          <p:cNvPr id="75789" name="Rectangle 13"/>
          <p:cNvSpPr>
            <a:spLocks noChangeArrowheads="1"/>
          </p:cNvSpPr>
          <p:nvPr/>
        </p:nvSpPr>
        <p:spPr bwMode="auto">
          <a:xfrm>
            <a:off x="2209800" y="2667000"/>
            <a:ext cx="2654300" cy="292100"/>
          </a:xfrm>
          <a:prstGeom prst="rect">
            <a:avLst/>
          </a:prstGeom>
          <a:gradFill rotWithShape="0">
            <a:gsLst>
              <a:gs pos="0">
                <a:srgbClr val="FFFF2F"/>
              </a:gs>
              <a:gs pos="100000">
                <a:srgbClr val="FFFF2F">
                  <a:gamma/>
                  <a:shade val="69804"/>
                  <a:invGamma/>
                </a:srgbClr>
              </a:gs>
            </a:gsLst>
            <a:lin ang="5400000" scaled="1"/>
          </a:gra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800">
                <a:latin typeface="Arial" charset="0"/>
              </a:rPr>
              <a:t>Schéma de calcul</a:t>
            </a:r>
          </a:p>
        </p:txBody>
      </p:sp>
      <p:sp>
        <p:nvSpPr>
          <p:cNvPr id="75790" name="Rectangle 14"/>
          <p:cNvSpPr>
            <a:spLocks noChangeArrowheads="1"/>
          </p:cNvSpPr>
          <p:nvPr/>
        </p:nvSpPr>
        <p:spPr bwMode="auto">
          <a:xfrm>
            <a:off x="2208213" y="2971800"/>
            <a:ext cx="4332287" cy="1663700"/>
          </a:xfrm>
          <a:prstGeom prst="rect">
            <a:avLst/>
          </a:prstGeom>
          <a:gradFill rotWithShape="0">
            <a:gsLst>
              <a:gs pos="0">
                <a:srgbClr val="33CC33">
                  <a:gamma/>
                  <a:shade val="49804"/>
                  <a:invGamma/>
                </a:srgbClr>
              </a:gs>
              <a:gs pos="50000">
                <a:srgbClr val="33CC33"/>
              </a:gs>
              <a:gs pos="100000">
                <a:srgbClr val="33CC33">
                  <a:gamma/>
                  <a:shade val="49804"/>
                  <a:invGamma/>
                </a:srgbClr>
              </a:gs>
            </a:gsLst>
            <a:lin ang="18900000" scaled="1"/>
          </a:gra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75791" name="Rectangle 15"/>
          <p:cNvSpPr>
            <a:spLocks noChangeArrowheads="1"/>
          </p:cNvSpPr>
          <p:nvPr/>
        </p:nvSpPr>
        <p:spPr bwMode="auto">
          <a:xfrm>
            <a:off x="2187575" y="3017838"/>
            <a:ext cx="12350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800">
                <a:latin typeface="Arial" charset="0"/>
              </a:rPr>
              <a:t>Type</a:t>
            </a:r>
          </a:p>
          <a:p>
            <a:pPr algn="ctr"/>
            <a:r>
              <a:rPr lang="fr-FR" altLang="fr-FR" sz="1800">
                <a:latin typeface="Arial" charset="0"/>
              </a:rPr>
              <a:t>condition</a:t>
            </a:r>
          </a:p>
        </p:txBody>
      </p:sp>
      <p:sp>
        <p:nvSpPr>
          <p:cNvPr id="75792" name="Rectangle 16"/>
          <p:cNvSpPr>
            <a:spLocks noChangeArrowheads="1"/>
          </p:cNvSpPr>
          <p:nvPr/>
        </p:nvSpPr>
        <p:spPr bwMode="auto">
          <a:xfrm>
            <a:off x="2416175" y="3651250"/>
            <a:ext cx="4054475" cy="915988"/>
          </a:xfrm>
          <a:prstGeom prst="rect">
            <a:avLst/>
          </a:prstGeom>
          <a:solidFill>
            <a:srgbClr val="99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800">
                <a:latin typeface="Arial" charset="0"/>
              </a:rPr>
              <a:t>ZPR1		</a:t>
            </a:r>
          </a:p>
          <a:p>
            <a:r>
              <a:rPr lang="fr-FR" altLang="fr-FR" sz="1800">
                <a:latin typeface="Arial" charset="0"/>
              </a:rPr>
              <a:t>ZMA1		</a:t>
            </a:r>
          </a:p>
          <a:p>
            <a:r>
              <a:rPr lang="fr-FR" altLang="fr-FR" sz="1800">
                <a:latin typeface="Arial" charset="0"/>
              </a:rPr>
              <a:t>ZCOM			</a:t>
            </a:r>
          </a:p>
        </p:txBody>
      </p:sp>
      <p:sp>
        <p:nvSpPr>
          <p:cNvPr id="75800" name="Rectangle 24"/>
          <p:cNvSpPr>
            <a:spLocks noChangeArrowheads="1"/>
          </p:cNvSpPr>
          <p:nvPr/>
        </p:nvSpPr>
        <p:spPr bwMode="auto">
          <a:xfrm>
            <a:off x="1143000" y="1219200"/>
            <a:ext cx="7102475" cy="711200"/>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2000" i="1">
                <a:solidFill>
                  <a:schemeClr val="tx2"/>
                </a:solidFill>
                <a:latin typeface="Arial" charset="0"/>
              </a:rPr>
              <a:t>Dans le customizing des conditions sont associées au sein de schémas de prix:</a:t>
            </a:r>
            <a:endParaRPr lang="fr-FR" altLang="fr-FR" sz="2000" i="1">
              <a:solidFill>
                <a:srgbClr val="33CC33"/>
              </a:solidFill>
              <a:latin typeface="Arial" charset="0"/>
            </a:endParaRPr>
          </a:p>
        </p:txBody>
      </p:sp>
      <p:sp>
        <p:nvSpPr>
          <p:cNvPr id="75801" name="Rectangle 25"/>
          <p:cNvSpPr>
            <a:spLocks noChangeArrowheads="1"/>
          </p:cNvSpPr>
          <p:nvPr/>
        </p:nvSpPr>
        <p:spPr bwMode="auto">
          <a:xfrm>
            <a:off x="3727450" y="3651250"/>
            <a:ext cx="2044700" cy="228600"/>
          </a:xfrm>
          <a:prstGeom prst="rect">
            <a:avLst/>
          </a:prstGeom>
          <a:gradFill rotWithShape="0">
            <a:gsLst>
              <a:gs pos="0">
                <a:srgbClr val="33CC33">
                  <a:gamma/>
                  <a:shade val="49804"/>
                  <a:invGamma/>
                </a:srgbClr>
              </a:gs>
              <a:gs pos="50000">
                <a:srgbClr val="33CC33"/>
              </a:gs>
              <a:gs pos="100000">
                <a:srgbClr val="33CC33">
                  <a:gamma/>
                  <a:shade val="49804"/>
                  <a:invGamma/>
                </a:srgbClr>
              </a:gs>
            </a:gsLst>
            <a:lin ang="18900000" scaled="1"/>
          </a:gra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Prix base: ZPR1</a:t>
            </a:r>
          </a:p>
        </p:txBody>
      </p:sp>
      <p:sp>
        <p:nvSpPr>
          <p:cNvPr id="75802" name="Rectangle 26"/>
          <p:cNvSpPr>
            <a:spLocks noChangeArrowheads="1"/>
          </p:cNvSpPr>
          <p:nvPr/>
        </p:nvSpPr>
        <p:spPr bwMode="auto">
          <a:xfrm>
            <a:off x="3727450" y="3956050"/>
            <a:ext cx="2044700" cy="228600"/>
          </a:xfrm>
          <a:prstGeom prst="rect">
            <a:avLst/>
          </a:prstGeom>
          <a:gradFill rotWithShape="0">
            <a:gsLst>
              <a:gs pos="0">
                <a:srgbClr val="33CC33">
                  <a:gamma/>
                  <a:shade val="49804"/>
                  <a:invGamma/>
                </a:srgbClr>
              </a:gs>
              <a:gs pos="50000">
                <a:srgbClr val="33CC33"/>
              </a:gs>
              <a:gs pos="100000">
                <a:srgbClr val="33CC33">
                  <a:gamma/>
                  <a:shade val="49804"/>
                  <a:invGamma/>
                </a:srgbClr>
              </a:gs>
            </a:gsLst>
            <a:lin ang="18900000" scaled="1"/>
          </a:gra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Remise %:  ZMA1</a:t>
            </a:r>
          </a:p>
        </p:txBody>
      </p:sp>
      <p:sp>
        <p:nvSpPr>
          <p:cNvPr id="75803" name="Rectangle 27"/>
          <p:cNvSpPr>
            <a:spLocks noChangeArrowheads="1"/>
          </p:cNvSpPr>
          <p:nvPr/>
        </p:nvSpPr>
        <p:spPr bwMode="auto">
          <a:xfrm>
            <a:off x="3727450" y="4260850"/>
            <a:ext cx="2044700" cy="298450"/>
          </a:xfrm>
          <a:prstGeom prst="rect">
            <a:avLst/>
          </a:prstGeom>
          <a:gradFill rotWithShape="0">
            <a:gsLst>
              <a:gs pos="0">
                <a:srgbClr val="33CC33">
                  <a:gamma/>
                  <a:shade val="49804"/>
                  <a:invGamma/>
                </a:srgbClr>
              </a:gs>
              <a:gs pos="50000">
                <a:srgbClr val="33CC33"/>
              </a:gs>
              <a:gs pos="100000">
                <a:srgbClr val="33CC33">
                  <a:gamma/>
                  <a:shade val="49804"/>
                  <a:invGamma/>
                </a:srgbClr>
              </a:gs>
            </a:gsLst>
            <a:lin ang="18900000" scaled="1"/>
          </a:gra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Commission: ZCOM</a:t>
            </a:r>
          </a:p>
        </p:txBody>
      </p:sp>
      <p:sp>
        <p:nvSpPr>
          <p:cNvPr id="75807" name="Rectangle 31"/>
          <p:cNvSpPr>
            <a:spLocks noChangeArrowheads="1"/>
          </p:cNvSpPr>
          <p:nvPr/>
        </p:nvSpPr>
        <p:spPr bwMode="auto">
          <a:xfrm>
            <a:off x="4930775" y="2636838"/>
            <a:ext cx="23606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800">
                <a:latin typeface="Arial" charset="0"/>
              </a:rPr>
              <a:t>ZPCDV </a:t>
            </a:r>
            <a:r>
              <a:rPr lang="fr-FR" altLang="fr-FR" sz="1400">
                <a:latin typeface="Arial" charset="0"/>
              </a:rPr>
              <a:t>(Clients directs)</a:t>
            </a: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ChangeArrowheads="1"/>
          </p:cNvSpPr>
          <p:nvPr/>
        </p:nvSpPr>
        <p:spPr bwMode="auto">
          <a:xfrm>
            <a:off x="2971800" y="2667000"/>
            <a:ext cx="3263900" cy="292100"/>
          </a:xfrm>
          <a:prstGeom prst="rect">
            <a:avLst/>
          </a:prstGeom>
          <a:gradFill rotWithShape="0">
            <a:gsLst>
              <a:gs pos="0">
                <a:srgbClr val="FFFF2F"/>
              </a:gs>
              <a:gs pos="100000">
                <a:srgbClr val="FFFF2F">
                  <a:gamma/>
                  <a:shade val="69804"/>
                  <a:invGamma/>
                </a:srgbClr>
              </a:gs>
            </a:gsLst>
            <a:lin ang="5400000" scaled="1"/>
          </a:gra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800">
                <a:latin typeface="Arial" charset="0"/>
              </a:rPr>
              <a:t>Enregistrement condition</a:t>
            </a:r>
          </a:p>
        </p:txBody>
      </p:sp>
      <p:sp>
        <p:nvSpPr>
          <p:cNvPr id="156675" name="Rectangle 3"/>
          <p:cNvSpPr>
            <a:spLocks noChangeArrowheads="1"/>
          </p:cNvSpPr>
          <p:nvPr/>
        </p:nvSpPr>
        <p:spPr bwMode="auto">
          <a:xfrm>
            <a:off x="2970213" y="2971800"/>
            <a:ext cx="3721100" cy="1663700"/>
          </a:xfrm>
          <a:prstGeom prst="rect">
            <a:avLst/>
          </a:prstGeom>
          <a:gradFill rotWithShape="0">
            <a:gsLst>
              <a:gs pos="0">
                <a:srgbClr val="6699FF">
                  <a:gamma/>
                  <a:shade val="49804"/>
                  <a:invGamma/>
                </a:srgbClr>
              </a:gs>
              <a:gs pos="50000">
                <a:srgbClr val="6699FF"/>
              </a:gs>
              <a:gs pos="100000">
                <a:srgbClr val="6699FF">
                  <a:gamma/>
                  <a:shade val="49804"/>
                  <a:invGamma/>
                </a:srgbClr>
              </a:gs>
            </a:gsLst>
            <a:lin ang="18900000" scaled="1"/>
          </a:gra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56676" name="Rectangle 4"/>
          <p:cNvSpPr>
            <a:spLocks noChangeArrowheads="1"/>
          </p:cNvSpPr>
          <p:nvPr/>
        </p:nvSpPr>
        <p:spPr bwMode="auto">
          <a:xfrm>
            <a:off x="3048000" y="3352800"/>
            <a:ext cx="3568700" cy="368300"/>
          </a:xfrm>
          <a:prstGeom prst="rect">
            <a:avLst/>
          </a:prstGeom>
          <a:solidFill>
            <a:schemeClr val="hlink"/>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Par art./client  = 875 FRF / Mille</a:t>
            </a:r>
          </a:p>
        </p:txBody>
      </p:sp>
      <p:sp>
        <p:nvSpPr>
          <p:cNvPr id="156677" name="Rectangle 5"/>
          <p:cNvSpPr>
            <a:spLocks noChangeArrowheads="1"/>
          </p:cNvSpPr>
          <p:nvPr/>
        </p:nvSpPr>
        <p:spPr bwMode="auto">
          <a:xfrm>
            <a:off x="3048000" y="4114800"/>
            <a:ext cx="3568700" cy="368300"/>
          </a:xfrm>
          <a:prstGeom prst="rect">
            <a:avLst/>
          </a:prstGeom>
          <a:solidFill>
            <a:schemeClr val="hlink"/>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Par client = -5%</a:t>
            </a:r>
          </a:p>
        </p:txBody>
      </p:sp>
      <p:sp>
        <p:nvSpPr>
          <p:cNvPr id="156678" name="Rectangle 6"/>
          <p:cNvSpPr>
            <a:spLocks noChangeArrowheads="1"/>
          </p:cNvSpPr>
          <p:nvPr/>
        </p:nvSpPr>
        <p:spPr bwMode="auto">
          <a:xfrm>
            <a:off x="3025775" y="3017838"/>
            <a:ext cx="2178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800">
                <a:latin typeface="Arial" charset="0"/>
              </a:rPr>
              <a:t>Prix de base ZPR1</a:t>
            </a:r>
          </a:p>
        </p:txBody>
      </p:sp>
      <p:sp>
        <p:nvSpPr>
          <p:cNvPr id="156679" name="Rectangle 7"/>
          <p:cNvSpPr>
            <a:spLocks noChangeArrowheads="1"/>
          </p:cNvSpPr>
          <p:nvPr/>
        </p:nvSpPr>
        <p:spPr bwMode="auto">
          <a:xfrm>
            <a:off x="3025775" y="3779838"/>
            <a:ext cx="2419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800">
                <a:latin typeface="Arial" charset="0"/>
              </a:rPr>
              <a:t>Remise article ZMA1</a:t>
            </a:r>
          </a:p>
        </p:txBody>
      </p:sp>
      <p:sp>
        <p:nvSpPr>
          <p:cNvPr id="156681" name="Rectangle 9"/>
          <p:cNvSpPr>
            <a:spLocks noChangeArrowheads="1"/>
          </p:cNvSpPr>
          <p:nvPr/>
        </p:nvSpPr>
        <p:spPr bwMode="auto">
          <a:xfrm>
            <a:off x="914400" y="1295400"/>
            <a:ext cx="71024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2000" i="1">
                <a:solidFill>
                  <a:schemeClr val="tx2"/>
                </a:solidFill>
                <a:latin typeface="Arial" charset="0"/>
              </a:rPr>
              <a:t>Dans l'application les utilisateurs saisissent des conditions :</a:t>
            </a:r>
            <a:endParaRPr lang="fr-FR" altLang="fr-FR" sz="2000" i="1">
              <a:solidFill>
                <a:schemeClr val="accent2"/>
              </a:solidFill>
              <a:latin typeface="Arial" charset="0"/>
            </a:endParaRPr>
          </a:p>
        </p:txBody>
      </p:sp>
      <p:sp>
        <p:nvSpPr>
          <p:cNvPr id="156682" name="Rectangle 10"/>
          <p:cNvSpPr>
            <a:spLocks noChangeArrowheads="1"/>
          </p:cNvSpPr>
          <p:nvPr/>
        </p:nvSpPr>
        <p:spPr bwMode="auto">
          <a:xfrm>
            <a:off x="1981200" y="457200"/>
            <a:ext cx="5181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3600">
                <a:solidFill>
                  <a:srgbClr val="CC00CC"/>
                </a:solidFill>
              </a:rPr>
              <a:t>Détermination du prix</a:t>
            </a:r>
            <a:endParaRPr lang="fr-FR" altLang="fr-FR" sz="1800" b="0"/>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bwMode="auto">
          <a:xfrm>
            <a:off x="685800" y="609600"/>
            <a:ext cx="7772400" cy="762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defTabSz="914400"/>
            <a:r>
              <a:rPr lang="fr-FR" altLang="fr-FR" sz="3200">
                <a:solidFill>
                  <a:srgbClr val="CC00CC"/>
                </a:solidFill>
                <a:latin typeface="Times New Roman" charset="0"/>
              </a:rPr>
              <a:t>Types de condition et leur clé d ’accès</a:t>
            </a:r>
            <a:endParaRPr lang="fr-FR" altLang="fr-FR" sz="2400" b="0">
              <a:solidFill>
                <a:schemeClr val="tx1"/>
              </a:solidFill>
              <a:effectLst/>
              <a:latin typeface="Times New Roman" charset="0"/>
            </a:endParaRPr>
          </a:p>
        </p:txBody>
      </p:sp>
      <p:sp>
        <p:nvSpPr>
          <p:cNvPr id="154628" name="Rectangle 4"/>
          <p:cNvSpPr>
            <a:spLocks noChangeArrowheads="1"/>
          </p:cNvSpPr>
          <p:nvPr/>
        </p:nvSpPr>
        <p:spPr bwMode="auto">
          <a:xfrm>
            <a:off x="1524000" y="1828800"/>
            <a:ext cx="6934200" cy="685800"/>
          </a:xfrm>
          <a:prstGeom prst="rect">
            <a:avLst/>
          </a:prstGeom>
          <a:solidFill>
            <a:schemeClr val="hlink"/>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latin typeface="Arial" charset="0"/>
              </a:rPr>
              <a:t>ZPR0 =</a:t>
            </a:r>
            <a:r>
              <a:rPr lang="fr-FR" altLang="fr-FR" sz="1600" b="0">
                <a:latin typeface="Arial" charset="0"/>
              </a:rPr>
              <a:t> Prix barème</a:t>
            </a:r>
          </a:p>
          <a:p>
            <a:r>
              <a:rPr lang="fr-FR" altLang="fr-FR" sz="1600">
                <a:latin typeface="Arial" charset="0"/>
              </a:rPr>
              <a:t>Généralement associée à:</a:t>
            </a:r>
            <a:r>
              <a:rPr lang="fr-FR" altLang="fr-FR" sz="1600" b="0">
                <a:latin typeface="Arial" charset="0"/>
              </a:rPr>
              <a:t> Org.commerciale/Canal/Client/Article</a:t>
            </a:r>
          </a:p>
        </p:txBody>
      </p:sp>
      <p:sp>
        <p:nvSpPr>
          <p:cNvPr id="154629" name="Rectangle 5"/>
          <p:cNvSpPr>
            <a:spLocks noChangeArrowheads="1"/>
          </p:cNvSpPr>
          <p:nvPr/>
        </p:nvSpPr>
        <p:spPr bwMode="auto">
          <a:xfrm>
            <a:off x="1524000" y="2667000"/>
            <a:ext cx="6934200" cy="685800"/>
          </a:xfrm>
          <a:prstGeom prst="rect">
            <a:avLst/>
          </a:prstGeom>
          <a:solidFill>
            <a:schemeClr val="hlink"/>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latin typeface="Arial" charset="0"/>
              </a:rPr>
              <a:t>ZPR1 =</a:t>
            </a:r>
            <a:r>
              <a:rPr lang="fr-FR" altLang="fr-FR" sz="1600" b="0">
                <a:latin typeface="Arial" charset="0"/>
              </a:rPr>
              <a:t> Prix de base</a:t>
            </a:r>
          </a:p>
          <a:p>
            <a:r>
              <a:rPr lang="fr-FR" altLang="fr-FR" sz="1600">
                <a:latin typeface="Arial" charset="0"/>
              </a:rPr>
              <a:t>Généralement associée à:</a:t>
            </a:r>
            <a:r>
              <a:rPr lang="fr-FR" altLang="fr-FR" sz="1600" b="0">
                <a:latin typeface="Arial" charset="0"/>
              </a:rPr>
              <a:t> Org.commerciale/Canal/Client/Article</a:t>
            </a:r>
          </a:p>
        </p:txBody>
      </p:sp>
      <p:sp>
        <p:nvSpPr>
          <p:cNvPr id="154630" name="Rectangle 6"/>
          <p:cNvSpPr>
            <a:spLocks noChangeArrowheads="1"/>
          </p:cNvSpPr>
          <p:nvPr/>
        </p:nvSpPr>
        <p:spPr bwMode="auto">
          <a:xfrm>
            <a:off x="1524000" y="3581400"/>
            <a:ext cx="6934200" cy="685800"/>
          </a:xfrm>
          <a:prstGeom prst="rect">
            <a:avLst/>
          </a:prstGeom>
          <a:solidFill>
            <a:schemeClr val="hlink"/>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latin typeface="Arial" charset="0"/>
              </a:rPr>
              <a:t>ZMA1 =</a:t>
            </a:r>
            <a:r>
              <a:rPr lang="fr-FR" altLang="fr-FR" sz="1600" b="0">
                <a:latin typeface="Arial" charset="0"/>
              </a:rPr>
              <a:t> majoration/réduction en %</a:t>
            </a:r>
          </a:p>
          <a:p>
            <a:r>
              <a:rPr lang="fr-FR" altLang="fr-FR" sz="1600">
                <a:latin typeface="Arial" charset="0"/>
              </a:rPr>
              <a:t>Généralement associée à:</a:t>
            </a:r>
            <a:r>
              <a:rPr lang="fr-FR" altLang="fr-FR" sz="1600" b="0">
                <a:latin typeface="Arial" charset="0"/>
              </a:rPr>
              <a:t> Org.commerciale/Canal/Client/Article</a:t>
            </a:r>
          </a:p>
        </p:txBody>
      </p:sp>
      <p:sp>
        <p:nvSpPr>
          <p:cNvPr id="154631" name="Rectangle 7"/>
          <p:cNvSpPr>
            <a:spLocks noChangeArrowheads="1"/>
          </p:cNvSpPr>
          <p:nvPr/>
        </p:nvSpPr>
        <p:spPr bwMode="auto">
          <a:xfrm>
            <a:off x="1524000" y="4495800"/>
            <a:ext cx="6934200" cy="685800"/>
          </a:xfrm>
          <a:prstGeom prst="rect">
            <a:avLst/>
          </a:prstGeom>
          <a:solidFill>
            <a:schemeClr val="hlink"/>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latin typeface="Arial" charset="0"/>
              </a:rPr>
              <a:t>ZMA2 =</a:t>
            </a:r>
            <a:r>
              <a:rPr lang="fr-FR" altLang="fr-FR" sz="1600" b="0">
                <a:latin typeface="Arial" charset="0"/>
              </a:rPr>
              <a:t> Majoration/réduction en valeur</a:t>
            </a:r>
          </a:p>
          <a:p>
            <a:r>
              <a:rPr lang="fr-FR" altLang="fr-FR" sz="1600">
                <a:latin typeface="Arial" charset="0"/>
              </a:rPr>
              <a:t>Généralement associée à:</a:t>
            </a:r>
            <a:r>
              <a:rPr lang="fr-FR" altLang="fr-FR" sz="1600" b="0">
                <a:latin typeface="Arial" charset="0"/>
              </a:rPr>
              <a:t> Org.commerciale/Canal/Client/Article</a:t>
            </a:r>
          </a:p>
        </p:txBody>
      </p:sp>
      <p:sp>
        <p:nvSpPr>
          <p:cNvPr id="154632" name="Rectangle 8"/>
          <p:cNvSpPr>
            <a:spLocks noChangeArrowheads="1"/>
          </p:cNvSpPr>
          <p:nvPr/>
        </p:nvSpPr>
        <p:spPr bwMode="auto">
          <a:xfrm>
            <a:off x="1524000" y="5410200"/>
            <a:ext cx="6934200" cy="685800"/>
          </a:xfrm>
          <a:prstGeom prst="rect">
            <a:avLst/>
          </a:prstGeom>
          <a:solidFill>
            <a:schemeClr val="hlink"/>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latin typeface="Arial" charset="0"/>
              </a:rPr>
              <a:t>ZREF =</a:t>
            </a:r>
            <a:r>
              <a:rPr lang="fr-FR" altLang="fr-FR" sz="1600" b="0">
                <a:latin typeface="Arial" charset="0"/>
              </a:rPr>
              <a:t> Marge filiale</a:t>
            </a:r>
          </a:p>
          <a:p>
            <a:r>
              <a:rPr lang="fr-FR" altLang="fr-FR" sz="1600">
                <a:latin typeface="Arial" charset="0"/>
              </a:rPr>
              <a:t>Généralement associée à:</a:t>
            </a:r>
            <a:r>
              <a:rPr lang="fr-FR" altLang="fr-FR" sz="1600" b="0">
                <a:latin typeface="Arial" charset="0"/>
              </a:rPr>
              <a:t> Org.commerciale/Canal/Filiale</a:t>
            </a: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bwMode="auto">
          <a:xfrm>
            <a:off x="685800" y="6096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defTabSz="914400"/>
            <a:r>
              <a:rPr lang="fr-FR" altLang="fr-FR" sz="3200">
                <a:solidFill>
                  <a:srgbClr val="CC00CC"/>
                </a:solidFill>
                <a:latin typeface="Times New Roman" charset="0"/>
              </a:rPr>
              <a:t>Types de condition et leur clé d ’accès (Suite…)</a:t>
            </a:r>
            <a:endParaRPr lang="fr-FR" altLang="fr-FR" sz="2800" b="0">
              <a:solidFill>
                <a:schemeClr val="tx1"/>
              </a:solidFill>
              <a:effectLst/>
              <a:latin typeface="Times New Roman" charset="0"/>
            </a:endParaRPr>
          </a:p>
        </p:txBody>
      </p:sp>
      <p:sp>
        <p:nvSpPr>
          <p:cNvPr id="155651" name="Rectangle 3"/>
          <p:cNvSpPr>
            <a:spLocks noChangeArrowheads="1"/>
          </p:cNvSpPr>
          <p:nvPr/>
        </p:nvSpPr>
        <p:spPr bwMode="auto">
          <a:xfrm>
            <a:off x="1447800" y="2438400"/>
            <a:ext cx="6934200" cy="685800"/>
          </a:xfrm>
          <a:prstGeom prst="rect">
            <a:avLst/>
          </a:prstGeom>
          <a:solidFill>
            <a:schemeClr val="hlink"/>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latin typeface="Arial" charset="0"/>
              </a:rPr>
              <a:t>ZMAF =</a:t>
            </a:r>
            <a:r>
              <a:rPr lang="fr-FR" altLang="fr-FR" sz="1600" b="0">
                <a:latin typeface="Arial" charset="0"/>
              </a:rPr>
              <a:t> Marge sur composants vendus aux filiales</a:t>
            </a:r>
          </a:p>
          <a:p>
            <a:r>
              <a:rPr lang="fr-FR" altLang="fr-FR" sz="1600">
                <a:latin typeface="Arial" charset="0"/>
              </a:rPr>
              <a:t>Généralement associée à:</a:t>
            </a:r>
            <a:r>
              <a:rPr lang="fr-FR" altLang="fr-FR" sz="1600" b="0">
                <a:latin typeface="Arial" charset="0"/>
              </a:rPr>
              <a:t> Org.commerciale/Canal/Filiale</a:t>
            </a:r>
          </a:p>
        </p:txBody>
      </p:sp>
      <p:sp>
        <p:nvSpPr>
          <p:cNvPr id="155652" name="Rectangle 4"/>
          <p:cNvSpPr>
            <a:spLocks noChangeArrowheads="1"/>
          </p:cNvSpPr>
          <p:nvPr/>
        </p:nvSpPr>
        <p:spPr bwMode="auto">
          <a:xfrm>
            <a:off x="1447800" y="3429000"/>
            <a:ext cx="6934200" cy="762000"/>
          </a:xfrm>
          <a:prstGeom prst="rect">
            <a:avLst/>
          </a:prstGeom>
          <a:solidFill>
            <a:schemeClr val="hlink"/>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latin typeface="Arial" charset="0"/>
              </a:rPr>
              <a:t>ZCOM =</a:t>
            </a:r>
            <a:r>
              <a:rPr lang="fr-FR" altLang="fr-FR" sz="1600" b="0">
                <a:latin typeface="Arial" charset="0"/>
              </a:rPr>
              <a:t> Commission agent</a:t>
            </a:r>
          </a:p>
          <a:p>
            <a:r>
              <a:rPr lang="fr-FR" altLang="fr-FR" sz="1600">
                <a:latin typeface="Arial" charset="0"/>
              </a:rPr>
              <a:t>Généralement associée à:</a:t>
            </a:r>
            <a:r>
              <a:rPr lang="fr-FR" altLang="fr-FR" sz="1600" b="0">
                <a:latin typeface="Arial" charset="0"/>
              </a:rPr>
              <a:t> Org.commerciale/Agent commercial/groupe de </a:t>
            </a:r>
          </a:p>
          <a:p>
            <a:r>
              <a:rPr lang="fr-FR" altLang="fr-FR" sz="1600" b="0">
                <a:latin typeface="Arial" charset="0"/>
              </a:rPr>
              <a:t>			     commission</a:t>
            </a:r>
          </a:p>
        </p:txBody>
      </p:sp>
      <p:sp>
        <p:nvSpPr>
          <p:cNvPr id="155653" name="Rectangle 5"/>
          <p:cNvSpPr>
            <a:spLocks noChangeArrowheads="1"/>
          </p:cNvSpPr>
          <p:nvPr/>
        </p:nvSpPr>
        <p:spPr bwMode="auto">
          <a:xfrm>
            <a:off x="1447800" y="4419600"/>
            <a:ext cx="6934200" cy="685800"/>
          </a:xfrm>
          <a:prstGeom prst="rect">
            <a:avLst/>
          </a:prstGeom>
          <a:solidFill>
            <a:schemeClr val="hlink"/>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latin typeface="Arial" charset="0"/>
              </a:rPr>
              <a:t>ZPRU =</a:t>
            </a:r>
            <a:r>
              <a:rPr lang="fr-FR" altLang="fr-FR" sz="1600" b="0">
                <a:latin typeface="Arial" charset="0"/>
              </a:rPr>
              <a:t> Prix de revient article</a:t>
            </a:r>
          </a:p>
          <a:p>
            <a:r>
              <a:rPr lang="fr-FR" altLang="fr-FR" sz="1600">
                <a:latin typeface="Arial" charset="0"/>
              </a:rPr>
              <a:t>Généralement associée à:</a:t>
            </a:r>
            <a:r>
              <a:rPr lang="fr-FR" altLang="fr-FR" sz="1600" b="0">
                <a:latin typeface="Arial" charset="0"/>
              </a:rPr>
              <a:t> Article</a:t>
            </a: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Text Box 3"/>
          <p:cNvSpPr txBox="1">
            <a:spLocks noChangeArrowheads="1"/>
          </p:cNvSpPr>
          <p:nvPr/>
        </p:nvSpPr>
        <p:spPr bwMode="auto">
          <a:xfrm>
            <a:off x="2209800" y="381000"/>
            <a:ext cx="44196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spcBef>
                <a:spcPct val="50000"/>
              </a:spcBef>
            </a:pPr>
            <a:r>
              <a:rPr lang="fr-FR" altLang="fr-FR" sz="2800">
                <a:solidFill>
                  <a:srgbClr val="CC00CC"/>
                </a:solidFill>
                <a:effectLst>
                  <a:outerShdw blurRad="38100" dist="38100" dir="2700000" algn="tl">
                    <a:srgbClr val="C0C0C0"/>
                  </a:outerShdw>
                </a:effectLst>
              </a:rPr>
              <a:t>SCHEMAS DE PRIX Client direct</a:t>
            </a:r>
            <a:endParaRPr lang="fr-FR" altLang="fr-FR" sz="1600" b="0">
              <a:solidFill>
                <a:srgbClr val="CC00CC"/>
              </a:solidFill>
              <a:latin typeface="Arial" charset="0"/>
            </a:endParaRPr>
          </a:p>
        </p:txBody>
      </p:sp>
      <p:sp>
        <p:nvSpPr>
          <p:cNvPr id="124932" name="Rectangle 4"/>
          <p:cNvSpPr>
            <a:spLocks noChangeArrowheads="1"/>
          </p:cNvSpPr>
          <p:nvPr/>
        </p:nvSpPr>
        <p:spPr bwMode="auto">
          <a:xfrm>
            <a:off x="3581400" y="14478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a:latin typeface="Arial" charset="0"/>
              </a:rPr>
              <a:t>Client direct</a:t>
            </a:r>
            <a:endParaRPr lang="fr-FR" altLang="fr-FR" sz="1200" b="0">
              <a:latin typeface="Arial" charset="0"/>
            </a:endParaRPr>
          </a:p>
        </p:txBody>
      </p:sp>
      <p:sp>
        <p:nvSpPr>
          <p:cNvPr id="124933" name="Rectangle 5"/>
          <p:cNvSpPr>
            <a:spLocks noChangeArrowheads="1"/>
          </p:cNvSpPr>
          <p:nvPr/>
        </p:nvSpPr>
        <p:spPr bwMode="auto">
          <a:xfrm>
            <a:off x="1981200" y="24384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ZPR0 Prix</a:t>
            </a:r>
          </a:p>
          <a:p>
            <a:pPr algn="ctr"/>
            <a:r>
              <a:rPr lang="fr-FR" altLang="fr-FR" sz="1400" b="0">
                <a:latin typeface="Arial" charset="0"/>
              </a:rPr>
              <a:t> avec barème</a:t>
            </a:r>
            <a:endParaRPr lang="fr-FR" altLang="fr-FR" sz="1600" b="0">
              <a:latin typeface="Arial" charset="0"/>
            </a:endParaRPr>
          </a:p>
        </p:txBody>
      </p:sp>
      <p:sp>
        <p:nvSpPr>
          <p:cNvPr id="124934" name="Rectangle 6"/>
          <p:cNvSpPr>
            <a:spLocks noChangeArrowheads="1"/>
          </p:cNvSpPr>
          <p:nvPr/>
        </p:nvSpPr>
        <p:spPr bwMode="auto">
          <a:xfrm>
            <a:off x="4953000" y="25146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ZPR1 Prix de</a:t>
            </a:r>
          </a:p>
          <a:p>
            <a:pPr algn="ctr"/>
            <a:r>
              <a:rPr lang="fr-FR" altLang="fr-FR" sz="1400" b="0">
                <a:latin typeface="Arial" charset="0"/>
              </a:rPr>
              <a:t>base</a:t>
            </a:r>
            <a:endParaRPr lang="fr-FR" altLang="fr-FR" sz="1600" b="0">
              <a:latin typeface="Arial" charset="0"/>
            </a:endParaRPr>
          </a:p>
        </p:txBody>
      </p:sp>
      <p:sp>
        <p:nvSpPr>
          <p:cNvPr id="124935" name="Rectangle 7"/>
          <p:cNvSpPr>
            <a:spLocks noChangeArrowheads="1"/>
          </p:cNvSpPr>
          <p:nvPr/>
        </p:nvSpPr>
        <p:spPr bwMode="auto">
          <a:xfrm>
            <a:off x="6019800" y="3505200"/>
            <a:ext cx="16764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ZMA2 Réduc./Major</a:t>
            </a:r>
          </a:p>
          <a:p>
            <a:pPr algn="ctr"/>
            <a:r>
              <a:rPr lang="fr-FR" altLang="fr-FR" sz="1400" b="0">
                <a:latin typeface="Arial" charset="0"/>
              </a:rPr>
              <a:t>en valeur</a:t>
            </a:r>
            <a:endParaRPr lang="fr-FR" altLang="fr-FR" sz="1600" b="0">
              <a:latin typeface="Arial" charset="0"/>
            </a:endParaRPr>
          </a:p>
        </p:txBody>
      </p:sp>
      <p:sp>
        <p:nvSpPr>
          <p:cNvPr id="124936" name="Rectangle 8"/>
          <p:cNvSpPr>
            <a:spLocks noChangeArrowheads="1"/>
          </p:cNvSpPr>
          <p:nvPr/>
        </p:nvSpPr>
        <p:spPr bwMode="auto">
          <a:xfrm>
            <a:off x="3810000" y="3505200"/>
            <a:ext cx="16764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ZMA1 Réduc./Major.</a:t>
            </a:r>
          </a:p>
          <a:p>
            <a:pPr algn="ctr"/>
            <a:r>
              <a:rPr lang="fr-FR" altLang="fr-FR" sz="1400" b="0">
                <a:latin typeface="Arial" charset="0"/>
              </a:rPr>
              <a:t>en %</a:t>
            </a:r>
            <a:endParaRPr lang="fr-FR" altLang="fr-FR" sz="1600" b="0">
              <a:latin typeface="Arial" charset="0"/>
            </a:endParaRPr>
          </a:p>
        </p:txBody>
      </p:sp>
      <p:sp>
        <p:nvSpPr>
          <p:cNvPr id="124937" name="Rectangle 9"/>
          <p:cNvSpPr>
            <a:spLocks noChangeArrowheads="1"/>
          </p:cNvSpPr>
          <p:nvPr/>
        </p:nvSpPr>
        <p:spPr bwMode="auto">
          <a:xfrm>
            <a:off x="3200400" y="56388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MWST TVA</a:t>
            </a:r>
            <a:endParaRPr lang="fr-FR" altLang="fr-FR" sz="1600" b="0">
              <a:latin typeface="Arial" charset="0"/>
            </a:endParaRPr>
          </a:p>
        </p:txBody>
      </p:sp>
      <p:sp>
        <p:nvSpPr>
          <p:cNvPr id="124938" name="Rectangle 10"/>
          <p:cNvSpPr>
            <a:spLocks noChangeArrowheads="1"/>
          </p:cNvSpPr>
          <p:nvPr/>
        </p:nvSpPr>
        <p:spPr bwMode="auto">
          <a:xfrm>
            <a:off x="3200400" y="48768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ZCOM Commission</a:t>
            </a:r>
          </a:p>
          <a:p>
            <a:pPr algn="ctr"/>
            <a:r>
              <a:rPr lang="fr-FR" altLang="fr-FR" sz="1600" b="0">
                <a:latin typeface="Arial" charset="0"/>
              </a:rPr>
              <a:t>agent</a:t>
            </a:r>
          </a:p>
        </p:txBody>
      </p:sp>
      <p:sp>
        <p:nvSpPr>
          <p:cNvPr id="124939" name="Line 11"/>
          <p:cNvSpPr>
            <a:spLocks noChangeShapeType="1"/>
          </p:cNvSpPr>
          <p:nvPr/>
        </p:nvSpPr>
        <p:spPr bwMode="auto">
          <a:xfrm>
            <a:off x="4343400" y="1905000"/>
            <a:ext cx="0" cy="228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40" name="Line 12"/>
          <p:cNvSpPr>
            <a:spLocks noChangeShapeType="1"/>
          </p:cNvSpPr>
          <p:nvPr/>
        </p:nvSpPr>
        <p:spPr bwMode="auto">
          <a:xfrm>
            <a:off x="2743200" y="2133600"/>
            <a:ext cx="2971800" cy="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41" name="Line 13"/>
          <p:cNvSpPr>
            <a:spLocks noChangeShapeType="1"/>
          </p:cNvSpPr>
          <p:nvPr/>
        </p:nvSpPr>
        <p:spPr bwMode="auto">
          <a:xfrm>
            <a:off x="2743200" y="21336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42" name="Line 14"/>
          <p:cNvSpPr>
            <a:spLocks noChangeShapeType="1"/>
          </p:cNvSpPr>
          <p:nvPr/>
        </p:nvSpPr>
        <p:spPr bwMode="auto">
          <a:xfrm>
            <a:off x="5715000" y="2133600"/>
            <a:ext cx="0" cy="3810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43" name="Line 15"/>
          <p:cNvSpPr>
            <a:spLocks noChangeShapeType="1"/>
          </p:cNvSpPr>
          <p:nvPr/>
        </p:nvSpPr>
        <p:spPr bwMode="auto">
          <a:xfrm>
            <a:off x="5715000" y="2971800"/>
            <a:ext cx="0" cy="228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44" name="Line 16"/>
          <p:cNvSpPr>
            <a:spLocks noChangeShapeType="1"/>
          </p:cNvSpPr>
          <p:nvPr/>
        </p:nvSpPr>
        <p:spPr bwMode="auto">
          <a:xfrm>
            <a:off x="4648200" y="3200400"/>
            <a:ext cx="2209800" cy="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45" name="Line 17"/>
          <p:cNvSpPr>
            <a:spLocks noChangeShapeType="1"/>
          </p:cNvSpPr>
          <p:nvPr/>
        </p:nvSpPr>
        <p:spPr bwMode="auto">
          <a:xfrm>
            <a:off x="4648200" y="32004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46" name="Line 18"/>
          <p:cNvSpPr>
            <a:spLocks noChangeShapeType="1"/>
          </p:cNvSpPr>
          <p:nvPr/>
        </p:nvSpPr>
        <p:spPr bwMode="auto">
          <a:xfrm>
            <a:off x="6858000" y="32004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47" name="Line 19"/>
          <p:cNvSpPr>
            <a:spLocks noChangeShapeType="1"/>
          </p:cNvSpPr>
          <p:nvPr/>
        </p:nvSpPr>
        <p:spPr bwMode="auto">
          <a:xfrm>
            <a:off x="2667000" y="4267200"/>
            <a:ext cx="4191000" cy="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48" name="Line 20"/>
          <p:cNvSpPr>
            <a:spLocks noChangeShapeType="1"/>
          </p:cNvSpPr>
          <p:nvPr/>
        </p:nvSpPr>
        <p:spPr bwMode="auto">
          <a:xfrm flipH="1">
            <a:off x="2667000" y="2895600"/>
            <a:ext cx="0" cy="1371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49" name="Line 21"/>
          <p:cNvSpPr>
            <a:spLocks noChangeShapeType="1"/>
          </p:cNvSpPr>
          <p:nvPr/>
        </p:nvSpPr>
        <p:spPr bwMode="auto">
          <a:xfrm>
            <a:off x="4495800" y="39624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50" name="Line 22"/>
          <p:cNvSpPr>
            <a:spLocks noChangeShapeType="1"/>
          </p:cNvSpPr>
          <p:nvPr/>
        </p:nvSpPr>
        <p:spPr bwMode="auto">
          <a:xfrm>
            <a:off x="6858000" y="39624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51" name="Line 23"/>
          <p:cNvSpPr>
            <a:spLocks noChangeShapeType="1"/>
          </p:cNvSpPr>
          <p:nvPr/>
        </p:nvSpPr>
        <p:spPr bwMode="auto">
          <a:xfrm>
            <a:off x="4038600" y="4267200"/>
            <a:ext cx="0" cy="609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4952" name="Line 24"/>
          <p:cNvSpPr>
            <a:spLocks noChangeShapeType="1"/>
          </p:cNvSpPr>
          <p:nvPr/>
        </p:nvSpPr>
        <p:spPr bwMode="auto">
          <a:xfrm>
            <a:off x="4038600" y="53340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7" name="Rectangle 2053"/>
          <p:cNvSpPr>
            <a:spLocks noChangeArrowheads="1"/>
          </p:cNvSpPr>
          <p:nvPr/>
        </p:nvSpPr>
        <p:spPr bwMode="auto">
          <a:xfrm>
            <a:off x="3581400" y="14478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a:latin typeface="Arial" charset="0"/>
              </a:rPr>
              <a:t>Client de filiale</a:t>
            </a:r>
            <a:endParaRPr lang="fr-FR" altLang="fr-FR" sz="1200" b="0">
              <a:latin typeface="Arial" charset="0"/>
            </a:endParaRPr>
          </a:p>
        </p:txBody>
      </p:sp>
      <p:sp>
        <p:nvSpPr>
          <p:cNvPr id="125958" name="Rectangle 2054"/>
          <p:cNvSpPr>
            <a:spLocks noChangeArrowheads="1"/>
          </p:cNvSpPr>
          <p:nvPr/>
        </p:nvSpPr>
        <p:spPr bwMode="auto">
          <a:xfrm>
            <a:off x="1981200" y="24384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ZPR0 Prix</a:t>
            </a:r>
          </a:p>
          <a:p>
            <a:pPr algn="ctr"/>
            <a:r>
              <a:rPr lang="fr-FR" altLang="fr-FR" sz="1400" b="0">
                <a:latin typeface="Arial" charset="0"/>
              </a:rPr>
              <a:t> avec barème</a:t>
            </a:r>
            <a:endParaRPr lang="fr-FR" altLang="fr-FR" sz="1600" b="0">
              <a:latin typeface="Arial" charset="0"/>
            </a:endParaRPr>
          </a:p>
        </p:txBody>
      </p:sp>
      <p:sp>
        <p:nvSpPr>
          <p:cNvPr id="125959" name="Rectangle 2055"/>
          <p:cNvSpPr>
            <a:spLocks noChangeArrowheads="1"/>
          </p:cNvSpPr>
          <p:nvPr/>
        </p:nvSpPr>
        <p:spPr bwMode="auto">
          <a:xfrm>
            <a:off x="4953000" y="25146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ZPR1 Prix de</a:t>
            </a:r>
          </a:p>
          <a:p>
            <a:pPr algn="ctr"/>
            <a:r>
              <a:rPr lang="fr-FR" altLang="fr-FR" sz="1400" b="0">
                <a:latin typeface="Arial" charset="0"/>
              </a:rPr>
              <a:t>base</a:t>
            </a:r>
            <a:endParaRPr lang="fr-FR" altLang="fr-FR" sz="1600" b="0">
              <a:latin typeface="Arial" charset="0"/>
            </a:endParaRPr>
          </a:p>
        </p:txBody>
      </p:sp>
      <p:sp>
        <p:nvSpPr>
          <p:cNvPr id="125960" name="Rectangle 2056"/>
          <p:cNvSpPr>
            <a:spLocks noChangeArrowheads="1"/>
          </p:cNvSpPr>
          <p:nvPr/>
        </p:nvSpPr>
        <p:spPr bwMode="auto">
          <a:xfrm>
            <a:off x="6019800" y="3505200"/>
            <a:ext cx="16764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ZMA2 Réduc./Major</a:t>
            </a:r>
          </a:p>
          <a:p>
            <a:pPr algn="ctr"/>
            <a:r>
              <a:rPr lang="fr-FR" altLang="fr-FR" sz="1400" b="0">
                <a:latin typeface="Arial" charset="0"/>
              </a:rPr>
              <a:t>en valeur</a:t>
            </a:r>
            <a:endParaRPr lang="fr-FR" altLang="fr-FR" sz="1600" b="0">
              <a:latin typeface="Arial" charset="0"/>
            </a:endParaRPr>
          </a:p>
        </p:txBody>
      </p:sp>
      <p:sp>
        <p:nvSpPr>
          <p:cNvPr id="125961" name="Rectangle 2057"/>
          <p:cNvSpPr>
            <a:spLocks noChangeArrowheads="1"/>
          </p:cNvSpPr>
          <p:nvPr/>
        </p:nvSpPr>
        <p:spPr bwMode="auto">
          <a:xfrm>
            <a:off x="3810000" y="3505200"/>
            <a:ext cx="16764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ZMA1 Réduc./Major.</a:t>
            </a:r>
          </a:p>
          <a:p>
            <a:pPr algn="ctr"/>
            <a:r>
              <a:rPr lang="fr-FR" altLang="fr-FR" sz="1400" b="0">
                <a:latin typeface="Arial" charset="0"/>
              </a:rPr>
              <a:t>en %</a:t>
            </a:r>
            <a:endParaRPr lang="fr-FR" altLang="fr-FR" sz="1600" b="0">
              <a:latin typeface="Arial" charset="0"/>
            </a:endParaRPr>
          </a:p>
        </p:txBody>
      </p:sp>
      <p:sp>
        <p:nvSpPr>
          <p:cNvPr id="125962" name="Rectangle 2058"/>
          <p:cNvSpPr>
            <a:spLocks noChangeArrowheads="1"/>
          </p:cNvSpPr>
          <p:nvPr/>
        </p:nvSpPr>
        <p:spPr bwMode="auto">
          <a:xfrm>
            <a:off x="3200400" y="56388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MWST TVA</a:t>
            </a:r>
            <a:endParaRPr lang="fr-FR" altLang="fr-FR" sz="1600" b="0">
              <a:latin typeface="Arial" charset="0"/>
            </a:endParaRPr>
          </a:p>
        </p:txBody>
      </p:sp>
      <p:sp>
        <p:nvSpPr>
          <p:cNvPr id="125963" name="Rectangle 2059"/>
          <p:cNvSpPr>
            <a:spLocks noChangeArrowheads="1"/>
          </p:cNvSpPr>
          <p:nvPr/>
        </p:nvSpPr>
        <p:spPr bwMode="auto">
          <a:xfrm>
            <a:off x="3200400" y="48768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ZREF marge Filiale</a:t>
            </a:r>
            <a:endParaRPr lang="fr-FR" altLang="fr-FR" sz="1600" b="0">
              <a:latin typeface="Arial" charset="0"/>
            </a:endParaRPr>
          </a:p>
        </p:txBody>
      </p:sp>
      <p:sp>
        <p:nvSpPr>
          <p:cNvPr id="125964" name="Line 2060"/>
          <p:cNvSpPr>
            <a:spLocks noChangeShapeType="1"/>
          </p:cNvSpPr>
          <p:nvPr/>
        </p:nvSpPr>
        <p:spPr bwMode="auto">
          <a:xfrm>
            <a:off x="4343400" y="1905000"/>
            <a:ext cx="0" cy="228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65" name="Line 2061"/>
          <p:cNvSpPr>
            <a:spLocks noChangeShapeType="1"/>
          </p:cNvSpPr>
          <p:nvPr/>
        </p:nvSpPr>
        <p:spPr bwMode="auto">
          <a:xfrm>
            <a:off x="2743200" y="2133600"/>
            <a:ext cx="2971800" cy="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66" name="Line 2062"/>
          <p:cNvSpPr>
            <a:spLocks noChangeShapeType="1"/>
          </p:cNvSpPr>
          <p:nvPr/>
        </p:nvSpPr>
        <p:spPr bwMode="auto">
          <a:xfrm>
            <a:off x="2743200" y="21336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67" name="Line 2063"/>
          <p:cNvSpPr>
            <a:spLocks noChangeShapeType="1"/>
          </p:cNvSpPr>
          <p:nvPr/>
        </p:nvSpPr>
        <p:spPr bwMode="auto">
          <a:xfrm>
            <a:off x="5715000" y="2133600"/>
            <a:ext cx="0" cy="3810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68" name="Line 2064"/>
          <p:cNvSpPr>
            <a:spLocks noChangeShapeType="1"/>
          </p:cNvSpPr>
          <p:nvPr/>
        </p:nvSpPr>
        <p:spPr bwMode="auto">
          <a:xfrm>
            <a:off x="5715000" y="2971800"/>
            <a:ext cx="0" cy="228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69" name="Line 2065"/>
          <p:cNvSpPr>
            <a:spLocks noChangeShapeType="1"/>
          </p:cNvSpPr>
          <p:nvPr/>
        </p:nvSpPr>
        <p:spPr bwMode="auto">
          <a:xfrm>
            <a:off x="4648200" y="3200400"/>
            <a:ext cx="2209800" cy="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70" name="Line 2066"/>
          <p:cNvSpPr>
            <a:spLocks noChangeShapeType="1"/>
          </p:cNvSpPr>
          <p:nvPr/>
        </p:nvSpPr>
        <p:spPr bwMode="auto">
          <a:xfrm>
            <a:off x="4648200" y="32004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71" name="Line 2067"/>
          <p:cNvSpPr>
            <a:spLocks noChangeShapeType="1"/>
          </p:cNvSpPr>
          <p:nvPr/>
        </p:nvSpPr>
        <p:spPr bwMode="auto">
          <a:xfrm>
            <a:off x="6858000" y="32004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72" name="Line 2068"/>
          <p:cNvSpPr>
            <a:spLocks noChangeShapeType="1"/>
          </p:cNvSpPr>
          <p:nvPr/>
        </p:nvSpPr>
        <p:spPr bwMode="auto">
          <a:xfrm>
            <a:off x="2667000" y="4267200"/>
            <a:ext cx="4191000" cy="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73" name="Line 2069"/>
          <p:cNvSpPr>
            <a:spLocks noChangeShapeType="1"/>
          </p:cNvSpPr>
          <p:nvPr/>
        </p:nvSpPr>
        <p:spPr bwMode="auto">
          <a:xfrm flipH="1">
            <a:off x="2667000" y="2895600"/>
            <a:ext cx="0" cy="1371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74" name="Line 2070"/>
          <p:cNvSpPr>
            <a:spLocks noChangeShapeType="1"/>
          </p:cNvSpPr>
          <p:nvPr/>
        </p:nvSpPr>
        <p:spPr bwMode="auto">
          <a:xfrm>
            <a:off x="4495800" y="39624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75" name="Line 2071"/>
          <p:cNvSpPr>
            <a:spLocks noChangeShapeType="1"/>
          </p:cNvSpPr>
          <p:nvPr/>
        </p:nvSpPr>
        <p:spPr bwMode="auto">
          <a:xfrm>
            <a:off x="6858000" y="39624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76" name="Line 2072"/>
          <p:cNvSpPr>
            <a:spLocks noChangeShapeType="1"/>
          </p:cNvSpPr>
          <p:nvPr/>
        </p:nvSpPr>
        <p:spPr bwMode="auto">
          <a:xfrm>
            <a:off x="4038600" y="4267200"/>
            <a:ext cx="0" cy="609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77" name="Line 2073"/>
          <p:cNvSpPr>
            <a:spLocks noChangeShapeType="1"/>
          </p:cNvSpPr>
          <p:nvPr/>
        </p:nvSpPr>
        <p:spPr bwMode="auto">
          <a:xfrm>
            <a:off x="4038600" y="53340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5978" name="Rectangle 2074"/>
          <p:cNvSpPr>
            <a:spLocks noChangeArrowheads="1"/>
          </p:cNvSpPr>
          <p:nvPr/>
        </p:nvSpPr>
        <p:spPr bwMode="auto">
          <a:xfrm>
            <a:off x="2667000" y="228600"/>
            <a:ext cx="3579813"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2800">
                <a:solidFill>
                  <a:srgbClr val="CC00CC"/>
                </a:solidFill>
                <a:effectLst>
                  <a:outerShdw blurRad="38100" dist="38100" dir="2700000" algn="tl">
                    <a:srgbClr val="C0C0C0"/>
                  </a:outerShdw>
                </a:effectLst>
                <a:latin typeface="Arial" charset="0"/>
              </a:rPr>
              <a:t>SCHEMAS DE PRIX </a:t>
            </a:r>
          </a:p>
          <a:p>
            <a:pPr algn="ctr"/>
            <a:r>
              <a:rPr lang="fr-FR" altLang="fr-FR" sz="2800">
                <a:solidFill>
                  <a:srgbClr val="CC00CC"/>
                </a:solidFill>
                <a:effectLst>
                  <a:outerShdw blurRad="38100" dist="38100" dir="2700000" algn="tl">
                    <a:srgbClr val="C0C0C0"/>
                  </a:outerShdw>
                </a:effectLst>
                <a:latin typeface="Arial" charset="0"/>
              </a:rPr>
              <a:t>Filiales</a:t>
            </a:r>
            <a:endParaRPr lang="fr-FR" altLang="fr-FR" sz="2000">
              <a:latin typeface="Arial" charset="0"/>
            </a:endParaRP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1026"/>
          <p:cNvSpPr>
            <a:spLocks noChangeArrowheads="1"/>
          </p:cNvSpPr>
          <p:nvPr/>
        </p:nvSpPr>
        <p:spPr bwMode="auto">
          <a:xfrm>
            <a:off x="3581400" y="14478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a:latin typeface="Arial" charset="0"/>
              </a:rPr>
              <a:t>Client filiale</a:t>
            </a:r>
            <a:endParaRPr lang="fr-FR" altLang="fr-FR" sz="1200" b="0">
              <a:latin typeface="Arial" charset="0"/>
            </a:endParaRPr>
          </a:p>
        </p:txBody>
      </p:sp>
      <p:sp>
        <p:nvSpPr>
          <p:cNvPr id="126979" name="Rectangle 1027"/>
          <p:cNvSpPr>
            <a:spLocks noChangeArrowheads="1"/>
          </p:cNvSpPr>
          <p:nvPr/>
        </p:nvSpPr>
        <p:spPr bwMode="auto">
          <a:xfrm>
            <a:off x="1981200" y="24384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ZPR2 Prix</a:t>
            </a:r>
          </a:p>
          <a:p>
            <a:pPr algn="ctr"/>
            <a:r>
              <a:rPr lang="fr-FR" altLang="fr-FR" sz="1400" b="0">
                <a:latin typeface="Arial" charset="0"/>
              </a:rPr>
              <a:t> de vente filiale</a:t>
            </a:r>
            <a:endParaRPr lang="fr-FR" altLang="fr-FR" sz="1600" b="0">
              <a:latin typeface="Arial" charset="0"/>
            </a:endParaRPr>
          </a:p>
        </p:txBody>
      </p:sp>
      <p:sp>
        <p:nvSpPr>
          <p:cNvPr id="126980" name="Rectangle 1028"/>
          <p:cNvSpPr>
            <a:spLocks noChangeArrowheads="1"/>
          </p:cNvSpPr>
          <p:nvPr/>
        </p:nvSpPr>
        <p:spPr bwMode="auto">
          <a:xfrm>
            <a:off x="4953000" y="2514600"/>
            <a:ext cx="16764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ZPRU prix de revient</a:t>
            </a:r>
          </a:p>
          <a:p>
            <a:pPr algn="ctr"/>
            <a:r>
              <a:rPr lang="fr-FR" altLang="fr-FR" sz="1400" b="0">
                <a:latin typeface="Arial" charset="0"/>
              </a:rPr>
              <a:t>article </a:t>
            </a:r>
            <a:endParaRPr lang="fr-FR" altLang="fr-FR" sz="1600" b="0">
              <a:latin typeface="Arial" charset="0"/>
            </a:endParaRPr>
          </a:p>
        </p:txBody>
      </p:sp>
      <p:sp>
        <p:nvSpPr>
          <p:cNvPr id="126983" name="Rectangle 1031"/>
          <p:cNvSpPr>
            <a:spLocks noChangeArrowheads="1"/>
          </p:cNvSpPr>
          <p:nvPr/>
        </p:nvSpPr>
        <p:spPr bwMode="auto">
          <a:xfrm>
            <a:off x="3429000" y="51816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MWST TVA</a:t>
            </a:r>
            <a:endParaRPr lang="fr-FR" altLang="fr-FR" sz="1600" b="0">
              <a:latin typeface="Arial" charset="0"/>
            </a:endParaRPr>
          </a:p>
        </p:txBody>
      </p:sp>
      <p:sp>
        <p:nvSpPr>
          <p:cNvPr id="126984" name="Rectangle 1032"/>
          <p:cNvSpPr>
            <a:spLocks noChangeArrowheads="1"/>
          </p:cNvSpPr>
          <p:nvPr/>
        </p:nvSpPr>
        <p:spPr bwMode="auto">
          <a:xfrm>
            <a:off x="3429000" y="44196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b="0">
                <a:latin typeface="Arial" charset="0"/>
              </a:rPr>
              <a:t>ZMAF marge sur </a:t>
            </a:r>
          </a:p>
          <a:p>
            <a:pPr algn="ctr"/>
            <a:r>
              <a:rPr lang="fr-FR" altLang="fr-FR" sz="1400" b="0">
                <a:latin typeface="Arial" charset="0"/>
              </a:rPr>
              <a:t>ventes aux filiales</a:t>
            </a:r>
            <a:endParaRPr lang="fr-FR" altLang="fr-FR" sz="1600" b="0">
              <a:latin typeface="Arial" charset="0"/>
            </a:endParaRPr>
          </a:p>
        </p:txBody>
      </p:sp>
      <p:sp>
        <p:nvSpPr>
          <p:cNvPr id="126985" name="Line 1033"/>
          <p:cNvSpPr>
            <a:spLocks noChangeShapeType="1"/>
          </p:cNvSpPr>
          <p:nvPr/>
        </p:nvSpPr>
        <p:spPr bwMode="auto">
          <a:xfrm>
            <a:off x="4343400" y="1905000"/>
            <a:ext cx="0" cy="228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6986" name="Line 1034"/>
          <p:cNvSpPr>
            <a:spLocks noChangeShapeType="1"/>
          </p:cNvSpPr>
          <p:nvPr/>
        </p:nvSpPr>
        <p:spPr bwMode="auto">
          <a:xfrm>
            <a:off x="2743200" y="2133600"/>
            <a:ext cx="2971800" cy="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6987" name="Line 1035"/>
          <p:cNvSpPr>
            <a:spLocks noChangeShapeType="1"/>
          </p:cNvSpPr>
          <p:nvPr/>
        </p:nvSpPr>
        <p:spPr bwMode="auto">
          <a:xfrm>
            <a:off x="2743200" y="21336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6988" name="Line 1036"/>
          <p:cNvSpPr>
            <a:spLocks noChangeShapeType="1"/>
          </p:cNvSpPr>
          <p:nvPr/>
        </p:nvSpPr>
        <p:spPr bwMode="auto">
          <a:xfrm>
            <a:off x="5715000" y="2133600"/>
            <a:ext cx="0" cy="3810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6993" name="Line 1041"/>
          <p:cNvSpPr>
            <a:spLocks noChangeShapeType="1"/>
          </p:cNvSpPr>
          <p:nvPr/>
        </p:nvSpPr>
        <p:spPr bwMode="auto">
          <a:xfrm>
            <a:off x="2667000" y="3810000"/>
            <a:ext cx="3048000" cy="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6994" name="Line 1042"/>
          <p:cNvSpPr>
            <a:spLocks noChangeShapeType="1"/>
          </p:cNvSpPr>
          <p:nvPr/>
        </p:nvSpPr>
        <p:spPr bwMode="auto">
          <a:xfrm flipH="1">
            <a:off x="2667000" y="2895600"/>
            <a:ext cx="0" cy="9144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6997" name="Line 1045"/>
          <p:cNvSpPr>
            <a:spLocks noChangeShapeType="1"/>
          </p:cNvSpPr>
          <p:nvPr/>
        </p:nvSpPr>
        <p:spPr bwMode="auto">
          <a:xfrm>
            <a:off x="4267200" y="3810000"/>
            <a:ext cx="0" cy="609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6998" name="Line 1046"/>
          <p:cNvSpPr>
            <a:spLocks noChangeShapeType="1"/>
          </p:cNvSpPr>
          <p:nvPr/>
        </p:nvSpPr>
        <p:spPr bwMode="auto">
          <a:xfrm>
            <a:off x="4267200" y="4876800"/>
            <a:ext cx="0" cy="3048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6999" name="Rectangle 1047"/>
          <p:cNvSpPr>
            <a:spLocks noChangeArrowheads="1"/>
          </p:cNvSpPr>
          <p:nvPr/>
        </p:nvSpPr>
        <p:spPr bwMode="auto">
          <a:xfrm>
            <a:off x="2438400" y="228600"/>
            <a:ext cx="3573463"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2800">
                <a:solidFill>
                  <a:srgbClr val="CC00CC"/>
                </a:solidFill>
                <a:effectLst>
                  <a:outerShdw blurRad="38100" dist="38100" dir="2700000" algn="tl">
                    <a:srgbClr val="C0C0C0"/>
                  </a:outerShdw>
                </a:effectLst>
              </a:rPr>
              <a:t>SCHEMAS DE PRIX </a:t>
            </a:r>
          </a:p>
          <a:p>
            <a:pPr algn="ctr"/>
            <a:r>
              <a:rPr lang="fr-FR" altLang="fr-FR" sz="2800">
                <a:solidFill>
                  <a:srgbClr val="CC00CC"/>
                </a:solidFill>
                <a:effectLst>
                  <a:outerShdw blurRad="38100" dist="38100" dir="2700000" algn="tl">
                    <a:srgbClr val="C0C0C0"/>
                  </a:outerShdw>
                </a:effectLst>
              </a:rPr>
              <a:t>Client filiale</a:t>
            </a:r>
            <a:endParaRPr lang="fr-FR" altLang="fr-FR" sz="2000">
              <a:latin typeface="Arial" charset="0"/>
            </a:endParaRPr>
          </a:p>
        </p:txBody>
      </p:sp>
      <p:sp>
        <p:nvSpPr>
          <p:cNvPr id="127001" name="Line 1049"/>
          <p:cNvSpPr>
            <a:spLocks noChangeShapeType="1"/>
          </p:cNvSpPr>
          <p:nvPr/>
        </p:nvSpPr>
        <p:spPr bwMode="auto">
          <a:xfrm>
            <a:off x="5715000" y="2971800"/>
            <a:ext cx="0" cy="8382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48" name="Rectangle 24"/>
          <p:cNvSpPr>
            <a:spLocks noChangeArrowheads="1"/>
          </p:cNvSpPr>
          <p:nvPr/>
        </p:nvSpPr>
        <p:spPr bwMode="auto">
          <a:xfrm>
            <a:off x="3581400" y="2209800"/>
            <a:ext cx="1524000" cy="4572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dirty="0">
                <a:latin typeface="Arial" charset="0"/>
              </a:rPr>
              <a:t>Client site </a:t>
            </a:r>
            <a:r>
              <a:rPr lang="fr-FR" altLang="fr-FR" sz="1400" dirty="0" smtClean="0">
                <a:latin typeface="Arial" charset="0"/>
              </a:rPr>
              <a:t>EXEMPLE </a:t>
            </a:r>
            <a:endParaRPr lang="fr-FR" altLang="fr-FR" sz="1400" dirty="0">
              <a:latin typeface="Arial" charset="0"/>
            </a:endParaRPr>
          </a:p>
          <a:p>
            <a:pPr algn="ctr"/>
            <a:r>
              <a:rPr lang="fr-FR" altLang="fr-FR" sz="1400" dirty="0">
                <a:latin typeface="Arial" charset="0"/>
              </a:rPr>
              <a:t>France</a:t>
            </a:r>
            <a:endParaRPr lang="fr-FR" altLang="fr-FR" sz="1200" b="0" dirty="0">
              <a:latin typeface="Arial" charset="0"/>
            </a:endParaRPr>
          </a:p>
        </p:txBody>
      </p:sp>
      <p:sp>
        <p:nvSpPr>
          <p:cNvPr id="129052" name="Rectangle 28"/>
          <p:cNvSpPr>
            <a:spLocks noChangeArrowheads="1"/>
          </p:cNvSpPr>
          <p:nvPr/>
        </p:nvSpPr>
        <p:spPr bwMode="auto">
          <a:xfrm>
            <a:off x="3505200" y="3276600"/>
            <a:ext cx="1676400" cy="609600"/>
          </a:xfrm>
          <a:prstGeom prst="rect">
            <a:avLst/>
          </a:prstGeom>
          <a:solidFill>
            <a:schemeClr val="accent1"/>
          </a:solidFill>
          <a:ln w="12699">
            <a:solidFill>
              <a:schemeClr val="tx1"/>
            </a:solidFill>
            <a:miter lim="800000"/>
            <a:headEnd type="none" w="sm" len="sm"/>
            <a:tailEnd type="none" w="sm" len="sm"/>
          </a:ln>
          <a:effectLst>
            <a:outerShdw dist="107763" dir="2700000" algn="ctr" rotWithShape="0">
              <a:schemeClr val="bg2"/>
            </a:outer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endParaRPr lang="fr-FR" altLang="fr-FR" sz="1400" b="0">
              <a:latin typeface="Arial" charset="0"/>
            </a:endParaRPr>
          </a:p>
          <a:p>
            <a:pPr algn="ctr"/>
            <a:r>
              <a:rPr lang="fr-FR" altLang="fr-FR" sz="1400" b="0">
                <a:latin typeface="Arial" charset="0"/>
              </a:rPr>
              <a:t>ZPRU prix de revient</a:t>
            </a:r>
          </a:p>
          <a:p>
            <a:pPr algn="ctr"/>
            <a:r>
              <a:rPr lang="fr-FR" altLang="fr-FR" sz="1400" b="0">
                <a:latin typeface="Arial" charset="0"/>
              </a:rPr>
              <a:t>article </a:t>
            </a:r>
            <a:endParaRPr lang="fr-FR" altLang="fr-FR" sz="1600" b="0">
              <a:latin typeface="Arial" charset="0"/>
            </a:endParaRPr>
          </a:p>
          <a:p>
            <a:pPr algn="ctr"/>
            <a:endParaRPr lang="fr-FR" altLang="fr-FR" sz="1600" b="0">
              <a:latin typeface="Arial" charset="0"/>
            </a:endParaRPr>
          </a:p>
        </p:txBody>
      </p:sp>
      <p:sp>
        <p:nvSpPr>
          <p:cNvPr id="129059" name="Line 35"/>
          <p:cNvSpPr>
            <a:spLocks noChangeShapeType="1"/>
          </p:cNvSpPr>
          <p:nvPr/>
        </p:nvSpPr>
        <p:spPr bwMode="auto">
          <a:xfrm>
            <a:off x="4343400" y="2667000"/>
            <a:ext cx="0" cy="609600"/>
          </a:xfrm>
          <a:prstGeom prst="line">
            <a:avLst/>
          </a:prstGeom>
          <a:noFill/>
          <a:ln w="12699">
            <a:solidFill>
              <a:schemeClr val="tx1"/>
            </a:solidFill>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29061" name="Rectangle 37"/>
          <p:cNvSpPr>
            <a:spLocks noChangeArrowheads="1"/>
          </p:cNvSpPr>
          <p:nvPr/>
        </p:nvSpPr>
        <p:spPr bwMode="auto">
          <a:xfrm>
            <a:off x="2590800" y="360363"/>
            <a:ext cx="3573463"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2800">
                <a:solidFill>
                  <a:srgbClr val="CC00CC"/>
                </a:solidFill>
                <a:effectLst>
                  <a:outerShdw blurRad="38100" dist="38100" dir="2700000" algn="tl">
                    <a:srgbClr val="C0C0C0"/>
                  </a:outerShdw>
                </a:effectLst>
              </a:rPr>
              <a:t>SCHEMAS DE PRIX </a:t>
            </a:r>
          </a:p>
          <a:p>
            <a:pPr algn="ctr"/>
            <a:r>
              <a:rPr lang="fr-FR" altLang="fr-FR" sz="2800">
                <a:solidFill>
                  <a:srgbClr val="CC00CC"/>
                </a:solidFill>
                <a:effectLst>
                  <a:outerShdw blurRad="38100" dist="38100" dir="2700000" algn="tl">
                    <a:srgbClr val="C0C0C0"/>
                  </a:outerShdw>
                </a:effectLst>
              </a:rPr>
              <a:t>Inter-site</a:t>
            </a:r>
            <a:endParaRPr lang="fr-FR" altLang="fr-FR" sz="2000">
              <a:latin typeface="Arial" charset="0"/>
            </a:endParaRP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ChangeArrowheads="1"/>
          </p:cNvSpPr>
          <p:nvPr/>
        </p:nvSpPr>
        <p:spPr bwMode="auto">
          <a:xfrm>
            <a:off x="2362200" y="2286000"/>
            <a:ext cx="5029200" cy="2209800"/>
          </a:xfrm>
          <a:prstGeom prst="rect">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defTabSz="762000">
              <a:spcBef>
                <a:spcPct val="0"/>
              </a:spcBef>
              <a:defRPr sz="3600" b="1">
                <a:solidFill>
                  <a:schemeClr val="accent2"/>
                </a:solidFill>
                <a:effectLst>
                  <a:outerShdw blurRad="38100" dist="38100" dir="2700000" algn="tl">
                    <a:srgbClr val="000000"/>
                  </a:outerShdw>
                </a:effectLst>
                <a:latin typeface="Arial" charset="0"/>
              </a:defRPr>
            </a:lvl1pPr>
            <a:lvl2pPr defTabSz="762000">
              <a:spcBef>
                <a:spcPct val="0"/>
              </a:spcBef>
              <a:defRPr sz="3600" b="1">
                <a:solidFill>
                  <a:schemeClr val="accent2"/>
                </a:solidFill>
                <a:effectLst>
                  <a:outerShdw blurRad="38100" dist="38100" dir="2700000" algn="tl">
                    <a:srgbClr val="000000"/>
                  </a:outerShdw>
                </a:effectLst>
                <a:latin typeface="Arial" charset="0"/>
              </a:defRPr>
            </a:lvl2pPr>
            <a:lvl3pPr defTabSz="762000">
              <a:spcBef>
                <a:spcPct val="0"/>
              </a:spcBef>
              <a:defRPr sz="3600" b="1">
                <a:solidFill>
                  <a:schemeClr val="accent2"/>
                </a:solidFill>
                <a:effectLst>
                  <a:outerShdw blurRad="38100" dist="38100" dir="2700000" algn="tl">
                    <a:srgbClr val="000000"/>
                  </a:outerShdw>
                </a:effectLst>
                <a:latin typeface="Arial" charset="0"/>
              </a:defRPr>
            </a:lvl3pPr>
            <a:lvl4pPr defTabSz="762000">
              <a:spcBef>
                <a:spcPct val="0"/>
              </a:spcBef>
              <a:defRPr sz="3600" b="1">
                <a:solidFill>
                  <a:schemeClr val="accent2"/>
                </a:solidFill>
                <a:effectLst>
                  <a:outerShdw blurRad="38100" dist="38100" dir="2700000" algn="tl">
                    <a:srgbClr val="000000"/>
                  </a:outerShdw>
                </a:effectLst>
                <a:latin typeface="Arial" charset="0"/>
              </a:defRPr>
            </a:lvl4pPr>
            <a:lvl5pPr defTabSz="762000">
              <a:spcBef>
                <a:spcPct val="0"/>
              </a:spcBef>
              <a:defRPr sz="3600" b="1">
                <a:solidFill>
                  <a:schemeClr val="accent2"/>
                </a:solidFill>
                <a:effectLst>
                  <a:outerShdw blurRad="38100" dist="38100" dir="2700000" algn="tl">
                    <a:srgbClr val="000000"/>
                  </a:outerShdw>
                </a:effectLst>
                <a:latin typeface="Arial" charset="0"/>
              </a:defRPr>
            </a:lvl5pPr>
            <a:lvl6pPr marL="4572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6pPr>
            <a:lvl7pPr marL="9144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7pPr>
            <a:lvl8pPr marL="13716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8pPr>
            <a:lvl9pPr marL="18288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9pPr>
          </a:lstStyle>
          <a:p>
            <a:r>
              <a:rPr lang="fr-FR" altLang="fr-FR"/>
              <a:t/>
            </a:r>
            <a:br>
              <a:rPr lang="fr-FR" altLang="fr-FR"/>
            </a:br>
            <a:r>
              <a:rPr lang="fr-FR" altLang="fr-FR" sz="6600"/>
              <a:t>DEMO</a:t>
            </a:r>
            <a:endParaRPr lang="fr-FR" altLang="fr-F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ChangeArrowheads="1"/>
          </p:cNvSpPr>
          <p:nvPr/>
        </p:nvSpPr>
        <p:spPr bwMode="auto">
          <a:xfrm>
            <a:off x="2371725" y="2081213"/>
            <a:ext cx="4400550" cy="1189037"/>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spcBef>
                <a:spcPct val="20000"/>
              </a:spcBef>
            </a:pPr>
            <a:r>
              <a:rPr lang="fr-FR" altLang="fr-FR" sz="7200" b="0">
                <a:solidFill>
                  <a:schemeClr val="accent2"/>
                </a:solidFill>
              </a:rPr>
              <a:t>Commande</a:t>
            </a:r>
            <a:endParaRPr lang="fr-FR" altLang="fr-FR" sz="5400" b="0">
              <a:solidFill>
                <a:srgbClr val="000066"/>
              </a:solidFill>
            </a:endParaRP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bwMode="auto">
          <a:xfrm>
            <a:off x="457200" y="228600"/>
            <a:ext cx="7772400"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normAutofit fontScale="90000"/>
          </a:bodyPr>
          <a:lstStyle/>
          <a:p>
            <a:r>
              <a:rPr lang="fr-FR" altLang="fr-FR">
                <a:solidFill>
                  <a:srgbClr val="CC00CC"/>
                </a:solidFill>
              </a:rPr>
              <a:t>Domaines couverts</a:t>
            </a:r>
            <a:endParaRPr lang="fr-FR" altLang="fr-FR"/>
          </a:p>
        </p:txBody>
      </p:sp>
      <p:sp>
        <p:nvSpPr>
          <p:cNvPr id="163843" name="Rectangle 3"/>
          <p:cNvSpPr>
            <a:spLocks noGrp="1" noChangeArrowheads="1"/>
          </p:cNvSpPr>
          <p:nvPr>
            <p:ph idx="1"/>
          </p:nvPr>
        </p:nvSpPr>
        <p:spPr>
          <a:xfrm>
            <a:off x="1066800" y="990600"/>
            <a:ext cx="7772400" cy="4876800"/>
          </a:xfrm>
        </p:spPr>
        <p:txBody>
          <a:bodyPr>
            <a:normAutofit fontScale="92500"/>
          </a:bodyPr>
          <a:lstStyle/>
          <a:p>
            <a:pPr>
              <a:buFontTx/>
              <a:buNone/>
            </a:pPr>
            <a:r>
              <a:rPr lang="fr-FR" altLang="fr-FR" sz="2800">
                <a:solidFill>
                  <a:schemeClr val="accent2"/>
                </a:solidFill>
                <a:sym typeface="Wingdings" pitchFamily="2" charset="2"/>
              </a:rPr>
              <a:t></a:t>
            </a:r>
            <a:r>
              <a:rPr lang="fr-FR" altLang="fr-FR" sz="2800">
                <a:solidFill>
                  <a:schemeClr val="accent2"/>
                </a:solidFill>
              </a:rPr>
              <a:t>Structures organisationnelles</a:t>
            </a:r>
            <a:endParaRPr lang="fr-FR" altLang="fr-FR"/>
          </a:p>
          <a:p>
            <a:pPr lvl="1">
              <a:buFontTx/>
              <a:buNone/>
            </a:pPr>
            <a:r>
              <a:rPr lang="fr-FR" altLang="fr-FR" sz="2400">
                <a:sym typeface="Monotype Sorts" pitchFamily="2" charset="2"/>
              </a:rPr>
              <a:t></a:t>
            </a:r>
            <a:r>
              <a:rPr lang="fr-FR" altLang="fr-FR" sz="2400"/>
              <a:t>Domaine commercial</a:t>
            </a:r>
            <a:r>
              <a:rPr lang="fr-FR" altLang="fr-FR"/>
              <a:t> : </a:t>
            </a:r>
            <a:r>
              <a:rPr lang="fr-FR" altLang="fr-FR" sz="2000">
                <a:sym typeface="Monotype Sorts" pitchFamily="2" charset="2"/>
              </a:rPr>
              <a:t></a:t>
            </a:r>
            <a:r>
              <a:rPr lang="fr-FR" altLang="fr-FR" sz="2000"/>
              <a:t> Organisation commerciale</a:t>
            </a:r>
          </a:p>
          <a:p>
            <a:pPr marL="1981200" lvl="4">
              <a:buFontTx/>
              <a:buNone/>
            </a:pPr>
            <a:r>
              <a:rPr lang="fr-FR" altLang="fr-FR"/>
              <a:t>			 	</a:t>
            </a:r>
            <a:r>
              <a:rPr lang="fr-FR" altLang="fr-FR">
                <a:sym typeface="Monotype Sorts" pitchFamily="2" charset="2"/>
              </a:rPr>
              <a:t></a:t>
            </a:r>
            <a:r>
              <a:rPr lang="fr-FR" altLang="fr-FR"/>
              <a:t> Secteur d ’activité</a:t>
            </a:r>
          </a:p>
          <a:p>
            <a:pPr marL="1981200" lvl="4">
              <a:buFontTx/>
              <a:buNone/>
            </a:pPr>
            <a:r>
              <a:rPr lang="fr-FR" altLang="fr-FR"/>
              <a:t>			             </a:t>
            </a:r>
            <a:r>
              <a:rPr lang="fr-FR" altLang="fr-FR">
                <a:sym typeface="Monotype Sorts" pitchFamily="2" charset="2"/>
              </a:rPr>
              <a:t></a:t>
            </a:r>
            <a:r>
              <a:rPr lang="fr-FR" altLang="fr-FR"/>
              <a:t>Canal de distribution</a:t>
            </a:r>
          </a:p>
          <a:p>
            <a:pPr>
              <a:buFontTx/>
              <a:buNone/>
            </a:pPr>
            <a:r>
              <a:rPr lang="fr-FR" altLang="fr-FR" sz="2800">
                <a:sym typeface="Monotype Sorts" pitchFamily="2" charset="2"/>
              </a:rPr>
              <a:t>	</a:t>
            </a:r>
            <a:r>
              <a:rPr lang="fr-FR" altLang="fr-FR" sz="2400"/>
              <a:t> Agences commerciales</a:t>
            </a:r>
          </a:p>
          <a:p>
            <a:pPr>
              <a:buFontTx/>
              <a:buNone/>
            </a:pPr>
            <a:r>
              <a:rPr lang="fr-FR" altLang="fr-FR" sz="2800">
                <a:sym typeface="Monotype Sorts" pitchFamily="2" charset="2"/>
              </a:rPr>
              <a:t>	</a:t>
            </a:r>
            <a:r>
              <a:rPr lang="fr-FR" altLang="fr-FR" sz="2400"/>
              <a:t> Groupes de vendeurs</a:t>
            </a:r>
            <a:endParaRPr lang="fr-FR" altLang="fr-FR" sz="2000"/>
          </a:p>
          <a:p>
            <a:pPr>
              <a:buFontTx/>
              <a:buNone/>
            </a:pPr>
            <a:endParaRPr lang="fr-FR" altLang="fr-FR" sz="2000"/>
          </a:p>
          <a:p>
            <a:pPr>
              <a:buFontTx/>
              <a:buNone/>
            </a:pPr>
            <a:r>
              <a:rPr lang="fr-FR" altLang="fr-FR" sz="2800">
                <a:solidFill>
                  <a:schemeClr val="accent2"/>
                </a:solidFill>
                <a:sym typeface="Wingdings" pitchFamily="2" charset="2"/>
              </a:rPr>
              <a:t></a:t>
            </a:r>
            <a:r>
              <a:rPr lang="fr-FR" altLang="fr-FR" sz="2800">
                <a:solidFill>
                  <a:schemeClr val="accent2"/>
                </a:solidFill>
              </a:rPr>
              <a:t>Données de base</a:t>
            </a:r>
            <a:endParaRPr lang="fr-FR" altLang="fr-FR" sz="2800"/>
          </a:p>
          <a:p>
            <a:pPr lvl="1">
              <a:buFontTx/>
              <a:buNone/>
            </a:pPr>
            <a:r>
              <a:rPr lang="fr-FR" altLang="fr-FR" sz="2400">
                <a:sym typeface="Monotype Sorts" pitchFamily="2" charset="2"/>
              </a:rPr>
              <a:t></a:t>
            </a:r>
            <a:r>
              <a:rPr lang="fr-FR" altLang="fr-FR" sz="2400"/>
              <a:t> Clients</a:t>
            </a:r>
          </a:p>
          <a:p>
            <a:pPr lvl="1">
              <a:buFontTx/>
              <a:buNone/>
            </a:pPr>
            <a:r>
              <a:rPr lang="fr-FR" altLang="fr-FR" sz="2400">
                <a:sym typeface="Monotype Sorts" pitchFamily="2" charset="2"/>
              </a:rPr>
              <a:t></a:t>
            </a:r>
            <a:r>
              <a:rPr lang="fr-FR" altLang="fr-FR" sz="2400"/>
              <a:t> Articles</a:t>
            </a:r>
          </a:p>
          <a:p>
            <a:pPr lvl="1">
              <a:buFontTx/>
              <a:buNone/>
            </a:pPr>
            <a:r>
              <a:rPr lang="fr-FR" altLang="fr-FR" sz="2400">
                <a:sym typeface="Monotype Sorts" pitchFamily="2" charset="2"/>
              </a:rPr>
              <a:t></a:t>
            </a:r>
            <a:r>
              <a:rPr lang="fr-FR" altLang="fr-FR" sz="2400"/>
              <a:t> Info vente</a:t>
            </a:r>
            <a:endParaRPr lang="fr-FR" altLang="fr-FR" sz="2400">
              <a:solidFill>
                <a:srgbClr val="0066CC"/>
              </a:solidFill>
            </a:endParaRPr>
          </a:p>
          <a:p>
            <a:pPr lvl="1">
              <a:buFontTx/>
              <a:buNone/>
            </a:pPr>
            <a:r>
              <a:rPr lang="fr-FR" altLang="fr-FR" sz="2400">
                <a:sym typeface="Monotype Sorts" pitchFamily="2" charset="2"/>
              </a:rPr>
              <a:t></a:t>
            </a:r>
            <a:r>
              <a:rPr lang="fr-FR" altLang="fr-FR" sz="2400"/>
              <a:t> Prix</a:t>
            </a:r>
            <a:endParaRPr lang="fr-FR" altLang="fr-F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ChangeArrowheads="1"/>
          </p:cNvSpPr>
          <p:nvPr/>
        </p:nvSpPr>
        <p:spPr bwMode="auto">
          <a:xfrm>
            <a:off x="1606550" y="1758950"/>
            <a:ext cx="2578100" cy="4635500"/>
          </a:xfrm>
          <a:prstGeom prst="rect">
            <a:avLst/>
          </a:prstGeom>
          <a:solidFill>
            <a:schemeClr val="accent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2035" name="Rectangle 3"/>
          <p:cNvSpPr>
            <a:spLocks noChangeArrowheads="1"/>
          </p:cNvSpPr>
          <p:nvPr/>
        </p:nvSpPr>
        <p:spPr bwMode="auto">
          <a:xfrm>
            <a:off x="1143000" y="609600"/>
            <a:ext cx="6934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3600">
                <a:solidFill>
                  <a:srgbClr val="CC00CC"/>
                </a:solidFill>
                <a:effectLst>
                  <a:outerShdw blurRad="38100" dist="38100" dir="2700000" algn="tl">
                    <a:srgbClr val="C0C0C0"/>
                  </a:outerShdw>
                </a:effectLst>
                <a:latin typeface="Arial" charset="0"/>
              </a:rPr>
              <a:t>Structure du doc. de vente</a:t>
            </a:r>
            <a:endParaRPr lang="fr-FR" altLang="fr-FR" sz="2800">
              <a:solidFill>
                <a:schemeClr val="accent2"/>
              </a:solidFill>
              <a:effectLst>
                <a:outerShdw blurRad="38100" dist="38100" dir="2700000" algn="tl">
                  <a:srgbClr val="C0C0C0"/>
                </a:outerShdw>
              </a:effectLst>
              <a:latin typeface="Arial" charset="0"/>
            </a:endParaRPr>
          </a:p>
        </p:txBody>
      </p:sp>
      <p:sp>
        <p:nvSpPr>
          <p:cNvPr id="172036" name="Rectangle 4"/>
          <p:cNvSpPr>
            <a:spLocks noChangeArrowheads="1"/>
          </p:cNvSpPr>
          <p:nvPr/>
        </p:nvSpPr>
        <p:spPr bwMode="auto">
          <a:xfrm>
            <a:off x="768350" y="1987550"/>
            <a:ext cx="3568700" cy="596900"/>
          </a:xfrm>
          <a:prstGeom prst="rect">
            <a:avLst/>
          </a:prstGeom>
          <a:solidFill>
            <a:schemeClr val="bg1"/>
          </a:solidFill>
          <a:ln w="12699">
            <a:solidFill>
              <a:schemeClr val="tx1"/>
            </a:solidFill>
            <a:miter lim="800000"/>
            <a:headEnd/>
            <a:tailEnd/>
          </a:ln>
          <a:effectLst>
            <a:outerShdw dist="107763" dir="2700000" algn="ctr" rotWithShape="0">
              <a:schemeClr val="tx2"/>
            </a:outerShdw>
          </a:effec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2000">
                <a:solidFill>
                  <a:schemeClr val="tx2"/>
                </a:solidFill>
                <a:latin typeface="Arial" charset="0"/>
              </a:rPr>
              <a:t>En Tête</a:t>
            </a:r>
          </a:p>
        </p:txBody>
      </p:sp>
      <p:sp>
        <p:nvSpPr>
          <p:cNvPr id="172037" name="Rectangle 5"/>
          <p:cNvSpPr>
            <a:spLocks noChangeArrowheads="1"/>
          </p:cNvSpPr>
          <p:nvPr/>
        </p:nvSpPr>
        <p:spPr bwMode="auto">
          <a:xfrm>
            <a:off x="1066800" y="3276600"/>
            <a:ext cx="3263900" cy="596900"/>
          </a:xfrm>
          <a:prstGeom prst="rect">
            <a:avLst/>
          </a:prstGeom>
          <a:solidFill>
            <a:schemeClr val="bg1"/>
          </a:solidFill>
          <a:ln w="12699">
            <a:solidFill>
              <a:schemeClr val="tx1"/>
            </a:solidFill>
            <a:miter lim="800000"/>
            <a:headEnd/>
            <a:tailEnd/>
          </a:ln>
          <a:effectLst>
            <a:outerShdw dist="107763" dir="2700000" algn="ctr" rotWithShape="0">
              <a:schemeClr val="tx2"/>
            </a:outerShdw>
          </a:effec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2000">
                <a:solidFill>
                  <a:schemeClr val="tx2"/>
                </a:solidFill>
                <a:latin typeface="Arial" charset="0"/>
              </a:rPr>
              <a:t>Poste 1</a:t>
            </a:r>
          </a:p>
        </p:txBody>
      </p:sp>
      <p:sp>
        <p:nvSpPr>
          <p:cNvPr id="172038" name="Rectangle 6"/>
          <p:cNvSpPr>
            <a:spLocks noChangeArrowheads="1"/>
          </p:cNvSpPr>
          <p:nvPr/>
        </p:nvSpPr>
        <p:spPr bwMode="auto">
          <a:xfrm>
            <a:off x="1066800" y="4038600"/>
            <a:ext cx="3263900" cy="596900"/>
          </a:xfrm>
          <a:prstGeom prst="rect">
            <a:avLst/>
          </a:prstGeom>
          <a:solidFill>
            <a:schemeClr val="bg1"/>
          </a:solidFill>
          <a:ln w="12699">
            <a:solidFill>
              <a:schemeClr val="tx1"/>
            </a:solidFill>
            <a:miter lim="800000"/>
            <a:headEnd/>
            <a:tailEnd/>
          </a:ln>
          <a:effectLst>
            <a:outerShdw dist="107763" dir="2700000" algn="ctr" rotWithShape="0">
              <a:schemeClr val="tx2"/>
            </a:outerShdw>
          </a:effec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2000">
                <a:solidFill>
                  <a:schemeClr val="tx2"/>
                </a:solidFill>
                <a:latin typeface="Arial" charset="0"/>
              </a:rPr>
              <a:t>Poste 2</a:t>
            </a:r>
          </a:p>
        </p:txBody>
      </p:sp>
      <p:sp>
        <p:nvSpPr>
          <p:cNvPr id="172039" name="Rectangle 7"/>
          <p:cNvSpPr>
            <a:spLocks noChangeArrowheads="1"/>
          </p:cNvSpPr>
          <p:nvPr/>
        </p:nvSpPr>
        <p:spPr bwMode="auto">
          <a:xfrm>
            <a:off x="1377950" y="4959350"/>
            <a:ext cx="2959100" cy="596900"/>
          </a:xfrm>
          <a:prstGeom prst="rect">
            <a:avLst/>
          </a:prstGeom>
          <a:solidFill>
            <a:schemeClr val="bg1"/>
          </a:solidFill>
          <a:ln w="12699">
            <a:solidFill>
              <a:schemeClr val="tx1"/>
            </a:solidFill>
            <a:miter lim="800000"/>
            <a:headEnd/>
            <a:tailEnd/>
          </a:ln>
          <a:effectLst>
            <a:outerShdw dist="107763" dir="2700000" algn="ctr" rotWithShape="0">
              <a:schemeClr val="tx2"/>
            </a:outerShdw>
          </a:effec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2000">
                <a:solidFill>
                  <a:schemeClr val="tx2"/>
                </a:solidFill>
                <a:latin typeface="Arial" charset="0"/>
              </a:rPr>
              <a:t>Echéance 1</a:t>
            </a:r>
          </a:p>
        </p:txBody>
      </p:sp>
      <p:sp>
        <p:nvSpPr>
          <p:cNvPr id="172040" name="Rectangle 8"/>
          <p:cNvSpPr>
            <a:spLocks noChangeArrowheads="1"/>
          </p:cNvSpPr>
          <p:nvPr/>
        </p:nvSpPr>
        <p:spPr bwMode="auto">
          <a:xfrm>
            <a:off x="1377950" y="5721350"/>
            <a:ext cx="2959100" cy="596900"/>
          </a:xfrm>
          <a:prstGeom prst="rect">
            <a:avLst/>
          </a:prstGeom>
          <a:solidFill>
            <a:schemeClr val="bg1"/>
          </a:solidFill>
          <a:ln w="12699">
            <a:solidFill>
              <a:schemeClr val="tx1"/>
            </a:solidFill>
            <a:miter lim="800000"/>
            <a:headEnd/>
            <a:tailEnd/>
          </a:ln>
          <a:effectLst>
            <a:outerShdw dist="107763" dir="2700000" algn="ctr" rotWithShape="0">
              <a:schemeClr val="tx2"/>
            </a:outerShdw>
          </a:effec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2000">
                <a:solidFill>
                  <a:schemeClr val="tx2"/>
                </a:solidFill>
                <a:latin typeface="Arial" charset="0"/>
              </a:rPr>
              <a:t>Echéance 2</a:t>
            </a:r>
          </a:p>
        </p:txBody>
      </p:sp>
      <p:sp>
        <p:nvSpPr>
          <p:cNvPr id="172041" name="Rectangle 9"/>
          <p:cNvSpPr>
            <a:spLocks noChangeArrowheads="1"/>
          </p:cNvSpPr>
          <p:nvPr/>
        </p:nvSpPr>
        <p:spPr bwMode="auto">
          <a:xfrm>
            <a:off x="5721350" y="1758950"/>
            <a:ext cx="2654300" cy="1435100"/>
          </a:xfrm>
          <a:prstGeom prst="rect">
            <a:avLst/>
          </a:prstGeom>
          <a:solidFill>
            <a:srgbClr val="F39FD1"/>
          </a:solidFill>
          <a:ln w="12699">
            <a:solidFill>
              <a:schemeClr val="tx1"/>
            </a:solidFill>
            <a:miter lim="800000"/>
            <a:headEnd/>
            <a:tailEnd/>
          </a:ln>
          <a:effectLst>
            <a:outerShdw dist="107763" dir="2700000" algn="ctr" rotWithShape="0">
              <a:schemeClr val="tx2"/>
            </a:outerShdw>
          </a:effectLst>
        </p:spPr>
        <p:txBody>
          <a:bodyPr wrap="none" anchor="ctr"/>
          <a:lstStyle/>
          <a:p>
            <a:endParaRPr lang="fr-FR"/>
          </a:p>
        </p:txBody>
      </p:sp>
      <p:sp>
        <p:nvSpPr>
          <p:cNvPr id="172042" name="Line 10"/>
          <p:cNvSpPr>
            <a:spLocks noChangeShapeType="1"/>
          </p:cNvSpPr>
          <p:nvPr/>
        </p:nvSpPr>
        <p:spPr bwMode="auto">
          <a:xfrm>
            <a:off x="4425950" y="2673350"/>
            <a:ext cx="1289050" cy="45085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2043" name="Line 11"/>
          <p:cNvSpPr>
            <a:spLocks noChangeShapeType="1"/>
          </p:cNvSpPr>
          <p:nvPr/>
        </p:nvSpPr>
        <p:spPr bwMode="auto">
          <a:xfrm flipV="1">
            <a:off x="4422775" y="1755775"/>
            <a:ext cx="1289050" cy="29845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2044" name="Rectangle 12"/>
          <p:cNvSpPr>
            <a:spLocks noChangeArrowheads="1"/>
          </p:cNvSpPr>
          <p:nvPr/>
        </p:nvSpPr>
        <p:spPr bwMode="auto">
          <a:xfrm>
            <a:off x="5715000" y="3352800"/>
            <a:ext cx="2654300" cy="1663700"/>
          </a:xfrm>
          <a:prstGeom prst="rect">
            <a:avLst/>
          </a:prstGeom>
          <a:solidFill>
            <a:srgbClr val="F39FD1"/>
          </a:solidFill>
          <a:ln w="12699">
            <a:solidFill>
              <a:schemeClr val="tx1"/>
            </a:solidFill>
            <a:miter lim="800000"/>
            <a:headEnd/>
            <a:tailEnd/>
          </a:ln>
          <a:effectLst>
            <a:outerShdw dist="107763" dir="2700000" algn="ctr" rotWithShape="0">
              <a:schemeClr val="tx2"/>
            </a:outerShdw>
          </a:effectLst>
        </p:spPr>
        <p:txBody>
          <a:bodyPr wrap="none" anchor="ctr"/>
          <a:lstStyle/>
          <a:p>
            <a:endParaRPr lang="fr-FR"/>
          </a:p>
        </p:txBody>
      </p:sp>
      <p:sp>
        <p:nvSpPr>
          <p:cNvPr id="172045" name="Line 13"/>
          <p:cNvSpPr>
            <a:spLocks noChangeShapeType="1"/>
          </p:cNvSpPr>
          <p:nvPr/>
        </p:nvSpPr>
        <p:spPr bwMode="auto">
          <a:xfrm flipV="1">
            <a:off x="4422775" y="6251575"/>
            <a:ext cx="1289050" cy="14605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2046" name="Line 14"/>
          <p:cNvSpPr>
            <a:spLocks noChangeShapeType="1"/>
          </p:cNvSpPr>
          <p:nvPr/>
        </p:nvSpPr>
        <p:spPr bwMode="auto">
          <a:xfrm>
            <a:off x="4343400" y="3276600"/>
            <a:ext cx="1371600" cy="15240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2047" name="Rectangle 15"/>
          <p:cNvSpPr>
            <a:spLocks noChangeArrowheads="1"/>
          </p:cNvSpPr>
          <p:nvPr/>
        </p:nvSpPr>
        <p:spPr bwMode="auto">
          <a:xfrm>
            <a:off x="5721350" y="5187950"/>
            <a:ext cx="2654300" cy="1054100"/>
          </a:xfrm>
          <a:prstGeom prst="rect">
            <a:avLst/>
          </a:prstGeom>
          <a:solidFill>
            <a:srgbClr val="F39FD1"/>
          </a:solidFill>
          <a:ln w="12699">
            <a:solidFill>
              <a:schemeClr val="tx1"/>
            </a:solidFill>
            <a:miter lim="800000"/>
            <a:headEnd/>
            <a:tailEnd/>
          </a:ln>
          <a:effectLst>
            <a:outerShdw dist="107763" dir="2700000" algn="ctr" rotWithShape="0">
              <a:schemeClr val="tx2"/>
            </a:outerShdw>
          </a:effectLst>
        </p:spPr>
        <p:txBody>
          <a:bodyPr wrap="none" anchor="ctr"/>
          <a:lstStyle/>
          <a:p>
            <a:endParaRPr lang="fr-FR"/>
          </a:p>
        </p:txBody>
      </p:sp>
      <p:sp>
        <p:nvSpPr>
          <p:cNvPr id="172048" name="Line 16"/>
          <p:cNvSpPr>
            <a:spLocks noChangeShapeType="1"/>
          </p:cNvSpPr>
          <p:nvPr/>
        </p:nvSpPr>
        <p:spPr bwMode="auto">
          <a:xfrm>
            <a:off x="4419600" y="4648200"/>
            <a:ext cx="1295400" cy="22860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2049" name="Line 17"/>
          <p:cNvSpPr>
            <a:spLocks noChangeShapeType="1"/>
          </p:cNvSpPr>
          <p:nvPr/>
        </p:nvSpPr>
        <p:spPr bwMode="auto">
          <a:xfrm>
            <a:off x="4425950" y="5035550"/>
            <a:ext cx="1289050" cy="14605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2050" name="Rectangle 18"/>
          <p:cNvSpPr>
            <a:spLocks noChangeArrowheads="1"/>
          </p:cNvSpPr>
          <p:nvPr/>
        </p:nvSpPr>
        <p:spPr bwMode="auto">
          <a:xfrm>
            <a:off x="5775325" y="1774825"/>
            <a:ext cx="18192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Données commande</a:t>
            </a:r>
          </a:p>
        </p:txBody>
      </p:sp>
      <p:sp>
        <p:nvSpPr>
          <p:cNvPr id="172051" name="Rectangle 19"/>
          <p:cNvSpPr>
            <a:spLocks noChangeArrowheads="1"/>
          </p:cNvSpPr>
          <p:nvPr/>
        </p:nvSpPr>
        <p:spPr bwMode="auto">
          <a:xfrm>
            <a:off x="5775325" y="2003425"/>
            <a:ext cx="13573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Conditions prix</a:t>
            </a:r>
          </a:p>
        </p:txBody>
      </p:sp>
      <p:sp>
        <p:nvSpPr>
          <p:cNvPr id="172052" name="Rectangle 20"/>
          <p:cNvSpPr>
            <a:spLocks noChangeArrowheads="1"/>
          </p:cNvSpPr>
          <p:nvPr/>
        </p:nvSpPr>
        <p:spPr bwMode="auto">
          <a:xfrm>
            <a:off x="5775325" y="2232025"/>
            <a:ext cx="188753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Fonctions partenaires</a:t>
            </a:r>
          </a:p>
        </p:txBody>
      </p:sp>
      <p:sp>
        <p:nvSpPr>
          <p:cNvPr id="172053" name="Rectangle 21"/>
          <p:cNvSpPr>
            <a:spLocks noChangeArrowheads="1"/>
          </p:cNvSpPr>
          <p:nvPr/>
        </p:nvSpPr>
        <p:spPr bwMode="auto">
          <a:xfrm>
            <a:off x="5775325" y="2460625"/>
            <a:ext cx="7159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Textes</a:t>
            </a:r>
          </a:p>
        </p:txBody>
      </p:sp>
      <p:sp>
        <p:nvSpPr>
          <p:cNvPr id="172054" name="Rectangle 22"/>
          <p:cNvSpPr>
            <a:spLocks noChangeArrowheads="1"/>
          </p:cNvSpPr>
          <p:nvPr/>
        </p:nvSpPr>
        <p:spPr bwMode="auto">
          <a:xfrm>
            <a:off x="5775325" y="2689225"/>
            <a:ext cx="18192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Données commande</a:t>
            </a:r>
          </a:p>
        </p:txBody>
      </p:sp>
      <p:sp>
        <p:nvSpPr>
          <p:cNvPr id="172055" name="Rectangle 23"/>
          <p:cNvSpPr>
            <a:spLocks noChangeArrowheads="1"/>
          </p:cNvSpPr>
          <p:nvPr/>
        </p:nvSpPr>
        <p:spPr bwMode="auto">
          <a:xfrm>
            <a:off x="5775325" y="2917825"/>
            <a:ext cx="4699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etc.</a:t>
            </a:r>
          </a:p>
        </p:txBody>
      </p:sp>
      <p:sp>
        <p:nvSpPr>
          <p:cNvPr id="172056" name="Rectangle 24"/>
          <p:cNvSpPr>
            <a:spLocks noChangeArrowheads="1"/>
          </p:cNvSpPr>
          <p:nvPr/>
        </p:nvSpPr>
        <p:spPr bwMode="auto">
          <a:xfrm>
            <a:off x="5775325" y="3451225"/>
            <a:ext cx="8159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Articles </a:t>
            </a:r>
          </a:p>
        </p:txBody>
      </p:sp>
      <p:sp>
        <p:nvSpPr>
          <p:cNvPr id="172057" name="Rectangle 25"/>
          <p:cNvSpPr>
            <a:spLocks noChangeArrowheads="1"/>
          </p:cNvSpPr>
          <p:nvPr/>
        </p:nvSpPr>
        <p:spPr bwMode="auto">
          <a:xfrm>
            <a:off x="5791200" y="4038600"/>
            <a:ext cx="13573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Conditions prix</a:t>
            </a:r>
          </a:p>
        </p:txBody>
      </p:sp>
      <p:sp>
        <p:nvSpPr>
          <p:cNvPr id="172058" name="Rectangle 26"/>
          <p:cNvSpPr>
            <a:spLocks noChangeArrowheads="1"/>
          </p:cNvSpPr>
          <p:nvPr/>
        </p:nvSpPr>
        <p:spPr bwMode="auto">
          <a:xfrm>
            <a:off x="5775325" y="5356225"/>
            <a:ext cx="145573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Dates/Quantités</a:t>
            </a:r>
          </a:p>
        </p:txBody>
      </p:sp>
      <p:sp>
        <p:nvSpPr>
          <p:cNvPr id="172059" name="Rectangle 27"/>
          <p:cNvSpPr>
            <a:spLocks noChangeArrowheads="1"/>
          </p:cNvSpPr>
          <p:nvPr/>
        </p:nvSpPr>
        <p:spPr bwMode="auto">
          <a:xfrm>
            <a:off x="5791200" y="4495800"/>
            <a:ext cx="7159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Textes</a:t>
            </a:r>
          </a:p>
        </p:txBody>
      </p:sp>
      <p:sp>
        <p:nvSpPr>
          <p:cNvPr id="172060" name="Rectangle 28"/>
          <p:cNvSpPr>
            <a:spLocks noChangeArrowheads="1"/>
          </p:cNvSpPr>
          <p:nvPr/>
        </p:nvSpPr>
        <p:spPr bwMode="auto">
          <a:xfrm>
            <a:off x="5791200" y="3733800"/>
            <a:ext cx="9429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Quantités</a:t>
            </a:r>
          </a:p>
        </p:txBody>
      </p:sp>
      <p:sp>
        <p:nvSpPr>
          <p:cNvPr id="172061" name="Rectangle 29"/>
          <p:cNvSpPr>
            <a:spLocks noChangeArrowheads="1"/>
          </p:cNvSpPr>
          <p:nvPr/>
        </p:nvSpPr>
        <p:spPr bwMode="auto">
          <a:xfrm>
            <a:off x="5867400" y="4724400"/>
            <a:ext cx="4699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etc.</a:t>
            </a:r>
          </a:p>
        </p:txBody>
      </p:sp>
      <p:sp>
        <p:nvSpPr>
          <p:cNvPr id="172062" name="Rectangle 30"/>
          <p:cNvSpPr>
            <a:spLocks noChangeArrowheads="1"/>
          </p:cNvSpPr>
          <p:nvPr/>
        </p:nvSpPr>
        <p:spPr bwMode="auto">
          <a:xfrm>
            <a:off x="5791200" y="4267200"/>
            <a:ext cx="2057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spcBef>
                <a:spcPct val="50000"/>
              </a:spcBef>
            </a:pPr>
            <a:r>
              <a:rPr lang="fr-FR" altLang="fr-FR" sz="1400" b="0">
                <a:solidFill>
                  <a:schemeClr val="tx2"/>
                </a:solidFill>
                <a:latin typeface="Arial" charset="0"/>
              </a:rPr>
              <a:t>Fonctions partenaires</a:t>
            </a:r>
          </a:p>
        </p:txBody>
      </p:sp>
      <p:sp>
        <p:nvSpPr>
          <p:cNvPr id="172063" name="Rectangle 31"/>
          <p:cNvSpPr>
            <a:spLocks noChangeArrowheads="1"/>
          </p:cNvSpPr>
          <p:nvPr/>
        </p:nvSpPr>
        <p:spPr bwMode="auto">
          <a:xfrm>
            <a:off x="5775325" y="1423988"/>
            <a:ext cx="1708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800">
                <a:latin typeface="Arial" charset="0"/>
              </a:rPr>
              <a:t>Informations :</a:t>
            </a: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ChangeArrowheads="1"/>
          </p:cNvSpPr>
          <p:nvPr/>
        </p:nvSpPr>
        <p:spPr bwMode="auto">
          <a:xfrm>
            <a:off x="1371600" y="457200"/>
            <a:ext cx="6705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3600">
                <a:solidFill>
                  <a:srgbClr val="CC00CC"/>
                </a:solidFill>
                <a:effectLst>
                  <a:outerShdw blurRad="38100" dist="38100" dir="2700000" algn="tl">
                    <a:srgbClr val="C0C0C0"/>
                  </a:outerShdw>
                </a:effectLst>
                <a:latin typeface="Arial" charset="0"/>
              </a:rPr>
              <a:t>Traitement commande client</a:t>
            </a:r>
            <a:endParaRPr lang="fr-FR" altLang="fr-FR" sz="2800">
              <a:solidFill>
                <a:schemeClr val="accent2"/>
              </a:solidFill>
              <a:effectLst>
                <a:outerShdw blurRad="38100" dist="38100" dir="2700000" algn="tl">
                  <a:srgbClr val="C0C0C0"/>
                </a:outerShdw>
              </a:effectLst>
              <a:latin typeface="Arial" charset="0"/>
            </a:endParaRPr>
          </a:p>
        </p:txBody>
      </p:sp>
      <p:sp>
        <p:nvSpPr>
          <p:cNvPr id="173059" name="Rectangle 3"/>
          <p:cNvSpPr>
            <a:spLocks noChangeArrowheads="1"/>
          </p:cNvSpPr>
          <p:nvPr/>
        </p:nvSpPr>
        <p:spPr bwMode="auto">
          <a:xfrm>
            <a:off x="2498725" y="157638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endParaRPr lang="fr-FR" altLang="fr-FR" sz="1800">
              <a:solidFill>
                <a:schemeClr val="tx2"/>
              </a:solidFill>
              <a:latin typeface="Arial" charset="0"/>
            </a:endParaRPr>
          </a:p>
        </p:txBody>
      </p:sp>
      <p:graphicFrame>
        <p:nvGraphicFramePr>
          <p:cNvPr id="173060" name="Object 4"/>
          <p:cNvGraphicFramePr>
            <a:graphicFrameLocks/>
          </p:cNvGraphicFramePr>
          <p:nvPr/>
        </p:nvGraphicFramePr>
        <p:xfrm>
          <a:off x="3657600" y="2133600"/>
          <a:ext cx="5308600" cy="4241800"/>
        </p:xfrm>
        <a:graphic>
          <a:graphicData uri="http://schemas.openxmlformats.org/presentationml/2006/ole">
            <mc:AlternateContent xmlns:mc="http://schemas.openxmlformats.org/markup-compatibility/2006">
              <mc:Choice xmlns:v="urn:schemas-microsoft-com:vml" Requires="v">
                <p:oleObj spid="_x0000_s173084" name="ClipArt" r:id="rId3" imgW="5308560" imgH="4241520" progId="MS_ClipArt_Gallery.2">
                  <p:embed/>
                </p:oleObj>
              </mc:Choice>
              <mc:Fallback>
                <p:oleObj name="ClipArt" r:id="rId3" imgW="5308560" imgH="4241520" progId="MS_ClipArt_Gallery.2">
                  <p:embed/>
                  <p:pic>
                    <p:nvPicPr>
                      <p:cNvPr id="0" name="Object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2133600"/>
                        <a:ext cx="5308600" cy="424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3061" name="Rectangle 5"/>
          <p:cNvSpPr>
            <a:spLocks noChangeArrowheads="1"/>
          </p:cNvSpPr>
          <p:nvPr/>
        </p:nvSpPr>
        <p:spPr bwMode="auto">
          <a:xfrm>
            <a:off x="4349750" y="2749550"/>
            <a:ext cx="3873500" cy="2959100"/>
          </a:xfrm>
          <a:prstGeom prst="rect">
            <a:avLst/>
          </a:prstGeom>
          <a:solidFill>
            <a:srgbClr val="C1CEFF"/>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3062" name="Rectangle 6"/>
          <p:cNvSpPr>
            <a:spLocks noChangeArrowheads="1"/>
          </p:cNvSpPr>
          <p:nvPr/>
        </p:nvSpPr>
        <p:spPr bwMode="auto">
          <a:xfrm>
            <a:off x="4479925" y="3070225"/>
            <a:ext cx="28051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Donneur d ’ordre   : </a:t>
            </a:r>
            <a:r>
              <a:rPr lang="fr-FR" altLang="fr-FR" sz="1400">
                <a:solidFill>
                  <a:schemeClr val="tx2"/>
                </a:solidFill>
                <a:latin typeface="Arial" charset="0"/>
              </a:rPr>
              <a:t>0820 Servier</a:t>
            </a:r>
          </a:p>
        </p:txBody>
      </p:sp>
      <p:sp>
        <p:nvSpPr>
          <p:cNvPr id="173063" name="Line 7"/>
          <p:cNvSpPr>
            <a:spLocks noChangeShapeType="1"/>
          </p:cNvSpPr>
          <p:nvPr/>
        </p:nvSpPr>
        <p:spPr bwMode="auto">
          <a:xfrm>
            <a:off x="4502150" y="3581400"/>
            <a:ext cx="3575050"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3064" name="Rectangle 8"/>
          <p:cNvSpPr>
            <a:spLocks noChangeArrowheads="1"/>
          </p:cNvSpPr>
          <p:nvPr/>
        </p:nvSpPr>
        <p:spPr bwMode="auto">
          <a:xfrm>
            <a:off x="4556125" y="3832225"/>
            <a:ext cx="32162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a:solidFill>
                  <a:schemeClr val="tx2"/>
                </a:solidFill>
                <a:latin typeface="Arial" charset="0"/>
              </a:rPr>
              <a:t>Postes            Articles          Quantité</a:t>
            </a:r>
          </a:p>
        </p:txBody>
      </p:sp>
      <p:sp>
        <p:nvSpPr>
          <p:cNvPr id="173065" name="Rectangle 9"/>
          <p:cNvSpPr>
            <a:spLocks noChangeArrowheads="1"/>
          </p:cNvSpPr>
          <p:nvPr/>
        </p:nvSpPr>
        <p:spPr bwMode="auto">
          <a:xfrm>
            <a:off x="4632325" y="4137025"/>
            <a:ext cx="27352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10                   VP7                  10</a:t>
            </a:r>
          </a:p>
        </p:txBody>
      </p:sp>
      <p:sp>
        <p:nvSpPr>
          <p:cNvPr id="173066" name="Rectangle 10"/>
          <p:cNvSpPr>
            <a:spLocks noChangeArrowheads="1"/>
          </p:cNvSpPr>
          <p:nvPr/>
        </p:nvSpPr>
        <p:spPr bwMode="auto">
          <a:xfrm>
            <a:off x="4632325" y="4441825"/>
            <a:ext cx="27463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20                   N°2                   10</a:t>
            </a:r>
          </a:p>
        </p:txBody>
      </p:sp>
      <p:sp>
        <p:nvSpPr>
          <p:cNvPr id="173067" name="Rectangle 11"/>
          <p:cNvSpPr>
            <a:spLocks noChangeArrowheads="1"/>
          </p:cNvSpPr>
          <p:nvPr/>
        </p:nvSpPr>
        <p:spPr bwMode="auto">
          <a:xfrm>
            <a:off x="4632325" y="4746625"/>
            <a:ext cx="27463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30                   N°3                   10</a:t>
            </a:r>
          </a:p>
        </p:txBody>
      </p:sp>
      <p:sp>
        <p:nvSpPr>
          <p:cNvPr id="173068" name="Rectangle 12"/>
          <p:cNvSpPr>
            <a:spLocks noChangeArrowheads="1"/>
          </p:cNvSpPr>
          <p:nvPr/>
        </p:nvSpPr>
        <p:spPr bwMode="auto">
          <a:xfrm>
            <a:off x="685800" y="2057400"/>
            <a:ext cx="1670050" cy="222250"/>
          </a:xfrm>
          <a:prstGeom prst="rect">
            <a:avLst/>
          </a:prstGeom>
          <a:solidFill>
            <a:schemeClr val="accent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a:solidFill>
                  <a:schemeClr val="tx2"/>
                </a:solidFill>
                <a:latin typeface="Arial" charset="0"/>
              </a:rPr>
              <a:t>Données client</a:t>
            </a:r>
          </a:p>
        </p:txBody>
      </p:sp>
      <p:sp>
        <p:nvSpPr>
          <p:cNvPr id="173069" name="Rectangle 13"/>
          <p:cNvSpPr>
            <a:spLocks noChangeArrowheads="1"/>
          </p:cNvSpPr>
          <p:nvPr/>
        </p:nvSpPr>
        <p:spPr bwMode="auto">
          <a:xfrm>
            <a:off x="844550" y="3892550"/>
            <a:ext cx="1206500" cy="215900"/>
          </a:xfrm>
          <a:prstGeom prst="rect">
            <a:avLst/>
          </a:prstGeom>
          <a:solidFill>
            <a:schemeClr val="accent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400">
                <a:solidFill>
                  <a:schemeClr val="tx2"/>
                </a:solidFill>
                <a:latin typeface="Arial" charset="0"/>
              </a:rPr>
              <a:t>Article record</a:t>
            </a:r>
          </a:p>
        </p:txBody>
      </p:sp>
      <p:sp>
        <p:nvSpPr>
          <p:cNvPr id="173070" name="Rectangle 14"/>
          <p:cNvSpPr>
            <a:spLocks noChangeArrowheads="1"/>
          </p:cNvSpPr>
          <p:nvPr/>
        </p:nvSpPr>
        <p:spPr bwMode="auto">
          <a:xfrm>
            <a:off x="539750" y="2292350"/>
            <a:ext cx="1892300" cy="1435100"/>
          </a:xfrm>
          <a:prstGeom prst="rect">
            <a:avLst/>
          </a:prstGeom>
          <a:solidFill>
            <a:srgbClr val="FCFEB9"/>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3071" name="Rectangle 15"/>
          <p:cNvSpPr>
            <a:spLocks noChangeArrowheads="1"/>
          </p:cNvSpPr>
          <p:nvPr/>
        </p:nvSpPr>
        <p:spPr bwMode="auto">
          <a:xfrm>
            <a:off x="539750" y="4121150"/>
            <a:ext cx="1892300" cy="1663700"/>
          </a:xfrm>
          <a:prstGeom prst="rect">
            <a:avLst/>
          </a:prstGeom>
          <a:solidFill>
            <a:srgbClr val="FCFEB9"/>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3072" name="Rectangle 16"/>
          <p:cNvSpPr>
            <a:spLocks noChangeArrowheads="1"/>
          </p:cNvSpPr>
          <p:nvPr/>
        </p:nvSpPr>
        <p:spPr bwMode="auto">
          <a:xfrm>
            <a:off x="517525" y="2308225"/>
            <a:ext cx="21939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Partenaires commerciaux</a:t>
            </a:r>
          </a:p>
        </p:txBody>
      </p:sp>
      <p:sp>
        <p:nvSpPr>
          <p:cNvPr id="173073" name="Rectangle 17"/>
          <p:cNvSpPr>
            <a:spLocks noChangeArrowheads="1"/>
          </p:cNvSpPr>
          <p:nvPr/>
        </p:nvSpPr>
        <p:spPr bwMode="auto">
          <a:xfrm>
            <a:off x="517525" y="2536825"/>
            <a:ext cx="49053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Prix</a:t>
            </a:r>
          </a:p>
        </p:txBody>
      </p:sp>
      <p:sp>
        <p:nvSpPr>
          <p:cNvPr id="173074" name="Rectangle 18"/>
          <p:cNvSpPr>
            <a:spLocks noChangeArrowheads="1"/>
          </p:cNvSpPr>
          <p:nvPr/>
        </p:nvSpPr>
        <p:spPr bwMode="auto">
          <a:xfrm>
            <a:off x="517525" y="2765425"/>
            <a:ext cx="16827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Détermination TVA</a:t>
            </a:r>
          </a:p>
        </p:txBody>
      </p:sp>
      <p:sp>
        <p:nvSpPr>
          <p:cNvPr id="173075" name="Rectangle 19"/>
          <p:cNvSpPr>
            <a:spLocks noChangeArrowheads="1"/>
          </p:cNvSpPr>
          <p:nvPr/>
        </p:nvSpPr>
        <p:spPr bwMode="auto">
          <a:xfrm>
            <a:off x="517525" y="2994025"/>
            <a:ext cx="18002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Conditions paiement</a:t>
            </a:r>
          </a:p>
        </p:txBody>
      </p:sp>
      <p:sp>
        <p:nvSpPr>
          <p:cNvPr id="173076" name="Rectangle 20"/>
          <p:cNvSpPr>
            <a:spLocks noChangeArrowheads="1"/>
          </p:cNvSpPr>
          <p:nvPr/>
        </p:nvSpPr>
        <p:spPr bwMode="auto">
          <a:xfrm>
            <a:off x="609600" y="4800600"/>
            <a:ext cx="15732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Contrôle de dispo</a:t>
            </a:r>
          </a:p>
        </p:txBody>
      </p:sp>
      <p:sp>
        <p:nvSpPr>
          <p:cNvPr id="173077" name="Rectangle 21"/>
          <p:cNvSpPr>
            <a:spLocks noChangeArrowheads="1"/>
          </p:cNvSpPr>
          <p:nvPr/>
        </p:nvSpPr>
        <p:spPr bwMode="auto">
          <a:xfrm>
            <a:off x="517525" y="4137025"/>
            <a:ext cx="49053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Prix</a:t>
            </a:r>
          </a:p>
        </p:txBody>
      </p:sp>
      <p:sp>
        <p:nvSpPr>
          <p:cNvPr id="173078" name="Rectangle 22"/>
          <p:cNvSpPr>
            <a:spLocks noChangeArrowheads="1"/>
          </p:cNvSpPr>
          <p:nvPr/>
        </p:nvSpPr>
        <p:spPr bwMode="auto">
          <a:xfrm>
            <a:off x="533400" y="4495800"/>
            <a:ext cx="16827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Détermination TVA</a:t>
            </a:r>
          </a:p>
        </p:txBody>
      </p:sp>
      <p:sp>
        <p:nvSpPr>
          <p:cNvPr id="173079" name="Rectangle 23"/>
          <p:cNvSpPr>
            <a:spLocks noChangeArrowheads="1"/>
          </p:cNvSpPr>
          <p:nvPr/>
        </p:nvSpPr>
        <p:spPr bwMode="auto">
          <a:xfrm>
            <a:off x="457200" y="5181600"/>
            <a:ext cx="22129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Traitement de l’expédition</a:t>
            </a:r>
          </a:p>
        </p:txBody>
      </p:sp>
      <p:sp>
        <p:nvSpPr>
          <p:cNvPr id="173080" name="AutoShape 24"/>
          <p:cNvSpPr>
            <a:spLocks noChangeArrowheads="1"/>
          </p:cNvSpPr>
          <p:nvPr/>
        </p:nvSpPr>
        <p:spPr bwMode="auto">
          <a:xfrm>
            <a:off x="2362200" y="2971800"/>
            <a:ext cx="2197100" cy="673100"/>
          </a:xfrm>
          <a:prstGeom prst="rightArrow">
            <a:avLst>
              <a:gd name="adj1" fmla="val 75009"/>
              <a:gd name="adj2" fmla="val 163344"/>
            </a:avLst>
          </a:prstGeom>
          <a:solidFill>
            <a:srgbClr val="C7F59E"/>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3081" name="AutoShape 25"/>
          <p:cNvSpPr>
            <a:spLocks noChangeArrowheads="1"/>
          </p:cNvSpPr>
          <p:nvPr/>
        </p:nvSpPr>
        <p:spPr bwMode="auto">
          <a:xfrm>
            <a:off x="2362200" y="4343400"/>
            <a:ext cx="2120900" cy="673100"/>
          </a:xfrm>
          <a:prstGeom prst="rightArrow">
            <a:avLst>
              <a:gd name="adj1" fmla="val 75009"/>
              <a:gd name="adj2" fmla="val 157678"/>
            </a:avLst>
          </a:prstGeom>
          <a:solidFill>
            <a:srgbClr val="C7F59E"/>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3082" name="Rectangle 26"/>
          <p:cNvSpPr>
            <a:spLocks noChangeArrowheads="1"/>
          </p:cNvSpPr>
          <p:nvPr/>
        </p:nvSpPr>
        <p:spPr bwMode="auto">
          <a:xfrm>
            <a:off x="2438400" y="3048000"/>
            <a:ext cx="1524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spcBef>
                <a:spcPct val="50000"/>
              </a:spcBef>
            </a:pPr>
            <a:r>
              <a:rPr lang="fr-FR" altLang="fr-FR" sz="1400">
                <a:latin typeface="Arial" charset="0"/>
              </a:rPr>
              <a:t>E/T commande</a:t>
            </a:r>
          </a:p>
        </p:txBody>
      </p:sp>
      <p:sp>
        <p:nvSpPr>
          <p:cNvPr id="173083" name="Rectangle 27"/>
          <p:cNvSpPr>
            <a:spLocks noChangeArrowheads="1"/>
          </p:cNvSpPr>
          <p:nvPr/>
        </p:nvSpPr>
        <p:spPr bwMode="auto">
          <a:xfrm>
            <a:off x="2438400" y="4419600"/>
            <a:ext cx="15240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spcBef>
                <a:spcPct val="50000"/>
              </a:spcBef>
            </a:pPr>
            <a:r>
              <a:rPr lang="fr-FR" altLang="fr-FR" sz="1400">
                <a:latin typeface="Arial" charset="0"/>
              </a:rPr>
              <a:t>Poste de commande</a:t>
            </a: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AutoShape 2"/>
          <p:cNvSpPr>
            <a:spLocks noChangeArrowheads="1"/>
          </p:cNvSpPr>
          <p:nvPr/>
        </p:nvSpPr>
        <p:spPr bwMode="auto">
          <a:xfrm>
            <a:off x="1295400" y="2743200"/>
            <a:ext cx="1600200" cy="1905000"/>
          </a:xfrm>
          <a:prstGeom prst="verticalScroll">
            <a:avLst>
              <a:gd name="adj" fmla="val 12500"/>
            </a:avLst>
          </a:prstGeom>
          <a:solidFill>
            <a:schemeClr val="accent1"/>
          </a:solidFill>
          <a:ln w="12699">
            <a:solidFill>
              <a:schemeClr val="tx1"/>
            </a:solidFill>
            <a:round/>
            <a:headEnd type="none" w="sm" len="sm"/>
            <a:tailEnd type="none" w="sm" len="sm"/>
          </a:ln>
          <a:effectLst>
            <a:prstShdw prst="shdw13" dist="53882" dir="13500000">
              <a:schemeClr val="bg2"/>
            </a:prstShdw>
          </a:effectLst>
        </p:spPr>
        <p:txBody>
          <a:bodyPr wrap="none"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Flux </a:t>
            </a:r>
          </a:p>
          <a:p>
            <a:pPr algn="ctr"/>
            <a:r>
              <a:rPr lang="fr-FR" altLang="fr-FR" sz="1600">
                <a:latin typeface="Arial" charset="0"/>
              </a:rPr>
              <a:t>Doc</a:t>
            </a:r>
            <a:r>
              <a:rPr lang="fr-FR" altLang="fr-FR" sz="1600" b="0">
                <a:latin typeface="Arial" charset="0"/>
              </a:rPr>
              <a:t>.</a:t>
            </a:r>
          </a:p>
        </p:txBody>
      </p:sp>
      <p:sp>
        <p:nvSpPr>
          <p:cNvPr id="174083" name="Rectangle 3"/>
          <p:cNvSpPr>
            <a:spLocks noChangeArrowheads="1"/>
          </p:cNvSpPr>
          <p:nvPr/>
        </p:nvSpPr>
        <p:spPr bwMode="auto">
          <a:xfrm>
            <a:off x="4343400" y="1600200"/>
            <a:ext cx="2971800" cy="1295400"/>
          </a:xfrm>
          <a:prstGeom prst="rect">
            <a:avLst/>
          </a:prstGeom>
          <a:solidFill>
            <a:srgbClr val="CCECFF"/>
          </a:solidFill>
          <a:ln w="12699">
            <a:miter lim="800000"/>
            <a:headEnd type="none" w="sm" len="sm"/>
            <a:tailEnd type="none" w="sm" len="sm"/>
          </a:ln>
          <a:effectLst/>
          <a:scene3d>
            <a:camera prst="legacyPerspectiveTop"/>
            <a:lightRig rig="legacyFlat3" dir="b"/>
          </a:scene3d>
          <a:sp3d extrusionH="887400" prstMaterial="legacyMatte">
            <a:bevelT w="13500" h="13500" prst="angle"/>
            <a:bevelB w="13500" h="13500" prst="angle"/>
            <a:extrusionClr>
              <a:srgbClr val="CCECFF"/>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Doc. de vente</a:t>
            </a:r>
            <a:endParaRPr lang="fr-FR" altLang="fr-FR" sz="1600" b="0">
              <a:latin typeface="Arial" charset="0"/>
            </a:endParaRPr>
          </a:p>
        </p:txBody>
      </p:sp>
      <p:sp>
        <p:nvSpPr>
          <p:cNvPr id="174084" name="Rectangle 4"/>
          <p:cNvSpPr>
            <a:spLocks noChangeArrowheads="1"/>
          </p:cNvSpPr>
          <p:nvPr/>
        </p:nvSpPr>
        <p:spPr bwMode="auto">
          <a:xfrm>
            <a:off x="4343400" y="3124200"/>
            <a:ext cx="2971800" cy="1295400"/>
          </a:xfrm>
          <a:prstGeom prst="rect">
            <a:avLst/>
          </a:prstGeom>
          <a:solidFill>
            <a:srgbClr val="CCECFF"/>
          </a:solidFill>
          <a:ln w="12699">
            <a:miter lim="800000"/>
            <a:headEnd type="none" w="sm" len="sm"/>
            <a:tailEnd type="none" w="sm" len="sm"/>
          </a:ln>
          <a:effectLst/>
          <a:scene3d>
            <a:camera prst="legacyPerspectiveTop"/>
            <a:lightRig rig="legacyFlat3" dir="b"/>
          </a:scene3d>
          <a:sp3d extrusionH="887400" prstMaterial="legacyMatte">
            <a:bevelT w="13500" h="13500" prst="angle"/>
            <a:bevelB w="13500" h="13500" prst="angle"/>
            <a:extrusionClr>
              <a:srgbClr val="CCECFF"/>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Doc. Expédition</a:t>
            </a:r>
            <a:endParaRPr lang="fr-FR" altLang="fr-FR" sz="1600" b="0">
              <a:latin typeface="Arial" charset="0"/>
            </a:endParaRPr>
          </a:p>
        </p:txBody>
      </p:sp>
      <p:sp>
        <p:nvSpPr>
          <p:cNvPr id="174085" name="Rectangle 5"/>
          <p:cNvSpPr>
            <a:spLocks noChangeArrowheads="1"/>
          </p:cNvSpPr>
          <p:nvPr/>
        </p:nvSpPr>
        <p:spPr bwMode="auto">
          <a:xfrm>
            <a:off x="4343400" y="4648200"/>
            <a:ext cx="2971800" cy="1295400"/>
          </a:xfrm>
          <a:prstGeom prst="rect">
            <a:avLst/>
          </a:prstGeom>
          <a:solidFill>
            <a:srgbClr val="CCECFF"/>
          </a:solidFill>
          <a:ln w="12699">
            <a:miter lim="800000"/>
            <a:headEnd type="none" w="sm" len="sm"/>
            <a:tailEnd type="none" w="sm" len="sm"/>
          </a:ln>
          <a:effectLst/>
          <a:scene3d>
            <a:camera prst="legacyPerspectiveTop"/>
            <a:lightRig rig="legacyFlat3" dir="b"/>
          </a:scene3d>
          <a:sp3d extrusionH="887400" prstMaterial="legacyMatte">
            <a:bevelT w="13500" h="13500" prst="angle"/>
            <a:bevelB w="13500" h="13500" prst="angle"/>
            <a:extrusionClr>
              <a:srgbClr val="CCECFF"/>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latin typeface="Arial" charset="0"/>
              </a:rPr>
              <a:t>Doc. Facturation</a:t>
            </a:r>
            <a:endParaRPr lang="fr-FR" altLang="fr-FR" sz="1600" b="0">
              <a:latin typeface="Arial" charset="0"/>
            </a:endParaRPr>
          </a:p>
        </p:txBody>
      </p:sp>
      <p:sp>
        <p:nvSpPr>
          <p:cNvPr id="174086" name="Line 6"/>
          <p:cNvSpPr>
            <a:spLocks noChangeShapeType="1"/>
          </p:cNvSpPr>
          <p:nvPr/>
        </p:nvSpPr>
        <p:spPr bwMode="auto">
          <a:xfrm>
            <a:off x="3733800" y="2286000"/>
            <a:ext cx="609600" cy="0"/>
          </a:xfrm>
          <a:prstGeom prst="line">
            <a:avLst/>
          </a:prstGeom>
          <a:noFill/>
          <a:ln w="28575">
            <a:solidFill>
              <a:schemeClr val="tx1"/>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4087" name="Line 7"/>
          <p:cNvSpPr>
            <a:spLocks noChangeShapeType="1"/>
          </p:cNvSpPr>
          <p:nvPr/>
        </p:nvSpPr>
        <p:spPr bwMode="auto">
          <a:xfrm>
            <a:off x="3733800" y="2286000"/>
            <a:ext cx="0" cy="3048000"/>
          </a:xfrm>
          <a:prstGeom prst="line">
            <a:avLst/>
          </a:prstGeom>
          <a:noFill/>
          <a:ln w="28575">
            <a:solidFill>
              <a:schemeClr val="tx1"/>
            </a:solidFill>
            <a:round/>
            <a:headEnd type="none" w="sm" len="sm"/>
            <a:tailEnd type="none" w="sm" len="sm"/>
          </a:ln>
          <a:effectLst>
            <a:outerShdw dist="45791" dir="2021404"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74088" name="Line 8"/>
          <p:cNvSpPr>
            <a:spLocks noChangeShapeType="1"/>
          </p:cNvSpPr>
          <p:nvPr/>
        </p:nvSpPr>
        <p:spPr bwMode="auto">
          <a:xfrm>
            <a:off x="3733800" y="5334000"/>
            <a:ext cx="609600" cy="0"/>
          </a:xfrm>
          <a:prstGeom prst="line">
            <a:avLst/>
          </a:prstGeom>
          <a:noFill/>
          <a:ln w="28575">
            <a:solidFill>
              <a:schemeClr val="tx1"/>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4089" name="Line 9"/>
          <p:cNvSpPr>
            <a:spLocks noChangeShapeType="1"/>
          </p:cNvSpPr>
          <p:nvPr/>
        </p:nvSpPr>
        <p:spPr bwMode="auto">
          <a:xfrm flipH="1">
            <a:off x="2667000" y="3733800"/>
            <a:ext cx="1676400" cy="0"/>
          </a:xfrm>
          <a:prstGeom prst="line">
            <a:avLst/>
          </a:prstGeom>
          <a:noFill/>
          <a:ln w="28575">
            <a:solidFill>
              <a:schemeClr val="tx1"/>
            </a:solidFill>
            <a:round/>
            <a:headEnd type="triangle" w="med" len="med"/>
            <a:tailEnd type="triangle"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sp>
        <p:nvSpPr>
          <p:cNvPr id="174090" name="Rectangle 10"/>
          <p:cNvSpPr>
            <a:spLocks noChangeArrowheads="1"/>
          </p:cNvSpPr>
          <p:nvPr/>
        </p:nvSpPr>
        <p:spPr bwMode="auto">
          <a:xfrm>
            <a:off x="1981200" y="381000"/>
            <a:ext cx="4800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3600" b="0">
                <a:solidFill>
                  <a:srgbClr val="CC00CC"/>
                </a:solidFill>
              </a:rPr>
              <a:t>Traçabilité</a:t>
            </a:r>
            <a:endParaRPr lang="fr-FR" altLang="fr-FR" b="0"/>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9" name="Rectangle 5"/>
          <p:cNvSpPr>
            <a:spLocks noChangeArrowheads="1"/>
          </p:cNvSpPr>
          <p:nvPr/>
        </p:nvSpPr>
        <p:spPr bwMode="auto">
          <a:xfrm>
            <a:off x="2362200" y="2286000"/>
            <a:ext cx="5029200" cy="2209800"/>
          </a:xfrm>
          <a:prstGeom prst="rect">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defTabSz="762000">
              <a:spcBef>
                <a:spcPct val="0"/>
              </a:spcBef>
              <a:defRPr sz="3600" b="1">
                <a:solidFill>
                  <a:schemeClr val="accent2"/>
                </a:solidFill>
                <a:effectLst>
                  <a:outerShdw blurRad="38100" dist="38100" dir="2700000" algn="tl">
                    <a:srgbClr val="000000"/>
                  </a:outerShdw>
                </a:effectLst>
                <a:latin typeface="Arial" charset="0"/>
              </a:defRPr>
            </a:lvl1pPr>
            <a:lvl2pPr defTabSz="762000">
              <a:spcBef>
                <a:spcPct val="0"/>
              </a:spcBef>
              <a:defRPr sz="3600" b="1">
                <a:solidFill>
                  <a:schemeClr val="accent2"/>
                </a:solidFill>
                <a:effectLst>
                  <a:outerShdw blurRad="38100" dist="38100" dir="2700000" algn="tl">
                    <a:srgbClr val="000000"/>
                  </a:outerShdw>
                </a:effectLst>
                <a:latin typeface="Arial" charset="0"/>
              </a:defRPr>
            </a:lvl2pPr>
            <a:lvl3pPr defTabSz="762000">
              <a:spcBef>
                <a:spcPct val="0"/>
              </a:spcBef>
              <a:defRPr sz="3600" b="1">
                <a:solidFill>
                  <a:schemeClr val="accent2"/>
                </a:solidFill>
                <a:effectLst>
                  <a:outerShdw blurRad="38100" dist="38100" dir="2700000" algn="tl">
                    <a:srgbClr val="000000"/>
                  </a:outerShdw>
                </a:effectLst>
                <a:latin typeface="Arial" charset="0"/>
              </a:defRPr>
            </a:lvl3pPr>
            <a:lvl4pPr defTabSz="762000">
              <a:spcBef>
                <a:spcPct val="0"/>
              </a:spcBef>
              <a:defRPr sz="3600" b="1">
                <a:solidFill>
                  <a:schemeClr val="accent2"/>
                </a:solidFill>
                <a:effectLst>
                  <a:outerShdw blurRad="38100" dist="38100" dir="2700000" algn="tl">
                    <a:srgbClr val="000000"/>
                  </a:outerShdw>
                </a:effectLst>
                <a:latin typeface="Arial" charset="0"/>
              </a:defRPr>
            </a:lvl4pPr>
            <a:lvl5pPr defTabSz="762000">
              <a:spcBef>
                <a:spcPct val="0"/>
              </a:spcBef>
              <a:defRPr sz="3600" b="1">
                <a:solidFill>
                  <a:schemeClr val="accent2"/>
                </a:solidFill>
                <a:effectLst>
                  <a:outerShdw blurRad="38100" dist="38100" dir="2700000" algn="tl">
                    <a:srgbClr val="000000"/>
                  </a:outerShdw>
                </a:effectLst>
                <a:latin typeface="Arial" charset="0"/>
              </a:defRPr>
            </a:lvl5pPr>
            <a:lvl6pPr marL="4572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6pPr>
            <a:lvl7pPr marL="9144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7pPr>
            <a:lvl8pPr marL="13716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8pPr>
            <a:lvl9pPr marL="18288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9pPr>
          </a:lstStyle>
          <a:p>
            <a:r>
              <a:rPr lang="fr-FR" altLang="fr-FR"/>
              <a:t/>
            </a:r>
            <a:br>
              <a:rPr lang="fr-FR" altLang="fr-FR"/>
            </a:br>
            <a:r>
              <a:rPr lang="fr-FR" altLang="fr-FR" sz="6600"/>
              <a:t>DEMO</a:t>
            </a:r>
            <a:endParaRPr lang="fr-FR" altLang="fr-F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ctrTitle"/>
          </p:nvPr>
        </p:nvSpPr>
        <p:spPr bwMode="auto">
          <a:xfrm>
            <a:off x="685800" y="2286000"/>
            <a:ext cx="7772400" cy="1143000"/>
          </a:xfrm>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2075" tIns="46038" rIns="92075" bIns="46038" numCol="1" anchor="t" anchorCtr="0" compatLnSpc="1">
            <a:prstTxWarp prst="textNoShape">
              <a:avLst/>
            </a:prstTxWarp>
            <a:normAutofit fontScale="90000"/>
          </a:bodyPr>
          <a:lstStyle/>
          <a:p>
            <a:r>
              <a:rPr lang="fr-FR" altLang="fr-FR" sz="7200"/>
              <a:t>Expédition</a:t>
            </a:r>
            <a:endParaRPr lang="fr-FR" altLang="fr-FR" sz="7200">
              <a:solidFill>
                <a:srgbClr val="000066"/>
              </a:solidFill>
            </a:endParaRPr>
          </a:p>
        </p:txBody>
      </p:sp>
      <p:sp>
        <p:nvSpPr>
          <p:cNvPr id="2" name="Espace réservé du pied de page 1"/>
          <p:cNvSpPr>
            <a:spLocks noGrp="1"/>
          </p:cNvSpPr>
          <p:nvPr>
            <p:ph type="ftr" sz="quarter" idx="11"/>
          </p:nvPr>
        </p:nvSpPr>
        <p:spPr/>
        <p:txBody>
          <a:bodyPr>
            <a:normAutofit fontScale="77500" lnSpcReduction="20000"/>
          </a:bodyPr>
          <a:lstStyle/>
          <a:p>
            <a:r>
              <a:rPr lang="en-US" smtClean="0"/>
              <a:t>Sharesap.com®. Copyright©. All rights reserved. Par Mickael QUESNOT, Consultant SAP</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Line 2"/>
          <p:cNvSpPr>
            <a:spLocks noChangeShapeType="1"/>
          </p:cNvSpPr>
          <p:nvPr/>
        </p:nvSpPr>
        <p:spPr bwMode="auto">
          <a:xfrm>
            <a:off x="3733800" y="4044950"/>
            <a:ext cx="0" cy="2355850"/>
          </a:xfrm>
          <a:prstGeom prst="line">
            <a:avLst/>
          </a:prstGeom>
          <a:noFill/>
          <a:ln w="25399">
            <a:solidFill>
              <a:schemeClr val="hlink"/>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26" name="Rectangle 6"/>
          <p:cNvSpPr>
            <a:spLocks noChangeArrowheads="1"/>
          </p:cNvSpPr>
          <p:nvPr/>
        </p:nvSpPr>
        <p:spPr bwMode="auto">
          <a:xfrm>
            <a:off x="3870325" y="4594225"/>
            <a:ext cx="1143000" cy="7302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Temps du</a:t>
            </a:r>
          </a:p>
          <a:p>
            <a:r>
              <a:rPr lang="fr-FR" altLang="fr-FR" sz="1400" b="0">
                <a:solidFill>
                  <a:schemeClr val="tx2"/>
                </a:solidFill>
                <a:latin typeface="Arial" charset="0"/>
              </a:rPr>
              <a:t>picking et</a:t>
            </a:r>
          </a:p>
          <a:p>
            <a:r>
              <a:rPr lang="fr-FR" altLang="fr-FR" sz="1400" b="0">
                <a:solidFill>
                  <a:schemeClr val="tx2"/>
                </a:solidFill>
                <a:latin typeface="Arial" charset="0"/>
              </a:rPr>
              <a:t>d’emballage</a:t>
            </a:r>
          </a:p>
        </p:txBody>
      </p:sp>
      <p:sp>
        <p:nvSpPr>
          <p:cNvPr id="81927" name="Rectangle 7"/>
          <p:cNvSpPr>
            <a:spLocks noChangeArrowheads="1"/>
          </p:cNvSpPr>
          <p:nvPr/>
        </p:nvSpPr>
        <p:spPr bwMode="auto">
          <a:xfrm>
            <a:off x="5318125" y="4899025"/>
            <a:ext cx="1122363"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chargement</a:t>
            </a:r>
          </a:p>
        </p:txBody>
      </p:sp>
      <p:sp>
        <p:nvSpPr>
          <p:cNvPr id="81928" name="Rectangle 8"/>
          <p:cNvSpPr>
            <a:spLocks noChangeArrowheads="1"/>
          </p:cNvSpPr>
          <p:nvPr/>
        </p:nvSpPr>
        <p:spPr bwMode="auto">
          <a:xfrm>
            <a:off x="5318125" y="4441825"/>
            <a:ext cx="915988"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Durée du</a:t>
            </a:r>
          </a:p>
        </p:txBody>
      </p:sp>
      <p:sp>
        <p:nvSpPr>
          <p:cNvPr id="81929" name="Rectangle 9"/>
          <p:cNvSpPr>
            <a:spLocks noChangeArrowheads="1"/>
          </p:cNvSpPr>
          <p:nvPr/>
        </p:nvSpPr>
        <p:spPr bwMode="auto">
          <a:xfrm>
            <a:off x="6689725" y="4289425"/>
            <a:ext cx="885825"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transport</a:t>
            </a:r>
          </a:p>
        </p:txBody>
      </p:sp>
      <p:sp>
        <p:nvSpPr>
          <p:cNvPr id="81930" name="Rectangle 10"/>
          <p:cNvSpPr>
            <a:spLocks noChangeArrowheads="1"/>
          </p:cNvSpPr>
          <p:nvPr/>
        </p:nvSpPr>
        <p:spPr bwMode="auto">
          <a:xfrm>
            <a:off x="6689725" y="3832225"/>
            <a:ext cx="974725"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b="0">
                <a:solidFill>
                  <a:schemeClr val="tx2"/>
                </a:solidFill>
                <a:latin typeface="Arial" charset="0"/>
              </a:rPr>
              <a:t>Temps de</a:t>
            </a:r>
          </a:p>
        </p:txBody>
      </p:sp>
      <p:sp>
        <p:nvSpPr>
          <p:cNvPr id="81931" name="Rectangle 11"/>
          <p:cNvSpPr>
            <a:spLocks noChangeArrowheads="1"/>
          </p:cNvSpPr>
          <p:nvPr/>
        </p:nvSpPr>
        <p:spPr bwMode="auto">
          <a:xfrm>
            <a:off x="463550" y="1682750"/>
            <a:ext cx="3644900" cy="292100"/>
          </a:xfrm>
          <a:prstGeom prst="rect">
            <a:avLst/>
          </a:prstGeom>
          <a:solidFill>
            <a:srgbClr val="FCFEB9"/>
          </a:solidFill>
          <a:ln w="12699">
            <a:solidFill>
              <a:schemeClr val="tx1"/>
            </a:solidFill>
            <a:miter lim="800000"/>
            <a:headEnd/>
            <a:tailEnd/>
          </a:ln>
          <a:effectLst>
            <a:outerShdw dist="107763" dir="2700000" algn="ctr" rotWithShape="0">
              <a:schemeClr val="tx1"/>
            </a:outerShdw>
          </a:effectLst>
        </p:spPr>
        <p:txBody>
          <a:bodyPr wrap="none" anchor="ctr"/>
          <a:lstStyle/>
          <a:p>
            <a:endParaRPr lang="fr-FR"/>
          </a:p>
        </p:txBody>
      </p:sp>
      <p:sp>
        <p:nvSpPr>
          <p:cNvPr id="81932" name="Rectangle 12"/>
          <p:cNvSpPr>
            <a:spLocks noChangeArrowheads="1"/>
          </p:cNvSpPr>
          <p:nvPr/>
        </p:nvSpPr>
        <p:spPr bwMode="auto">
          <a:xfrm>
            <a:off x="838200" y="152400"/>
            <a:ext cx="6934200" cy="1077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3200" dirty="0">
                <a:solidFill>
                  <a:srgbClr val="CC00CC"/>
                </a:solidFill>
                <a:effectLst>
                  <a:outerShdw blurRad="38100" dist="38100" dir="2700000" algn="tl">
                    <a:srgbClr val="C0C0C0"/>
                  </a:outerShdw>
                </a:effectLst>
                <a:latin typeface="Arial" charset="0"/>
              </a:rPr>
              <a:t>Disponibilité et Ordonnancement</a:t>
            </a:r>
          </a:p>
          <a:p>
            <a:pPr algn="ctr"/>
            <a:r>
              <a:rPr lang="fr-FR" altLang="fr-FR" sz="3200" dirty="0">
                <a:solidFill>
                  <a:srgbClr val="CC00CC"/>
                </a:solidFill>
                <a:effectLst>
                  <a:outerShdw blurRad="38100" dist="38100" dir="2700000" algn="tl">
                    <a:srgbClr val="C0C0C0"/>
                  </a:outerShdw>
                </a:effectLst>
                <a:latin typeface="Arial" charset="0"/>
              </a:rPr>
              <a:t>des </a:t>
            </a:r>
            <a:r>
              <a:rPr lang="fr-FR" altLang="fr-FR" sz="3200" dirty="0" smtClean="0">
                <a:solidFill>
                  <a:srgbClr val="CC00CC"/>
                </a:solidFill>
                <a:effectLst>
                  <a:outerShdw blurRad="38100" dist="38100" dir="2700000" algn="tl">
                    <a:srgbClr val="C0C0C0"/>
                  </a:outerShdw>
                </a:effectLst>
                <a:latin typeface="Arial" charset="0"/>
              </a:rPr>
              <a:t>Expéditions (V_V2)</a:t>
            </a:r>
            <a:endParaRPr lang="fr-FR" altLang="fr-FR" sz="2800" dirty="0">
              <a:solidFill>
                <a:schemeClr val="accent2"/>
              </a:solidFill>
              <a:effectLst>
                <a:outerShdw blurRad="38100" dist="38100" dir="2700000" algn="tl">
                  <a:srgbClr val="C0C0C0"/>
                </a:outerShdw>
              </a:effectLst>
              <a:latin typeface="Arial" charset="0"/>
            </a:endParaRPr>
          </a:p>
        </p:txBody>
      </p:sp>
      <p:sp>
        <p:nvSpPr>
          <p:cNvPr id="81933" name="Line 13"/>
          <p:cNvSpPr>
            <a:spLocks noChangeShapeType="1"/>
          </p:cNvSpPr>
          <p:nvPr/>
        </p:nvSpPr>
        <p:spPr bwMode="auto">
          <a:xfrm>
            <a:off x="539750" y="3657600"/>
            <a:ext cx="8223250" cy="0"/>
          </a:xfrm>
          <a:prstGeom prst="line">
            <a:avLst/>
          </a:prstGeom>
          <a:noFill/>
          <a:ln w="101599">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34" name="Rectangle 14"/>
          <p:cNvSpPr>
            <a:spLocks noChangeArrowheads="1"/>
          </p:cNvSpPr>
          <p:nvPr/>
        </p:nvSpPr>
        <p:spPr bwMode="auto">
          <a:xfrm>
            <a:off x="441325" y="1652588"/>
            <a:ext cx="3740150" cy="366712"/>
          </a:xfrm>
          <a:prstGeom prst="rect">
            <a:avLst/>
          </a:prstGeom>
          <a:noFill/>
          <a:ln>
            <a:noFill/>
          </a:ln>
          <a:effectLst>
            <a:outerShdw algn="ctr" rotWithShape="0">
              <a:schemeClr val="folHlink"/>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800">
                <a:solidFill>
                  <a:schemeClr val="tx2"/>
                </a:solidFill>
                <a:latin typeface="Arial" charset="0"/>
              </a:rPr>
              <a:t>Ordonnancement de l’expédition</a:t>
            </a:r>
          </a:p>
        </p:txBody>
      </p:sp>
      <p:sp>
        <p:nvSpPr>
          <p:cNvPr id="81935" name="Line 15"/>
          <p:cNvSpPr>
            <a:spLocks noChangeShapeType="1"/>
          </p:cNvSpPr>
          <p:nvPr/>
        </p:nvSpPr>
        <p:spPr bwMode="auto">
          <a:xfrm>
            <a:off x="990600" y="3359150"/>
            <a:ext cx="0" cy="603250"/>
          </a:xfrm>
          <a:prstGeom prst="line">
            <a:avLst/>
          </a:prstGeom>
          <a:noFill/>
          <a:ln w="507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36" name="Line 16"/>
          <p:cNvSpPr>
            <a:spLocks noChangeShapeType="1"/>
          </p:cNvSpPr>
          <p:nvPr/>
        </p:nvSpPr>
        <p:spPr bwMode="auto">
          <a:xfrm>
            <a:off x="2362200" y="3359150"/>
            <a:ext cx="0" cy="603250"/>
          </a:xfrm>
          <a:prstGeom prst="line">
            <a:avLst/>
          </a:prstGeom>
          <a:noFill/>
          <a:ln w="507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37" name="Line 17"/>
          <p:cNvSpPr>
            <a:spLocks noChangeShapeType="1"/>
          </p:cNvSpPr>
          <p:nvPr/>
        </p:nvSpPr>
        <p:spPr bwMode="auto">
          <a:xfrm>
            <a:off x="3733800" y="3359150"/>
            <a:ext cx="0" cy="603250"/>
          </a:xfrm>
          <a:prstGeom prst="line">
            <a:avLst/>
          </a:prstGeom>
          <a:noFill/>
          <a:ln w="507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38" name="Line 18"/>
          <p:cNvSpPr>
            <a:spLocks noChangeShapeType="1"/>
          </p:cNvSpPr>
          <p:nvPr/>
        </p:nvSpPr>
        <p:spPr bwMode="auto">
          <a:xfrm>
            <a:off x="5105400" y="3359150"/>
            <a:ext cx="0" cy="603250"/>
          </a:xfrm>
          <a:prstGeom prst="line">
            <a:avLst/>
          </a:prstGeom>
          <a:noFill/>
          <a:ln w="507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39" name="Line 19"/>
          <p:cNvSpPr>
            <a:spLocks noChangeShapeType="1"/>
          </p:cNvSpPr>
          <p:nvPr/>
        </p:nvSpPr>
        <p:spPr bwMode="auto">
          <a:xfrm>
            <a:off x="6477000" y="3359150"/>
            <a:ext cx="0" cy="603250"/>
          </a:xfrm>
          <a:prstGeom prst="line">
            <a:avLst/>
          </a:prstGeom>
          <a:noFill/>
          <a:ln w="507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40" name="Line 20"/>
          <p:cNvSpPr>
            <a:spLocks noChangeShapeType="1"/>
          </p:cNvSpPr>
          <p:nvPr/>
        </p:nvSpPr>
        <p:spPr bwMode="auto">
          <a:xfrm>
            <a:off x="7848600" y="3359150"/>
            <a:ext cx="0" cy="603250"/>
          </a:xfrm>
          <a:prstGeom prst="line">
            <a:avLst/>
          </a:prstGeom>
          <a:noFill/>
          <a:ln w="507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41" name="Rectangle 21"/>
          <p:cNvSpPr>
            <a:spLocks noChangeArrowheads="1"/>
          </p:cNvSpPr>
          <p:nvPr/>
        </p:nvSpPr>
        <p:spPr bwMode="auto">
          <a:xfrm>
            <a:off x="463550" y="2139950"/>
            <a:ext cx="977900" cy="1130300"/>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42" name="Rectangle 22"/>
          <p:cNvSpPr>
            <a:spLocks noChangeArrowheads="1"/>
          </p:cNvSpPr>
          <p:nvPr/>
        </p:nvSpPr>
        <p:spPr bwMode="auto">
          <a:xfrm>
            <a:off x="1835150" y="2139950"/>
            <a:ext cx="977900" cy="1130300"/>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43" name="Rectangle 23"/>
          <p:cNvSpPr>
            <a:spLocks noChangeArrowheads="1"/>
          </p:cNvSpPr>
          <p:nvPr/>
        </p:nvSpPr>
        <p:spPr bwMode="auto">
          <a:xfrm>
            <a:off x="3206750" y="2139950"/>
            <a:ext cx="977900" cy="1130300"/>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44" name="Rectangle 24"/>
          <p:cNvSpPr>
            <a:spLocks noChangeArrowheads="1"/>
          </p:cNvSpPr>
          <p:nvPr/>
        </p:nvSpPr>
        <p:spPr bwMode="auto">
          <a:xfrm>
            <a:off x="4578350" y="2139950"/>
            <a:ext cx="977900" cy="1130300"/>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45" name="Rectangle 25"/>
          <p:cNvSpPr>
            <a:spLocks noChangeArrowheads="1"/>
          </p:cNvSpPr>
          <p:nvPr/>
        </p:nvSpPr>
        <p:spPr bwMode="auto">
          <a:xfrm>
            <a:off x="5949950" y="2139950"/>
            <a:ext cx="977900" cy="1130300"/>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46" name="Rectangle 26"/>
          <p:cNvSpPr>
            <a:spLocks noChangeArrowheads="1"/>
          </p:cNvSpPr>
          <p:nvPr/>
        </p:nvSpPr>
        <p:spPr bwMode="auto">
          <a:xfrm>
            <a:off x="7321550" y="2139950"/>
            <a:ext cx="977900" cy="1130300"/>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aphicFrame>
        <p:nvGraphicFramePr>
          <p:cNvPr id="81947" name="Object 27"/>
          <p:cNvGraphicFramePr>
            <a:graphicFrameLocks/>
          </p:cNvGraphicFramePr>
          <p:nvPr/>
        </p:nvGraphicFramePr>
        <p:xfrm>
          <a:off x="461963" y="2133600"/>
          <a:ext cx="1036637" cy="876300"/>
        </p:xfrm>
        <a:graphic>
          <a:graphicData uri="http://schemas.openxmlformats.org/presentationml/2006/ole">
            <mc:AlternateContent xmlns:mc="http://schemas.openxmlformats.org/markup-compatibility/2006">
              <mc:Choice xmlns:v="urn:schemas-microsoft-com:vml" Requires="v">
                <p:oleObj spid="_x0000_s81971" name="ClipArt" r:id="rId4" imgW="1036440" imgH="876240" progId="MS_ClipArt_Gallery.2">
                  <p:embed/>
                </p:oleObj>
              </mc:Choice>
              <mc:Fallback>
                <p:oleObj name="ClipArt" r:id="rId4" imgW="1036440" imgH="876240" progId="MS_ClipArt_Gallery.2">
                  <p:embed/>
                  <p:pic>
                    <p:nvPicPr>
                      <p:cNvPr id="0" name="Object 2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1963" y="2133600"/>
                        <a:ext cx="1036637"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1948" name="Rectangle 28"/>
          <p:cNvSpPr>
            <a:spLocks noChangeArrowheads="1"/>
          </p:cNvSpPr>
          <p:nvPr/>
        </p:nvSpPr>
        <p:spPr bwMode="auto">
          <a:xfrm>
            <a:off x="441325" y="2865438"/>
            <a:ext cx="1006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b="0">
                <a:solidFill>
                  <a:schemeClr val="tx2"/>
                </a:solidFill>
                <a:latin typeface="Arial" charset="0"/>
              </a:rPr>
              <a:t>Date de la</a:t>
            </a:r>
          </a:p>
          <a:p>
            <a:r>
              <a:rPr lang="fr-FR" altLang="fr-FR" sz="1200" b="0">
                <a:solidFill>
                  <a:schemeClr val="tx2"/>
                </a:solidFill>
                <a:latin typeface="Arial" charset="0"/>
              </a:rPr>
              <a:t>Cde client</a:t>
            </a:r>
          </a:p>
        </p:txBody>
      </p:sp>
      <p:graphicFrame>
        <p:nvGraphicFramePr>
          <p:cNvPr id="81949" name="Object 29"/>
          <p:cNvGraphicFramePr>
            <a:graphicFrameLocks/>
          </p:cNvGraphicFramePr>
          <p:nvPr/>
        </p:nvGraphicFramePr>
        <p:xfrm>
          <a:off x="1828800" y="2133600"/>
          <a:ext cx="1041400" cy="876300"/>
        </p:xfrm>
        <a:graphic>
          <a:graphicData uri="http://schemas.openxmlformats.org/presentationml/2006/ole">
            <mc:AlternateContent xmlns:mc="http://schemas.openxmlformats.org/markup-compatibility/2006">
              <mc:Choice xmlns:v="urn:schemas-microsoft-com:vml" Requires="v">
                <p:oleObj spid="_x0000_s81972" name="ClipArt" r:id="rId6" imgW="1041120" imgH="876240" progId="MS_ClipArt_Gallery.2">
                  <p:embed/>
                </p:oleObj>
              </mc:Choice>
              <mc:Fallback>
                <p:oleObj name="ClipArt" r:id="rId6" imgW="1041120" imgH="876240" progId="MS_ClipArt_Gallery.2">
                  <p:embed/>
                  <p:pic>
                    <p:nvPicPr>
                      <p:cNvPr id="0" name="Object 29"/>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28800" y="2133600"/>
                        <a:ext cx="1041400"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1950" name="Rectangle 30"/>
          <p:cNvSpPr>
            <a:spLocks noChangeArrowheads="1"/>
          </p:cNvSpPr>
          <p:nvPr/>
        </p:nvSpPr>
        <p:spPr bwMode="auto">
          <a:xfrm>
            <a:off x="1812925" y="2865438"/>
            <a:ext cx="1022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b="0">
                <a:solidFill>
                  <a:schemeClr val="tx2"/>
                </a:solidFill>
                <a:latin typeface="Arial" charset="0"/>
              </a:rPr>
              <a:t>Date de</a:t>
            </a:r>
          </a:p>
          <a:p>
            <a:r>
              <a:rPr lang="fr-FR" altLang="fr-FR" sz="1200" b="0">
                <a:solidFill>
                  <a:schemeClr val="tx2"/>
                </a:solidFill>
                <a:latin typeface="Arial" charset="0"/>
              </a:rPr>
              <a:t>l’affrètement</a:t>
            </a:r>
          </a:p>
        </p:txBody>
      </p:sp>
      <p:graphicFrame>
        <p:nvGraphicFramePr>
          <p:cNvPr id="81951" name="Object 31"/>
          <p:cNvGraphicFramePr>
            <a:graphicFrameLocks/>
          </p:cNvGraphicFramePr>
          <p:nvPr/>
        </p:nvGraphicFramePr>
        <p:xfrm>
          <a:off x="3200400" y="2133600"/>
          <a:ext cx="1041400" cy="812800"/>
        </p:xfrm>
        <a:graphic>
          <a:graphicData uri="http://schemas.openxmlformats.org/presentationml/2006/ole">
            <mc:AlternateContent xmlns:mc="http://schemas.openxmlformats.org/markup-compatibility/2006">
              <mc:Choice xmlns:v="urn:schemas-microsoft-com:vml" Requires="v">
                <p:oleObj spid="_x0000_s81973" name="ClipArt" r:id="rId8" imgW="1041120" imgH="812520" progId="MS_ClipArt_Gallery.2">
                  <p:embed/>
                </p:oleObj>
              </mc:Choice>
              <mc:Fallback>
                <p:oleObj name="ClipArt" r:id="rId8" imgW="1041120" imgH="812520" progId="MS_ClipArt_Gallery.2">
                  <p:embed/>
                  <p:pic>
                    <p:nvPicPr>
                      <p:cNvPr id="0" name="Object 3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00400" y="2133600"/>
                        <a:ext cx="1041400" cy="81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1952" name="Rectangle 32"/>
          <p:cNvSpPr>
            <a:spLocks noChangeArrowheads="1"/>
          </p:cNvSpPr>
          <p:nvPr/>
        </p:nvSpPr>
        <p:spPr bwMode="auto">
          <a:xfrm>
            <a:off x="3184525" y="2865438"/>
            <a:ext cx="1082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b="0">
                <a:solidFill>
                  <a:schemeClr val="tx2"/>
                </a:solidFill>
                <a:latin typeface="Arial" charset="0"/>
              </a:rPr>
              <a:t>Date de mise</a:t>
            </a:r>
          </a:p>
          <a:p>
            <a:r>
              <a:rPr lang="fr-FR" altLang="fr-FR" sz="1200" b="0">
                <a:solidFill>
                  <a:schemeClr val="tx2"/>
                </a:solidFill>
                <a:latin typeface="Arial" charset="0"/>
              </a:rPr>
              <a:t>à disposition</a:t>
            </a:r>
          </a:p>
        </p:txBody>
      </p:sp>
      <p:sp>
        <p:nvSpPr>
          <p:cNvPr id="81953" name="Rectangle 33"/>
          <p:cNvSpPr>
            <a:spLocks noChangeArrowheads="1"/>
          </p:cNvSpPr>
          <p:nvPr/>
        </p:nvSpPr>
        <p:spPr bwMode="auto">
          <a:xfrm>
            <a:off x="4556125" y="2865438"/>
            <a:ext cx="989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b="0">
                <a:solidFill>
                  <a:schemeClr val="tx2"/>
                </a:solidFill>
                <a:latin typeface="Arial" charset="0"/>
              </a:rPr>
              <a:t>Date de </a:t>
            </a:r>
          </a:p>
          <a:p>
            <a:r>
              <a:rPr lang="fr-FR" altLang="fr-FR" sz="1200" b="0">
                <a:solidFill>
                  <a:schemeClr val="tx2"/>
                </a:solidFill>
                <a:latin typeface="Arial" charset="0"/>
              </a:rPr>
              <a:t>chargement</a:t>
            </a:r>
          </a:p>
        </p:txBody>
      </p:sp>
      <p:sp>
        <p:nvSpPr>
          <p:cNvPr id="81954" name="Rectangle 34"/>
          <p:cNvSpPr>
            <a:spLocks noChangeArrowheads="1"/>
          </p:cNvSpPr>
          <p:nvPr/>
        </p:nvSpPr>
        <p:spPr bwMode="auto">
          <a:xfrm>
            <a:off x="5851525" y="2865438"/>
            <a:ext cx="1133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b="0">
                <a:solidFill>
                  <a:schemeClr val="tx2"/>
                </a:solidFill>
                <a:latin typeface="Arial" charset="0"/>
              </a:rPr>
              <a:t>Date sortie de</a:t>
            </a:r>
          </a:p>
          <a:p>
            <a:r>
              <a:rPr lang="fr-FR" altLang="fr-FR" sz="1200" b="0">
                <a:solidFill>
                  <a:schemeClr val="tx2"/>
                </a:solidFill>
                <a:latin typeface="Arial" charset="0"/>
              </a:rPr>
              <a:t>marchandise</a:t>
            </a:r>
          </a:p>
        </p:txBody>
      </p:sp>
      <p:sp>
        <p:nvSpPr>
          <p:cNvPr id="81955" name="Rectangle 35"/>
          <p:cNvSpPr>
            <a:spLocks noChangeArrowheads="1"/>
          </p:cNvSpPr>
          <p:nvPr/>
        </p:nvSpPr>
        <p:spPr bwMode="auto">
          <a:xfrm>
            <a:off x="7299325" y="2865438"/>
            <a:ext cx="76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b="0">
                <a:solidFill>
                  <a:schemeClr val="tx2"/>
                </a:solidFill>
                <a:latin typeface="Arial" charset="0"/>
              </a:rPr>
              <a:t>Date de </a:t>
            </a:r>
          </a:p>
          <a:p>
            <a:r>
              <a:rPr lang="fr-FR" altLang="fr-FR" sz="1200" b="0">
                <a:solidFill>
                  <a:schemeClr val="tx2"/>
                </a:solidFill>
                <a:latin typeface="Arial" charset="0"/>
              </a:rPr>
              <a:t>livraison</a:t>
            </a:r>
          </a:p>
        </p:txBody>
      </p:sp>
      <p:graphicFrame>
        <p:nvGraphicFramePr>
          <p:cNvPr id="81956" name="Object 36"/>
          <p:cNvGraphicFramePr>
            <a:graphicFrameLocks/>
          </p:cNvGraphicFramePr>
          <p:nvPr/>
        </p:nvGraphicFramePr>
        <p:xfrm>
          <a:off x="4567238" y="2133600"/>
          <a:ext cx="1046162" cy="822325"/>
        </p:xfrm>
        <a:graphic>
          <a:graphicData uri="http://schemas.openxmlformats.org/presentationml/2006/ole">
            <mc:AlternateContent xmlns:mc="http://schemas.openxmlformats.org/markup-compatibility/2006">
              <mc:Choice xmlns:v="urn:schemas-microsoft-com:vml" Requires="v">
                <p:oleObj spid="_x0000_s81974" name="ClipArt" r:id="rId10" imgW="1046160" imgH="822240" progId="MS_ClipArt_Gallery.2">
                  <p:embed/>
                </p:oleObj>
              </mc:Choice>
              <mc:Fallback>
                <p:oleObj name="ClipArt" r:id="rId10" imgW="1046160" imgH="822240" progId="MS_ClipArt_Gallery.2">
                  <p:embed/>
                  <p:pic>
                    <p:nvPicPr>
                      <p:cNvPr id="0" name="Object 36"/>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67238" y="2133600"/>
                        <a:ext cx="104616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1957" name="Object 37"/>
          <p:cNvGraphicFramePr>
            <a:graphicFrameLocks/>
          </p:cNvGraphicFramePr>
          <p:nvPr/>
        </p:nvGraphicFramePr>
        <p:xfrm>
          <a:off x="5943600" y="2106613"/>
          <a:ext cx="1068388" cy="839787"/>
        </p:xfrm>
        <a:graphic>
          <a:graphicData uri="http://schemas.openxmlformats.org/presentationml/2006/ole">
            <mc:AlternateContent xmlns:mc="http://schemas.openxmlformats.org/markup-compatibility/2006">
              <mc:Choice xmlns:v="urn:schemas-microsoft-com:vml" Requires="v">
                <p:oleObj spid="_x0000_s81975" name="ClipArt" r:id="rId12" imgW="1068120" imgH="839520" progId="MS_ClipArt_Gallery.2">
                  <p:embed/>
                </p:oleObj>
              </mc:Choice>
              <mc:Fallback>
                <p:oleObj name="ClipArt" r:id="rId12" imgW="1068120" imgH="839520" progId="MS_ClipArt_Gallery.2">
                  <p:embed/>
                  <p:pic>
                    <p:nvPicPr>
                      <p:cNvPr id="0" name="Object 37"/>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943600" y="2106613"/>
                        <a:ext cx="1068388" cy="83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1958" name="Object 38"/>
          <p:cNvGraphicFramePr>
            <a:graphicFrameLocks/>
          </p:cNvGraphicFramePr>
          <p:nvPr/>
        </p:nvGraphicFramePr>
        <p:xfrm>
          <a:off x="7315200" y="2133600"/>
          <a:ext cx="1035050" cy="812800"/>
        </p:xfrm>
        <a:graphic>
          <a:graphicData uri="http://schemas.openxmlformats.org/presentationml/2006/ole">
            <mc:AlternateContent xmlns:mc="http://schemas.openxmlformats.org/markup-compatibility/2006">
              <mc:Choice xmlns:v="urn:schemas-microsoft-com:vml" Requires="v">
                <p:oleObj spid="_x0000_s81976" name="ClipArt" r:id="rId14" imgW="1035000" imgH="812520" progId="MS_ClipArt_Gallery.2">
                  <p:embed/>
                </p:oleObj>
              </mc:Choice>
              <mc:Fallback>
                <p:oleObj name="ClipArt" r:id="rId14" imgW="1035000" imgH="812520" progId="MS_ClipArt_Gallery.2">
                  <p:embed/>
                  <p:pic>
                    <p:nvPicPr>
                      <p:cNvPr id="0" name="Object 38"/>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315200" y="2133600"/>
                        <a:ext cx="1035050" cy="81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1959" name="Line 39"/>
          <p:cNvSpPr>
            <a:spLocks noChangeShapeType="1"/>
          </p:cNvSpPr>
          <p:nvPr/>
        </p:nvSpPr>
        <p:spPr bwMode="auto">
          <a:xfrm flipH="1">
            <a:off x="6483350" y="4191000"/>
            <a:ext cx="1365250" cy="0"/>
          </a:xfrm>
          <a:prstGeom prst="line">
            <a:avLst/>
          </a:prstGeom>
          <a:noFill/>
          <a:ln w="101599">
            <a:solidFill>
              <a:srgbClr val="F39FD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60" name="Line 40"/>
          <p:cNvSpPr>
            <a:spLocks noChangeShapeType="1"/>
          </p:cNvSpPr>
          <p:nvPr/>
        </p:nvSpPr>
        <p:spPr bwMode="auto">
          <a:xfrm flipH="1">
            <a:off x="5111750" y="4800600"/>
            <a:ext cx="1365250" cy="0"/>
          </a:xfrm>
          <a:prstGeom prst="line">
            <a:avLst/>
          </a:prstGeom>
          <a:noFill/>
          <a:ln w="101599">
            <a:solidFill>
              <a:srgbClr val="F39FD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61" name="Line 41"/>
          <p:cNvSpPr>
            <a:spLocks noChangeShapeType="1"/>
          </p:cNvSpPr>
          <p:nvPr/>
        </p:nvSpPr>
        <p:spPr bwMode="auto">
          <a:xfrm flipH="1">
            <a:off x="3740150" y="5410200"/>
            <a:ext cx="1365250" cy="0"/>
          </a:xfrm>
          <a:prstGeom prst="line">
            <a:avLst/>
          </a:prstGeom>
          <a:noFill/>
          <a:ln w="101599">
            <a:solidFill>
              <a:srgbClr val="F39FD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62" name="Line 42"/>
          <p:cNvSpPr>
            <a:spLocks noChangeShapeType="1"/>
          </p:cNvSpPr>
          <p:nvPr/>
        </p:nvSpPr>
        <p:spPr bwMode="auto">
          <a:xfrm>
            <a:off x="990600" y="4044950"/>
            <a:ext cx="0" cy="2355850"/>
          </a:xfrm>
          <a:prstGeom prst="line">
            <a:avLst/>
          </a:prstGeom>
          <a:noFill/>
          <a:ln w="25399">
            <a:solidFill>
              <a:schemeClr val="hlink"/>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63" name="Line 43"/>
          <p:cNvSpPr>
            <a:spLocks noChangeShapeType="1"/>
          </p:cNvSpPr>
          <p:nvPr/>
        </p:nvSpPr>
        <p:spPr bwMode="auto">
          <a:xfrm>
            <a:off x="2362200" y="4044950"/>
            <a:ext cx="0" cy="2355850"/>
          </a:xfrm>
          <a:prstGeom prst="line">
            <a:avLst/>
          </a:prstGeom>
          <a:noFill/>
          <a:ln w="25399">
            <a:solidFill>
              <a:schemeClr val="hlink"/>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64" name="Line 44"/>
          <p:cNvSpPr>
            <a:spLocks noChangeShapeType="1"/>
          </p:cNvSpPr>
          <p:nvPr/>
        </p:nvSpPr>
        <p:spPr bwMode="auto">
          <a:xfrm>
            <a:off x="6477000" y="4044950"/>
            <a:ext cx="0" cy="2355850"/>
          </a:xfrm>
          <a:prstGeom prst="line">
            <a:avLst/>
          </a:prstGeom>
          <a:noFill/>
          <a:ln w="25399">
            <a:solidFill>
              <a:schemeClr val="hlink"/>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65" name="Line 45"/>
          <p:cNvSpPr>
            <a:spLocks noChangeShapeType="1"/>
          </p:cNvSpPr>
          <p:nvPr/>
        </p:nvSpPr>
        <p:spPr bwMode="auto">
          <a:xfrm>
            <a:off x="7848600" y="3968750"/>
            <a:ext cx="0" cy="2355850"/>
          </a:xfrm>
          <a:prstGeom prst="line">
            <a:avLst/>
          </a:prstGeom>
          <a:noFill/>
          <a:ln w="25399">
            <a:solidFill>
              <a:schemeClr val="hlink"/>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66" name="Line 46"/>
          <p:cNvSpPr>
            <a:spLocks noChangeShapeType="1"/>
          </p:cNvSpPr>
          <p:nvPr/>
        </p:nvSpPr>
        <p:spPr bwMode="auto">
          <a:xfrm>
            <a:off x="5105400" y="4044950"/>
            <a:ext cx="0" cy="2355850"/>
          </a:xfrm>
          <a:prstGeom prst="line">
            <a:avLst/>
          </a:prstGeom>
          <a:noFill/>
          <a:ln w="25399">
            <a:solidFill>
              <a:schemeClr val="hlink"/>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68" name="Rectangle 48" descr="Marbre blanc"/>
          <p:cNvSpPr>
            <a:spLocks noChangeArrowheads="1"/>
          </p:cNvSpPr>
          <p:nvPr/>
        </p:nvSpPr>
        <p:spPr bwMode="auto">
          <a:xfrm>
            <a:off x="4953000" y="1447800"/>
            <a:ext cx="2743200" cy="519113"/>
          </a:xfrm>
          <a:prstGeom prst="rect">
            <a:avLst/>
          </a:prstGeom>
          <a:blipFill dpi="0" rotWithShape="0">
            <a:blip r:embed="rId16"/>
            <a:srcRect/>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spcBef>
                <a:spcPct val="50000"/>
              </a:spcBef>
            </a:pPr>
            <a:r>
              <a:rPr lang="fr-FR" altLang="fr-FR" sz="2800">
                <a:latin typeface="Arial" charset="0"/>
              </a:rPr>
              <a:t>Calcul AMONT</a:t>
            </a:r>
          </a:p>
        </p:txBody>
      </p:sp>
      <p:sp>
        <p:nvSpPr>
          <p:cNvPr id="81969" name="Line 49"/>
          <p:cNvSpPr>
            <a:spLocks noChangeShapeType="1"/>
          </p:cNvSpPr>
          <p:nvPr/>
        </p:nvSpPr>
        <p:spPr bwMode="auto">
          <a:xfrm flipH="1">
            <a:off x="990600" y="4724400"/>
            <a:ext cx="2743200" cy="0"/>
          </a:xfrm>
          <a:prstGeom prst="line">
            <a:avLst/>
          </a:prstGeom>
          <a:noFill/>
          <a:ln w="101599">
            <a:solidFill>
              <a:srgbClr val="F39FD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1970" name="Text Box 50"/>
          <p:cNvSpPr txBox="1">
            <a:spLocks noChangeArrowheads="1"/>
          </p:cNvSpPr>
          <p:nvPr/>
        </p:nvSpPr>
        <p:spPr bwMode="auto">
          <a:xfrm>
            <a:off x="1066800" y="4953000"/>
            <a:ext cx="12192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spcBef>
                <a:spcPct val="50000"/>
              </a:spcBef>
            </a:pPr>
            <a:r>
              <a:rPr lang="fr-FR" altLang="fr-FR" sz="1400" b="0">
                <a:latin typeface="Arial" charset="0"/>
              </a:rPr>
              <a:t>Production et contrôle</a:t>
            </a:r>
            <a:endParaRPr lang="fr-FR" altLang="fr-FR" sz="1600" b="0">
              <a:latin typeface="Arial" charset="0"/>
            </a:endParaRPr>
          </a:p>
        </p:txBody>
      </p:sp>
      <p:sp>
        <p:nvSpPr>
          <p:cNvPr id="2" name="Espace réservé du pied de page 1"/>
          <p:cNvSpPr>
            <a:spLocks noGrp="1"/>
          </p:cNvSpPr>
          <p:nvPr>
            <p:ph type="ftr" sz="quarter" idx="11"/>
          </p:nvPr>
        </p:nvSpPr>
        <p:spPr/>
        <p:txBody>
          <a:bodyPr>
            <a:normAutofit fontScale="77500" lnSpcReduction="20000"/>
          </a:bodyPr>
          <a:lstStyle/>
          <a:p>
            <a:r>
              <a:rPr lang="en-US" smtClean="0"/>
              <a:t>Sharesap.com®. Copyright©. All rights reserved. Par Mickael QUESNOT, Consultant SAP</a:t>
            </a:r>
            <a:endParaRPr lang="en-US" dirty="0"/>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3"/>
          <p:cNvSpPr>
            <a:spLocks noChangeArrowheads="1"/>
          </p:cNvSpPr>
          <p:nvPr/>
        </p:nvSpPr>
        <p:spPr bwMode="auto">
          <a:xfrm>
            <a:off x="107504" y="685800"/>
            <a:ext cx="8807896" cy="523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2800" dirty="0">
                <a:solidFill>
                  <a:srgbClr val="CC00CC"/>
                </a:solidFill>
                <a:effectLst>
                  <a:outerShdw blurRad="38100" dist="38100" dir="2700000" algn="tl">
                    <a:srgbClr val="C0C0C0"/>
                  </a:outerShdw>
                </a:effectLst>
                <a:latin typeface="Arial" charset="0"/>
              </a:rPr>
              <a:t>Traitement de l’échéancier de </a:t>
            </a:r>
            <a:r>
              <a:rPr lang="fr-FR" altLang="fr-FR" sz="2800" dirty="0" smtClean="0">
                <a:solidFill>
                  <a:srgbClr val="CC00CC"/>
                </a:solidFill>
                <a:effectLst>
                  <a:outerShdw blurRad="38100" dist="38100" dir="2700000" algn="tl">
                    <a:srgbClr val="C0C0C0"/>
                  </a:outerShdw>
                </a:effectLst>
                <a:latin typeface="Arial" charset="0"/>
              </a:rPr>
              <a:t>livraisons (VL10E)</a:t>
            </a:r>
            <a:endParaRPr lang="fr-FR" altLang="fr-FR" sz="2800" dirty="0">
              <a:solidFill>
                <a:schemeClr val="accent2"/>
              </a:solidFill>
              <a:effectLst>
                <a:outerShdw blurRad="38100" dist="38100" dir="2700000" algn="tl">
                  <a:srgbClr val="C0C0C0"/>
                </a:outerShdw>
              </a:effectLst>
              <a:latin typeface="Arial" charset="0"/>
            </a:endParaRPr>
          </a:p>
        </p:txBody>
      </p:sp>
      <p:graphicFrame>
        <p:nvGraphicFramePr>
          <p:cNvPr id="86088" name="Object 72"/>
          <p:cNvGraphicFramePr>
            <a:graphicFrameLocks/>
          </p:cNvGraphicFramePr>
          <p:nvPr/>
        </p:nvGraphicFramePr>
        <p:xfrm>
          <a:off x="3505200" y="1295400"/>
          <a:ext cx="3657600" cy="1981200"/>
        </p:xfrm>
        <a:graphic>
          <a:graphicData uri="http://schemas.openxmlformats.org/presentationml/2006/ole">
            <mc:AlternateContent xmlns:mc="http://schemas.openxmlformats.org/markup-compatibility/2006">
              <mc:Choice xmlns:v="urn:schemas-microsoft-com:vml" Requires="v">
                <p:oleObj spid="_x0000_s86107" name="ClipArt" r:id="rId4" imgW="2565360" imgH="1739880" progId="MS_ClipArt_Gallery.2">
                  <p:embed/>
                </p:oleObj>
              </mc:Choice>
              <mc:Fallback>
                <p:oleObj name="ClipArt" r:id="rId4" imgW="2565360" imgH="1739880" progId="MS_ClipArt_Gallery.2">
                  <p:embed/>
                  <p:pic>
                    <p:nvPicPr>
                      <p:cNvPr id="0" name="Object 7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5200" y="1295400"/>
                        <a:ext cx="3657600"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6089" name="Rectangle 73"/>
          <p:cNvSpPr>
            <a:spLocks noChangeArrowheads="1"/>
          </p:cNvSpPr>
          <p:nvPr/>
        </p:nvSpPr>
        <p:spPr bwMode="auto">
          <a:xfrm>
            <a:off x="1143000" y="1905000"/>
            <a:ext cx="22193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a:solidFill>
                  <a:schemeClr val="tx2"/>
                </a:solidFill>
                <a:latin typeface="Arial" charset="0"/>
              </a:rPr>
              <a:t>Critères de </a:t>
            </a:r>
          </a:p>
          <a:p>
            <a:r>
              <a:rPr lang="fr-FR" altLang="fr-FR" sz="1400">
                <a:solidFill>
                  <a:schemeClr val="tx2"/>
                </a:solidFill>
                <a:latin typeface="Arial" charset="0"/>
              </a:rPr>
              <a:t>sélection pour affichage</a:t>
            </a:r>
            <a:endParaRPr lang="fr-FR" altLang="fr-FR" sz="1400" b="0">
              <a:solidFill>
                <a:schemeClr val="tx2"/>
              </a:solidFill>
              <a:latin typeface="Arial" charset="0"/>
            </a:endParaRPr>
          </a:p>
        </p:txBody>
      </p:sp>
      <p:sp>
        <p:nvSpPr>
          <p:cNvPr id="86090" name="Rectangle 74"/>
          <p:cNvSpPr>
            <a:spLocks noChangeArrowheads="1"/>
          </p:cNvSpPr>
          <p:nvPr/>
        </p:nvSpPr>
        <p:spPr bwMode="auto">
          <a:xfrm>
            <a:off x="3816350" y="1530350"/>
            <a:ext cx="2889250" cy="1441450"/>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6091" name="Rectangle 75"/>
          <p:cNvSpPr>
            <a:spLocks noChangeArrowheads="1"/>
          </p:cNvSpPr>
          <p:nvPr/>
        </p:nvSpPr>
        <p:spPr bwMode="auto">
          <a:xfrm>
            <a:off x="3794125" y="1722438"/>
            <a:ext cx="20256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Point d’expédition :  0110</a:t>
            </a:r>
          </a:p>
        </p:txBody>
      </p:sp>
      <p:sp>
        <p:nvSpPr>
          <p:cNvPr id="86092" name="Rectangle 76"/>
          <p:cNvSpPr>
            <a:spLocks noChangeArrowheads="1"/>
          </p:cNvSpPr>
          <p:nvPr/>
        </p:nvSpPr>
        <p:spPr bwMode="auto">
          <a:xfrm>
            <a:off x="3794125" y="2103438"/>
            <a:ext cx="6905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Dates :</a:t>
            </a:r>
          </a:p>
        </p:txBody>
      </p:sp>
      <p:sp>
        <p:nvSpPr>
          <p:cNvPr id="86093" name="Rectangle 77"/>
          <p:cNvSpPr>
            <a:spLocks noChangeArrowheads="1"/>
          </p:cNvSpPr>
          <p:nvPr/>
        </p:nvSpPr>
        <p:spPr bwMode="auto">
          <a:xfrm>
            <a:off x="4419600" y="2133600"/>
            <a:ext cx="18589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du 01/01/01 au 28/02/01</a:t>
            </a:r>
          </a:p>
        </p:txBody>
      </p:sp>
      <p:sp>
        <p:nvSpPr>
          <p:cNvPr id="86094" name="Line 78"/>
          <p:cNvSpPr>
            <a:spLocks noChangeShapeType="1"/>
          </p:cNvSpPr>
          <p:nvPr/>
        </p:nvSpPr>
        <p:spPr bwMode="auto">
          <a:xfrm flipV="1">
            <a:off x="3432175" y="1908175"/>
            <a:ext cx="374650" cy="222250"/>
          </a:xfrm>
          <a:prstGeom prst="line">
            <a:avLst/>
          </a:prstGeom>
          <a:noFill/>
          <a:ln w="12699">
            <a:solidFill>
              <a:schemeClr val="tx2"/>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6095" name="Line 79"/>
          <p:cNvSpPr>
            <a:spLocks noChangeShapeType="1"/>
          </p:cNvSpPr>
          <p:nvPr/>
        </p:nvSpPr>
        <p:spPr bwMode="auto">
          <a:xfrm>
            <a:off x="3435350" y="2216150"/>
            <a:ext cx="374650" cy="146050"/>
          </a:xfrm>
          <a:prstGeom prst="line">
            <a:avLst/>
          </a:prstGeom>
          <a:noFill/>
          <a:ln w="12699">
            <a:solidFill>
              <a:schemeClr val="tx2"/>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pic>
        <p:nvPicPr>
          <p:cNvPr id="86096" name="Picture 8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 y="3352800"/>
            <a:ext cx="8305800" cy="315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6100" name="Text Box 84"/>
          <p:cNvSpPr txBox="1">
            <a:spLocks noChangeArrowheads="1"/>
          </p:cNvSpPr>
          <p:nvPr/>
        </p:nvSpPr>
        <p:spPr bwMode="auto">
          <a:xfrm>
            <a:off x="3886200" y="2514600"/>
            <a:ext cx="2667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spcBef>
                <a:spcPct val="50000"/>
              </a:spcBef>
            </a:pPr>
            <a:r>
              <a:rPr lang="fr-FR" altLang="fr-FR" sz="1400"/>
              <a:t>Transporteur: 3515</a:t>
            </a:r>
            <a:endParaRPr lang="fr-FR" altLang="fr-FR" sz="3200"/>
          </a:p>
        </p:txBody>
      </p:sp>
      <p:sp>
        <p:nvSpPr>
          <p:cNvPr id="86101" name="Line 85"/>
          <p:cNvSpPr>
            <a:spLocks noChangeShapeType="1"/>
          </p:cNvSpPr>
          <p:nvPr/>
        </p:nvSpPr>
        <p:spPr bwMode="auto">
          <a:xfrm>
            <a:off x="3429000" y="2362200"/>
            <a:ext cx="381000" cy="3048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fr-FR"/>
          </a:p>
        </p:txBody>
      </p:sp>
      <p:sp>
        <p:nvSpPr>
          <p:cNvPr id="86106" name="Line 90"/>
          <p:cNvSpPr>
            <a:spLocks noChangeShapeType="1"/>
          </p:cNvSpPr>
          <p:nvPr/>
        </p:nvSpPr>
        <p:spPr bwMode="auto">
          <a:xfrm>
            <a:off x="3429000" y="2514600"/>
            <a:ext cx="374650" cy="146050"/>
          </a:xfrm>
          <a:prstGeom prst="line">
            <a:avLst/>
          </a:prstGeom>
          <a:noFill/>
          <a:ln w="12699">
            <a:solidFill>
              <a:schemeClr val="tx2"/>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 name="Espace réservé du pied de page 1"/>
          <p:cNvSpPr>
            <a:spLocks noGrp="1"/>
          </p:cNvSpPr>
          <p:nvPr>
            <p:ph type="ftr" sz="quarter" idx="11"/>
          </p:nvPr>
        </p:nvSpPr>
        <p:spPr/>
        <p:txBody>
          <a:bodyPr>
            <a:normAutofit fontScale="77500" lnSpcReduction="20000"/>
          </a:bodyPr>
          <a:lstStyle/>
          <a:p>
            <a:r>
              <a:rPr lang="en-US" smtClean="0"/>
              <a:t>Sharesap.com®. Copyright©. All rights reserved. Par Mickael QUESNOT, Consultant SAP</a:t>
            </a:r>
            <a:endParaRPr lang="en-US" dirty="0"/>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Oval 2"/>
          <p:cNvSpPr>
            <a:spLocks noChangeArrowheads="1"/>
          </p:cNvSpPr>
          <p:nvPr/>
        </p:nvSpPr>
        <p:spPr bwMode="auto">
          <a:xfrm>
            <a:off x="692150" y="3740150"/>
            <a:ext cx="2120900" cy="444500"/>
          </a:xfrm>
          <a:prstGeom prst="ellipse">
            <a:avLst/>
          </a:prstGeom>
          <a:solidFill>
            <a:srgbClr val="A2FFA3"/>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0115" name="Oval 3"/>
          <p:cNvSpPr>
            <a:spLocks noChangeArrowheads="1"/>
          </p:cNvSpPr>
          <p:nvPr/>
        </p:nvSpPr>
        <p:spPr bwMode="auto">
          <a:xfrm>
            <a:off x="692150" y="5568950"/>
            <a:ext cx="2120900" cy="444500"/>
          </a:xfrm>
          <a:prstGeom prst="ellipse">
            <a:avLst/>
          </a:prstGeom>
          <a:solidFill>
            <a:srgbClr val="A2FFA3"/>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0116" name="Oval 4"/>
          <p:cNvSpPr>
            <a:spLocks noChangeArrowheads="1"/>
          </p:cNvSpPr>
          <p:nvPr/>
        </p:nvSpPr>
        <p:spPr bwMode="auto">
          <a:xfrm>
            <a:off x="692150" y="1911350"/>
            <a:ext cx="2120900" cy="444500"/>
          </a:xfrm>
          <a:prstGeom prst="ellipse">
            <a:avLst/>
          </a:prstGeom>
          <a:solidFill>
            <a:srgbClr val="A2FFA3"/>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0117" name="Rectangle 5"/>
          <p:cNvSpPr>
            <a:spLocks noChangeArrowheads="1"/>
          </p:cNvSpPr>
          <p:nvPr/>
        </p:nvSpPr>
        <p:spPr bwMode="auto">
          <a:xfrm>
            <a:off x="381000" y="457200"/>
            <a:ext cx="8077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3200">
                <a:solidFill>
                  <a:srgbClr val="CC00CC"/>
                </a:solidFill>
                <a:effectLst>
                  <a:outerShdw blurRad="38100" dist="38100" dir="2700000" algn="tl">
                    <a:srgbClr val="C0C0C0"/>
                  </a:outerShdw>
                </a:effectLst>
                <a:latin typeface="Arial" charset="0"/>
              </a:rPr>
              <a:t>Liens entre commande client &amp; livraison</a:t>
            </a:r>
            <a:endParaRPr lang="fr-FR" altLang="fr-FR" sz="2800">
              <a:solidFill>
                <a:srgbClr val="CC00CC"/>
              </a:solidFill>
              <a:effectLst>
                <a:outerShdw blurRad="38100" dist="38100" dir="2700000" algn="tl">
                  <a:srgbClr val="C0C0C0"/>
                </a:outerShdw>
              </a:effectLst>
              <a:latin typeface="Arial" charset="0"/>
            </a:endParaRPr>
          </a:p>
        </p:txBody>
      </p:sp>
      <p:sp>
        <p:nvSpPr>
          <p:cNvPr id="90118" name="Line 6"/>
          <p:cNvSpPr>
            <a:spLocks noChangeShapeType="1"/>
          </p:cNvSpPr>
          <p:nvPr/>
        </p:nvSpPr>
        <p:spPr bwMode="auto">
          <a:xfrm>
            <a:off x="5416550" y="2057400"/>
            <a:ext cx="755650" cy="0"/>
          </a:xfrm>
          <a:prstGeom prst="line">
            <a:avLst/>
          </a:prstGeom>
          <a:noFill/>
          <a:ln w="76199">
            <a:solidFill>
              <a:schemeClr val="hlink"/>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0119" name="Rectangle 7"/>
          <p:cNvSpPr>
            <a:spLocks noChangeArrowheads="1"/>
          </p:cNvSpPr>
          <p:nvPr/>
        </p:nvSpPr>
        <p:spPr bwMode="auto">
          <a:xfrm>
            <a:off x="746125" y="1979613"/>
            <a:ext cx="20367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solidFill>
                  <a:schemeClr val="tx2"/>
                </a:solidFill>
                <a:latin typeface="Arial" charset="0"/>
              </a:rPr>
              <a:t>Livraison complète</a:t>
            </a:r>
          </a:p>
        </p:txBody>
      </p:sp>
      <p:sp>
        <p:nvSpPr>
          <p:cNvPr id="90120" name="Rectangle 8"/>
          <p:cNvSpPr>
            <a:spLocks noChangeArrowheads="1"/>
          </p:cNvSpPr>
          <p:nvPr/>
        </p:nvSpPr>
        <p:spPr bwMode="auto">
          <a:xfrm>
            <a:off x="746125" y="3808413"/>
            <a:ext cx="19240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solidFill>
                  <a:schemeClr val="tx2"/>
                </a:solidFill>
                <a:latin typeface="Arial" charset="0"/>
              </a:rPr>
              <a:t>Livraison partielle</a:t>
            </a:r>
          </a:p>
        </p:txBody>
      </p:sp>
      <p:sp>
        <p:nvSpPr>
          <p:cNvPr id="90121" name="Rectangle 9"/>
          <p:cNvSpPr>
            <a:spLocks noChangeArrowheads="1"/>
          </p:cNvSpPr>
          <p:nvPr/>
        </p:nvSpPr>
        <p:spPr bwMode="auto">
          <a:xfrm>
            <a:off x="974725" y="5637213"/>
            <a:ext cx="16176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solidFill>
                  <a:schemeClr val="tx2"/>
                </a:solidFill>
                <a:latin typeface="Arial" charset="0"/>
              </a:rPr>
              <a:t>Regroupement</a:t>
            </a:r>
          </a:p>
        </p:txBody>
      </p:sp>
      <p:sp>
        <p:nvSpPr>
          <p:cNvPr id="90122" name="Line 10"/>
          <p:cNvSpPr>
            <a:spLocks noChangeShapeType="1"/>
          </p:cNvSpPr>
          <p:nvPr/>
        </p:nvSpPr>
        <p:spPr bwMode="auto">
          <a:xfrm flipV="1">
            <a:off x="5413375" y="3355975"/>
            <a:ext cx="755650" cy="374650"/>
          </a:xfrm>
          <a:prstGeom prst="line">
            <a:avLst/>
          </a:prstGeom>
          <a:noFill/>
          <a:ln w="76199">
            <a:solidFill>
              <a:schemeClr val="hlink"/>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0123" name="Line 11"/>
          <p:cNvSpPr>
            <a:spLocks noChangeShapeType="1"/>
          </p:cNvSpPr>
          <p:nvPr/>
        </p:nvSpPr>
        <p:spPr bwMode="auto">
          <a:xfrm>
            <a:off x="5416550" y="3962400"/>
            <a:ext cx="755650" cy="0"/>
          </a:xfrm>
          <a:prstGeom prst="line">
            <a:avLst/>
          </a:prstGeom>
          <a:noFill/>
          <a:ln w="76199">
            <a:solidFill>
              <a:schemeClr val="hlink"/>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0124" name="Line 12"/>
          <p:cNvSpPr>
            <a:spLocks noChangeShapeType="1"/>
          </p:cNvSpPr>
          <p:nvPr/>
        </p:nvSpPr>
        <p:spPr bwMode="auto">
          <a:xfrm>
            <a:off x="5416550" y="4197350"/>
            <a:ext cx="755650" cy="298450"/>
          </a:xfrm>
          <a:prstGeom prst="line">
            <a:avLst/>
          </a:prstGeom>
          <a:noFill/>
          <a:ln w="76199">
            <a:solidFill>
              <a:schemeClr val="hlink"/>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0125" name="Line 13"/>
          <p:cNvSpPr>
            <a:spLocks noChangeShapeType="1"/>
          </p:cNvSpPr>
          <p:nvPr/>
        </p:nvSpPr>
        <p:spPr bwMode="auto">
          <a:xfrm>
            <a:off x="5416550" y="5492750"/>
            <a:ext cx="831850" cy="222250"/>
          </a:xfrm>
          <a:prstGeom prst="line">
            <a:avLst/>
          </a:prstGeom>
          <a:noFill/>
          <a:ln w="76199">
            <a:solidFill>
              <a:schemeClr val="hlink"/>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0126" name="Rectangle 14"/>
          <p:cNvSpPr>
            <a:spLocks noChangeArrowheads="1"/>
          </p:cNvSpPr>
          <p:nvPr/>
        </p:nvSpPr>
        <p:spPr bwMode="auto">
          <a:xfrm>
            <a:off x="6559550" y="1682750"/>
            <a:ext cx="1511300" cy="749300"/>
          </a:xfrm>
          <a:prstGeom prst="rect">
            <a:avLst/>
          </a:prstGeom>
          <a:solidFill>
            <a:schemeClr val="bg1"/>
          </a:solidFill>
          <a:ln w="12699">
            <a:solidFill>
              <a:schemeClr val="tx1"/>
            </a:solidFill>
            <a:miter lim="800000"/>
            <a:headEnd/>
            <a:tailEnd/>
          </a:ln>
          <a:effectLst>
            <a:outerShdw dist="107763" dir="2700000" algn="ctr" rotWithShape="0">
              <a:schemeClr val="tx2"/>
            </a:outerShdw>
          </a:effectLst>
        </p:spPr>
        <p:txBody>
          <a:bodyPr wrap="none" anchor="ctr"/>
          <a:lstStyle/>
          <a:p>
            <a:endParaRPr lang="fr-FR"/>
          </a:p>
        </p:txBody>
      </p:sp>
      <p:sp>
        <p:nvSpPr>
          <p:cNvPr id="90127" name="Rectangle 15"/>
          <p:cNvSpPr>
            <a:spLocks noChangeArrowheads="1"/>
          </p:cNvSpPr>
          <p:nvPr/>
        </p:nvSpPr>
        <p:spPr bwMode="auto">
          <a:xfrm>
            <a:off x="6559550" y="5492750"/>
            <a:ext cx="1511300" cy="749300"/>
          </a:xfrm>
          <a:prstGeom prst="rect">
            <a:avLst/>
          </a:prstGeom>
          <a:solidFill>
            <a:schemeClr val="bg1"/>
          </a:solidFill>
          <a:ln w="12699">
            <a:solidFill>
              <a:schemeClr val="tx1"/>
            </a:solidFill>
            <a:miter lim="800000"/>
            <a:headEnd/>
            <a:tailEnd/>
          </a:ln>
          <a:effectLst>
            <a:outerShdw dist="107763" dir="2700000" algn="ctr" rotWithShape="0">
              <a:schemeClr val="tx2"/>
            </a:outerShdw>
          </a:effectLst>
        </p:spPr>
        <p:txBody>
          <a:bodyPr wrap="none" anchor="ctr"/>
          <a:lstStyle/>
          <a:p>
            <a:endParaRPr lang="fr-FR"/>
          </a:p>
        </p:txBody>
      </p:sp>
      <p:sp>
        <p:nvSpPr>
          <p:cNvPr id="90128" name="Rectangle 16"/>
          <p:cNvSpPr>
            <a:spLocks noChangeArrowheads="1"/>
          </p:cNvSpPr>
          <p:nvPr/>
        </p:nvSpPr>
        <p:spPr bwMode="auto">
          <a:xfrm>
            <a:off x="6559550" y="4349750"/>
            <a:ext cx="1511300" cy="673100"/>
          </a:xfrm>
          <a:prstGeom prst="rect">
            <a:avLst/>
          </a:prstGeom>
          <a:solidFill>
            <a:schemeClr val="bg1"/>
          </a:solidFill>
          <a:ln w="12699">
            <a:solidFill>
              <a:schemeClr val="tx1"/>
            </a:solidFill>
            <a:miter lim="800000"/>
            <a:headEnd/>
            <a:tailEnd/>
          </a:ln>
          <a:effectLst>
            <a:outerShdw dist="107763" dir="2700000" algn="ctr" rotWithShape="0">
              <a:schemeClr val="tx2"/>
            </a:outerShdw>
          </a:effectLst>
        </p:spPr>
        <p:txBody>
          <a:bodyPr wrap="none" anchor="ctr"/>
          <a:lstStyle/>
          <a:p>
            <a:endParaRPr lang="fr-FR"/>
          </a:p>
        </p:txBody>
      </p:sp>
      <p:sp>
        <p:nvSpPr>
          <p:cNvPr id="90129" name="Rectangle 17"/>
          <p:cNvSpPr>
            <a:spLocks noChangeArrowheads="1"/>
          </p:cNvSpPr>
          <p:nvPr/>
        </p:nvSpPr>
        <p:spPr bwMode="auto">
          <a:xfrm>
            <a:off x="6559550" y="2825750"/>
            <a:ext cx="1511300" cy="673100"/>
          </a:xfrm>
          <a:prstGeom prst="rect">
            <a:avLst/>
          </a:prstGeom>
          <a:solidFill>
            <a:schemeClr val="bg1"/>
          </a:solidFill>
          <a:ln w="12699">
            <a:solidFill>
              <a:schemeClr val="tx1"/>
            </a:solidFill>
            <a:miter lim="800000"/>
            <a:headEnd/>
            <a:tailEnd/>
          </a:ln>
          <a:effectLst>
            <a:outerShdw dist="107763" dir="2700000" algn="ctr" rotWithShape="0">
              <a:schemeClr val="tx2"/>
            </a:outerShdw>
          </a:effectLst>
        </p:spPr>
        <p:txBody>
          <a:bodyPr wrap="none" anchor="ctr"/>
          <a:lstStyle/>
          <a:p>
            <a:endParaRPr lang="fr-FR"/>
          </a:p>
        </p:txBody>
      </p:sp>
      <p:sp>
        <p:nvSpPr>
          <p:cNvPr id="90130" name="Rectangle 18"/>
          <p:cNvSpPr>
            <a:spLocks noChangeArrowheads="1"/>
          </p:cNvSpPr>
          <p:nvPr/>
        </p:nvSpPr>
        <p:spPr bwMode="auto">
          <a:xfrm>
            <a:off x="6559550" y="3587750"/>
            <a:ext cx="1511300" cy="673100"/>
          </a:xfrm>
          <a:prstGeom prst="rect">
            <a:avLst/>
          </a:prstGeom>
          <a:solidFill>
            <a:schemeClr val="bg1"/>
          </a:solidFill>
          <a:ln w="12699">
            <a:solidFill>
              <a:schemeClr val="tx1"/>
            </a:solidFill>
            <a:miter lim="800000"/>
            <a:headEnd/>
            <a:tailEnd/>
          </a:ln>
          <a:effectLst>
            <a:outerShdw dist="107763" dir="2700000" algn="ctr" rotWithShape="0">
              <a:schemeClr val="tx2"/>
            </a:outerShdw>
          </a:effectLst>
        </p:spPr>
        <p:txBody>
          <a:bodyPr wrap="none" anchor="ctr"/>
          <a:lstStyle/>
          <a:p>
            <a:endParaRPr lang="fr-FR"/>
          </a:p>
        </p:txBody>
      </p:sp>
      <p:graphicFrame>
        <p:nvGraphicFramePr>
          <p:cNvPr id="90131" name="Object 19"/>
          <p:cNvGraphicFramePr>
            <a:graphicFrameLocks/>
          </p:cNvGraphicFramePr>
          <p:nvPr/>
        </p:nvGraphicFramePr>
        <p:xfrm>
          <a:off x="3352800" y="1752600"/>
          <a:ext cx="2032000" cy="660400"/>
        </p:xfrm>
        <a:graphic>
          <a:graphicData uri="http://schemas.openxmlformats.org/presentationml/2006/ole">
            <mc:AlternateContent xmlns:mc="http://schemas.openxmlformats.org/markup-compatibility/2006">
              <mc:Choice xmlns:v="urn:schemas-microsoft-com:vml" Requires="v">
                <p:oleObj spid="_x0000_s90145" name="ClipArt" r:id="rId4" imgW="2031840" imgH="660240" progId="MS_ClipArt_Gallery.2">
                  <p:embed/>
                </p:oleObj>
              </mc:Choice>
              <mc:Fallback>
                <p:oleObj name="ClipArt" r:id="rId4" imgW="2031840" imgH="660240" progId="MS_ClipArt_Gallery.2">
                  <p:embed/>
                  <p:pic>
                    <p:nvPicPr>
                      <p:cNvPr id="0" name="Object 1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1752600"/>
                        <a:ext cx="2032000" cy="66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0132" name="Object 20"/>
          <p:cNvGraphicFramePr>
            <a:graphicFrameLocks/>
          </p:cNvGraphicFramePr>
          <p:nvPr/>
        </p:nvGraphicFramePr>
        <p:xfrm>
          <a:off x="3276600" y="3657600"/>
          <a:ext cx="2032000" cy="660400"/>
        </p:xfrm>
        <a:graphic>
          <a:graphicData uri="http://schemas.openxmlformats.org/presentationml/2006/ole">
            <mc:AlternateContent xmlns:mc="http://schemas.openxmlformats.org/markup-compatibility/2006">
              <mc:Choice xmlns:v="urn:schemas-microsoft-com:vml" Requires="v">
                <p:oleObj spid="_x0000_s90146" name="ClipArt" r:id="rId6" imgW="2031840" imgH="660240" progId="MS_ClipArt_Gallery.2">
                  <p:embed/>
                </p:oleObj>
              </mc:Choice>
              <mc:Fallback>
                <p:oleObj name="ClipArt" r:id="rId6" imgW="2031840" imgH="660240" progId="MS_ClipArt_Gallery.2">
                  <p:embed/>
                  <p:pic>
                    <p:nvPicPr>
                      <p:cNvPr id="0" name="Object 2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76600" y="3657600"/>
                        <a:ext cx="2032000" cy="66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0133" name="Object 21"/>
          <p:cNvGraphicFramePr>
            <a:graphicFrameLocks/>
          </p:cNvGraphicFramePr>
          <p:nvPr/>
        </p:nvGraphicFramePr>
        <p:xfrm>
          <a:off x="3276600" y="5181600"/>
          <a:ext cx="2032000" cy="660400"/>
        </p:xfrm>
        <a:graphic>
          <a:graphicData uri="http://schemas.openxmlformats.org/presentationml/2006/ole">
            <mc:AlternateContent xmlns:mc="http://schemas.openxmlformats.org/markup-compatibility/2006">
              <mc:Choice xmlns:v="urn:schemas-microsoft-com:vml" Requires="v">
                <p:oleObj spid="_x0000_s90147" name="ClipArt" r:id="rId8" imgW="2031840" imgH="660240" progId="MS_ClipArt_Gallery.2">
                  <p:embed/>
                </p:oleObj>
              </mc:Choice>
              <mc:Fallback>
                <p:oleObj name="ClipArt" r:id="rId8" imgW="2031840" imgH="660240" progId="MS_ClipArt_Gallery.2">
                  <p:embed/>
                  <p:pic>
                    <p:nvPicPr>
                      <p:cNvPr id="0" name="Object 2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76600" y="5181600"/>
                        <a:ext cx="2032000" cy="66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0134" name="Object 22"/>
          <p:cNvGraphicFramePr>
            <a:graphicFrameLocks/>
          </p:cNvGraphicFramePr>
          <p:nvPr/>
        </p:nvGraphicFramePr>
        <p:xfrm>
          <a:off x="3276600" y="5791200"/>
          <a:ext cx="2032000" cy="660400"/>
        </p:xfrm>
        <a:graphic>
          <a:graphicData uri="http://schemas.openxmlformats.org/presentationml/2006/ole">
            <mc:AlternateContent xmlns:mc="http://schemas.openxmlformats.org/markup-compatibility/2006">
              <mc:Choice xmlns:v="urn:schemas-microsoft-com:vml" Requires="v">
                <p:oleObj spid="_x0000_s90148" name="ClipArt" r:id="rId10" imgW="2031840" imgH="660240" progId="MS_ClipArt_Gallery.2">
                  <p:embed/>
                </p:oleObj>
              </mc:Choice>
              <mc:Fallback>
                <p:oleObj name="ClipArt" r:id="rId10" imgW="2031840" imgH="660240" progId="MS_ClipArt_Gallery.2">
                  <p:embed/>
                  <p:pic>
                    <p:nvPicPr>
                      <p:cNvPr id="0" name="Object 22"/>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76600" y="5791200"/>
                        <a:ext cx="2032000" cy="66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0135" name="Line 23"/>
          <p:cNvSpPr>
            <a:spLocks noChangeShapeType="1"/>
          </p:cNvSpPr>
          <p:nvPr/>
        </p:nvSpPr>
        <p:spPr bwMode="auto">
          <a:xfrm flipV="1">
            <a:off x="5413375" y="5870575"/>
            <a:ext cx="755650" cy="146050"/>
          </a:xfrm>
          <a:prstGeom prst="line">
            <a:avLst/>
          </a:prstGeom>
          <a:noFill/>
          <a:ln w="76199">
            <a:solidFill>
              <a:schemeClr val="hlink"/>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0136" name="Rectangle 24"/>
          <p:cNvSpPr>
            <a:spLocks noChangeArrowheads="1"/>
          </p:cNvSpPr>
          <p:nvPr/>
        </p:nvSpPr>
        <p:spPr bwMode="auto">
          <a:xfrm>
            <a:off x="3336925" y="1903413"/>
            <a:ext cx="19113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solidFill>
                  <a:schemeClr val="tx2"/>
                </a:solidFill>
                <a:latin typeface="Arial" charset="0"/>
              </a:rPr>
              <a:t>Commande Client</a:t>
            </a:r>
          </a:p>
        </p:txBody>
      </p:sp>
      <p:sp>
        <p:nvSpPr>
          <p:cNvPr id="90137" name="Rectangle 25"/>
          <p:cNvSpPr>
            <a:spLocks noChangeArrowheads="1"/>
          </p:cNvSpPr>
          <p:nvPr/>
        </p:nvSpPr>
        <p:spPr bwMode="auto">
          <a:xfrm>
            <a:off x="3260725" y="3808413"/>
            <a:ext cx="19113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solidFill>
                  <a:schemeClr val="tx2"/>
                </a:solidFill>
                <a:latin typeface="Arial" charset="0"/>
              </a:rPr>
              <a:t>Commande Client</a:t>
            </a:r>
          </a:p>
        </p:txBody>
      </p:sp>
      <p:sp>
        <p:nvSpPr>
          <p:cNvPr id="90138" name="Rectangle 26"/>
          <p:cNvSpPr>
            <a:spLocks noChangeArrowheads="1"/>
          </p:cNvSpPr>
          <p:nvPr/>
        </p:nvSpPr>
        <p:spPr bwMode="auto">
          <a:xfrm>
            <a:off x="3260725" y="5332413"/>
            <a:ext cx="19113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solidFill>
                  <a:schemeClr val="tx2"/>
                </a:solidFill>
                <a:latin typeface="Arial" charset="0"/>
              </a:rPr>
              <a:t>Commande Client</a:t>
            </a:r>
          </a:p>
        </p:txBody>
      </p:sp>
      <p:sp>
        <p:nvSpPr>
          <p:cNvPr id="90139" name="Rectangle 27"/>
          <p:cNvSpPr>
            <a:spLocks noChangeArrowheads="1"/>
          </p:cNvSpPr>
          <p:nvPr/>
        </p:nvSpPr>
        <p:spPr bwMode="auto">
          <a:xfrm>
            <a:off x="3260725" y="5942013"/>
            <a:ext cx="19113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solidFill>
                  <a:schemeClr val="tx2"/>
                </a:solidFill>
                <a:latin typeface="Arial" charset="0"/>
              </a:rPr>
              <a:t>Commande Client</a:t>
            </a:r>
          </a:p>
        </p:txBody>
      </p:sp>
      <p:sp>
        <p:nvSpPr>
          <p:cNvPr id="90140" name="Rectangle 28"/>
          <p:cNvSpPr>
            <a:spLocks noChangeArrowheads="1"/>
          </p:cNvSpPr>
          <p:nvPr/>
        </p:nvSpPr>
        <p:spPr bwMode="auto">
          <a:xfrm>
            <a:off x="6613525" y="1674813"/>
            <a:ext cx="10874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solidFill>
                  <a:schemeClr val="tx2"/>
                </a:solidFill>
                <a:latin typeface="Arial" charset="0"/>
              </a:rPr>
              <a:t>Livraison</a:t>
            </a:r>
          </a:p>
        </p:txBody>
      </p:sp>
      <p:sp>
        <p:nvSpPr>
          <p:cNvPr id="90141" name="Rectangle 29"/>
          <p:cNvSpPr>
            <a:spLocks noChangeArrowheads="1"/>
          </p:cNvSpPr>
          <p:nvPr/>
        </p:nvSpPr>
        <p:spPr bwMode="auto">
          <a:xfrm>
            <a:off x="6613525" y="2817813"/>
            <a:ext cx="10874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solidFill>
                  <a:schemeClr val="tx2"/>
                </a:solidFill>
                <a:latin typeface="Arial" charset="0"/>
              </a:rPr>
              <a:t>Livraison</a:t>
            </a:r>
          </a:p>
        </p:txBody>
      </p:sp>
      <p:sp>
        <p:nvSpPr>
          <p:cNvPr id="90142" name="Rectangle 30"/>
          <p:cNvSpPr>
            <a:spLocks noChangeArrowheads="1"/>
          </p:cNvSpPr>
          <p:nvPr/>
        </p:nvSpPr>
        <p:spPr bwMode="auto">
          <a:xfrm>
            <a:off x="6613525" y="3579813"/>
            <a:ext cx="10874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solidFill>
                  <a:schemeClr val="tx2"/>
                </a:solidFill>
                <a:latin typeface="Arial" charset="0"/>
              </a:rPr>
              <a:t>Livraison</a:t>
            </a:r>
          </a:p>
        </p:txBody>
      </p:sp>
      <p:sp>
        <p:nvSpPr>
          <p:cNvPr id="90143" name="Rectangle 31"/>
          <p:cNvSpPr>
            <a:spLocks noChangeArrowheads="1"/>
          </p:cNvSpPr>
          <p:nvPr/>
        </p:nvSpPr>
        <p:spPr bwMode="auto">
          <a:xfrm>
            <a:off x="6613525" y="4341813"/>
            <a:ext cx="10874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solidFill>
                  <a:schemeClr val="tx2"/>
                </a:solidFill>
                <a:latin typeface="Arial" charset="0"/>
              </a:rPr>
              <a:t>Livraison</a:t>
            </a:r>
          </a:p>
        </p:txBody>
      </p:sp>
      <p:sp>
        <p:nvSpPr>
          <p:cNvPr id="90144" name="Rectangle 32"/>
          <p:cNvSpPr>
            <a:spLocks noChangeArrowheads="1"/>
          </p:cNvSpPr>
          <p:nvPr/>
        </p:nvSpPr>
        <p:spPr bwMode="auto">
          <a:xfrm>
            <a:off x="6613525" y="5484813"/>
            <a:ext cx="10874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solidFill>
                  <a:schemeClr val="tx2"/>
                </a:solidFill>
                <a:latin typeface="Arial" charset="0"/>
              </a:rPr>
              <a:t>Livraison</a:t>
            </a:r>
          </a:p>
        </p:txBody>
      </p:sp>
      <p:sp>
        <p:nvSpPr>
          <p:cNvPr id="2" name="Espace réservé du pied de page 1"/>
          <p:cNvSpPr>
            <a:spLocks noGrp="1"/>
          </p:cNvSpPr>
          <p:nvPr>
            <p:ph type="ftr" sz="quarter" idx="11"/>
          </p:nvPr>
        </p:nvSpPr>
        <p:spPr/>
        <p:txBody>
          <a:bodyPr>
            <a:normAutofit fontScale="77500" lnSpcReduction="20000"/>
          </a:bodyPr>
          <a:lstStyle/>
          <a:p>
            <a:r>
              <a:rPr lang="en-US" smtClean="0"/>
              <a:t>Sharesap.com®. Copyright©. All rights reserved. Par Mickael QUESNOT, Consultant SAP</a:t>
            </a:r>
            <a:endParaRPr lang="en-US" dirty="0"/>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ChangeArrowheads="1"/>
          </p:cNvSpPr>
          <p:nvPr/>
        </p:nvSpPr>
        <p:spPr bwMode="auto">
          <a:xfrm>
            <a:off x="4121150" y="6102350"/>
            <a:ext cx="2578100" cy="292100"/>
          </a:xfrm>
          <a:prstGeom prst="rect">
            <a:avLst/>
          </a:prstGeom>
          <a:solidFill>
            <a:srgbClr val="99FF99"/>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163" name="Freeform 3"/>
          <p:cNvSpPr>
            <a:spLocks/>
          </p:cNvSpPr>
          <p:nvPr/>
        </p:nvSpPr>
        <p:spPr bwMode="auto">
          <a:xfrm>
            <a:off x="609600" y="1981200"/>
            <a:ext cx="2128838" cy="4344988"/>
          </a:xfrm>
          <a:custGeom>
            <a:avLst/>
            <a:gdLst>
              <a:gd name="T0" fmla="*/ 0 w 1341"/>
              <a:gd name="T1" fmla="*/ 0 h 2737"/>
              <a:gd name="T2" fmla="*/ 1340 w 1341"/>
              <a:gd name="T3" fmla="*/ 0 h 2737"/>
              <a:gd name="T4" fmla="*/ 670 w 1341"/>
              <a:gd name="T5" fmla="*/ 2736 h 2737"/>
              <a:gd name="T6" fmla="*/ 0 w 1341"/>
              <a:gd name="T7" fmla="*/ 0 h 2737"/>
            </a:gdLst>
            <a:ahLst/>
            <a:cxnLst>
              <a:cxn ang="0">
                <a:pos x="T0" y="T1"/>
              </a:cxn>
              <a:cxn ang="0">
                <a:pos x="T2" y="T3"/>
              </a:cxn>
              <a:cxn ang="0">
                <a:pos x="T4" y="T5"/>
              </a:cxn>
              <a:cxn ang="0">
                <a:pos x="T6" y="T7"/>
              </a:cxn>
            </a:cxnLst>
            <a:rect l="0" t="0" r="r" b="b"/>
            <a:pathLst>
              <a:path w="1341" h="2737">
                <a:moveTo>
                  <a:pt x="0" y="0"/>
                </a:moveTo>
                <a:lnTo>
                  <a:pt x="1340" y="0"/>
                </a:lnTo>
                <a:lnTo>
                  <a:pt x="670" y="2736"/>
                </a:lnTo>
                <a:lnTo>
                  <a:pt x="0" y="0"/>
                </a:lnTo>
              </a:path>
            </a:pathLst>
          </a:custGeom>
          <a:solidFill>
            <a:srgbClr val="FC0128"/>
          </a:solidFill>
          <a:ln w="12699"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92164" name="Rectangle 4"/>
          <p:cNvSpPr>
            <a:spLocks noChangeArrowheads="1"/>
          </p:cNvSpPr>
          <p:nvPr/>
        </p:nvSpPr>
        <p:spPr bwMode="auto">
          <a:xfrm>
            <a:off x="3657600" y="533400"/>
            <a:ext cx="2438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3600">
                <a:solidFill>
                  <a:srgbClr val="CC00CC"/>
                </a:solidFill>
                <a:effectLst>
                  <a:outerShdw blurRad="38100" dist="38100" dir="2700000" algn="tl">
                    <a:srgbClr val="C0C0C0"/>
                  </a:outerShdw>
                </a:effectLst>
                <a:latin typeface="Arial" charset="0"/>
              </a:rPr>
              <a:t>Synthèse</a:t>
            </a:r>
            <a:endParaRPr lang="fr-FR" altLang="fr-FR" sz="2800">
              <a:solidFill>
                <a:schemeClr val="accent2"/>
              </a:solidFill>
              <a:effectLst>
                <a:outerShdw blurRad="38100" dist="38100" dir="2700000" algn="tl">
                  <a:srgbClr val="C0C0C0"/>
                </a:outerShdw>
              </a:effectLst>
              <a:latin typeface="Arial" charset="0"/>
            </a:endParaRPr>
          </a:p>
        </p:txBody>
      </p:sp>
      <p:sp>
        <p:nvSpPr>
          <p:cNvPr id="92165" name="Rectangle 5"/>
          <p:cNvSpPr>
            <a:spLocks noChangeArrowheads="1"/>
          </p:cNvSpPr>
          <p:nvPr/>
        </p:nvSpPr>
        <p:spPr bwMode="auto">
          <a:xfrm>
            <a:off x="844550" y="2139950"/>
            <a:ext cx="1663700" cy="292100"/>
          </a:xfrm>
          <a:prstGeom prst="rect">
            <a:avLst/>
          </a:prstGeom>
          <a:solidFill>
            <a:schemeClr val="bg1"/>
          </a:solidFill>
          <a:ln w="12699">
            <a:solidFill>
              <a:schemeClr val="tx1"/>
            </a:solidFill>
            <a:miter lim="800000"/>
            <a:headEnd/>
            <a:tailEnd/>
          </a:ln>
          <a:effectLst>
            <a:outerShdw dist="107763" dir="2700000" algn="ctr" rotWithShape="0">
              <a:schemeClr val="tx2"/>
            </a:outerShdw>
          </a:effectLst>
        </p:spPr>
        <p:txBody>
          <a:bodyPr wrap="none" anchor="ctr"/>
          <a:lstStyle/>
          <a:p>
            <a:endParaRPr lang="fr-FR"/>
          </a:p>
        </p:txBody>
      </p:sp>
      <p:sp>
        <p:nvSpPr>
          <p:cNvPr id="92166" name="Rectangle 6"/>
          <p:cNvSpPr>
            <a:spLocks noChangeArrowheads="1"/>
          </p:cNvSpPr>
          <p:nvPr/>
        </p:nvSpPr>
        <p:spPr bwMode="auto">
          <a:xfrm>
            <a:off x="844550" y="5492750"/>
            <a:ext cx="1663700" cy="292100"/>
          </a:xfrm>
          <a:prstGeom prst="rect">
            <a:avLst/>
          </a:prstGeom>
          <a:solidFill>
            <a:schemeClr val="bg1"/>
          </a:solidFill>
          <a:ln w="12699">
            <a:solidFill>
              <a:schemeClr val="tx1"/>
            </a:solidFill>
            <a:miter lim="800000"/>
            <a:headEnd/>
            <a:tailEnd/>
          </a:ln>
          <a:effectLst>
            <a:outerShdw dist="107763" dir="2700000" algn="ctr" rotWithShape="0">
              <a:schemeClr val="tx2"/>
            </a:outerShdw>
          </a:effectLst>
        </p:spPr>
        <p:txBody>
          <a:bodyPr wrap="none" anchor="ctr"/>
          <a:lstStyle/>
          <a:p>
            <a:endParaRPr lang="fr-FR"/>
          </a:p>
        </p:txBody>
      </p:sp>
      <p:sp>
        <p:nvSpPr>
          <p:cNvPr id="92167" name="Rectangle 7"/>
          <p:cNvSpPr>
            <a:spLocks noChangeArrowheads="1"/>
          </p:cNvSpPr>
          <p:nvPr/>
        </p:nvSpPr>
        <p:spPr bwMode="auto">
          <a:xfrm>
            <a:off x="844550" y="4806950"/>
            <a:ext cx="1663700" cy="292100"/>
          </a:xfrm>
          <a:prstGeom prst="rect">
            <a:avLst/>
          </a:prstGeom>
          <a:solidFill>
            <a:schemeClr val="bg1"/>
          </a:solidFill>
          <a:ln w="12699">
            <a:solidFill>
              <a:schemeClr val="tx1"/>
            </a:solidFill>
            <a:miter lim="800000"/>
            <a:headEnd/>
            <a:tailEnd/>
          </a:ln>
          <a:effectLst>
            <a:outerShdw dist="107763" dir="2700000" algn="ctr" rotWithShape="0">
              <a:schemeClr val="tx2"/>
            </a:outerShdw>
          </a:effectLst>
        </p:spPr>
        <p:txBody>
          <a:bodyPr wrap="none" anchor="ctr"/>
          <a:lstStyle/>
          <a:p>
            <a:endParaRPr lang="fr-FR"/>
          </a:p>
        </p:txBody>
      </p:sp>
      <p:sp>
        <p:nvSpPr>
          <p:cNvPr id="92168" name="Rectangle 8"/>
          <p:cNvSpPr>
            <a:spLocks noChangeArrowheads="1"/>
          </p:cNvSpPr>
          <p:nvPr/>
        </p:nvSpPr>
        <p:spPr bwMode="auto">
          <a:xfrm>
            <a:off x="844550" y="2825750"/>
            <a:ext cx="1663700" cy="292100"/>
          </a:xfrm>
          <a:prstGeom prst="rect">
            <a:avLst/>
          </a:prstGeom>
          <a:solidFill>
            <a:schemeClr val="bg1"/>
          </a:solidFill>
          <a:ln w="12699">
            <a:solidFill>
              <a:schemeClr val="tx1"/>
            </a:solidFill>
            <a:miter lim="800000"/>
            <a:headEnd/>
            <a:tailEnd/>
          </a:ln>
          <a:effectLst>
            <a:outerShdw dist="107763" dir="2700000" algn="ctr" rotWithShape="0">
              <a:schemeClr val="tx2"/>
            </a:outerShdw>
          </a:effectLst>
        </p:spPr>
        <p:txBody>
          <a:bodyPr wrap="none" anchor="ctr"/>
          <a:lstStyle/>
          <a:p>
            <a:endParaRPr lang="fr-FR"/>
          </a:p>
        </p:txBody>
      </p:sp>
      <p:sp>
        <p:nvSpPr>
          <p:cNvPr id="92169" name="Rectangle 9"/>
          <p:cNvSpPr>
            <a:spLocks noChangeArrowheads="1"/>
          </p:cNvSpPr>
          <p:nvPr/>
        </p:nvSpPr>
        <p:spPr bwMode="auto">
          <a:xfrm>
            <a:off x="844550" y="3587750"/>
            <a:ext cx="1663700" cy="292100"/>
          </a:xfrm>
          <a:prstGeom prst="rect">
            <a:avLst/>
          </a:prstGeom>
          <a:solidFill>
            <a:schemeClr val="bg1"/>
          </a:solidFill>
          <a:ln w="12699">
            <a:solidFill>
              <a:schemeClr val="tx1"/>
            </a:solidFill>
            <a:miter lim="800000"/>
            <a:headEnd/>
            <a:tailEnd/>
          </a:ln>
          <a:effectLst>
            <a:outerShdw dist="107763" dir="2700000" algn="ctr" rotWithShape="0">
              <a:schemeClr val="tx2"/>
            </a:outerShdw>
          </a:effectLst>
        </p:spPr>
        <p:txBody>
          <a:bodyPr wrap="none" anchor="ctr"/>
          <a:lstStyle/>
          <a:p>
            <a:endParaRPr lang="fr-FR"/>
          </a:p>
        </p:txBody>
      </p:sp>
      <p:sp>
        <p:nvSpPr>
          <p:cNvPr id="92170" name="Rectangle 10"/>
          <p:cNvSpPr>
            <a:spLocks noChangeArrowheads="1"/>
          </p:cNvSpPr>
          <p:nvPr/>
        </p:nvSpPr>
        <p:spPr bwMode="auto">
          <a:xfrm>
            <a:off x="1050925" y="2179638"/>
            <a:ext cx="13271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Suivi des délais</a:t>
            </a:r>
          </a:p>
        </p:txBody>
      </p:sp>
      <p:sp>
        <p:nvSpPr>
          <p:cNvPr id="92171" name="Rectangle 11"/>
          <p:cNvSpPr>
            <a:spLocks noChangeArrowheads="1"/>
          </p:cNvSpPr>
          <p:nvPr/>
        </p:nvSpPr>
        <p:spPr bwMode="auto">
          <a:xfrm>
            <a:off x="746125" y="2865438"/>
            <a:ext cx="18605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Création des livraisons</a:t>
            </a:r>
          </a:p>
        </p:txBody>
      </p:sp>
      <p:sp>
        <p:nvSpPr>
          <p:cNvPr id="92172" name="Rectangle 12"/>
          <p:cNvSpPr>
            <a:spLocks noChangeArrowheads="1"/>
          </p:cNvSpPr>
          <p:nvPr/>
        </p:nvSpPr>
        <p:spPr bwMode="auto">
          <a:xfrm>
            <a:off x="1127125" y="3627438"/>
            <a:ext cx="10906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Prélèvement</a:t>
            </a:r>
          </a:p>
        </p:txBody>
      </p:sp>
      <p:sp>
        <p:nvSpPr>
          <p:cNvPr id="92173" name="Rectangle 13"/>
          <p:cNvSpPr>
            <a:spLocks noChangeArrowheads="1"/>
          </p:cNvSpPr>
          <p:nvPr/>
        </p:nvSpPr>
        <p:spPr bwMode="auto">
          <a:xfrm>
            <a:off x="1203325" y="4846638"/>
            <a:ext cx="9461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Emballage</a:t>
            </a:r>
          </a:p>
        </p:txBody>
      </p:sp>
      <p:sp>
        <p:nvSpPr>
          <p:cNvPr id="92174" name="Rectangle 14"/>
          <p:cNvSpPr>
            <a:spLocks noChangeArrowheads="1"/>
          </p:cNvSpPr>
          <p:nvPr/>
        </p:nvSpPr>
        <p:spPr bwMode="auto">
          <a:xfrm>
            <a:off x="1203325" y="5532438"/>
            <a:ext cx="8953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Transport</a:t>
            </a:r>
          </a:p>
        </p:txBody>
      </p:sp>
      <p:sp>
        <p:nvSpPr>
          <p:cNvPr id="92175" name="Rectangle 15"/>
          <p:cNvSpPr>
            <a:spLocks noChangeArrowheads="1"/>
          </p:cNvSpPr>
          <p:nvPr/>
        </p:nvSpPr>
        <p:spPr bwMode="auto">
          <a:xfrm>
            <a:off x="3511550" y="2901950"/>
            <a:ext cx="4102100" cy="2501900"/>
          </a:xfrm>
          <a:prstGeom prst="rect">
            <a:avLst/>
          </a:prstGeom>
          <a:solidFill>
            <a:srgbClr val="99FF99"/>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176" name="Rectangle 16"/>
          <p:cNvSpPr>
            <a:spLocks noChangeArrowheads="1"/>
          </p:cNvSpPr>
          <p:nvPr/>
        </p:nvSpPr>
        <p:spPr bwMode="auto">
          <a:xfrm>
            <a:off x="3740150" y="3359150"/>
            <a:ext cx="901700" cy="901700"/>
          </a:xfrm>
          <a:prstGeom prst="rect">
            <a:avLst/>
          </a:prstGeom>
          <a:solidFill>
            <a:srgbClr val="C1CEFF"/>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177" name="Rectangle 17"/>
          <p:cNvSpPr>
            <a:spLocks noChangeArrowheads="1"/>
          </p:cNvSpPr>
          <p:nvPr/>
        </p:nvSpPr>
        <p:spPr bwMode="auto">
          <a:xfrm>
            <a:off x="5111750" y="3359150"/>
            <a:ext cx="901700" cy="901700"/>
          </a:xfrm>
          <a:prstGeom prst="rect">
            <a:avLst/>
          </a:prstGeom>
          <a:solidFill>
            <a:srgbClr val="C1CEFF"/>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178" name="Rectangle 18"/>
          <p:cNvSpPr>
            <a:spLocks noChangeArrowheads="1"/>
          </p:cNvSpPr>
          <p:nvPr/>
        </p:nvSpPr>
        <p:spPr bwMode="auto">
          <a:xfrm>
            <a:off x="6483350" y="3359150"/>
            <a:ext cx="901700" cy="901700"/>
          </a:xfrm>
          <a:prstGeom prst="rect">
            <a:avLst/>
          </a:prstGeom>
          <a:solidFill>
            <a:srgbClr val="C1CEFF"/>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179" name="Rectangle 19"/>
          <p:cNvSpPr>
            <a:spLocks noChangeArrowheads="1"/>
          </p:cNvSpPr>
          <p:nvPr/>
        </p:nvSpPr>
        <p:spPr bwMode="auto">
          <a:xfrm>
            <a:off x="3794125" y="3398838"/>
            <a:ext cx="7937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Magasin</a:t>
            </a:r>
          </a:p>
        </p:txBody>
      </p:sp>
      <p:sp>
        <p:nvSpPr>
          <p:cNvPr id="92180" name="Rectangle 20"/>
          <p:cNvSpPr>
            <a:spLocks noChangeArrowheads="1"/>
          </p:cNvSpPr>
          <p:nvPr/>
        </p:nvSpPr>
        <p:spPr bwMode="auto">
          <a:xfrm>
            <a:off x="5165725" y="3398838"/>
            <a:ext cx="7937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Magasin</a:t>
            </a:r>
          </a:p>
        </p:txBody>
      </p:sp>
      <p:sp>
        <p:nvSpPr>
          <p:cNvPr id="92181" name="Rectangle 21"/>
          <p:cNvSpPr>
            <a:spLocks noChangeArrowheads="1"/>
          </p:cNvSpPr>
          <p:nvPr/>
        </p:nvSpPr>
        <p:spPr bwMode="auto">
          <a:xfrm>
            <a:off x="6537325" y="3398838"/>
            <a:ext cx="7937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Magasin</a:t>
            </a:r>
          </a:p>
        </p:txBody>
      </p:sp>
      <p:sp>
        <p:nvSpPr>
          <p:cNvPr id="92182" name="Rectangle 22"/>
          <p:cNvSpPr>
            <a:spLocks noChangeArrowheads="1"/>
          </p:cNvSpPr>
          <p:nvPr/>
        </p:nvSpPr>
        <p:spPr bwMode="auto">
          <a:xfrm>
            <a:off x="4022725" y="3611563"/>
            <a:ext cx="325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2000">
                <a:solidFill>
                  <a:schemeClr val="tx2"/>
                </a:solidFill>
                <a:latin typeface="Arial" charset="0"/>
              </a:rPr>
              <a:t>1</a:t>
            </a:r>
          </a:p>
        </p:txBody>
      </p:sp>
      <p:sp>
        <p:nvSpPr>
          <p:cNvPr id="92183" name="Rectangle 23"/>
          <p:cNvSpPr>
            <a:spLocks noChangeArrowheads="1"/>
          </p:cNvSpPr>
          <p:nvPr/>
        </p:nvSpPr>
        <p:spPr bwMode="auto">
          <a:xfrm>
            <a:off x="5394325" y="3611563"/>
            <a:ext cx="325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2000">
                <a:solidFill>
                  <a:schemeClr val="tx2"/>
                </a:solidFill>
                <a:latin typeface="Arial" charset="0"/>
              </a:rPr>
              <a:t>2</a:t>
            </a:r>
          </a:p>
        </p:txBody>
      </p:sp>
      <p:sp>
        <p:nvSpPr>
          <p:cNvPr id="92184" name="Rectangle 24"/>
          <p:cNvSpPr>
            <a:spLocks noChangeArrowheads="1"/>
          </p:cNvSpPr>
          <p:nvPr/>
        </p:nvSpPr>
        <p:spPr bwMode="auto">
          <a:xfrm>
            <a:off x="6765925" y="3611563"/>
            <a:ext cx="325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2000">
                <a:solidFill>
                  <a:schemeClr val="tx2"/>
                </a:solidFill>
                <a:latin typeface="Arial" charset="0"/>
              </a:rPr>
              <a:t>3</a:t>
            </a:r>
          </a:p>
        </p:txBody>
      </p:sp>
      <p:sp>
        <p:nvSpPr>
          <p:cNvPr id="92185" name="Rectangle 25"/>
          <p:cNvSpPr>
            <a:spLocks noChangeArrowheads="1"/>
          </p:cNvSpPr>
          <p:nvPr/>
        </p:nvSpPr>
        <p:spPr bwMode="auto">
          <a:xfrm>
            <a:off x="4556125" y="2894013"/>
            <a:ext cx="18669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solidFill>
                  <a:schemeClr val="tx2"/>
                </a:solidFill>
                <a:latin typeface="Arial" charset="0"/>
              </a:rPr>
              <a:t>D  I  V  I  S  I  O  N</a:t>
            </a:r>
          </a:p>
        </p:txBody>
      </p:sp>
      <p:sp>
        <p:nvSpPr>
          <p:cNvPr id="92186" name="Oval 26"/>
          <p:cNvSpPr>
            <a:spLocks noChangeArrowheads="1"/>
          </p:cNvSpPr>
          <p:nvPr/>
        </p:nvSpPr>
        <p:spPr bwMode="auto">
          <a:xfrm>
            <a:off x="3816350" y="4654550"/>
            <a:ext cx="1358900" cy="596900"/>
          </a:xfrm>
          <a:prstGeom prst="ellipse">
            <a:avLst/>
          </a:prstGeom>
          <a:solidFill>
            <a:srgbClr val="5840E8"/>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187" name="Rectangle 27"/>
          <p:cNvSpPr>
            <a:spLocks noChangeArrowheads="1"/>
          </p:cNvSpPr>
          <p:nvPr/>
        </p:nvSpPr>
        <p:spPr bwMode="auto">
          <a:xfrm>
            <a:off x="3946525" y="4694238"/>
            <a:ext cx="1081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200">
                <a:solidFill>
                  <a:schemeClr val="tx2"/>
                </a:solidFill>
                <a:latin typeface="Arial" charset="0"/>
              </a:rPr>
              <a:t>Point</a:t>
            </a:r>
          </a:p>
          <a:p>
            <a:pPr algn="ctr"/>
            <a:r>
              <a:rPr lang="fr-FR" altLang="fr-FR" sz="1200">
                <a:solidFill>
                  <a:schemeClr val="tx2"/>
                </a:solidFill>
                <a:latin typeface="Arial" charset="0"/>
              </a:rPr>
              <a:t>d’expédition</a:t>
            </a:r>
          </a:p>
        </p:txBody>
      </p:sp>
      <p:sp>
        <p:nvSpPr>
          <p:cNvPr id="92188" name="Oval 28"/>
          <p:cNvSpPr>
            <a:spLocks noChangeArrowheads="1"/>
          </p:cNvSpPr>
          <p:nvPr/>
        </p:nvSpPr>
        <p:spPr bwMode="auto">
          <a:xfrm>
            <a:off x="5949950" y="4654550"/>
            <a:ext cx="1358900" cy="596900"/>
          </a:xfrm>
          <a:prstGeom prst="ellipse">
            <a:avLst/>
          </a:prstGeom>
          <a:solidFill>
            <a:srgbClr val="5840E8"/>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189" name="Rectangle 29"/>
          <p:cNvSpPr>
            <a:spLocks noChangeArrowheads="1"/>
          </p:cNvSpPr>
          <p:nvPr/>
        </p:nvSpPr>
        <p:spPr bwMode="auto">
          <a:xfrm>
            <a:off x="6080125" y="4694238"/>
            <a:ext cx="1081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200">
                <a:solidFill>
                  <a:schemeClr val="tx2"/>
                </a:solidFill>
                <a:latin typeface="Arial" charset="0"/>
              </a:rPr>
              <a:t>Point</a:t>
            </a:r>
          </a:p>
          <a:p>
            <a:pPr algn="ctr"/>
            <a:r>
              <a:rPr lang="fr-FR" altLang="fr-FR" sz="1200">
                <a:solidFill>
                  <a:schemeClr val="tx2"/>
                </a:solidFill>
                <a:latin typeface="Arial" charset="0"/>
              </a:rPr>
              <a:t>d’expédition</a:t>
            </a:r>
          </a:p>
        </p:txBody>
      </p:sp>
      <p:sp>
        <p:nvSpPr>
          <p:cNvPr id="92190" name="Rectangle 30"/>
          <p:cNvSpPr>
            <a:spLocks noChangeArrowheads="1"/>
          </p:cNvSpPr>
          <p:nvPr/>
        </p:nvSpPr>
        <p:spPr bwMode="auto">
          <a:xfrm>
            <a:off x="4175125" y="6142038"/>
            <a:ext cx="24876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Réceptionnaire de marchandise</a:t>
            </a:r>
          </a:p>
        </p:txBody>
      </p:sp>
      <p:sp>
        <p:nvSpPr>
          <p:cNvPr id="92191" name="Rectangle 31"/>
          <p:cNvSpPr>
            <a:spLocks noChangeArrowheads="1"/>
          </p:cNvSpPr>
          <p:nvPr/>
        </p:nvSpPr>
        <p:spPr bwMode="auto">
          <a:xfrm>
            <a:off x="4806950" y="5873750"/>
            <a:ext cx="2578100" cy="292100"/>
          </a:xfrm>
          <a:prstGeom prst="rect">
            <a:avLst/>
          </a:prstGeom>
          <a:solidFill>
            <a:srgbClr val="99FF99"/>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192" name="Rectangle 32"/>
          <p:cNvSpPr>
            <a:spLocks noChangeArrowheads="1"/>
          </p:cNvSpPr>
          <p:nvPr/>
        </p:nvSpPr>
        <p:spPr bwMode="auto">
          <a:xfrm>
            <a:off x="4860925" y="5913438"/>
            <a:ext cx="24876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Réceptionnaire de marchandise</a:t>
            </a:r>
          </a:p>
        </p:txBody>
      </p:sp>
      <p:sp>
        <p:nvSpPr>
          <p:cNvPr id="92193" name="Rectangle 33"/>
          <p:cNvSpPr>
            <a:spLocks noChangeArrowheads="1"/>
          </p:cNvSpPr>
          <p:nvPr/>
        </p:nvSpPr>
        <p:spPr bwMode="auto">
          <a:xfrm>
            <a:off x="5492750" y="5645150"/>
            <a:ext cx="2578100" cy="292100"/>
          </a:xfrm>
          <a:prstGeom prst="rect">
            <a:avLst/>
          </a:prstGeom>
          <a:solidFill>
            <a:srgbClr val="99FF99"/>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194" name="Rectangle 34"/>
          <p:cNvSpPr>
            <a:spLocks noChangeArrowheads="1"/>
          </p:cNvSpPr>
          <p:nvPr/>
        </p:nvSpPr>
        <p:spPr bwMode="auto">
          <a:xfrm>
            <a:off x="5546725" y="5684838"/>
            <a:ext cx="24876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Réceptionnaire de marchandise</a:t>
            </a:r>
          </a:p>
        </p:txBody>
      </p:sp>
      <p:sp>
        <p:nvSpPr>
          <p:cNvPr id="92195" name="Line 35"/>
          <p:cNvSpPr>
            <a:spLocks noChangeShapeType="1"/>
          </p:cNvSpPr>
          <p:nvPr/>
        </p:nvSpPr>
        <p:spPr bwMode="auto">
          <a:xfrm>
            <a:off x="4578350" y="5340350"/>
            <a:ext cx="679450" cy="298450"/>
          </a:xfrm>
          <a:prstGeom prst="line">
            <a:avLst/>
          </a:prstGeom>
          <a:noFill/>
          <a:ln w="12699">
            <a:solidFill>
              <a:schemeClr val="tx2"/>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196" name="Line 36"/>
          <p:cNvSpPr>
            <a:spLocks noChangeShapeType="1"/>
          </p:cNvSpPr>
          <p:nvPr/>
        </p:nvSpPr>
        <p:spPr bwMode="auto">
          <a:xfrm>
            <a:off x="4502150" y="5340350"/>
            <a:ext cx="222250" cy="374650"/>
          </a:xfrm>
          <a:prstGeom prst="line">
            <a:avLst/>
          </a:prstGeom>
          <a:noFill/>
          <a:ln w="12699">
            <a:solidFill>
              <a:schemeClr val="tx2"/>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197" name="Line 37"/>
          <p:cNvSpPr>
            <a:spLocks noChangeShapeType="1"/>
          </p:cNvSpPr>
          <p:nvPr/>
        </p:nvSpPr>
        <p:spPr bwMode="auto">
          <a:xfrm flipH="1">
            <a:off x="4349750" y="5340350"/>
            <a:ext cx="69850" cy="603250"/>
          </a:xfrm>
          <a:prstGeom prst="line">
            <a:avLst/>
          </a:prstGeom>
          <a:noFill/>
          <a:ln w="12699">
            <a:solidFill>
              <a:schemeClr val="tx2"/>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198" name="Line 38"/>
          <p:cNvSpPr>
            <a:spLocks noChangeShapeType="1"/>
          </p:cNvSpPr>
          <p:nvPr/>
        </p:nvSpPr>
        <p:spPr bwMode="auto">
          <a:xfrm flipH="1">
            <a:off x="6559550" y="5340350"/>
            <a:ext cx="69850" cy="222250"/>
          </a:xfrm>
          <a:prstGeom prst="line">
            <a:avLst/>
          </a:prstGeom>
          <a:noFill/>
          <a:ln w="12699">
            <a:solidFill>
              <a:schemeClr val="tx2"/>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199" name="Rectangle 39"/>
          <p:cNvSpPr>
            <a:spLocks noChangeArrowheads="1"/>
          </p:cNvSpPr>
          <p:nvPr/>
        </p:nvSpPr>
        <p:spPr bwMode="auto">
          <a:xfrm>
            <a:off x="4578350" y="1682750"/>
            <a:ext cx="1206500" cy="368300"/>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200" name="Rectangle 40"/>
          <p:cNvSpPr>
            <a:spLocks noChangeArrowheads="1"/>
          </p:cNvSpPr>
          <p:nvPr/>
        </p:nvSpPr>
        <p:spPr bwMode="auto">
          <a:xfrm>
            <a:off x="5035550" y="1911350"/>
            <a:ext cx="1206500" cy="368300"/>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201" name="Rectangle 41"/>
          <p:cNvSpPr>
            <a:spLocks noChangeArrowheads="1"/>
          </p:cNvSpPr>
          <p:nvPr/>
        </p:nvSpPr>
        <p:spPr bwMode="auto">
          <a:xfrm>
            <a:off x="5568950" y="2139950"/>
            <a:ext cx="1206500" cy="368300"/>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202" name="Rectangle 42"/>
          <p:cNvSpPr>
            <a:spLocks noChangeArrowheads="1"/>
          </p:cNvSpPr>
          <p:nvPr/>
        </p:nvSpPr>
        <p:spPr bwMode="auto">
          <a:xfrm>
            <a:off x="6102350" y="2368550"/>
            <a:ext cx="1206500" cy="368300"/>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203" name="Rectangle 43"/>
          <p:cNvSpPr>
            <a:spLocks noChangeArrowheads="1"/>
          </p:cNvSpPr>
          <p:nvPr/>
        </p:nvSpPr>
        <p:spPr bwMode="auto">
          <a:xfrm>
            <a:off x="3511550" y="1682750"/>
            <a:ext cx="444500" cy="977900"/>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204" name="Rectangle 44"/>
          <p:cNvSpPr>
            <a:spLocks noChangeArrowheads="1"/>
          </p:cNvSpPr>
          <p:nvPr/>
        </p:nvSpPr>
        <p:spPr bwMode="auto">
          <a:xfrm rot="5400000">
            <a:off x="3182144" y="2026444"/>
            <a:ext cx="10985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Commandes</a:t>
            </a:r>
          </a:p>
        </p:txBody>
      </p:sp>
      <p:sp>
        <p:nvSpPr>
          <p:cNvPr id="92205" name="Rectangle 45"/>
          <p:cNvSpPr>
            <a:spLocks noChangeArrowheads="1"/>
          </p:cNvSpPr>
          <p:nvPr/>
        </p:nvSpPr>
        <p:spPr bwMode="auto">
          <a:xfrm>
            <a:off x="4556125" y="1646238"/>
            <a:ext cx="8953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Echéance</a:t>
            </a:r>
          </a:p>
        </p:txBody>
      </p:sp>
      <p:sp>
        <p:nvSpPr>
          <p:cNvPr id="92206" name="Rectangle 46"/>
          <p:cNvSpPr>
            <a:spLocks noChangeArrowheads="1"/>
          </p:cNvSpPr>
          <p:nvPr/>
        </p:nvSpPr>
        <p:spPr bwMode="auto">
          <a:xfrm>
            <a:off x="5013325" y="1874838"/>
            <a:ext cx="8953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Echéance</a:t>
            </a:r>
          </a:p>
        </p:txBody>
      </p:sp>
      <p:sp>
        <p:nvSpPr>
          <p:cNvPr id="92207" name="Rectangle 47"/>
          <p:cNvSpPr>
            <a:spLocks noChangeArrowheads="1"/>
          </p:cNvSpPr>
          <p:nvPr/>
        </p:nvSpPr>
        <p:spPr bwMode="auto">
          <a:xfrm>
            <a:off x="5546725" y="2103438"/>
            <a:ext cx="8953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Echéance</a:t>
            </a:r>
          </a:p>
        </p:txBody>
      </p:sp>
      <p:sp>
        <p:nvSpPr>
          <p:cNvPr id="92208" name="Rectangle 48"/>
          <p:cNvSpPr>
            <a:spLocks noChangeArrowheads="1"/>
          </p:cNvSpPr>
          <p:nvPr/>
        </p:nvSpPr>
        <p:spPr bwMode="auto">
          <a:xfrm>
            <a:off x="6080125" y="2332038"/>
            <a:ext cx="8953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Echéance</a:t>
            </a:r>
          </a:p>
        </p:txBody>
      </p:sp>
      <p:sp>
        <p:nvSpPr>
          <p:cNvPr id="92209" name="Line 49"/>
          <p:cNvSpPr>
            <a:spLocks noChangeShapeType="1"/>
          </p:cNvSpPr>
          <p:nvPr/>
        </p:nvSpPr>
        <p:spPr bwMode="auto">
          <a:xfrm flipV="1">
            <a:off x="3965575" y="1908175"/>
            <a:ext cx="527050" cy="222250"/>
          </a:xfrm>
          <a:prstGeom prst="line">
            <a:avLst/>
          </a:prstGeom>
          <a:noFill/>
          <a:ln w="12699">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210" name="Line 50"/>
          <p:cNvSpPr>
            <a:spLocks noChangeShapeType="1"/>
          </p:cNvSpPr>
          <p:nvPr/>
        </p:nvSpPr>
        <p:spPr bwMode="auto">
          <a:xfrm>
            <a:off x="3968750" y="2133600"/>
            <a:ext cx="984250" cy="0"/>
          </a:xfrm>
          <a:prstGeom prst="line">
            <a:avLst/>
          </a:prstGeom>
          <a:noFill/>
          <a:ln w="12699">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211" name="Line 51"/>
          <p:cNvSpPr>
            <a:spLocks noChangeShapeType="1"/>
          </p:cNvSpPr>
          <p:nvPr/>
        </p:nvSpPr>
        <p:spPr bwMode="auto">
          <a:xfrm>
            <a:off x="3968750" y="2362200"/>
            <a:ext cx="1517650" cy="0"/>
          </a:xfrm>
          <a:prstGeom prst="line">
            <a:avLst/>
          </a:prstGeom>
          <a:noFill/>
          <a:ln w="12699">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212" name="Line 52"/>
          <p:cNvSpPr>
            <a:spLocks noChangeShapeType="1"/>
          </p:cNvSpPr>
          <p:nvPr/>
        </p:nvSpPr>
        <p:spPr bwMode="auto">
          <a:xfrm>
            <a:off x="3968750" y="2590800"/>
            <a:ext cx="2051050" cy="0"/>
          </a:xfrm>
          <a:prstGeom prst="line">
            <a:avLst/>
          </a:prstGeom>
          <a:noFill/>
          <a:ln w="12699">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213" name="Rectangle 53"/>
          <p:cNvSpPr>
            <a:spLocks noChangeArrowheads="1"/>
          </p:cNvSpPr>
          <p:nvPr/>
        </p:nvSpPr>
        <p:spPr bwMode="auto">
          <a:xfrm>
            <a:off x="7854950" y="2901950"/>
            <a:ext cx="520700" cy="2425700"/>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2214" name="Rectangle 54"/>
          <p:cNvSpPr>
            <a:spLocks noChangeArrowheads="1"/>
          </p:cNvSpPr>
          <p:nvPr/>
        </p:nvSpPr>
        <p:spPr bwMode="auto">
          <a:xfrm rot="5400000">
            <a:off x="7144544" y="3937794"/>
            <a:ext cx="1924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800">
                <a:solidFill>
                  <a:schemeClr val="tx2"/>
                </a:solidFill>
                <a:latin typeface="Arial" charset="0"/>
              </a:rPr>
              <a:t>E x p é d i t i o n</a:t>
            </a:r>
          </a:p>
        </p:txBody>
      </p:sp>
      <p:sp>
        <p:nvSpPr>
          <p:cNvPr id="2" name="Espace réservé du pied de page 1"/>
          <p:cNvSpPr>
            <a:spLocks noGrp="1"/>
          </p:cNvSpPr>
          <p:nvPr>
            <p:ph type="ftr" sz="quarter" idx="11"/>
          </p:nvPr>
        </p:nvSpPr>
        <p:spPr/>
        <p:txBody>
          <a:bodyPr>
            <a:normAutofit fontScale="77500" lnSpcReduction="20000"/>
          </a:bodyPr>
          <a:lstStyle/>
          <a:p>
            <a:r>
              <a:rPr lang="en-US" smtClean="0"/>
              <a:t>Sharesap.com®. Copyright©. All rights reserved. Par Mickael QUESNOT, Consultant SAP</a:t>
            </a:r>
            <a:endParaRPr lang="en-US" dirty="0"/>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1079" name="Object 7"/>
          <p:cNvGraphicFramePr>
            <a:graphicFrameLocks noChangeAspect="1"/>
          </p:cNvGraphicFramePr>
          <p:nvPr>
            <p:extLst>
              <p:ext uri="{D42A27DB-BD31-4B8C-83A1-F6EECF244321}">
                <p14:modId xmlns:p14="http://schemas.microsoft.com/office/powerpoint/2010/main" val="1334520466"/>
              </p:ext>
            </p:extLst>
          </p:nvPr>
        </p:nvGraphicFramePr>
        <p:xfrm>
          <a:off x="0" y="-1488"/>
          <a:ext cx="7239000" cy="7596336"/>
        </p:xfrm>
        <a:graphic>
          <a:graphicData uri="http://schemas.openxmlformats.org/presentationml/2006/ole">
            <mc:AlternateContent xmlns:mc="http://schemas.openxmlformats.org/markup-compatibility/2006">
              <mc:Choice xmlns:v="urn:schemas-microsoft-com:vml" Requires="v">
                <p:oleObj spid="_x0000_s131080" name="Document" r:id="rId3" imgW="6031840" imgH="6676080" progId="Word.Document.8">
                  <p:embed/>
                </p:oleObj>
              </mc:Choice>
              <mc:Fallback>
                <p:oleObj name="Document" r:id="rId3" imgW="6031840" imgH="6676080" progId="Word.Document.8">
                  <p:embed/>
                  <p:pic>
                    <p:nvPicPr>
                      <p:cNvPr id="0" name="Object 7"/>
                      <p:cNvPicPr>
                        <a:picLocks noChangeAspect="1" noChangeArrowheads="1"/>
                      </p:cNvPicPr>
                      <p:nvPr/>
                    </p:nvPicPr>
                    <p:blipFill>
                      <a:blip r:embed="rId4"/>
                      <a:srcRect/>
                      <a:stretch>
                        <a:fillRect/>
                      </a:stretch>
                    </p:blipFill>
                    <p:spPr bwMode="auto">
                      <a:xfrm>
                        <a:off x="0" y="-1488"/>
                        <a:ext cx="7239000" cy="7596336"/>
                      </a:xfrm>
                      <a:prstGeom prst="rect">
                        <a:avLst/>
                      </a:prstGeom>
                      <a:noFill/>
                      <a:ln>
                        <a:noFill/>
                      </a:ln>
                      <a:effectLst/>
                    </p:spPr>
                  </p:pic>
                </p:oleObj>
              </mc:Fallback>
            </mc:AlternateContent>
          </a:graphicData>
        </a:graphic>
      </p:graphicFrame>
      <p:sp>
        <p:nvSpPr>
          <p:cNvPr id="2" name="Espace réservé du pied de page 1"/>
          <p:cNvSpPr>
            <a:spLocks noGrp="1"/>
          </p:cNvSpPr>
          <p:nvPr>
            <p:ph type="ftr" sz="quarter" idx="11"/>
          </p:nvPr>
        </p:nvSpPr>
        <p:spPr>
          <a:xfrm rot="5400000">
            <a:off x="6539092" y="3707847"/>
            <a:ext cx="3502152" cy="365125"/>
          </a:xfrm>
        </p:spPr>
        <p:txBody>
          <a:bodyPr/>
          <a:lstStyle/>
          <a:p>
            <a:r>
              <a:rPr lang="en-US" dirty="0" smtClean="0"/>
              <a:t>Sharesap.com®. Copyright©. All rights reserved. Par Mickael QUESNOT, Consultant SAP</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bwMode="auto">
          <a:xfrm>
            <a:off x="685800" y="304800"/>
            <a:ext cx="7772400" cy="609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normAutofit fontScale="90000"/>
          </a:bodyPr>
          <a:lstStyle/>
          <a:p>
            <a:r>
              <a:rPr lang="fr-FR" altLang="fr-FR">
                <a:solidFill>
                  <a:srgbClr val="CC00CC"/>
                </a:solidFill>
              </a:rPr>
              <a:t>Domaines couverts (Suite…)</a:t>
            </a:r>
            <a:endParaRPr lang="fr-FR" altLang="fr-FR"/>
          </a:p>
        </p:txBody>
      </p:sp>
      <p:sp>
        <p:nvSpPr>
          <p:cNvPr id="164867" name="Rectangle 3"/>
          <p:cNvSpPr>
            <a:spLocks noGrp="1" noChangeArrowheads="1"/>
          </p:cNvSpPr>
          <p:nvPr>
            <p:ph idx="1"/>
          </p:nvPr>
        </p:nvSpPr>
        <p:spPr/>
        <p:txBody>
          <a:bodyPr/>
          <a:lstStyle/>
          <a:p>
            <a:pPr>
              <a:buFontTx/>
              <a:buNone/>
            </a:pPr>
            <a:r>
              <a:rPr lang="fr-FR" altLang="fr-FR" sz="2800" dirty="0">
                <a:solidFill>
                  <a:schemeClr val="accent2"/>
                </a:solidFill>
                <a:sym typeface="Wingdings" pitchFamily="2" charset="2"/>
              </a:rPr>
              <a:t></a:t>
            </a:r>
            <a:r>
              <a:rPr lang="fr-FR" altLang="fr-FR" sz="2800" dirty="0">
                <a:solidFill>
                  <a:schemeClr val="accent2"/>
                </a:solidFill>
              </a:rPr>
              <a:t>Flux vente</a:t>
            </a:r>
            <a:endParaRPr lang="fr-FR" altLang="fr-FR" sz="2800" dirty="0"/>
          </a:p>
          <a:p>
            <a:pPr lvl="1">
              <a:buFontTx/>
              <a:buNone/>
            </a:pPr>
            <a:r>
              <a:rPr lang="fr-FR" altLang="fr-FR" sz="2400" dirty="0">
                <a:sym typeface="Monotype Sorts" pitchFamily="2" charset="2"/>
              </a:rPr>
              <a:t></a:t>
            </a:r>
            <a:r>
              <a:rPr lang="fr-FR" altLang="fr-FR" dirty="0"/>
              <a:t> </a:t>
            </a:r>
            <a:r>
              <a:rPr lang="fr-FR" altLang="fr-FR" sz="2400" dirty="0"/>
              <a:t>Commande            Expédition              Facturation</a:t>
            </a:r>
            <a:endParaRPr lang="fr-FR" altLang="fr-FR" dirty="0"/>
          </a:p>
          <a:p>
            <a:endParaRPr lang="fr-FR" altLang="fr-FR" dirty="0"/>
          </a:p>
          <a:p>
            <a:pPr>
              <a:buFontTx/>
              <a:buNone/>
            </a:pPr>
            <a:r>
              <a:rPr lang="fr-FR" altLang="fr-FR" sz="2800" dirty="0">
                <a:solidFill>
                  <a:schemeClr val="accent2"/>
                </a:solidFill>
                <a:sym typeface="Wingdings" pitchFamily="2" charset="2"/>
              </a:rPr>
              <a:t></a:t>
            </a:r>
            <a:r>
              <a:rPr lang="fr-FR" altLang="fr-FR" sz="2800" dirty="0">
                <a:solidFill>
                  <a:schemeClr val="accent2"/>
                </a:solidFill>
              </a:rPr>
              <a:t> Système d ’information commercial (SIC)</a:t>
            </a:r>
            <a:endParaRPr lang="fr-FR" altLang="fr-FR" sz="2800" dirty="0">
              <a:solidFill>
                <a:srgbClr val="000066"/>
              </a:solidFill>
            </a:endParaRPr>
          </a:p>
        </p:txBody>
      </p:sp>
      <p:sp>
        <p:nvSpPr>
          <p:cNvPr id="164868" name="AutoShape 4"/>
          <p:cNvSpPr>
            <a:spLocks noChangeArrowheads="1"/>
          </p:cNvSpPr>
          <p:nvPr/>
        </p:nvSpPr>
        <p:spPr bwMode="auto">
          <a:xfrm>
            <a:off x="3962400" y="2133600"/>
            <a:ext cx="609600" cy="228600"/>
          </a:xfrm>
          <a:prstGeom prst="chevron">
            <a:avLst>
              <a:gd name="adj" fmla="val 66667"/>
            </a:avLst>
          </a:prstGeom>
          <a:solidFill>
            <a:srgbClr val="CC00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fr-FR"/>
          </a:p>
        </p:txBody>
      </p:sp>
      <p:sp>
        <p:nvSpPr>
          <p:cNvPr id="164869" name="AutoShape 5"/>
          <p:cNvSpPr>
            <a:spLocks noChangeArrowheads="1"/>
          </p:cNvSpPr>
          <p:nvPr/>
        </p:nvSpPr>
        <p:spPr bwMode="auto">
          <a:xfrm>
            <a:off x="6324600" y="2133600"/>
            <a:ext cx="685800" cy="228600"/>
          </a:xfrm>
          <a:prstGeom prst="chevron">
            <a:avLst>
              <a:gd name="adj" fmla="val 75000"/>
            </a:avLst>
          </a:prstGeom>
          <a:solidFill>
            <a:srgbClr val="CC00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fr-F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ChangeArrowheads="1"/>
          </p:cNvSpPr>
          <p:nvPr/>
        </p:nvSpPr>
        <p:spPr bwMode="auto">
          <a:xfrm>
            <a:off x="2362200" y="2286000"/>
            <a:ext cx="5029200" cy="2209800"/>
          </a:xfrm>
          <a:prstGeom prst="rect">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defTabSz="762000">
              <a:spcBef>
                <a:spcPct val="0"/>
              </a:spcBef>
              <a:defRPr sz="3600" b="1">
                <a:solidFill>
                  <a:schemeClr val="accent2"/>
                </a:solidFill>
                <a:effectLst>
                  <a:outerShdw blurRad="38100" dist="38100" dir="2700000" algn="tl">
                    <a:srgbClr val="000000"/>
                  </a:outerShdw>
                </a:effectLst>
                <a:latin typeface="Arial" charset="0"/>
              </a:defRPr>
            </a:lvl1pPr>
            <a:lvl2pPr defTabSz="762000">
              <a:spcBef>
                <a:spcPct val="0"/>
              </a:spcBef>
              <a:defRPr sz="3600" b="1">
                <a:solidFill>
                  <a:schemeClr val="accent2"/>
                </a:solidFill>
                <a:effectLst>
                  <a:outerShdw blurRad="38100" dist="38100" dir="2700000" algn="tl">
                    <a:srgbClr val="000000"/>
                  </a:outerShdw>
                </a:effectLst>
                <a:latin typeface="Arial" charset="0"/>
              </a:defRPr>
            </a:lvl2pPr>
            <a:lvl3pPr defTabSz="762000">
              <a:spcBef>
                <a:spcPct val="0"/>
              </a:spcBef>
              <a:defRPr sz="3600" b="1">
                <a:solidFill>
                  <a:schemeClr val="accent2"/>
                </a:solidFill>
                <a:effectLst>
                  <a:outerShdw blurRad="38100" dist="38100" dir="2700000" algn="tl">
                    <a:srgbClr val="000000"/>
                  </a:outerShdw>
                </a:effectLst>
                <a:latin typeface="Arial" charset="0"/>
              </a:defRPr>
            </a:lvl3pPr>
            <a:lvl4pPr defTabSz="762000">
              <a:spcBef>
                <a:spcPct val="0"/>
              </a:spcBef>
              <a:defRPr sz="3600" b="1">
                <a:solidFill>
                  <a:schemeClr val="accent2"/>
                </a:solidFill>
                <a:effectLst>
                  <a:outerShdw blurRad="38100" dist="38100" dir="2700000" algn="tl">
                    <a:srgbClr val="000000"/>
                  </a:outerShdw>
                </a:effectLst>
                <a:latin typeface="Arial" charset="0"/>
              </a:defRPr>
            </a:lvl4pPr>
            <a:lvl5pPr defTabSz="762000">
              <a:spcBef>
                <a:spcPct val="0"/>
              </a:spcBef>
              <a:defRPr sz="3600" b="1">
                <a:solidFill>
                  <a:schemeClr val="accent2"/>
                </a:solidFill>
                <a:effectLst>
                  <a:outerShdw blurRad="38100" dist="38100" dir="2700000" algn="tl">
                    <a:srgbClr val="000000"/>
                  </a:outerShdw>
                </a:effectLst>
                <a:latin typeface="Arial" charset="0"/>
              </a:defRPr>
            </a:lvl5pPr>
            <a:lvl6pPr marL="4572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6pPr>
            <a:lvl7pPr marL="9144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7pPr>
            <a:lvl8pPr marL="13716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8pPr>
            <a:lvl9pPr marL="18288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9pPr>
          </a:lstStyle>
          <a:p>
            <a:r>
              <a:rPr lang="fr-FR" altLang="fr-FR"/>
              <a:t/>
            </a:r>
            <a:br>
              <a:rPr lang="fr-FR" altLang="fr-FR"/>
            </a:br>
            <a:r>
              <a:rPr lang="fr-FR" altLang="fr-FR" sz="6600"/>
              <a:t>DEMO</a:t>
            </a:r>
            <a:endParaRPr lang="fr-FR" altLang="fr-F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ChangeArrowheads="1"/>
          </p:cNvSpPr>
          <p:nvPr/>
        </p:nvSpPr>
        <p:spPr bwMode="auto">
          <a:xfrm>
            <a:off x="2397125" y="2081213"/>
            <a:ext cx="4349750" cy="1189037"/>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spcBef>
                <a:spcPct val="20000"/>
              </a:spcBef>
            </a:pPr>
            <a:r>
              <a:rPr lang="fr-FR" altLang="fr-FR" sz="7200" b="0">
                <a:solidFill>
                  <a:schemeClr val="accent2"/>
                </a:solidFill>
              </a:rPr>
              <a:t>Facturation</a:t>
            </a:r>
            <a:endParaRPr lang="fr-FR" altLang="fr-FR" sz="5400" b="0">
              <a:solidFill>
                <a:srgbClr val="000066"/>
              </a:solidFill>
            </a:endParaRP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bwMode="auto">
          <a:xfrm>
            <a:off x="685800" y="6096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r>
              <a:rPr lang="fr-FR" altLang="fr-FR">
                <a:solidFill>
                  <a:srgbClr val="CC00CC"/>
                </a:solidFill>
              </a:rPr>
              <a:t>Type de factures</a:t>
            </a:r>
            <a:endParaRPr lang="fr-FR" altLang="fr-FR"/>
          </a:p>
        </p:txBody>
      </p:sp>
      <p:sp>
        <p:nvSpPr>
          <p:cNvPr id="178179" name="Rectangle 3"/>
          <p:cNvSpPr>
            <a:spLocks noGrp="1" noChangeArrowheads="1"/>
          </p:cNvSpPr>
          <p:nvPr>
            <p:ph idx="1"/>
          </p:nvPr>
        </p:nvSpPr>
        <p:spPr/>
        <p:txBody>
          <a:bodyPr/>
          <a:lstStyle/>
          <a:p>
            <a:pPr>
              <a:buFontTx/>
              <a:buNone/>
            </a:pPr>
            <a:r>
              <a:rPr lang="fr-FR" altLang="fr-FR">
                <a:solidFill>
                  <a:srgbClr val="000066"/>
                </a:solidFill>
                <a:sym typeface="Wingdings" pitchFamily="2" charset="2"/>
              </a:rPr>
              <a:t></a:t>
            </a:r>
            <a:r>
              <a:rPr lang="fr-FR" altLang="fr-FR"/>
              <a:t> Factures commerciales</a:t>
            </a:r>
          </a:p>
          <a:p>
            <a:pPr>
              <a:buFontTx/>
              <a:buNone/>
            </a:pPr>
            <a:endParaRPr lang="fr-FR" altLang="fr-FR"/>
          </a:p>
          <a:p>
            <a:pPr>
              <a:buFontTx/>
              <a:buNone/>
            </a:pPr>
            <a:r>
              <a:rPr lang="fr-FR" altLang="fr-FR">
                <a:solidFill>
                  <a:srgbClr val="000066"/>
                </a:solidFill>
                <a:sym typeface="Wingdings" pitchFamily="2" charset="2"/>
              </a:rPr>
              <a:t></a:t>
            </a:r>
            <a:r>
              <a:rPr lang="fr-FR" altLang="fr-FR"/>
              <a:t> Régularisations de factures</a:t>
            </a:r>
          </a:p>
          <a:p>
            <a:pPr lvl="2">
              <a:buFontTx/>
              <a:buNone/>
            </a:pPr>
            <a:r>
              <a:rPr lang="fr-FR" altLang="fr-FR" sz="2000">
                <a:sym typeface="Monotype Sorts" pitchFamily="2" charset="2"/>
              </a:rPr>
              <a:t></a:t>
            </a:r>
            <a:r>
              <a:rPr lang="fr-FR" altLang="fr-FR"/>
              <a:t> Notes de débit</a:t>
            </a:r>
          </a:p>
          <a:p>
            <a:pPr lvl="2">
              <a:buFontTx/>
              <a:buNone/>
            </a:pPr>
            <a:r>
              <a:rPr lang="fr-FR" altLang="fr-FR" sz="2000">
                <a:sym typeface="Monotype Sorts" pitchFamily="2" charset="2"/>
              </a:rPr>
              <a:t></a:t>
            </a:r>
            <a:r>
              <a:rPr lang="fr-FR" altLang="fr-FR"/>
              <a:t> Notes de crédit</a:t>
            </a:r>
          </a:p>
          <a:p>
            <a:pPr lvl="2">
              <a:buFontTx/>
              <a:buNone/>
            </a:pPr>
            <a:endParaRPr lang="fr-FR" altLang="fr-FR"/>
          </a:p>
          <a:p>
            <a:pPr>
              <a:buFontTx/>
              <a:buNone/>
            </a:pPr>
            <a:r>
              <a:rPr lang="fr-FR" altLang="fr-FR">
                <a:solidFill>
                  <a:srgbClr val="000066"/>
                </a:solidFill>
                <a:sym typeface="Wingdings" pitchFamily="2" charset="2"/>
              </a:rPr>
              <a:t></a:t>
            </a:r>
            <a:r>
              <a:rPr lang="fr-FR" altLang="fr-FR"/>
              <a:t> Pro- forma</a:t>
            </a: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ChangeArrowheads="1"/>
          </p:cNvSpPr>
          <p:nvPr/>
        </p:nvSpPr>
        <p:spPr bwMode="auto">
          <a:xfrm>
            <a:off x="2362200" y="2286000"/>
            <a:ext cx="5029200" cy="2209800"/>
          </a:xfrm>
          <a:prstGeom prst="rect">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defTabSz="762000">
              <a:spcBef>
                <a:spcPct val="0"/>
              </a:spcBef>
              <a:defRPr sz="3600" b="1">
                <a:solidFill>
                  <a:schemeClr val="accent2"/>
                </a:solidFill>
                <a:effectLst>
                  <a:outerShdw blurRad="38100" dist="38100" dir="2700000" algn="tl">
                    <a:srgbClr val="000000"/>
                  </a:outerShdw>
                </a:effectLst>
                <a:latin typeface="Arial" charset="0"/>
              </a:defRPr>
            </a:lvl1pPr>
            <a:lvl2pPr defTabSz="762000">
              <a:spcBef>
                <a:spcPct val="0"/>
              </a:spcBef>
              <a:defRPr sz="3600" b="1">
                <a:solidFill>
                  <a:schemeClr val="accent2"/>
                </a:solidFill>
                <a:effectLst>
                  <a:outerShdw blurRad="38100" dist="38100" dir="2700000" algn="tl">
                    <a:srgbClr val="000000"/>
                  </a:outerShdw>
                </a:effectLst>
                <a:latin typeface="Arial" charset="0"/>
              </a:defRPr>
            </a:lvl2pPr>
            <a:lvl3pPr defTabSz="762000">
              <a:spcBef>
                <a:spcPct val="0"/>
              </a:spcBef>
              <a:defRPr sz="3600" b="1">
                <a:solidFill>
                  <a:schemeClr val="accent2"/>
                </a:solidFill>
                <a:effectLst>
                  <a:outerShdw blurRad="38100" dist="38100" dir="2700000" algn="tl">
                    <a:srgbClr val="000000"/>
                  </a:outerShdw>
                </a:effectLst>
                <a:latin typeface="Arial" charset="0"/>
              </a:defRPr>
            </a:lvl3pPr>
            <a:lvl4pPr defTabSz="762000">
              <a:spcBef>
                <a:spcPct val="0"/>
              </a:spcBef>
              <a:defRPr sz="3600" b="1">
                <a:solidFill>
                  <a:schemeClr val="accent2"/>
                </a:solidFill>
                <a:effectLst>
                  <a:outerShdw blurRad="38100" dist="38100" dir="2700000" algn="tl">
                    <a:srgbClr val="000000"/>
                  </a:outerShdw>
                </a:effectLst>
                <a:latin typeface="Arial" charset="0"/>
              </a:defRPr>
            </a:lvl4pPr>
            <a:lvl5pPr defTabSz="762000">
              <a:spcBef>
                <a:spcPct val="0"/>
              </a:spcBef>
              <a:defRPr sz="3600" b="1">
                <a:solidFill>
                  <a:schemeClr val="accent2"/>
                </a:solidFill>
                <a:effectLst>
                  <a:outerShdw blurRad="38100" dist="38100" dir="2700000" algn="tl">
                    <a:srgbClr val="000000"/>
                  </a:outerShdw>
                </a:effectLst>
                <a:latin typeface="Arial" charset="0"/>
              </a:defRPr>
            </a:lvl5pPr>
            <a:lvl6pPr marL="4572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6pPr>
            <a:lvl7pPr marL="9144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7pPr>
            <a:lvl8pPr marL="13716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8pPr>
            <a:lvl9pPr marL="18288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9pPr>
          </a:lstStyle>
          <a:p>
            <a:r>
              <a:rPr lang="fr-FR" altLang="fr-FR"/>
              <a:t/>
            </a:r>
            <a:br>
              <a:rPr lang="fr-FR" altLang="fr-FR"/>
            </a:br>
            <a:r>
              <a:rPr lang="fr-FR" altLang="fr-FR" sz="6600"/>
              <a:t>DEMO</a:t>
            </a:r>
            <a:endParaRPr lang="fr-FR" altLang="fr-F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bwMode="auto">
          <a:xfrm>
            <a:off x="1066800" y="2819400"/>
            <a:ext cx="7772400" cy="1143000"/>
          </a:xfrm>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2075" tIns="46038" rIns="92075" bIns="46038" numCol="1" anchor="t" anchorCtr="0" compatLnSpc="1">
            <a:prstTxWarp prst="textNoShape">
              <a:avLst/>
            </a:prstTxWarp>
            <a:normAutofit fontScale="90000"/>
          </a:bodyPr>
          <a:lstStyle/>
          <a:p>
            <a:r>
              <a:rPr lang="fr-FR" altLang="fr-FR" sz="8000"/>
              <a:t>SIC</a:t>
            </a:r>
            <a:endParaRPr lang="fr-FR" altLang="fr-F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ChangeArrowheads="1"/>
          </p:cNvSpPr>
          <p:nvPr/>
        </p:nvSpPr>
        <p:spPr bwMode="auto">
          <a:xfrm>
            <a:off x="1676400" y="381000"/>
            <a:ext cx="5486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defTabSz="762000">
              <a:spcBef>
                <a:spcPct val="0"/>
              </a:spcBef>
              <a:defRPr sz="3600" b="1">
                <a:solidFill>
                  <a:schemeClr val="accent2"/>
                </a:solidFill>
                <a:effectLst>
                  <a:outerShdw blurRad="38100" dist="38100" dir="2700000" algn="tl">
                    <a:srgbClr val="C0C0C0"/>
                  </a:outerShdw>
                </a:effectLst>
                <a:latin typeface="Arial" charset="0"/>
              </a:defRPr>
            </a:lvl1pPr>
            <a:lvl2pPr defTabSz="762000">
              <a:spcBef>
                <a:spcPct val="0"/>
              </a:spcBef>
              <a:defRPr sz="3600" b="1">
                <a:solidFill>
                  <a:schemeClr val="accent2"/>
                </a:solidFill>
                <a:effectLst>
                  <a:outerShdw blurRad="38100" dist="38100" dir="2700000" algn="tl">
                    <a:srgbClr val="C0C0C0"/>
                  </a:outerShdw>
                </a:effectLst>
                <a:latin typeface="Arial" charset="0"/>
              </a:defRPr>
            </a:lvl2pPr>
            <a:lvl3pPr defTabSz="762000">
              <a:spcBef>
                <a:spcPct val="0"/>
              </a:spcBef>
              <a:defRPr sz="3600" b="1">
                <a:solidFill>
                  <a:schemeClr val="accent2"/>
                </a:solidFill>
                <a:effectLst>
                  <a:outerShdw blurRad="38100" dist="38100" dir="2700000" algn="tl">
                    <a:srgbClr val="C0C0C0"/>
                  </a:outerShdw>
                </a:effectLst>
                <a:latin typeface="Arial" charset="0"/>
              </a:defRPr>
            </a:lvl3pPr>
            <a:lvl4pPr defTabSz="762000">
              <a:spcBef>
                <a:spcPct val="0"/>
              </a:spcBef>
              <a:defRPr sz="3600" b="1">
                <a:solidFill>
                  <a:schemeClr val="accent2"/>
                </a:solidFill>
                <a:effectLst>
                  <a:outerShdw blurRad="38100" dist="38100" dir="2700000" algn="tl">
                    <a:srgbClr val="C0C0C0"/>
                  </a:outerShdw>
                </a:effectLst>
                <a:latin typeface="Arial" charset="0"/>
              </a:defRPr>
            </a:lvl4pPr>
            <a:lvl5pPr defTabSz="762000">
              <a:spcBef>
                <a:spcPct val="0"/>
              </a:spcBef>
              <a:defRPr sz="3600" b="1">
                <a:solidFill>
                  <a:schemeClr val="accent2"/>
                </a:solidFill>
                <a:effectLst>
                  <a:outerShdw blurRad="38100" dist="38100" dir="2700000" algn="tl">
                    <a:srgbClr val="C0C0C0"/>
                  </a:outerShdw>
                </a:effectLst>
                <a:latin typeface="Arial" charset="0"/>
              </a:defRPr>
            </a:lvl5pPr>
            <a:lvl6pPr marL="457200" algn="ctr" defTabSz="762000" eaLnBrk="0" fontAlgn="base" hangingPunct="0">
              <a:spcBef>
                <a:spcPct val="0"/>
              </a:spcBef>
              <a:spcAft>
                <a:spcPct val="0"/>
              </a:spcAft>
              <a:defRPr sz="3600" b="1">
                <a:solidFill>
                  <a:schemeClr val="accent2"/>
                </a:solidFill>
                <a:effectLst>
                  <a:outerShdw blurRad="38100" dist="38100" dir="2700000" algn="tl">
                    <a:srgbClr val="C0C0C0"/>
                  </a:outerShdw>
                </a:effectLst>
                <a:latin typeface="Arial" charset="0"/>
              </a:defRPr>
            </a:lvl6pPr>
            <a:lvl7pPr marL="914400" algn="ctr" defTabSz="762000" eaLnBrk="0" fontAlgn="base" hangingPunct="0">
              <a:spcBef>
                <a:spcPct val="0"/>
              </a:spcBef>
              <a:spcAft>
                <a:spcPct val="0"/>
              </a:spcAft>
              <a:defRPr sz="3600" b="1">
                <a:solidFill>
                  <a:schemeClr val="accent2"/>
                </a:solidFill>
                <a:effectLst>
                  <a:outerShdw blurRad="38100" dist="38100" dir="2700000" algn="tl">
                    <a:srgbClr val="C0C0C0"/>
                  </a:outerShdw>
                </a:effectLst>
                <a:latin typeface="Arial" charset="0"/>
              </a:defRPr>
            </a:lvl7pPr>
            <a:lvl8pPr marL="1371600" algn="ctr" defTabSz="762000" eaLnBrk="0" fontAlgn="base" hangingPunct="0">
              <a:spcBef>
                <a:spcPct val="0"/>
              </a:spcBef>
              <a:spcAft>
                <a:spcPct val="0"/>
              </a:spcAft>
              <a:defRPr sz="3600" b="1">
                <a:solidFill>
                  <a:schemeClr val="accent2"/>
                </a:solidFill>
                <a:effectLst>
                  <a:outerShdw blurRad="38100" dist="38100" dir="2700000" algn="tl">
                    <a:srgbClr val="C0C0C0"/>
                  </a:outerShdw>
                </a:effectLst>
                <a:latin typeface="Arial" charset="0"/>
              </a:defRPr>
            </a:lvl8pPr>
            <a:lvl9pPr marL="1828800" algn="ctr" defTabSz="762000" eaLnBrk="0" fontAlgn="base" hangingPunct="0">
              <a:spcBef>
                <a:spcPct val="0"/>
              </a:spcBef>
              <a:spcAft>
                <a:spcPct val="0"/>
              </a:spcAft>
              <a:defRPr sz="3600" b="1">
                <a:solidFill>
                  <a:schemeClr val="accent2"/>
                </a:solidFill>
                <a:effectLst>
                  <a:outerShdw blurRad="38100" dist="38100" dir="2700000" algn="tl">
                    <a:srgbClr val="C0C0C0"/>
                  </a:outerShdw>
                </a:effectLst>
                <a:latin typeface="Arial" charset="0"/>
              </a:defRPr>
            </a:lvl9pPr>
          </a:lstStyle>
          <a:p>
            <a:r>
              <a:rPr lang="fr-FR" altLang="fr-FR" sz="3200">
                <a:solidFill>
                  <a:srgbClr val="CC00CC"/>
                </a:solidFill>
              </a:rPr>
              <a:t>Principes du Système d’Informations</a:t>
            </a:r>
            <a:endParaRPr lang="fr-FR" altLang="fr-FR" sz="2800"/>
          </a:p>
        </p:txBody>
      </p:sp>
      <p:sp>
        <p:nvSpPr>
          <p:cNvPr id="179203" name="Freeform 3"/>
          <p:cNvSpPr>
            <a:spLocks/>
          </p:cNvSpPr>
          <p:nvPr/>
        </p:nvSpPr>
        <p:spPr bwMode="auto">
          <a:xfrm>
            <a:off x="2971800" y="4648200"/>
            <a:ext cx="1449388" cy="1652588"/>
          </a:xfrm>
          <a:custGeom>
            <a:avLst/>
            <a:gdLst>
              <a:gd name="T0" fmla="*/ 0 w 913"/>
              <a:gd name="T1" fmla="*/ 1008 h 1041"/>
              <a:gd name="T2" fmla="*/ 0 w 913"/>
              <a:gd name="T3" fmla="*/ 0 h 1041"/>
              <a:gd name="T4" fmla="*/ 912 w 913"/>
              <a:gd name="T5" fmla="*/ 0 h 1041"/>
              <a:gd name="T6" fmla="*/ 912 w 913"/>
              <a:gd name="T7" fmla="*/ 672 h 1041"/>
              <a:gd name="T8" fmla="*/ 890 w 913"/>
              <a:gd name="T9" fmla="*/ 704 h 1041"/>
              <a:gd name="T10" fmla="*/ 871 w 913"/>
              <a:gd name="T11" fmla="*/ 731 h 1041"/>
              <a:gd name="T12" fmla="*/ 843 w 913"/>
              <a:gd name="T13" fmla="*/ 759 h 1041"/>
              <a:gd name="T14" fmla="*/ 813 w 913"/>
              <a:gd name="T15" fmla="*/ 768 h 1041"/>
              <a:gd name="T16" fmla="*/ 785 w 913"/>
              <a:gd name="T17" fmla="*/ 777 h 1041"/>
              <a:gd name="T18" fmla="*/ 756 w 913"/>
              <a:gd name="T19" fmla="*/ 786 h 1041"/>
              <a:gd name="T20" fmla="*/ 728 w 913"/>
              <a:gd name="T21" fmla="*/ 786 h 1041"/>
              <a:gd name="T22" fmla="*/ 698 w 913"/>
              <a:gd name="T23" fmla="*/ 795 h 1041"/>
              <a:gd name="T24" fmla="*/ 651 w 913"/>
              <a:gd name="T25" fmla="*/ 804 h 1041"/>
              <a:gd name="T26" fmla="*/ 622 w 913"/>
              <a:gd name="T27" fmla="*/ 813 h 1041"/>
              <a:gd name="T28" fmla="*/ 602 w 913"/>
              <a:gd name="T29" fmla="*/ 813 h 1041"/>
              <a:gd name="T30" fmla="*/ 574 w 913"/>
              <a:gd name="T31" fmla="*/ 813 h 1041"/>
              <a:gd name="T32" fmla="*/ 545 w 913"/>
              <a:gd name="T33" fmla="*/ 822 h 1041"/>
              <a:gd name="T34" fmla="*/ 517 w 913"/>
              <a:gd name="T35" fmla="*/ 831 h 1041"/>
              <a:gd name="T36" fmla="*/ 487 w 913"/>
              <a:gd name="T37" fmla="*/ 840 h 1041"/>
              <a:gd name="T38" fmla="*/ 449 w 913"/>
              <a:gd name="T39" fmla="*/ 849 h 1041"/>
              <a:gd name="T40" fmla="*/ 430 w 913"/>
              <a:gd name="T41" fmla="*/ 868 h 1041"/>
              <a:gd name="T42" fmla="*/ 401 w 913"/>
              <a:gd name="T43" fmla="*/ 877 h 1041"/>
              <a:gd name="T44" fmla="*/ 372 w 913"/>
              <a:gd name="T45" fmla="*/ 904 h 1041"/>
              <a:gd name="T46" fmla="*/ 353 w 913"/>
              <a:gd name="T47" fmla="*/ 931 h 1041"/>
              <a:gd name="T48" fmla="*/ 334 w 913"/>
              <a:gd name="T49" fmla="*/ 959 h 1041"/>
              <a:gd name="T50" fmla="*/ 306 w 913"/>
              <a:gd name="T51" fmla="*/ 968 h 1041"/>
              <a:gd name="T52" fmla="*/ 286 w 913"/>
              <a:gd name="T53" fmla="*/ 986 h 1041"/>
              <a:gd name="T54" fmla="*/ 257 w 913"/>
              <a:gd name="T55" fmla="*/ 1004 h 1041"/>
              <a:gd name="T56" fmla="*/ 229 w 913"/>
              <a:gd name="T57" fmla="*/ 1013 h 1041"/>
              <a:gd name="T58" fmla="*/ 200 w 913"/>
              <a:gd name="T59" fmla="*/ 1022 h 1041"/>
              <a:gd name="T60" fmla="*/ 180 w 913"/>
              <a:gd name="T61" fmla="*/ 1022 h 1041"/>
              <a:gd name="T62" fmla="*/ 152 w 913"/>
              <a:gd name="T63" fmla="*/ 1022 h 1041"/>
              <a:gd name="T64" fmla="*/ 123 w 913"/>
              <a:gd name="T65" fmla="*/ 1031 h 1041"/>
              <a:gd name="T66" fmla="*/ 95 w 913"/>
              <a:gd name="T67" fmla="*/ 1031 h 1041"/>
              <a:gd name="T68" fmla="*/ 74 w 913"/>
              <a:gd name="T69" fmla="*/ 1040 h 1041"/>
              <a:gd name="T70" fmla="*/ 46 w 913"/>
              <a:gd name="T71" fmla="*/ 1040 h 1041"/>
              <a:gd name="T72" fmla="*/ 0 w 913"/>
              <a:gd name="T73" fmla="*/ 1008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13" h="1041">
                <a:moveTo>
                  <a:pt x="0" y="1008"/>
                </a:moveTo>
                <a:lnTo>
                  <a:pt x="0" y="0"/>
                </a:lnTo>
                <a:lnTo>
                  <a:pt x="912" y="0"/>
                </a:lnTo>
                <a:lnTo>
                  <a:pt x="912" y="672"/>
                </a:lnTo>
                <a:lnTo>
                  <a:pt x="890" y="704"/>
                </a:lnTo>
                <a:lnTo>
                  <a:pt x="871" y="731"/>
                </a:lnTo>
                <a:lnTo>
                  <a:pt x="843" y="759"/>
                </a:lnTo>
                <a:lnTo>
                  <a:pt x="813" y="768"/>
                </a:lnTo>
                <a:lnTo>
                  <a:pt x="785" y="777"/>
                </a:lnTo>
                <a:lnTo>
                  <a:pt x="756" y="786"/>
                </a:lnTo>
                <a:lnTo>
                  <a:pt x="728" y="786"/>
                </a:lnTo>
                <a:lnTo>
                  <a:pt x="698" y="795"/>
                </a:lnTo>
                <a:lnTo>
                  <a:pt x="651" y="804"/>
                </a:lnTo>
                <a:lnTo>
                  <a:pt x="622" y="813"/>
                </a:lnTo>
                <a:lnTo>
                  <a:pt x="602" y="813"/>
                </a:lnTo>
                <a:lnTo>
                  <a:pt x="574" y="813"/>
                </a:lnTo>
                <a:lnTo>
                  <a:pt x="545" y="822"/>
                </a:lnTo>
                <a:lnTo>
                  <a:pt x="517" y="831"/>
                </a:lnTo>
                <a:lnTo>
                  <a:pt x="487" y="840"/>
                </a:lnTo>
                <a:lnTo>
                  <a:pt x="449" y="849"/>
                </a:lnTo>
                <a:lnTo>
                  <a:pt x="430" y="868"/>
                </a:lnTo>
                <a:lnTo>
                  <a:pt x="401" y="877"/>
                </a:lnTo>
                <a:lnTo>
                  <a:pt x="372" y="904"/>
                </a:lnTo>
                <a:lnTo>
                  <a:pt x="353" y="931"/>
                </a:lnTo>
                <a:lnTo>
                  <a:pt x="334" y="959"/>
                </a:lnTo>
                <a:lnTo>
                  <a:pt x="306" y="968"/>
                </a:lnTo>
                <a:lnTo>
                  <a:pt x="286" y="986"/>
                </a:lnTo>
                <a:lnTo>
                  <a:pt x="257" y="1004"/>
                </a:lnTo>
                <a:lnTo>
                  <a:pt x="229" y="1013"/>
                </a:lnTo>
                <a:lnTo>
                  <a:pt x="200" y="1022"/>
                </a:lnTo>
                <a:lnTo>
                  <a:pt x="180" y="1022"/>
                </a:lnTo>
                <a:lnTo>
                  <a:pt x="152" y="1022"/>
                </a:lnTo>
                <a:lnTo>
                  <a:pt x="123" y="1031"/>
                </a:lnTo>
                <a:lnTo>
                  <a:pt x="95" y="1031"/>
                </a:lnTo>
                <a:lnTo>
                  <a:pt x="74" y="1040"/>
                </a:lnTo>
                <a:lnTo>
                  <a:pt x="46" y="1040"/>
                </a:lnTo>
                <a:lnTo>
                  <a:pt x="0" y="1008"/>
                </a:lnTo>
              </a:path>
            </a:pathLst>
          </a:custGeom>
          <a:solidFill>
            <a:srgbClr val="FFFF99"/>
          </a:solidFill>
          <a:ln w="12699"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79204" name="Freeform 4"/>
          <p:cNvSpPr>
            <a:spLocks/>
          </p:cNvSpPr>
          <p:nvPr/>
        </p:nvSpPr>
        <p:spPr bwMode="auto">
          <a:xfrm>
            <a:off x="2819400" y="4495800"/>
            <a:ext cx="1449388" cy="1652588"/>
          </a:xfrm>
          <a:custGeom>
            <a:avLst/>
            <a:gdLst>
              <a:gd name="T0" fmla="*/ 0 w 913"/>
              <a:gd name="T1" fmla="*/ 1008 h 1041"/>
              <a:gd name="T2" fmla="*/ 0 w 913"/>
              <a:gd name="T3" fmla="*/ 0 h 1041"/>
              <a:gd name="T4" fmla="*/ 912 w 913"/>
              <a:gd name="T5" fmla="*/ 0 h 1041"/>
              <a:gd name="T6" fmla="*/ 912 w 913"/>
              <a:gd name="T7" fmla="*/ 672 h 1041"/>
              <a:gd name="T8" fmla="*/ 890 w 913"/>
              <a:gd name="T9" fmla="*/ 704 h 1041"/>
              <a:gd name="T10" fmla="*/ 871 w 913"/>
              <a:gd name="T11" fmla="*/ 731 h 1041"/>
              <a:gd name="T12" fmla="*/ 843 w 913"/>
              <a:gd name="T13" fmla="*/ 759 h 1041"/>
              <a:gd name="T14" fmla="*/ 813 w 913"/>
              <a:gd name="T15" fmla="*/ 768 h 1041"/>
              <a:gd name="T16" fmla="*/ 785 w 913"/>
              <a:gd name="T17" fmla="*/ 777 h 1041"/>
              <a:gd name="T18" fmla="*/ 756 w 913"/>
              <a:gd name="T19" fmla="*/ 786 h 1041"/>
              <a:gd name="T20" fmla="*/ 728 w 913"/>
              <a:gd name="T21" fmla="*/ 786 h 1041"/>
              <a:gd name="T22" fmla="*/ 698 w 913"/>
              <a:gd name="T23" fmla="*/ 795 h 1041"/>
              <a:gd name="T24" fmla="*/ 651 w 913"/>
              <a:gd name="T25" fmla="*/ 804 h 1041"/>
              <a:gd name="T26" fmla="*/ 622 w 913"/>
              <a:gd name="T27" fmla="*/ 813 h 1041"/>
              <a:gd name="T28" fmla="*/ 602 w 913"/>
              <a:gd name="T29" fmla="*/ 813 h 1041"/>
              <a:gd name="T30" fmla="*/ 574 w 913"/>
              <a:gd name="T31" fmla="*/ 813 h 1041"/>
              <a:gd name="T32" fmla="*/ 545 w 913"/>
              <a:gd name="T33" fmla="*/ 822 h 1041"/>
              <a:gd name="T34" fmla="*/ 517 w 913"/>
              <a:gd name="T35" fmla="*/ 831 h 1041"/>
              <a:gd name="T36" fmla="*/ 487 w 913"/>
              <a:gd name="T37" fmla="*/ 840 h 1041"/>
              <a:gd name="T38" fmla="*/ 449 w 913"/>
              <a:gd name="T39" fmla="*/ 849 h 1041"/>
              <a:gd name="T40" fmla="*/ 430 w 913"/>
              <a:gd name="T41" fmla="*/ 868 h 1041"/>
              <a:gd name="T42" fmla="*/ 401 w 913"/>
              <a:gd name="T43" fmla="*/ 877 h 1041"/>
              <a:gd name="T44" fmla="*/ 372 w 913"/>
              <a:gd name="T45" fmla="*/ 904 h 1041"/>
              <a:gd name="T46" fmla="*/ 353 w 913"/>
              <a:gd name="T47" fmla="*/ 931 h 1041"/>
              <a:gd name="T48" fmla="*/ 334 w 913"/>
              <a:gd name="T49" fmla="*/ 959 h 1041"/>
              <a:gd name="T50" fmla="*/ 306 w 913"/>
              <a:gd name="T51" fmla="*/ 968 h 1041"/>
              <a:gd name="T52" fmla="*/ 286 w 913"/>
              <a:gd name="T53" fmla="*/ 986 h 1041"/>
              <a:gd name="T54" fmla="*/ 257 w 913"/>
              <a:gd name="T55" fmla="*/ 1004 h 1041"/>
              <a:gd name="T56" fmla="*/ 229 w 913"/>
              <a:gd name="T57" fmla="*/ 1013 h 1041"/>
              <a:gd name="T58" fmla="*/ 200 w 913"/>
              <a:gd name="T59" fmla="*/ 1022 h 1041"/>
              <a:gd name="T60" fmla="*/ 180 w 913"/>
              <a:gd name="T61" fmla="*/ 1022 h 1041"/>
              <a:gd name="T62" fmla="*/ 152 w 913"/>
              <a:gd name="T63" fmla="*/ 1022 h 1041"/>
              <a:gd name="T64" fmla="*/ 123 w 913"/>
              <a:gd name="T65" fmla="*/ 1031 h 1041"/>
              <a:gd name="T66" fmla="*/ 95 w 913"/>
              <a:gd name="T67" fmla="*/ 1031 h 1041"/>
              <a:gd name="T68" fmla="*/ 74 w 913"/>
              <a:gd name="T69" fmla="*/ 1040 h 1041"/>
              <a:gd name="T70" fmla="*/ 46 w 913"/>
              <a:gd name="T71" fmla="*/ 1040 h 1041"/>
              <a:gd name="T72" fmla="*/ 0 w 913"/>
              <a:gd name="T73" fmla="*/ 1008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13" h="1041">
                <a:moveTo>
                  <a:pt x="0" y="1008"/>
                </a:moveTo>
                <a:lnTo>
                  <a:pt x="0" y="0"/>
                </a:lnTo>
                <a:lnTo>
                  <a:pt x="912" y="0"/>
                </a:lnTo>
                <a:lnTo>
                  <a:pt x="912" y="672"/>
                </a:lnTo>
                <a:lnTo>
                  <a:pt x="890" y="704"/>
                </a:lnTo>
                <a:lnTo>
                  <a:pt x="871" y="731"/>
                </a:lnTo>
                <a:lnTo>
                  <a:pt x="843" y="759"/>
                </a:lnTo>
                <a:lnTo>
                  <a:pt x="813" y="768"/>
                </a:lnTo>
                <a:lnTo>
                  <a:pt x="785" y="777"/>
                </a:lnTo>
                <a:lnTo>
                  <a:pt x="756" y="786"/>
                </a:lnTo>
                <a:lnTo>
                  <a:pt x="728" y="786"/>
                </a:lnTo>
                <a:lnTo>
                  <a:pt x="698" y="795"/>
                </a:lnTo>
                <a:lnTo>
                  <a:pt x="651" y="804"/>
                </a:lnTo>
                <a:lnTo>
                  <a:pt x="622" y="813"/>
                </a:lnTo>
                <a:lnTo>
                  <a:pt x="602" y="813"/>
                </a:lnTo>
                <a:lnTo>
                  <a:pt x="574" y="813"/>
                </a:lnTo>
                <a:lnTo>
                  <a:pt x="545" y="822"/>
                </a:lnTo>
                <a:lnTo>
                  <a:pt x="517" y="831"/>
                </a:lnTo>
                <a:lnTo>
                  <a:pt x="487" y="840"/>
                </a:lnTo>
                <a:lnTo>
                  <a:pt x="449" y="849"/>
                </a:lnTo>
                <a:lnTo>
                  <a:pt x="430" y="868"/>
                </a:lnTo>
                <a:lnTo>
                  <a:pt x="401" y="877"/>
                </a:lnTo>
                <a:lnTo>
                  <a:pt x="372" y="904"/>
                </a:lnTo>
                <a:lnTo>
                  <a:pt x="353" y="931"/>
                </a:lnTo>
                <a:lnTo>
                  <a:pt x="334" y="959"/>
                </a:lnTo>
                <a:lnTo>
                  <a:pt x="306" y="968"/>
                </a:lnTo>
                <a:lnTo>
                  <a:pt x="286" y="986"/>
                </a:lnTo>
                <a:lnTo>
                  <a:pt x="257" y="1004"/>
                </a:lnTo>
                <a:lnTo>
                  <a:pt x="229" y="1013"/>
                </a:lnTo>
                <a:lnTo>
                  <a:pt x="200" y="1022"/>
                </a:lnTo>
                <a:lnTo>
                  <a:pt x="180" y="1022"/>
                </a:lnTo>
                <a:lnTo>
                  <a:pt x="152" y="1022"/>
                </a:lnTo>
                <a:lnTo>
                  <a:pt x="123" y="1031"/>
                </a:lnTo>
                <a:lnTo>
                  <a:pt x="95" y="1031"/>
                </a:lnTo>
                <a:lnTo>
                  <a:pt x="74" y="1040"/>
                </a:lnTo>
                <a:lnTo>
                  <a:pt x="46" y="1040"/>
                </a:lnTo>
                <a:lnTo>
                  <a:pt x="0" y="1008"/>
                </a:lnTo>
              </a:path>
            </a:pathLst>
          </a:custGeom>
          <a:solidFill>
            <a:srgbClr val="FFFF99"/>
          </a:solidFill>
          <a:ln w="12699"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79205" name="Freeform 5"/>
          <p:cNvSpPr>
            <a:spLocks/>
          </p:cNvSpPr>
          <p:nvPr/>
        </p:nvSpPr>
        <p:spPr bwMode="auto">
          <a:xfrm>
            <a:off x="2590800" y="4343400"/>
            <a:ext cx="1525588" cy="1652588"/>
          </a:xfrm>
          <a:custGeom>
            <a:avLst/>
            <a:gdLst>
              <a:gd name="T0" fmla="*/ 0 w 961"/>
              <a:gd name="T1" fmla="*/ 1008 h 1041"/>
              <a:gd name="T2" fmla="*/ 0 w 961"/>
              <a:gd name="T3" fmla="*/ 0 h 1041"/>
              <a:gd name="T4" fmla="*/ 960 w 961"/>
              <a:gd name="T5" fmla="*/ 0 h 1041"/>
              <a:gd name="T6" fmla="*/ 960 w 961"/>
              <a:gd name="T7" fmla="*/ 672 h 1041"/>
              <a:gd name="T8" fmla="*/ 937 w 961"/>
              <a:gd name="T9" fmla="*/ 704 h 1041"/>
              <a:gd name="T10" fmla="*/ 917 w 961"/>
              <a:gd name="T11" fmla="*/ 731 h 1041"/>
              <a:gd name="T12" fmla="*/ 887 w 961"/>
              <a:gd name="T13" fmla="*/ 759 h 1041"/>
              <a:gd name="T14" fmla="*/ 856 w 961"/>
              <a:gd name="T15" fmla="*/ 768 h 1041"/>
              <a:gd name="T16" fmla="*/ 826 w 961"/>
              <a:gd name="T17" fmla="*/ 777 h 1041"/>
              <a:gd name="T18" fmla="*/ 796 w 961"/>
              <a:gd name="T19" fmla="*/ 786 h 1041"/>
              <a:gd name="T20" fmla="*/ 766 w 961"/>
              <a:gd name="T21" fmla="*/ 786 h 1041"/>
              <a:gd name="T22" fmla="*/ 735 w 961"/>
              <a:gd name="T23" fmla="*/ 795 h 1041"/>
              <a:gd name="T24" fmla="*/ 685 w 961"/>
              <a:gd name="T25" fmla="*/ 804 h 1041"/>
              <a:gd name="T26" fmla="*/ 655 w 961"/>
              <a:gd name="T27" fmla="*/ 813 h 1041"/>
              <a:gd name="T28" fmla="*/ 634 w 961"/>
              <a:gd name="T29" fmla="*/ 813 h 1041"/>
              <a:gd name="T30" fmla="*/ 604 w 961"/>
              <a:gd name="T31" fmla="*/ 813 h 1041"/>
              <a:gd name="T32" fmla="*/ 574 w 961"/>
              <a:gd name="T33" fmla="*/ 822 h 1041"/>
              <a:gd name="T34" fmla="*/ 544 w 961"/>
              <a:gd name="T35" fmla="*/ 831 h 1041"/>
              <a:gd name="T36" fmla="*/ 513 w 961"/>
              <a:gd name="T37" fmla="*/ 840 h 1041"/>
              <a:gd name="T38" fmla="*/ 473 w 961"/>
              <a:gd name="T39" fmla="*/ 849 h 1041"/>
              <a:gd name="T40" fmla="*/ 453 w 961"/>
              <a:gd name="T41" fmla="*/ 868 h 1041"/>
              <a:gd name="T42" fmla="*/ 422 w 961"/>
              <a:gd name="T43" fmla="*/ 877 h 1041"/>
              <a:gd name="T44" fmla="*/ 392 w 961"/>
              <a:gd name="T45" fmla="*/ 904 h 1041"/>
              <a:gd name="T46" fmla="*/ 372 w 961"/>
              <a:gd name="T47" fmla="*/ 931 h 1041"/>
              <a:gd name="T48" fmla="*/ 352 w 961"/>
              <a:gd name="T49" fmla="*/ 959 h 1041"/>
              <a:gd name="T50" fmla="*/ 322 w 961"/>
              <a:gd name="T51" fmla="*/ 968 h 1041"/>
              <a:gd name="T52" fmla="*/ 301 w 961"/>
              <a:gd name="T53" fmla="*/ 986 h 1041"/>
              <a:gd name="T54" fmla="*/ 271 w 961"/>
              <a:gd name="T55" fmla="*/ 1004 h 1041"/>
              <a:gd name="T56" fmla="*/ 241 w 961"/>
              <a:gd name="T57" fmla="*/ 1013 h 1041"/>
              <a:gd name="T58" fmla="*/ 211 w 961"/>
              <a:gd name="T59" fmla="*/ 1022 h 1041"/>
              <a:gd name="T60" fmla="*/ 190 w 961"/>
              <a:gd name="T61" fmla="*/ 1022 h 1041"/>
              <a:gd name="T62" fmla="*/ 160 w 961"/>
              <a:gd name="T63" fmla="*/ 1022 h 1041"/>
              <a:gd name="T64" fmla="*/ 130 w 961"/>
              <a:gd name="T65" fmla="*/ 1031 h 1041"/>
              <a:gd name="T66" fmla="*/ 100 w 961"/>
              <a:gd name="T67" fmla="*/ 1031 h 1041"/>
              <a:gd name="T68" fmla="*/ 78 w 961"/>
              <a:gd name="T69" fmla="*/ 1040 h 1041"/>
              <a:gd name="T70" fmla="*/ 48 w 961"/>
              <a:gd name="T71" fmla="*/ 1040 h 1041"/>
              <a:gd name="T72" fmla="*/ 0 w 961"/>
              <a:gd name="T73" fmla="*/ 1008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1" h="1041">
                <a:moveTo>
                  <a:pt x="0" y="1008"/>
                </a:moveTo>
                <a:lnTo>
                  <a:pt x="0" y="0"/>
                </a:lnTo>
                <a:lnTo>
                  <a:pt x="960" y="0"/>
                </a:lnTo>
                <a:lnTo>
                  <a:pt x="960" y="672"/>
                </a:lnTo>
                <a:lnTo>
                  <a:pt x="937" y="704"/>
                </a:lnTo>
                <a:lnTo>
                  <a:pt x="917" y="731"/>
                </a:lnTo>
                <a:lnTo>
                  <a:pt x="887" y="759"/>
                </a:lnTo>
                <a:lnTo>
                  <a:pt x="856" y="768"/>
                </a:lnTo>
                <a:lnTo>
                  <a:pt x="826" y="777"/>
                </a:lnTo>
                <a:lnTo>
                  <a:pt x="796" y="786"/>
                </a:lnTo>
                <a:lnTo>
                  <a:pt x="766" y="786"/>
                </a:lnTo>
                <a:lnTo>
                  <a:pt x="735" y="795"/>
                </a:lnTo>
                <a:lnTo>
                  <a:pt x="685" y="804"/>
                </a:lnTo>
                <a:lnTo>
                  <a:pt x="655" y="813"/>
                </a:lnTo>
                <a:lnTo>
                  <a:pt x="634" y="813"/>
                </a:lnTo>
                <a:lnTo>
                  <a:pt x="604" y="813"/>
                </a:lnTo>
                <a:lnTo>
                  <a:pt x="574" y="822"/>
                </a:lnTo>
                <a:lnTo>
                  <a:pt x="544" y="831"/>
                </a:lnTo>
                <a:lnTo>
                  <a:pt x="513" y="840"/>
                </a:lnTo>
                <a:lnTo>
                  <a:pt x="473" y="849"/>
                </a:lnTo>
                <a:lnTo>
                  <a:pt x="453" y="868"/>
                </a:lnTo>
                <a:lnTo>
                  <a:pt x="422" y="877"/>
                </a:lnTo>
                <a:lnTo>
                  <a:pt x="392" y="904"/>
                </a:lnTo>
                <a:lnTo>
                  <a:pt x="372" y="931"/>
                </a:lnTo>
                <a:lnTo>
                  <a:pt x="352" y="959"/>
                </a:lnTo>
                <a:lnTo>
                  <a:pt x="322" y="968"/>
                </a:lnTo>
                <a:lnTo>
                  <a:pt x="301" y="986"/>
                </a:lnTo>
                <a:lnTo>
                  <a:pt x="271" y="1004"/>
                </a:lnTo>
                <a:lnTo>
                  <a:pt x="241" y="1013"/>
                </a:lnTo>
                <a:lnTo>
                  <a:pt x="211" y="1022"/>
                </a:lnTo>
                <a:lnTo>
                  <a:pt x="190" y="1022"/>
                </a:lnTo>
                <a:lnTo>
                  <a:pt x="160" y="1022"/>
                </a:lnTo>
                <a:lnTo>
                  <a:pt x="130" y="1031"/>
                </a:lnTo>
                <a:lnTo>
                  <a:pt x="100" y="1031"/>
                </a:lnTo>
                <a:lnTo>
                  <a:pt x="78" y="1040"/>
                </a:lnTo>
                <a:lnTo>
                  <a:pt x="48" y="1040"/>
                </a:lnTo>
                <a:lnTo>
                  <a:pt x="0" y="1008"/>
                </a:lnTo>
              </a:path>
            </a:pathLst>
          </a:custGeom>
          <a:solidFill>
            <a:srgbClr val="FFFF99"/>
          </a:solidFill>
          <a:ln w="12699"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79206" name="Freeform 6" descr="Marbre blanc"/>
          <p:cNvSpPr>
            <a:spLocks/>
          </p:cNvSpPr>
          <p:nvPr/>
        </p:nvSpPr>
        <p:spPr bwMode="auto">
          <a:xfrm>
            <a:off x="2362200" y="4191000"/>
            <a:ext cx="1677988" cy="1652588"/>
          </a:xfrm>
          <a:custGeom>
            <a:avLst/>
            <a:gdLst>
              <a:gd name="T0" fmla="*/ 0 w 1057"/>
              <a:gd name="T1" fmla="*/ 1008 h 1041"/>
              <a:gd name="T2" fmla="*/ 0 w 1057"/>
              <a:gd name="T3" fmla="*/ 0 h 1041"/>
              <a:gd name="T4" fmla="*/ 1056 w 1057"/>
              <a:gd name="T5" fmla="*/ 0 h 1041"/>
              <a:gd name="T6" fmla="*/ 1056 w 1057"/>
              <a:gd name="T7" fmla="*/ 672 h 1041"/>
              <a:gd name="T8" fmla="*/ 1031 w 1057"/>
              <a:gd name="T9" fmla="*/ 704 h 1041"/>
              <a:gd name="T10" fmla="*/ 1009 w 1057"/>
              <a:gd name="T11" fmla="*/ 731 h 1041"/>
              <a:gd name="T12" fmla="*/ 976 w 1057"/>
              <a:gd name="T13" fmla="*/ 759 h 1041"/>
              <a:gd name="T14" fmla="*/ 942 w 1057"/>
              <a:gd name="T15" fmla="*/ 768 h 1041"/>
              <a:gd name="T16" fmla="*/ 909 w 1057"/>
              <a:gd name="T17" fmla="*/ 777 h 1041"/>
              <a:gd name="T18" fmla="*/ 876 w 1057"/>
              <a:gd name="T19" fmla="*/ 786 h 1041"/>
              <a:gd name="T20" fmla="*/ 843 w 1057"/>
              <a:gd name="T21" fmla="*/ 786 h 1041"/>
              <a:gd name="T22" fmla="*/ 809 w 1057"/>
              <a:gd name="T23" fmla="*/ 795 h 1041"/>
              <a:gd name="T24" fmla="*/ 754 w 1057"/>
              <a:gd name="T25" fmla="*/ 804 h 1041"/>
              <a:gd name="T26" fmla="*/ 721 w 1057"/>
              <a:gd name="T27" fmla="*/ 813 h 1041"/>
              <a:gd name="T28" fmla="*/ 697 w 1057"/>
              <a:gd name="T29" fmla="*/ 813 h 1041"/>
              <a:gd name="T30" fmla="*/ 664 w 1057"/>
              <a:gd name="T31" fmla="*/ 813 h 1041"/>
              <a:gd name="T32" fmla="*/ 631 w 1057"/>
              <a:gd name="T33" fmla="*/ 822 h 1041"/>
              <a:gd name="T34" fmla="*/ 598 w 1057"/>
              <a:gd name="T35" fmla="*/ 831 h 1041"/>
              <a:gd name="T36" fmla="*/ 564 w 1057"/>
              <a:gd name="T37" fmla="*/ 840 h 1041"/>
              <a:gd name="T38" fmla="*/ 520 w 1057"/>
              <a:gd name="T39" fmla="*/ 849 h 1041"/>
              <a:gd name="T40" fmla="*/ 498 w 1057"/>
              <a:gd name="T41" fmla="*/ 868 h 1041"/>
              <a:gd name="T42" fmla="*/ 464 w 1057"/>
              <a:gd name="T43" fmla="*/ 877 h 1041"/>
              <a:gd name="T44" fmla="*/ 431 w 1057"/>
              <a:gd name="T45" fmla="*/ 904 h 1041"/>
              <a:gd name="T46" fmla="*/ 409 w 1057"/>
              <a:gd name="T47" fmla="*/ 931 h 1041"/>
              <a:gd name="T48" fmla="*/ 387 w 1057"/>
              <a:gd name="T49" fmla="*/ 959 h 1041"/>
              <a:gd name="T50" fmla="*/ 354 w 1057"/>
              <a:gd name="T51" fmla="*/ 968 h 1041"/>
              <a:gd name="T52" fmla="*/ 331 w 1057"/>
              <a:gd name="T53" fmla="*/ 986 h 1041"/>
              <a:gd name="T54" fmla="*/ 298 w 1057"/>
              <a:gd name="T55" fmla="*/ 1004 h 1041"/>
              <a:gd name="T56" fmla="*/ 265 w 1057"/>
              <a:gd name="T57" fmla="*/ 1013 h 1041"/>
              <a:gd name="T58" fmla="*/ 232 w 1057"/>
              <a:gd name="T59" fmla="*/ 1022 h 1041"/>
              <a:gd name="T60" fmla="*/ 209 w 1057"/>
              <a:gd name="T61" fmla="*/ 1022 h 1041"/>
              <a:gd name="T62" fmla="*/ 176 w 1057"/>
              <a:gd name="T63" fmla="*/ 1022 h 1041"/>
              <a:gd name="T64" fmla="*/ 143 w 1057"/>
              <a:gd name="T65" fmla="*/ 1031 h 1041"/>
              <a:gd name="T66" fmla="*/ 110 w 1057"/>
              <a:gd name="T67" fmla="*/ 1031 h 1041"/>
              <a:gd name="T68" fmla="*/ 86 w 1057"/>
              <a:gd name="T69" fmla="*/ 1040 h 1041"/>
              <a:gd name="T70" fmla="*/ 53 w 1057"/>
              <a:gd name="T71" fmla="*/ 1040 h 1041"/>
              <a:gd name="T72" fmla="*/ 0 w 1057"/>
              <a:gd name="T73" fmla="*/ 1008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7" h="1041">
                <a:moveTo>
                  <a:pt x="0" y="1008"/>
                </a:moveTo>
                <a:lnTo>
                  <a:pt x="0" y="0"/>
                </a:lnTo>
                <a:lnTo>
                  <a:pt x="1056" y="0"/>
                </a:lnTo>
                <a:lnTo>
                  <a:pt x="1056" y="672"/>
                </a:lnTo>
                <a:lnTo>
                  <a:pt x="1031" y="704"/>
                </a:lnTo>
                <a:lnTo>
                  <a:pt x="1009" y="731"/>
                </a:lnTo>
                <a:lnTo>
                  <a:pt x="976" y="759"/>
                </a:lnTo>
                <a:lnTo>
                  <a:pt x="942" y="768"/>
                </a:lnTo>
                <a:lnTo>
                  <a:pt x="909" y="777"/>
                </a:lnTo>
                <a:lnTo>
                  <a:pt x="876" y="786"/>
                </a:lnTo>
                <a:lnTo>
                  <a:pt x="843" y="786"/>
                </a:lnTo>
                <a:lnTo>
                  <a:pt x="809" y="795"/>
                </a:lnTo>
                <a:lnTo>
                  <a:pt x="754" y="804"/>
                </a:lnTo>
                <a:lnTo>
                  <a:pt x="721" y="813"/>
                </a:lnTo>
                <a:lnTo>
                  <a:pt x="697" y="813"/>
                </a:lnTo>
                <a:lnTo>
                  <a:pt x="664" y="813"/>
                </a:lnTo>
                <a:lnTo>
                  <a:pt x="631" y="822"/>
                </a:lnTo>
                <a:lnTo>
                  <a:pt x="598" y="831"/>
                </a:lnTo>
                <a:lnTo>
                  <a:pt x="564" y="840"/>
                </a:lnTo>
                <a:lnTo>
                  <a:pt x="520" y="849"/>
                </a:lnTo>
                <a:lnTo>
                  <a:pt x="498" y="868"/>
                </a:lnTo>
                <a:lnTo>
                  <a:pt x="464" y="877"/>
                </a:lnTo>
                <a:lnTo>
                  <a:pt x="431" y="904"/>
                </a:lnTo>
                <a:lnTo>
                  <a:pt x="409" y="931"/>
                </a:lnTo>
                <a:lnTo>
                  <a:pt x="387" y="959"/>
                </a:lnTo>
                <a:lnTo>
                  <a:pt x="354" y="968"/>
                </a:lnTo>
                <a:lnTo>
                  <a:pt x="331" y="986"/>
                </a:lnTo>
                <a:lnTo>
                  <a:pt x="298" y="1004"/>
                </a:lnTo>
                <a:lnTo>
                  <a:pt x="265" y="1013"/>
                </a:lnTo>
                <a:lnTo>
                  <a:pt x="232" y="1022"/>
                </a:lnTo>
                <a:lnTo>
                  <a:pt x="209" y="1022"/>
                </a:lnTo>
                <a:lnTo>
                  <a:pt x="176" y="1022"/>
                </a:lnTo>
                <a:lnTo>
                  <a:pt x="143" y="1031"/>
                </a:lnTo>
                <a:lnTo>
                  <a:pt x="110" y="1031"/>
                </a:lnTo>
                <a:lnTo>
                  <a:pt x="86" y="1040"/>
                </a:lnTo>
                <a:lnTo>
                  <a:pt x="53" y="1040"/>
                </a:lnTo>
                <a:lnTo>
                  <a:pt x="0" y="1008"/>
                </a:lnTo>
              </a:path>
            </a:pathLst>
          </a:custGeom>
          <a:blipFill dpi="0" rotWithShape="0">
            <a:blip r:embed="rId2"/>
            <a:srcRect/>
            <a:tile tx="0" ty="0" sx="100000" sy="100000" flip="none" algn="tl"/>
          </a:blipFill>
          <a:ln w="12699"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79207" name="Rectangle 7"/>
          <p:cNvSpPr>
            <a:spLocks noChangeArrowheads="1"/>
          </p:cNvSpPr>
          <p:nvPr/>
        </p:nvSpPr>
        <p:spPr bwMode="auto">
          <a:xfrm>
            <a:off x="2498725" y="4395788"/>
            <a:ext cx="138747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800">
                <a:latin typeface="Arial" charset="0"/>
              </a:rPr>
              <a:t>Analyses standards SAP</a:t>
            </a:r>
          </a:p>
        </p:txBody>
      </p:sp>
      <p:sp>
        <p:nvSpPr>
          <p:cNvPr id="179208" name="Freeform 8"/>
          <p:cNvSpPr>
            <a:spLocks/>
          </p:cNvSpPr>
          <p:nvPr/>
        </p:nvSpPr>
        <p:spPr bwMode="auto">
          <a:xfrm>
            <a:off x="5486400" y="4724400"/>
            <a:ext cx="1449388" cy="1652588"/>
          </a:xfrm>
          <a:custGeom>
            <a:avLst/>
            <a:gdLst>
              <a:gd name="T0" fmla="*/ 0 w 913"/>
              <a:gd name="T1" fmla="*/ 1008 h 1041"/>
              <a:gd name="T2" fmla="*/ 0 w 913"/>
              <a:gd name="T3" fmla="*/ 0 h 1041"/>
              <a:gd name="T4" fmla="*/ 912 w 913"/>
              <a:gd name="T5" fmla="*/ 0 h 1041"/>
              <a:gd name="T6" fmla="*/ 912 w 913"/>
              <a:gd name="T7" fmla="*/ 672 h 1041"/>
              <a:gd name="T8" fmla="*/ 890 w 913"/>
              <a:gd name="T9" fmla="*/ 704 h 1041"/>
              <a:gd name="T10" fmla="*/ 871 w 913"/>
              <a:gd name="T11" fmla="*/ 731 h 1041"/>
              <a:gd name="T12" fmla="*/ 843 w 913"/>
              <a:gd name="T13" fmla="*/ 759 h 1041"/>
              <a:gd name="T14" fmla="*/ 813 w 913"/>
              <a:gd name="T15" fmla="*/ 768 h 1041"/>
              <a:gd name="T16" fmla="*/ 785 w 913"/>
              <a:gd name="T17" fmla="*/ 777 h 1041"/>
              <a:gd name="T18" fmla="*/ 756 w 913"/>
              <a:gd name="T19" fmla="*/ 786 h 1041"/>
              <a:gd name="T20" fmla="*/ 728 w 913"/>
              <a:gd name="T21" fmla="*/ 786 h 1041"/>
              <a:gd name="T22" fmla="*/ 698 w 913"/>
              <a:gd name="T23" fmla="*/ 795 h 1041"/>
              <a:gd name="T24" fmla="*/ 651 w 913"/>
              <a:gd name="T25" fmla="*/ 804 h 1041"/>
              <a:gd name="T26" fmla="*/ 622 w 913"/>
              <a:gd name="T27" fmla="*/ 813 h 1041"/>
              <a:gd name="T28" fmla="*/ 602 w 913"/>
              <a:gd name="T29" fmla="*/ 813 h 1041"/>
              <a:gd name="T30" fmla="*/ 574 w 913"/>
              <a:gd name="T31" fmla="*/ 813 h 1041"/>
              <a:gd name="T32" fmla="*/ 545 w 913"/>
              <a:gd name="T33" fmla="*/ 822 h 1041"/>
              <a:gd name="T34" fmla="*/ 517 w 913"/>
              <a:gd name="T35" fmla="*/ 831 h 1041"/>
              <a:gd name="T36" fmla="*/ 487 w 913"/>
              <a:gd name="T37" fmla="*/ 840 h 1041"/>
              <a:gd name="T38" fmla="*/ 449 w 913"/>
              <a:gd name="T39" fmla="*/ 849 h 1041"/>
              <a:gd name="T40" fmla="*/ 430 w 913"/>
              <a:gd name="T41" fmla="*/ 868 h 1041"/>
              <a:gd name="T42" fmla="*/ 401 w 913"/>
              <a:gd name="T43" fmla="*/ 877 h 1041"/>
              <a:gd name="T44" fmla="*/ 372 w 913"/>
              <a:gd name="T45" fmla="*/ 904 h 1041"/>
              <a:gd name="T46" fmla="*/ 353 w 913"/>
              <a:gd name="T47" fmla="*/ 931 h 1041"/>
              <a:gd name="T48" fmla="*/ 334 w 913"/>
              <a:gd name="T49" fmla="*/ 959 h 1041"/>
              <a:gd name="T50" fmla="*/ 306 w 913"/>
              <a:gd name="T51" fmla="*/ 968 h 1041"/>
              <a:gd name="T52" fmla="*/ 286 w 913"/>
              <a:gd name="T53" fmla="*/ 986 h 1041"/>
              <a:gd name="T54" fmla="*/ 257 w 913"/>
              <a:gd name="T55" fmla="*/ 1004 h 1041"/>
              <a:gd name="T56" fmla="*/ 229 w 913"/>
              <a:gd name="T57" fmla="*/ 1013 h 1041"/>
              <a:gd name="T58" fmla="*/ 200 w 913"/>
              <a:gd name="T59" fmla="*/ 1022 h 1041"/>
              <a:gd name="T60" fmla="*/ 180 w 913"/>
              <a:gd name="T61" fmla="*/ 1022 h 1041"/>
              <a:gd name="T62" fmla="*/ 152 w 913"/>
              <a:gd name="T63" fmla="*/ 1022 h 1041"/>
              <a:gd name="T64" fmla="*/ 123 w 913"/>
              <a:gd name="T65" fmla="*/ 1031 h 1041"/>
              <a:gd name="T66" fmla="*/ 95 w 913"/>
              <a:gd name="T67" fmla="*/ 1031 h 1041"/>
              <a:gd name="T68" fmla="*/ 74 w 913"/>
              <a:gd name="T69" fmla="*/ 1040 h 1041"/>
              <a:gd name="T70" fmla="*/ 46 w 913"/>
              <a:gd name="T71" fmla="*/ 1040 h 1041"/>
              <a:gd name="T72" fmla="*/ 0 w 913"/>
              <a:gd name="T73" fmla="*/ 1008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13" h="1041">
                <a:moveTo>
                  <a:pt x="0" y="1008"/>
                </a:moveTo>
                <a:lnTo>
                  <a:pt x="0" y="0"/>
                </a:lnTo>
                <a:lnTo>
                  <a:pt x="912" y="0"/>
                </a:lnTo>
                <a:lnTo>
                  <a:pt x="912" y="672"/>
                </a:lnTo>
                <a:lnTo>
                  <a:pt x="890" y="704"/>
                </a:lnTo>
                <a:lnTo>
                  <a:pt x="871" y="731"/>
                </a:lnTo>
                <a:lnTo>
                  <a:pt x="843" y="759"/>
                </a:lnTo>
                <a:lnTo>
                  <a:pt x="813" y="768"/>
                </a:lnTo>
                <a:lnTo>
                  <a:pt x="785" y="777"/>
                </a:lnTo>
                <a:lnTo>
                  <a:pt x="756" y="786"/>
                </a:lnTo>
                <a:lnTo>
                  <a:pt x="728" y="786"/>
                </a:lnTo>
                <a:lnTo>
                  <a:pt x="698" y="795"/>
                </a:lnTo>
                <a:lnTo>
                  <a:pt x="651" y="804"/>
                </a:lnTo>
                <a:lnTo>
                  <a:pt x="622" y="813"/>
                </a:lnTo>
                <a:lnTo>
                  <a:pt x="602" y="813"/>
                </a:lnTo>
                <a:lnTo>
                  <a:pt x="574" y="813"/>
                </a:lnTo>
                <a:lnTo>
                  <a:pt x="545" y="822"/>
                </a:lnTo>
                <a:lnTo>
                  <a:pt x="517" y="831"/>
                </a:lnTo>
                <a:lnTo>
                  <a:pt x="487" y="840"/>
                </a:lnTo>
                <a:lnTo>
                  <a:pt x="449" y="849"/>
                </a:lnTo>
                <a:lnTo>
                  <a:pt x="430" y="868"/>
                </a:lnTo>
                <a:lnTo>
                  <a:pt x="401" y="877"/>
                </a:lnTo>
                <a:lnTo>
                  <a:pt x="372" y="904"/>
                </a:lnTo>
                <a:lnTo>
                  <a:pt x="353" y="931"/>
                </a:lnTo>
                <a:lnTo>
                  <a:pt x="334" y="959"/>
                </a:lnTo>
                <a:lnTo>
                  <a:pt x="306" y="968"/>
                </a:lnTo>
                <a:lnTo>
                  <a:pt x="286" y="986"/>
                </a:lnTo>
                <a:lnTo>
                  <a:pt x="257" y="1004"/>
                </a:lnTo>
                <a:lnTo>
                  <a:pt x="229" y="1013"/>
                </a:lnTo>
                <a:lnTo>
                  <a:pt x="200" y="1022"/>
                </a:lnTo>
                <a:lnTo>
                  <a:pt x="180" y="1022"/>
                </a:lnTo>
                <a:lnTo>
                  <a:pt x="152" y="1022"/>
                </a:lnTo>
                <a:lnTo>
                  <a:pt x="123" y="1031"/>
                </a:lnTo>
                <a:lnTo>
                  <a:pt x="95" y="1031"/>
                </a:lnTo>
                <a:lnTo>
                  <a:pt x="74" y="1040"/>
                </a:lnTo>
                <a:lnTo>
                  <a:pt x="46" y="1040"/>
                </a:lnTo>
                <a:lnTo>
                  <a:pt x="0" y="1008"/>
                </a:lnTo>
              </a:path>
            </a:pathLst>
          </a:custGeom>
          <a:solidFill>
            <a:srgbClr val="99FF99"/>
          </a:solidFill>
          <a:ln w="12699"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79209" name="Freeform 9"/>
          <p:cNvSpPr>
            <a:spLocks/>
          </p:cNvSpPr>
          <p:nvPr/>
        </p:nvSpPr>
        <p:spPr bwMode="auto">
          <a:xfrm>
            <a:off x="5334000" y="4572000"/>
            <a:ext cx="1449388" cy="1652588"/>
          </a:xfrm>
          <a:custGeom>
            <a:avLst/>
            <a:gdLst>
              <a:gd name="T0" fmla="*/ 0 w 913"/>
              <a:gd name="T1" fmla="*/ 1008 h 1041"/>
              <a:gd name="T2" fmla="*/ 0 w 913"/>
              <a:gd name="T3" fmla="*/ 0 h 1041"/>
              <a:gd name="T4" fmla="*/ 912 w 913"/>
              <a:gd name="T5" fmla="*/ 0 h 1041"/>
              <a:gd name="T6" fmla="*/ 912 w 913"/>
              <a:gd name="T7" fmla="*/ 672 h 1041"/>
              <a:gd name="T8" fmla="*/ 890 w 913"/>
              <a:gd name="T9" fmla="*/ 704 h 1041"/>
              <a:gd name="T10" fmla="*/ 871 w 913"/>
              <a:gd name="T11" fmla="*/ 731 h 1041"/>
              <a:gd name="T12" fmla="*/ 843 w 913"/>
              <a:gd name="T13" fmla="*/ 759 h 1041"/>
              <a:gd name="T14" fmla="*/ 813 w 913"/>
              <a:gd name="T15" fmla="*/ 768 h 1041"/>
              <a:gd name="T16" fmla="*/ 785 w 913"/>
              <a:gd name="T17" fmla="*/ 777 h 1041"/>
              <a:gd name="T18" fmla="*/ 756 w 913"/>
              <a:gd name="T19" fmla="*/ 786 h 1041"/>
              <a:gd name="T20" fmla="*/ 728 w 913"/>
              <a:gd name="T21" fmla="*/ 786 h 1041"/>
              <a:gd name="T22" fmla="*/ 698 w 913"/>
              <a:gd name="T23" fmla="*/ 795 h 1041"/>
              <a:gd name="T24" fmla="*/ 651 w 913"/>
              <a:gd name="T25" fmla="*/ 804 h 1041"/>
              <a:gd name="T26" fmla="*/ 622 w 913"/>
              <a:gd name="T27" fmla="*/ 813 h 1041"/>
              <a:gd name="T28" fmla="*/ 602 w 913"/>
              <a:gd name="T29" fmla="*/ 813 h 1041"/>
              <a:gd name="T30" fmla="*/ 574 w 913"/>
              <a:gd name="T31" fmla="*/ 813 h 1041"/>
              <a:gd name="T32" fmla="*/ 545 w 913"/>
              <a:gd name="T33" fmla="*/ 822 h 1041"/>
              <a:gd name="T34" fmla="*/ 517 w 913"/>
              <a:gd name="T35" fmla="*/ 831 h 1041"/>
              <a:gd name="T36" fmla="*/ 487 w 913"/>
              <a:gd name="T37" fmla="*/ 840 h 1041"/>
              <a:gd name="T38" fmla="*/ 449 w 913"/>
              <a:gd name="T39" fmla="*/ 849 h 1041"/>
              <a:gd name="T40" fmla="*/ 430 w 913"/>
              <a:gd name="T41" fmla="*/ 868 h 1041"/>
              <a:gd name="T42" fmla="*/ 401 w 913"/>
              <a:gd name="T43" fmla="*/ 877 h 1041"/>
              <a:gd name="T44" fmla="*/ 372 w 913"/>
              <a:gd name="T45" fmla="*/ 904 h 1041"/>
              <a:gd name="T46" fmla="*/ 353 w 913"/>
              <a:gd name="T47" fmla="*/ 931 h 1041"/>
              <a:gd name="T48" fmla="*/ 334 w 913"/>
              <a:gd name="T49" fmla="*/ 959 h 1041"/>
              <a:gd name="T50" fmla="*/ 306 w 913"/>
              <a:gd name="T51" fmla="*/ 968 h 1041"/>
              <a:gd name="T52" fmla="*/ 286 w 913"/>
              <a:gd name="T53" fmla="*/ 986 h 1041"/>
              <a:gd name="T54" fmla="*/ 257 w 913"/>
              <a:gd name="T55" fmla="*/ 1004 h 1041"/>
              <a:gd name="T56" fmla="*/ 229 w 913"/>
              <a:gd name="T57" fmla="*/ 1013 h 1041"/>
              <a:gd name="T58" fmla="*/ 200 w 913"/>
              <a:gd name="T59" fmla="*/ 1022 h 1041"/>
              <a:gd name="T60" fmla="*/ 180 w 913"/>
              <a:gd name="T61" fmla="*/ 1022 h 1041"/>
              <a:gd name="T62" fmla="*/ 152 w 913"/>
              <a:gd name="T63" fmla="*/ 1022 h 1041"/>
              <a:gd name="T64" fmla="*/ 123 w 913"/>
              <a:gd name="T65" fmla="*/ 1031 h 1041"/>
              <a:gd name="T66" fmla="*/ 95 w 913"/>
              <a:gd name="T67" fmla="*/ 1031 h 1041"/>
              <a:gd name="T68" fmla="*/ 74 w 913"/>
              <a:gd name="T69" fmla="*/ 1040 h 1041"/>
              <a:gd name="T70" fmla="*/ 46 w 913"/>
              <a:gd name="T71" fmla="*/ 1040 h 1041"/>
              <a:gd name="T72" fmla="*/ 0 w 913"/>
              <a:gd name="T73" fmla="*/ 1008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13" h="1041">
                <a:moveTo>
                  <a:pt x="0" y="1008"/>
                </a:moveTo>
                <a:lnTo>
                  <a:pt x="0" y="0"/>
                </a:lnTo>
                <a:lnTo>
                  <a:pt x="912" y="0"/>
                </a:lnTo>
                <a:lnTo>
                  <a:pt x="912" y="672"/>
                </a:lnTo>
                <a:lnTo>
                  <a:pt x="890" y="704"/>
                </a:lnTo>
                <a:lnTo>
                  <a:pt x="871" y="731"/>
                </a:lnTo>
                <a:lnTo>
                  <a:pt x="843" y="759"/>
                </a:lnTo>
                <a:lnTo>
                  <a:pt x="813" y="768"/>
                </a:lnTo>
                <a:lnTo>
                  <a:pt x="785" y="777"/>
                </a:lnTo>
                <a:lnTo>
                  <a:pt x="756" y="786"/>
                </a:lnTo>
                <a:lnTo>
                  <a:pt x="728" y="786"/>
                </a:lnTo>
                <a:lnTo>
                  <a:pt x="698" y="795"/>
                </a:lnTo>
                <a:lnTo>
                  <a:pt x="651" y="804"/>
                </a:lnTo>
                <a:lnTo>
                  <a:pt x="622" y="813"/>
                </a:lnTo>
                <a:lnTo>
                  <a:pt x="602" y="813"/>
                </a:lnTo>
                <a:lnTo>
                  <a:pt x="574" y="813"/>
                </a:lnTo>
                <a:lnTo>
                  <a:pt x="545" y="822"/>
                </a:lnTo>
                <a:lnTo>
                  <a:pt x="517" y="831"/>
                </a:lnTo>
                <a:lnTo>
                  <a:pt x="487" y="840"/>
                </a:lnTo>
                <a:lnTo>
                  <a:pt x="449" y="849"/>
                </a:lnTo>
                <a:lnTo>
                  <a:pt x="430" y="868"/>
                </a:lnTo>
                <a:lnTo>
                  <a:pt x="401" y="877"/>
                </a:lnTo>
                <a:lnTo>
                  <a:pt x="372" y="904"/>
                </a:lnTo>
                <a:lnTo>
                  <a:pt x="353" y="931"/>
                </a:lnTo>
                <a:lnTo>
                  <a:pt x="334" y="959"/>
                </a:lnTo>
                <a:lnTo>
                  <a:pt x="306" y="968"/>
                </a:lnTo>
                <a:lnTo>
                  <a:pt x="286" y="986"/>
                </a:lnTo>
                <a:lnTo>
                  <a:pt x="257" y="1004"/>
                </a:lnTo>
                <a:lnTo>
                  <a:pt x="229" y="1013"/>
                </a:lnTo>
                <a:lnTo>
                  <a:pt x="200" y="1022"/>
                </a:lnTo>
                <a:lnTo>
                  <a:pt x="180" y="1022"/>
                </a:lnTo>
                <a:lnTo>
                  <a:pt x="152" y="1022"/>
                </a:lnTo>
                <a:lnTo>
                  <a:pt x="123" y="1031"/>
                </a:lnTo>
                <a:lnTo>
                  <a:pt x="95" y="1031"/>
                </a:lnTo>
                <a:lnTo>
                  <a:pt x="74" y="1040"/>
                </a:lnTo>
                <a:lnTo>
                  <a:pt x="46" y="1040"/>
                </a:lnTo>
                <a:lnTo>
                  <a:pt x="0" y="1008"/>
                </a:lnTo>
              </a:path>
            </a:pathLst>
          </a:custGeom>
          <a:solidFill>
            <a:srgbClr val="99FF99"/>
          </a:solidFill>
          <a:ln w="12699"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79210" name="Freeform 10"/>
          <p:cNvSpPr>
            <a:spLocks/>
          </p:cNvSpPr>
          <p:nvPr/>
        </p:nvSpPr>
        <p:spPr bwMode="auto">
          <a:xfrm>
            <a:off x="5105400" y="4419600"/>
            <a:ext cx="1525588" cy="1652588"/>
          </a:xfrm>
          <a:custGeom>
            <a:avLst/>
            <a:gdLst>
              <a:gd name="T0" fmla="*/ 0 w 961"/>
              <a:gd name="T1" fmla="*/ 1008 h 1041"/>
              <a:gd name="T2" fmla="*/ 0 w 961"/>
              <a:gd name="T3" fmla="*/ 0 h 1041"/>
              <a:gd name="T4" fmla="*/ 960 w 961"/>
              <a:gd name="T5" fmla="*/ 0 h 1041"/>
              <a:gd name="T6" fmla="*/ 960 w 961"/>
              <a:gd name="T7" fmla="*/ 672 h 1041"/>
              <a:gd name="T8" fmla="*/ 937 w 961"/>
              <a:gd name="T9" fmla="*/ 704 h 1041"/>
              <a:gd name="T10" fmla="*/ 917 w 961"/>
              <a:gd name="T11" fmla="*/ 731 h 1041"/>
              <a:gd name="T12" fmla="*/ 887 w 961"/>
              <a:gd name="T13" fmla="*/ 759 h 1041"/>
              <a:gd name="T14" fmla="*/ 856 w 961"/>
              <a:gd name="T15" fmla="*/ 768 h 1041"/>
              <a:gd name="T16" fmla="*/ 826 w 961"/>
              <a:gd name="T17" fmla="*/ 777 h 1041"/>
              <a:gd name="T18" fmla="*/ 796 w 961"/>
              <a:gd name="T19" fmla="*/ 786 h 1041"/>
              <a:gd name="T20" fmla="*/ 766 w 961"/>
              <a:gd name="T21" fmla="*/ 786 h 1041"/>
              <a:gd name="T22" fmla="*/ 735 w 961"/>
              <a:gd name="T23" fmla="*/ 795 h 1041"/>
              <a:gd name="T24" fmla="*/ 685 w 961"/>
              <a:gd name="T25" fmla="*/ 804 h 1041"/>
              <a:gd name="T26" fmla="*/ 655 w 961"/>
              <a:gd name="T27" fmla="*/ 813 h 1041"/>
              <a:gd name="T28" fmla="*/ 634 w 961"/>
              <a:gd name="T29" fmla="*/ 813 h 1041"/>
              <a:gd name="T30" fmla="*/ 604 w 961"/>
              <a:gd name="T31" fmla="*/ 813 h 1041"/>
              <a:gd name="T32" fmla="*/ 574 w 961"/>
              <a:gd name="T33" fmla="*/ 822 h 1041"/>
              <a:gd name="T34" fmla="*/ 544 w 961"/>
              <a:gd name="T35" fmla="*/ 831 h 1041"/>
              <a:gd name="T36" fmla="*/ 513 w 961"/>
              <a:gd name="T37" fmla="*/ 840 h 1041"/>
              <a:gd name="T38" fmla="*/ 473 w 961"/>
              <a:gd name="T39" fmla="*/ 849 h 1041"/>
              <a:gd name="T40" fmla="*/ 453 w 961"/>
              <a:gd name="T41" fmla="*/ 868 h 1041"/>
              <a:gd name="T42" fmla="*/ 422 w 961"/>
              <a:gd name="T43" fmla="*/ 877 h 1041"/>
              <a:gd name="T44" fmla="*/ 392 w 961"/>
              <a:gd name="T45" fmla="*/ 904 h 1041"/>
              <a:gd name="T46" fmla="*/ 372 w 961"/>
              <a:gd name="T47" fmla="*/ 931 h 1041"/>
              <a:gd name="T48" fmla="*/ 352 w 961"/>
              <a:gd name="T49" fmla="*/ 959 h 1041"/>
              <a:gd name="T50" fmla="*/ 322 w 961"/>
              <a:gd name="T51" fmla="*/ 968 h 1041"/>
              <a:gd name="T52" fmla="*/ 301 w 961"/>
              <a:gd name="T53" fmla="*/ 986 h 1041"/>
              <a:gd name="T54" fmla="*/ 271 w 961"/>
              <a:gd name="T55" fmla="*/ 1004 h 1041"/>
              <a:gd name="T56" fmla="*/ 241 w 961"/>
              <a:gd name="T57" fmla="*/ 1013 h 1041"/>
              <a:gd name="T58" fmla="*/ 211 w 961"/>
              <a:gd name="T59" fmla="*/ 1022 h 1041"/>
              <a:gd name="T60" fmla="*/ 190 w 961"/>
              <a:gd name="T61" fmla="*/ 1022 h 1041"/>
              <a:gd name="T62" fmla="*/ 160 w 961"/>
              <a:gd name="T63" fmla="*/ 1022 h 1041"/>
              <a:gd name="T64" fmla="*/ 130 w 961"/>
              <a:gd name="T65" fmla="*/ 1031 h 1041"/>
              <a:gd name="T66" fmla="*/ 100 w 961"/>
              <a:gd name="T67" fmla="*/ 1031 h 1041"/>
              <a:gd name="T68" fmla="*/ 78 w 961"/>
              <a:gd name="T69" fmla="*/ 1040 h 1041"/>
              <a:gd name="T70" fmla="*/ 48 w 961"/>
              <a:gd name="T71" fmla="*/ 1040 h 1041"/>
              <a:gd name="T72" fmla="*/ 0 w 961"/>
              <a:gd name="T73" fmla="*/ 1008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1" h="1041">
                <a:moveTo>
                  <a:pt x="0" y="1008"/>
                </a:moveTo>
                <a:lnTo>
                  <a:pt x="0" y="0"/>
                </a:lnTo>
                <a:lnTo>
                  <a:pt x="960" y="0"/>
                </a:lnTo>
                <a:lnTo>
                  <a:pt x="960" y="672"/>
                </a:lnTo>
                <a:lnTo>
                  <a:pt x="937" y="704"/>
                </a:lnTo>
                <a:lnTo>
                  <a:pt x="917" y="731"/>
                </a:lnTo>
                <a:lnTo>
                  <a:pt x="887" y="759"/>
                </a:lnTo>
                <a:lnTo>
                  <a:pt x="856" y="768"/>
                </a:lnTo>
                <a:lnTo>
                  <a:pt x="826" y="777"/>
                </a:lnTo>
                <a:lnTo>
                  <a:pt x="796" y="786"/>
                </a:lnTo>
                <a:lnTo>
                  <a:pt x="766" y="786"/>
                </a:lnTo>
                <a:lnTo>
                  <a:pt x="735" y="795"/>
                </a:lnTo>
                <a:lnTo>
                  <a:pt x="685" y="804"/>
                </a:lnTo>
                <a:lnTo>
                  <a:pt x="655" y="813"/>
                </a:lnTo>
                <a:lnTo>
                  <a:pt x="634" y="813"/>
                </a:lnTo>
                <a:lnTo>
                  <a:pt x="604" y="813"/>
                </a:lnTo>
                <a:lnTo>
                  <a:pt x="574" y="822"/>
                </a:lnTo>
                <a:lnTo>
                  <a:pt x="544" y="831"/>
                </a:lnTo>
                <a:lnTo>
                  <a:pt x="513" y="840"/>
                </a:lnTo>
                <a:lnTo>
                  <a:pt x="473" y="849"/>
                </a:lnTo>
                <a:lnTo>
                  <a:pt x="453" y="868"/>
                </a:lnTo>
                <a:lnTo>
                  <a:pt x="422" y="877"/>
                </a:lnTo>
                <a:lnTo>
                  <a:pt x="392" y="904"/>
                </a:lnTo>
                <a:lnTo>
                  <a:pt x="372" y="931"/>
                </a:lnTo>
                <a:lnTo>
                  <a:pt x="352" y="959"/>
                </a:lnTo>
                <a:lnTo>
                  <a:pt x="322" y="968"/>
                </a:lnTo>
                <a:lnTo>
                  <a:pt x="301" y="986"/>
                </a:lnTo>
                <a:lnTo>
                  <a:pt x="271" y="1004"/>
                </a:lnTo>
                <a:lnTo>
                  <a:pt x="241" y="1013"/>
                </a:lnTo>
                <a:lnTo>
                  <a:pt x="211" y="1022"/>
                </a:lnTo>
                <a:lnTo>
                  <a:pt x="190" y="1022"/>
                </a:lnTo>
                <a:lnTo>
                  <a:pt x="160" y="1022"/>
                </a:lnTo>
                <a:lnTo>
                  <a:pt x="130" y="1031"/>
                </a:lnTo>
                <a:lnTo>
                  <a:pt x="100" y="1031"/>
                </a:lnTo>
                <a:lnTo>
                  <a:pt x="78" y="1040"/>
                </a:lnTo>
                <a:lnTo>
                  <a:pt x="48" y="1040"/>
                </a:lnTo>
                <a:lnTo>
                  <a:pt x="0" y="1008"/>
                </a:lnTo>
              </a:path>
            </a:pathLst>
          </a:custGeom>
          <a:solidFill>
            <a:srgbClr val="99FF99"/>
          </a:solidFill>
          <a:ln w="12699"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79211" name="Freeform 11" descr="Marbre blanc"/>
          <p:cNvSpPr>
            <a:spLocks/>
          </p:cNvSpPr>
          <p:nvPr/>
        </p:nvSpPr>
        <p:spPr bwMode="auto">
          <a:xfrm>
            <a:off x="4876800" y="4267200"/>
            <a:ext cx="1677988" cy="1652588"/>
          </a:xfrm>
          <a:custGeom>
            <a:avLst/>
            <a:gdLst>
              <a:gd name="T0" fmla="*/ 0 w 1057"/>
              <a:gd name="T1" fmla="*/ 1008 h 1041"/>
              <a:gd name="T2" fmla="*/ 0 w 1057"/>
              <a:gd name="T3" fmla="*/ 0 h 1041"/>
              <a:gd name="T4" fmla="*/ 1056 w 1057"/>
              <a:gd name="T5" fmla="*/ 0 h 1041"/>
              <a:gd name="T6" fmla="*/ 1056 w 1057"/>
              <a:gd name="T7" fmla="*/ 672 h 1041"/>
              <a:gd name="T8" fmla="*/ 1031 w 1057"/>
              <a:gd name="T9" fmla="*/ 704 h 1041"/>
              <a:gd name="T10" fmla="*/ 1009 w 1057"/>
              <a:gd name="T11" fmla="*/ 731 h 1041"/>
              <a:gd name="T12" fmla="*/ 976 w 1057"/>
              <a:gd name="T13" fmla="*/ 759 h 1041"/>
              <a:gd name="T14" fmla="*/ 942 w 1057"/>
              <a:gd name="T15" fmla="*/ 768 h 1041"/>
              <a:gd name="T16" fmla="*/ 909 w 1057"/>
              <a:gd name="T17" fmla="*/ 777 h 1041"/>
              <a:gd name="T18" fmla="*/ 876 w 1057"/>
              <a:gd name="T19" fmla="*/ 786 h 1041"/>
              <a:gd name="T20" fmla="*/ 843 w 1057"/>
              <a:gd name="T21" fmla="*/ 786 h 1041"/>
              <a:gd name="T22" fmla="*/ 809 w 1057"/>
              <a:gd name="T23" fmla="*/ 795 h 1041"/>
              <a:gd name="T24" fmla="*/ 754 w 1057"/>
              <a:gd name="T25" fmla="*/ 804 h 1041"/>
              <a:gd name="T26" fmla="*/ 721 w 1057"/>
              <a:gd name="T27" fmla="*/ 813 h 1041"/>
              <a:gd name="T28" fmla="*/ 697 w 1057"/>
              <a:gd name="T29" fmla="*/ 813 h 1041"/>
              <a:gd name="T30" fmla="*/ 664 w 1057"/>
              <a:gd name="T31" fmla="*/ 813 h 1041"/>
              <a:gd name="T32" fmla="*/ 631 w 1057"/>
              <a:gd name="T33" fmla="*/ 822 h 1041"/>
              <a:gd name="T34" fmla="*/ 598 w 1057"/>
              <a:gd name="T35" fmla="*/ 831 h 1041"/>
              <a:gd name="T36" fmla="*/ 564 w 1057"/>
              <a:gd name="T37" fmla="*/ 840 h 1041"/>
              <a:gd name="T38" fmla="*/ 520 w 1057"/>
              <a:gd name="T39" fmla="*/ 849 h 1041"/>
              <a:gd name="T40" fmla="*/ 498 w 1057"/>
              <a:gd name="T41" fmla="*/ 868 h 1041"/>
              <a:gd name="T42" fmla="*/ 464 w 1057"/>
              <a:gd name="T43" fmla="*/ 877 h 1041"/>
              <a:gd name="T44" fmla="*/ 431 w 1057"/>
              <a:gd name="T45" fmla="*/ 904 h 1041"/>
              <a:gd name="T46" fmla="*/ 409 w 1057"/>
              <a:gd name="T47" fmla="*/ 931 h 1041"/>
              <a:gd name="T48" fmla="*/ 387 w 1057"/>
              <a:gd name="T49" fmla="*/ 959 h 1041"/>
              <a:gd name="T50" fmla="*/ 354 w 1057"/>
              <a:gd name="T51" fmla="*/ 968 h 1041"/>
              <a:gd name="T52" fmla="*/ 331 w 1057"/>
              <a:gd name="T53" fmla="*/ 986 h 1041"/>
              <a:gd name="T54" fmla="*/ 298 w 1057"/>
              <a:gd name="T55" fmla="*/ 1004 h 1041"/>
              <a:gd name="T56" fmla="*/ 265 w 1057"/>
              <a:gd name="T57" fmla="*/ 1013 h 1041"/>
              <a:gd name="T58" fmla="*/ 232 w 1057"/>
              <a:gd name="T59" fmla="*/ 1022 h 1041"/>
              <a:gd name="T60" fmla="*/ 209 w 1057"/>
              <a:gd name="T61" fmla="*/ 1022 h 1041"/>
              <a:gd name="T62" fmla="*/ 176 w 1057"/>
              <a:gd name="T63" fmla="*/ 1022 h 1041"/>
              <a:gd name="T64" fmla="*/ 143 w 1057"/>
              <a:gd name="T65" fmla="*/ 1031 h 1041"/>
              <a:gd name="T66" fmla="*/ 110 w 1057"/>
              <a:gd name="T67" fmla="*/ 1031 h 1041"/>
              <a:gd name="T68" fmla="*/ 86 w 1057"/>
              <a:gd name="T69" fmla="*/ 1040 h 1041"/>
              <a:gd name="T70" fmla="*/ 53 w 1057"/>
              <a:gd name="T71" fmla="*/ 1040 h 1041"/>
              <a:gd name="T72" fmla="*/ 0 w 1057"/>
              <a:gd name="T73" fmla="*/ 1008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7" h="1041">
                <a:moveTo>
                  <a:pt x="0" y="1008"/>
                </a:moveTo>
                <a:lnTo>
                  <a:pt x="0" y="0"/>
                </a:lnTo>
                <a:lnTo>
                  <a:pt x="1056" y="0"/>
                </a:lnTo>
                <a:lnTo>
                  <a:pt x="1056" y="672"/>
                </a:lnTo>
                <a:lnTo>
                  <a:pt x="1031" y="704"/>
                </a:lnTo>
                <a:lnTo>
                  <a:pt x="1009" y="731"/>
                </a:lnTo>
                <a:lnTo>
                  <a:pt x="976" y="759"/>
                </a:lnTo>
                <a:lnTo>
                  <a:pt x="942" y="768"/>
                </a:lnTo>
                <a:lnTo>
                  <a:pt x="909" y="777"/>
                </a:lnTo>
                <a:lnTo>
                  <a:pt x="876" y="786"/>
                </a:lnTo>
                <a:lnTo>
                  <a:pt x="843" y="786"/>
                </a:lnTo>
                <a:lnTo>
                  <a:pt x="809" y="795"/>
                </a:lnTo>
                <a:lnTo>
                  <a:pt x="754" y="804"/>
                </a:lnTo>
                <a:lnTo>
                  <a:pt x="721" y="813"/>
                </a:lnTo>
                <a:lnTo>
                  <a:pt x="697" y="813"/>
                </a:lnTo>
                <a:lnTo>
                  <a:pt x="664" y="813"/>
                </a:lnTo>
                <a:lnTo>
                  <a:pt x="631" y="822"/>
                </a:lnTo>
                <a:lnTo>
                  <a:pt x="598" y="831"/>
                </a:lnTo>
                <a:lnTo>
                  <a:pt x="564" y="840"/>
                </a:lnTo>
                <a:lnTo>
                  <a:pt x="520" y="849"/>
                </a:lnTo>
                <a:lnTo>
                  <a:pt x="498" y="868"/>
                </a:lnTo>
                <a:lnTo>
                  <a:pt x="464" y="877"/>
                </a:lnTo>
                <a:lnTo>
                  <a:pt x="431" y="904"/>
                </a:lnTo>
                <a:lnTo>
                  <a:pt x="409" y="931"/>
                </a:lnTo>
                <a:lnTo>
                  <a:pt x="387" y="959"/>
                </a:lnTo>
                <a:lnTo>
                  <a:pt x="354" y="968"/>
                </a:lnTo>
                <a:lnTo>
                  <a:pt x="331" y="986"/>
                </a:lnTo>
                <a:lnTo>
                  <a:pt x="298" y="1004"/>
                </a:lnTo>
                <a:lnTo>
                  <a:pt x="265" y="1013"/>
                </a:lnTo>
                <a:lnTo>
                  <a:pt x="232" y="1022"/>
                </a:lnTo>
                <a:lnTo>
                  <a:pt x="209" y="1022"/>
                </a:lnTo>
                <a:lnTo>
                  <a:pt x="176" y="1022"/>
                </a:lnTo>
                <a:lnTo>
                  <a:pt x="143" y="1031"/>
                </a:lnTo>
                <a:lnTo>
                  <a:pt x="110" y="1031"/>
                </a:lnTo>
                <a:lnTo>
                  <a:pt x="86" y="1040"/>
                </a:lnTo>
                <a:lnTo>
                  <a:pt x="53" y="1040"/>
                </a:lnTo>
                <a:lnTo>
                  <a:pt x="0" y="1008"/>
                </a:lnTo>
              </a:path>
            </a:pathLst>
          </a:custGeom>
          <a:blipFill dpi="0" rotWithShape="0">
            <a:blip r:embed="rId2"/>
            <a:srcRect/>
            <a:tile tx="0" ty="0" sx="100000" sy="100000" flip="none" algn="tl"/>
          </a:blipFill>
          <a:ln w="12699"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79212" name="Rectangle 12"/>
          <p:cNvSpPr>
            <a:spLocks noChangeArrowheads="1"/>
          </p:cNvSpPr>
          <p:nvPr/>
        </p:nvSpPr>
        <p:spPr bwMode="auto">
          <a:xfrm>
            <a:off x="4708525" y="4548188"/>
            <a:ext cx="20732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800">
                <a:latin typeface="Arial" charset="0"/>
              </a:rPr>
              <a:t>Analyses personnalisées</a:t>
            </a:r>
          </a:p>
        </p:txBody>
      </p:sp>
      <p:sp>
        <p:nvSpPr>
          <p:cNvPr id="179213" name="Rectangle 13"/>
          <p:cNvSpPr>
            <a:spLocks noChangeArrowheads="1"/>
          </p:cNvSpPr>
          <p:nvPr/>
        </p:nvSpPr>
        <p:spPr bwMode="auto">
          <a:xfrm>
            <a:off x="517525" y="6118225"/>
            <a:ext cx="18637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a:latin typeface="Arial" charset="0"/>
              </a:rPr>
              <a:t>* données </a:t>
            </a:r>
            <a:r>
              <a:rPr lang="fr-FR" altLang="fr-FR" sz="1400" u="sng">
                <a:latin typeface="Arial" charset="0"/>
              </a:rPr>
              <a:t>agrégées</a:t>
            </a:r>
          </a:p>
        </p:txBody>
      </p:sp>
      <p:sp>
        <p:nvSpPr>
          <p:cNvPr id="179214" name="Freeform 14"/>
          <p:cNvSpPr>
            <a:spLocks/>
          </p:cNvSpPr>
          <p:nvPr/>
        </p:nvSpPr>
        <p:spPr bwMode="auto">
          <a:xfrm>
            <a:off x="1143000" y="1143000"/>
            <a:ext cx="7926388" cy="2897188"/>
          </a:xfrm>
          <a:custGeom>
            <a:avLst/>
            <a:gdLst>
              <a:gd name="T0" fmla="*/ 0 w 4993"/>
              <a:gd name="T1" fmla="*/ 1824 h 1825"/>
              <a:gd name="T2" fmla="*/ 4992 w 4993"/>
              <a:gd name="T3" fmla="*/ 1824 h 1825"/>
              <a:gd name="T4" fmla="*/ 2064 w 4993"/>
              <a:gd name="T5" fmla="*/ 0 h 1825"/>
              <a:gd name="T6" fmla="*/ 0 w 4993"/>
              <a:gd name="T7" fmla="*/ 1824 h 1825"/>
            </a:gdLst>
            <a:ahLst/>
            <a:cxnLst>
              <a:cxn ang="0">
                <a:pos x="T0" y="T1"/>
              </a:cxn>
              <a:cxn ang="0">
                <a:pos x="T2" y="T3"/>
              </a:cxn>
              <a:cxn ang="0">
                <a:pos x="T4" y="T5"/>
              </a:cxn>
              <a:cxn ang="0">
                <a:pos x="T6" y="T7"/>
              </a:cxn>
            </a:cxnLst>
            <a:rect l="0" t="0" r="r" b="b"/>
            <a:pathLst>
              <a:path w="4993" h="1825">
                <a:moveTo>
                  <a:pt x="0" y="1824"/>
                </a:moveTo>
                <a:lnTo>
                  <a:pt x="4992" y="1824"/>
                </a:lnTo>
                <a:lnTo>
                  <a:pt x="2064" y="0"/>
                </a:lnTo>
                <a:lnTo>
                  <a:pt x="0" y="1824"/>
                </a:lnTo>
              </a:path>
            </a:pathLst>
          </a:custGeom>
          <a:noFill/>
          <a:ln w="12699" cap="rnd" cmpd="sng">
            <a:solidFill>
              <a:srgbClr val="99FF99"/>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79215" name="Line 15"/>
          <p:cNvSpPr>
            <a:spLocks noChangeShapeType="1"/>
          </p:cNvSpPr>
          <p:nvPr/>
        </p:nvSpPr>
        <p:spPr bwMode="auto">
          <a:xfrm>
            <a:off x="2063750" y="3200400"/>
            <a:ext cx="5632450" cy="0"/>
          </a:xfrm>
          <a:prstGeom prst="line">
            <a:avLst/>
          </a:prstGeom>
          <a:noFill/>
          <a:ln w="12699">
            <a:solidFill>
              <a:srgbClr val="99FF99"/>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16" name="Line 16"/>
          <p:cNvSpPr>
            <a:spLocks noChangeShapeType="1"/>
          </p:cNvSpPr>
          <p:nvPr/>
        </p:nvSpPr>
        <p:spPr bwMode="auto">
          <a:xfrm>
            <a:off x="3740150" y="1752600"/>
            <a:ext cx="1670050" cy="0"/>
          </a:xfrm>
          <a:prstGeom prst="line">
            <a:avLst/>
          </a:prstGeom>
          <a:noFill/>
          <a:ln w="12699">
            <a:solidFill>
              <a:srgbClr val="99FF99"/>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17" name="Oval 17"/>
          <p:cNvSpPr>
            <a:spLocks noChangeArrowheads="1"/>
          </p:cNvSpPr>
          <p:nvPr/>
        </p:nvSpPr>
        <p:spPr bwMode="auto">
          <a:xfrm>
            <a:off x="7319963" y="2597150"/>
            <a:ext cx="1739900" cy="444500"/>
          </a:xfrm>
          <a:prstGeom prst="ellipse">
            <a:avLst/>
          </a:prstGeom>
          <a:solidFill>
            <a:srgbClr val="FFFF99"/>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18" name="Oval 18"/>
          <p:cNvSpPr>
            <a:spLocks noChangeArrowheads="1"/>
          </p:cNvSpPr>
          <p:nvPr/>
        </p:nvSpPr>
        <p:spPr bwMode="auto">
          <a:xfrm>
            <a:off x="7319963" y="3968750"/>
            <a:ext cx="1739900" cy="444500"/>
          </a:xfrm>
          <a:prstGeom prst="ellipse">
            <a:avLst/>
          </a:prstGeom>
          <a:solidFill>
            <a:schemeClr val="bg1"/>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19" name="Line 19"/>
          <p:cNvSpPr>
            <a:spLocks noChangeShapeType="1"/>
          </p:cNvSpPr>
          <p:nvPr/>
        </p:nvSpPr>
        <p:spPr bwMode="auto">
          <a:xfrm>
            <a:off x="7313613" y="2825750"/>
            <a:ext cx="0" cy="136525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20" name="Line 20"/>
          <p:cNvSpPr>
            <a:spLocks noChangeShapeType="1"/>
          </p:cNvSpPr>
          <p:nvPr/>
        </p:nvSpPr>
        <p:spPr bwMode="auto">
          <a:xfrm>
            <a:off x="9066213" y="2825750"/>
            <a:ext cx="0" cy="136525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21" name="Oval 21"/>
          <p:cNvSpPr>
            <a:spLocks noChangeArrowheads="1"/>
          </p:cNvSpPr>
          <p:nvPr/>
        </p:nvSpPr>
        <p:spPr bwMode="auto">
          <a:xfrm>
            <a:off x="7396163" y="3816350"/>
            <a:ext cx="1587500" cy="520700"/>
          </a:xfrm>
          <a:prstGeom prst="ellipse">
            <a:avLst/>
          </a:prstGeom>
          <a:solidFill>
            <a:schemeClr val="bg1"/>
          </a:solidFill>
          <a:ln w="12699">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22" name="Rectangle 22"/>
          <p:cNvSpPr>
            <a:spLocks noChangeArrowheads="1"/>
          </p:cNvSpPr>
          <p:nvPr/>
        </p:nvSpPr>
        <p:spPr bwMode="auto">
          <a:xfrm>
            <a:off x="7242175" y="3200400"/>
            <a:ext cx="1900238"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800">
                <a:latin typeface="Arial" charset="0"/>
              </a:rPr>
              <a:t>Base des données opérationnelles</a:t>
            </a:r>
          </a:p>
        </p:txBody>
      </p:sp>
      <p:sp>
        <p:nvSpPr>
          <p:cNvPr id="179223" name="Oval 23"/>
          <p:cNvSpPr>
            <a:spLocks noChangeArrowheads="1"/>
          </p:cNvSpPr>
          <p:nvPr/>
        </p:nvSpPr>
        <p:spPr bwMode="auto">
          <a:xfrm>
            <a:off x="2824163" y="1454150"/>
            <a:ext cx="1739900" cy="444500"/>
          </a:xfrm>
          <a:prstGeom prst="ellipse">
            <a:avLst/>
          </a:prstGeom>
          <a:solidFill>
            <a:srgbClr val="FFFF99"/>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24" name="Oval 24"/>
          <p:cNvSpPr>
            <a:spLocks noChangeArrowheads="1"/>
          </p:cNvSpPr>
          <p:nvPr/>
        </p:nvSpPr>
        <p:spPr bwMode="auto">
          <a:xfrm>
            <a:off x="2824163" y="2901950"/>
            <a:ext cx="1739900" cy="444500"/>
          </a:xfrm>
          <a:prstGeom prst="ellipse">
            <a:avLst/>
          </a:prstGeom>
          <a:solidFill>
            <a:schemeClr val="bg1"/>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25" name="Line 25"/>
          <p:cNvSpPr>
            <a:spLocks noChangeShapeType="1"/>
          </p:cNvSpPr>
          <p:nvPr/>
        </p:nvSpPr>
        <p:spPr bwMode="auto">
          <a:xfrm>
            <a:off x="2817813" y="1682750"/>
            <a:ext cx="0" cy="136525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26" name="Line 26"/>
          <p:cNvSpPr>
            <a:spLocks noChangeShapeType="1"/>
          </p:cNvSpPr>
          <p:nvPr/>
        </p:nvSpPr>
        <p:spPr bwMode="auto">
          <a:xfrm>
            <a:off x="4570413" y="1682750"/>
            <a:ext cx="0" cy="136525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27" name="Oval 27"/>
          <p:cNvSpPr>
            <a:spLocks noChangeArrowheads="1"/>
          </p:cNvSpPr>
          <p:nvPr/>
        </p:nvSpPr>
        <p:spPr bwMode="auto">
          <a:xfrm>
            <a:off x="2900363" y="2673350"/>
            <a:ext cx="1587500" cy="520700"/>
          </a:xfrm>
          <a:prstGeom prst="ellipse">
            <a:avLst/>
          </a:prstGeom>
          <a:solidFill>
            <a:schemeClr val="bg1"/>
          </a:solidFill>
          <a:ln w="12699">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28" name="Rectangle 28"/>
          <p:cNvSpPr>
            <a:spLocks noChangeArrowheads="1"/>
          </p:cNvSpPr>
          <p:nvPr/>
        </p:nvSpPr>
        <p:spPr bwMode="auto">
          <a:xfrm>
            <a:off x="2741613" y="2055813"/>
            <a:ext cx="182880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800">
                <a:latin typeface="Arial" charset="0"/>
              </a:rPr>
              <a:t>Structure * d’informations standard SAP</a:t>
            </a:r>
          </a:p>
        </p:txBody>
      </p:sp>
      <p:sp>
        <p:nvSpPr>
          <p:cNvPr id="179229" name="Line 29"/>
          <p:cNvSpPr>
            <a:spLocks noChangeShapeType="1"/>
          </p:cNvSpPr>
          <p:nvPr/>
        </p:nvSpPr>
        <p:spPr bwMode="auto">
          <a:xfrm flipV="1">
            <a:off x="3355975" y="3127375"/>
            <a:ext cx="222250" cy="1136650"/>
          </a:xfrm>
          <a:prstGeom prst="line">
            <a:avLst/>
          </a:prstGeom>
          <a:noFill/>
          <a:ln w="50799">
            <a:solidFill>
              <a:srgbClr val="CC0000"/>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30" name="Line 30"/>
          <p:cNvSpPr>
            <a:spLocks noChangeShapeType="1"/>
          </p:cNvSpPr>
          <p:nvPr/>
        </p:nvSpPr>
        <p:spPr bwMode="auto">
          <a:xfrm flipH="1" flipV="1">
            <a:off x="3965575" y="3203575"/>
            <a:ext cx="1212850" cy="1212850"/>
          </a:xfrm>
          <a:prstGeom prst="line">
            <a:avLst/>
          </a:prstGeom>
          <a:noFill/>
          <a:ln w="50799">
            <a:solidFill>
              <a:srgbClr val="CC0000"/>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31" name="Oval 31"/>
          <p:cNvSpPr>
            <a:spLocks noChangeArrowheads="1"/>
          </p:cNvSpPr>
          <p:nvPr/>
        </p:nvSpPr>
        <p:spPr bwMode="auto">
          <a:xfrm>
            <a:off x="4654550" y="1454150"/>
            <a:ext cx="1739900" cy="444500"/>
          </a:xfrm>
          <a:prstGeom prst="ellipse">
            <a:avLst/>
          </a:prstGeom>
          <a:solidFill>
            <a:srgbClr val="99FF99"/>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32" name="Oval 32"/>
          <p:cNvSpPr>
            <a:spLocks noChangeArrowheads="1"/>
          </p:cNvSpPr>
          <p:nvPr/>
        </p:nvSpPr>
        <p:spPr bwMode="auto">
          <a:xfrm>
            <a:off x="4654550" y="2825750"/>
            <a:ext cx="1739900" cy="444500"/>
          </a:xfrm>
          <a:prstGeom prst="ellipse">
            <a:avLst/>
          </a:prstGeom>
          <a:solidFill>
            <a:schemeClr val="bg1"/>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33" name="Line 33"/>
          <p:cNvSpPr>
            <a:spLocks noChangeShapeType="1"/>
          </p:cNvSpPr>
          <p:nvPr/>
        </p:nvSpPr>
        <p:spPr bwMode="auto">
          <a:xfrm>
            <a:off x="4648200" y="1682750"/>
            <a:ext cx="0" cy="136525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34" name="Line 34"/>
          <p:cNvSpPr>
            <a:spLocks noChangeShapeType="1"/>
          </p:cNvSpPr>
          <p:nvPr/>
        </p:nvSpPr>
        <p:spPr bwMode="auto">
          <a:xfrm>
            <a:off x="6400800" y="1682750"/>
            <a:ext cx="0" cy="136525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35" name="Oval 35"/>
          <p:cNvSpPr>
            <a:spLocks noChangeArrowheads="1"/>
          </p:cNvSpPr>
          <p:nvPr/>
        </p:nvSpPr>
        <p:spPr bwMode="auto">
          <a:xfrm>
            <a:off x="4730750" y="2673350"/>
            <a:ext cx="1587500" cy="520700"/>
          </a:xfrm>
          <a:prstGeom prst="ellipse">
            <a:avLst/>
          </a:prstGeom>
          <a:solidFill>
            <a:schemeClr val="bg1"/>
          </a:solidFill>
          <a:ln w="12699">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36" name="Rectangle 36"/>
          <p:cNvSpPr>
            <a:spLocks noChangeArrowheads="1"/>
          </p:cNvSpPr>
          <p:nvPr/>
        </p:nvSpPr>
        <p:spPr bwMode="auto">
          <a:xfrm>
            <a:off x="4576763" y="1919288"/>
            <a:ext cx="1900237"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800">
                <a:latin typeface="Arial" charset="0"/>
              </a:rPr>
              <a:t>Structure * d’informations créée selon besoins</a:t>
            </a:r>
          </a:p>
        </p:txBody>
      </p:sp>
      <p:sp>
        <p:nvSpPr>
          <p:cNvPr id="179237" name="Line 37"/>
          <p:cNvSpPr>
            <a:spLocks noChangeShapeType="1"/>
          </p:cNvSpPr>
          <p:nvPr/>
        </p:nvSpPr>
        <p:spPr bwMode="auto">
          <a:xfrm flipV="1">
            <a:off x="6480175" y="4117975"/>
            <a:ext cx="908050" cy="527050"/>
          </a:xfrm>
          <a:prstGeom prst="line">
            <a:avLst/>
          </a:prstGeom>
          <a:noFill/>
          <a:ln w="50799">
            <a:solidFill>
              <a:srgbClr val="CC0000"/>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38" name="Line 38"/>
          <p:cNvSpPr>
            <a:spLocks noChangeShapeType="1"/>
          </p:cNvSpPr>
          <p:nvPr/>
        </p:nvSpPr>
        <p:spPr bwMode="auto">
          <a:xfrm flipH="1" flipV="1">
            <a:off x="5565775" y="3203575"/>
            <a:ext cx="298450" cy="1136650"/>
          </a:xfrm>
          <a:prstGeom prst="line">
            <a:avLst/>
          </a:prstGeom>
          <a:noFill/>
          <a:ln w="50799">
            <a:solidFill>
              <a:srgbClr val="CC0000"/>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79239" name="Rectangle 39"/>
          <p:cNvSpPr>
            <a:spLocks noChangeArrowheads="1"/>
          </p:cNvSpPr>
          <p:nvPr/>
        </p:nvSpPr>
        <p:spPr bwMode="auto">
          <a:xfrm>
            <a:off x="212725" y="1165225"/>
            <a:ext cx="2454275" cy="136842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400">
                <a:latin typeface="Arial" charset="0"/>
              </a:rPr>
              <a:t>S001</a:t>
            </a:r>
            <a:r>
              <a:rPr lang="fr-FR" altLang="fr-FR" sz="1400" b="0">
                <a:latin typeface="Arial" charset="0"/>
              </a:rPr>
              <a:t>- Clients</a:t>
            </a:r>
          </a:p>
          <a:p>
            <a:r>
              <a:rPr lang="fr-FR" altLang="fr-FR" sz="1400">
                <a:latin typeface="Arial" charset="0"/>
              </a:rPr>
              <a:t>S002</a:t>
            </a:r>
            <a:r>
              <a:rPr lang="fr-FR" altLang="fr-FR" sz="1400" b="0">
                <a:latin typeface="Arial" charset="0"/>
              </a:rPr>
              <a:t> - Agence commerciale</a:t>
            </a:r>
          </a:p>
          <a:p>
            <a:r>
              <a:rPr lang="fr-FR" altLang="fr-FR" sz="1400">
                <a:latin typeface="Arial" charset="0"/>
              </a:rPr>
              <a:t>S003</a:t>
            </a:r>
            <a:r>
              <a:rPr lang="fr-FR" altLang="fr-FR" sz="1400" b="0">
                <a:latin typeface="Arial" charset="0"/>
              </a:rPr>
              <a:t> - Organisation Ciale</a:t>
            </a:r>
          </a:p>
          <a:p>
            <a:r>
              <a:rPr lang="fr-FR" altLang="fr-FR" sz="1400">
                <a:latin typeface="Arial" charset="0"/>
              </a:rPr>
              <a:t>S004</a:t>
            </a:r>
            <a:r>
              <a:rPr lang="fr-FR" altLang="fr-FR" sz="1400" b="0">
                <a:latin typeface="Arial" charset="0"/>
              </a:rPr>
              <a:t> - Article</a:t>
            </a:r>
          </a:p>
          <a:p>
            <a:r>
              <a:rPr lang="fr-FR" altLang="fr-FR" sz="1400">
                <a:latin typeface="Arial" charset="0"/>
              </a:rPr>
              <a:t>S005</a:t>
            </a:r>
            <a:r>
              <a:rPr lang="fr-FR" altLang="fr-FR" sz="1400" b="0">
                <a:latin typeface="Arial" charset="0"/>
              </a:rPr>
              <a:t> - Point d’expédition</a:t>
            </a:r>
          </a:p>
          <a:p>
            <a:r>
              <a:rPr lang="fr-FR" altLang="fr-FR" sz="1400">
                <a:latin typeface="Arial" charset="0"/>
              </a:rPr>
              <a:t>S006</a:t>
            </a:r>
            <a:r>
              <a:rPr lang="fr-FR" altLang="fr-FR" sz="1400" b="0">
                <a:latin typeface="Arial" charset="0"/>
              </a:rPr>
              <a:t> - Admeur de Ventes</a:t>
            </a:r>
          </a:p>
        </p:txBody>
      </p:sp>
      <p:sp>
        <p:nvSpPr>
          <p:cNvPr id="179240" name="Arc 40"/>
          <p:cNvSpPr>
            <a:spLocks/>
          </p:cNvSpPr>
          <p:nvPr/>
        </p:nvSpPr>
        <p:spPr bwMode="auto">
          <a:xfrm>
            <a:off x="1608138" y="2514600"/>
            <a:ext cx="1371600" cy="533400"/>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50799" cap="rnd">
            <a:solidFill>
              <a:schemeClr val="accent2"/>
            </a:solidFill>
            <a:round/>
            <a:headEnd type="stealth" w="med" len="lg"/>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ChangeArrowheads="1"/>
          </p:cNvSpPr>
          <p:nvPr/>
        </p:nvSpPr>
        <p:spPr bwMode="auto">
          <a:xfrm>
            <a:off x="1600200" y="304800"/>
            <a:ext cx="62261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3200">
                <a:solidFill>
                  <a:srgbClr val="CC00CC"/>
                </a:solidFill>
                <a:effectLst>
                  <a:outerShdw blurRad="38100" dist="38100" dir="2700000" algn="tl">
                    <a:srgbClr val="C0C0C0"/>
                  </a:outerShdw>
                </a:effectLst>
                <a:latin typeface="Arial" charset="0"/>
              </a:rPr>
              <a:t>Présentation du</a:t>
            </a:r>
          </a:p>
          <a:p>
            <a:pPr algn="ctr"/>
            <a:r>
              <a:rPr lang="fr-FR" altLang="fr-FR" sz="3200">
                <a:solidFill>
                  <a:srgbClr val="CC00CC"/>
                </a:solidFill>
                <a:effectLst>
                  <a:outerShdw blurRad="38100" dist="38100" dir="2700000" algn="tl">
                    <a:srgbClr val="C0C0C0"/>
                  </a:outerShdw>
                </a:effectLst>
                <a:latin typeface="Arial" charset="0"/>
              </a:rPr>
              <a:t>Système d’informations</a:t>
            </a:r>
            <a:endParaRPr lang="fr-FR" altLang="fr-FR" sz="2800">
              <a:solidFill>
                <a:schemeClr val="accent2"/>
              </a:solidFill>
              <a:effectLst>
                <a:outerShdw blurRad="38100" dist="38100" dir="2700000" algn="tl">
                  <a:srgbClr val="C0C0C0"/>
                </a:outerShdw>
              </a:effectLst>
              <a:latin typeface="Arial" charset="0"/>
            </a:endParaRPr>
          </a:p>
        </p:txBody>
      </p:sp>
      <p:sp>
        <p:nvSpPr>
          <p:cNvPr id="180227" name="Rectangle 3"/>
          <p:cNvSpPr>
            <a:spLocks noChangeArrowheads="1"/>
          </p:cNvSpPr>
          <p:nvPr/>
        </p:nvSpPr>
        <p:spPr bwMode="auto">
          <a:xfrm>
            <a:off x="615950" y="2063750"/>
            <a:ext cx="7835900" cy="4254500"/>
          </a:xfrm>
          <a:prstGeom prst="rect">
            <a:avLst/>
          </a:prstGeom>
          <a:solidFill>
            <a:srgbClr val="C1CEFF"/>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80228" name="Rectangle 4"/>
          <p:cNvSpPr>
            <a:spLocks noChangeArrowheads="1"/>
          </p:cNvSpPr>
          <p:nvPr/>
        </p:nvSpPr>
        <p:spPr bwMode="auto">
          <a:xfrm>
            <a:off x="3259138" y="1528763"/>
            <a:ext cx="2387600" cy="349250"/>
          </a:xfrm>
          <a:prstGeom prst="rect">
            <a:avLst/>
          </a:prstGeom>
          <a:solidFill>
            <a:srgbClr val="FFFF99"/>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600">
                <a:solidFill>
                  <a:schemeClr val="tx2"/>
                </a:solidFill>
                <a:latin typeface="Arial" charset="0"/>
              </a:rPr>
              <a:t>Analyse Standard SAP</a:t>
            </a:r>
          </a:p>
        </p:txBody>
      </p:sp>
      <p:sp>
        <p:nvSpPr>
          <p:cNvPr id="180229" name="Rectangle 5"/>
          <p:cNvSpPr>
            <a:spLocks noChangeArrowheads="1"/>
          </p:cNvSpPr>
          <p:nvPr/>
        </p:nvSpPr>
        <p:spPr bwMode="auto">
          <a:xfrm>
            <a:off x="2701925" y="4389438"/>
            <a:ext cx="11493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200">
                <a:solidFill>
                  <a:schemeClr val="tx2"/>
                </a:solidFill>
                <a:latin typeface="Arial" charset="0"/>
              </a:rPr>
              <a:t>Liste de base</a:t>
            </a:r>
          </a:p>
        </p:txBody>
      </p:sp>
      <p:sp>
        <p:nvSpPr>
          <p:cNvPr id="180230" name="Rectangle 6"/>
          <p:cNvSpPr>
            <a:spLocks noChangeArrowheads="1"/>
          </p:cNvSpPr>
          <p:nvPr/>
        </p:nvSpPr>
        <p:spPr bwMode="auto">
          <a:xfrm>
            <a:off x="2597150" y="4654550"/>
            <a:ext cx="5778500" cy="1587500"/>
          </a:xfrm>
          <a:prstGeom prst="rect">
            <a:avLst/>
          </a:prstGeom>
          <a:solidFill>
            <a:srgbClr val="FFFF99"/>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80231" name="Rectangle 7"/>
          <p:cNvSpPr>
            <a:spLocks noChangeArrowheads="1"/>
          </p:cNvSpPr>
          <p:nvPr/>
        </p:nvSpPr>
        <p:spPr bwMode="auto">
          <a:xfrm>
            <a:off x="2727325" y="4694238"/>
            <a:ext cx="52212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Client		Article		Quantité		Valeur</a:t>
            </a:r>
          </a:p>
        </p:txBody>
      </p:sp>
      <p:sp>
        <p:nvSpPr>
          <p:cNvPr id="180232" name="Rectangle 8"/>
          <p:cNvSpPr>
            <a:spLocks noChangeArrowheads="1"/>
          </p:cNvSpPr>
          <p:nvPr/>
        </p:nvSpPr>
        <p:spPr bwMode="auto">
          <a:xfrm>
            <a:off x="2727325" y="5075238"/>
            <a:ext cx="55610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100		ART01		1000		25.000 FRF</a:t>
            </a:r>
          </a:p>
        </p:txBody>
      </p:sp>
      <p:sp>
        <p:nvSpPr>
          <p:cNvPr id="180233" name="Rectangle 9"/>
          <p:cNvSpPr>
            <a:spLocks noChangeArrowheads="1"/>
          </p:cNvSpPr>
          <p:nvPr/>
        </p:nvSpPr>
        <p:spPr bwMode="auto">
          <a:xfrm>
            <a:off x="2727325" y="5303838"/>
            <a:ext cx="55610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100		ART02		500		15.000 FRF</a:t>
            </a:r>
          </a:p>
        </p:txBody>
      </p:sp>
      <p:sp>
        <p:nvSpPr>
          <p:cNvPr id="180234" name="Rectangle 10"/>
          <p:cNvSpPr>
            <a:spLocks noChangeArrowheads="1"/>
          </p:cNvSpPr>
          <p:nvPr/>
        </p:nvSpPr>
        <p:spPr bwMode="auto">
          <a:xfrm>
            <a:off x="2727325" y="5532438"/>
            <a:ext cx="55610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108		ART01		2000		50.000 FRF</a:t>
            </a:r>
          </a:p>
        </p:txBody>
      </p:sp>
      <p:sp>
        <p:nvSpPr>
          <p:cNvPr id="180235" name="Rectangle 11"/>
          <p:cNvSpPr>
            <a:spLocks noChangeArrowheads="1"/>
          </p:cNvSpPr>
          <p:nvPr/>
        </p:nvSpPr>
        <p:spPr bwMode="auto">
          <a:xfrm>
            <a:off x="2727325" y="5761038"/>
            <a:ext cx="55610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115		ART10		3000		20.000 FRF</a:t>
            </a:r>
          </a:p>
        </p:txBody>
      </p:sp>
      <p:sp>
        <p:nvSpPr>
          <p:cNvPr id="180236" name="Rectangle 12"/>
          <p:cNvSpPr>
            <a:spLocks noChangeArrowheads="1"/>
          </p:cNvSpPr>
          <p:nvPr/>
        </p:nvSpPr>
        <p:spPr bwMode="auto">
          <a:xfrm>
            <a:off x="692150" y="2139950"/>
            <a:ext cx="5778500" cy="2197100"/>
          </a:xfrm>
          <a:prstGeom prst="rect">
            <a:avLst/>
          </a:prstGeom>
          <a:solidFill>
            <a:srgbClr val="FFFF99"/>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80237" name="Rectangle 13"/>
          <p:cNvSpPr>
            <a:spLocks noChangeArrowheads="1"/>
          </p:cNvSpPr>
          <p:nvPr/>
        </p:nvSpPr>
        <p:spPr bwMode="auto">
          <a:xfrm>
            <a:off x="669925" y="2103438"/>
            <a:ext cx="20478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u="sng">
                <a:solidFill>
                  <a:schemeClr val="tx2"/>
                </a:solidFill>
                <a:latin typeface="Arial" charset="0"/>
              </a:rPr>
              <a:t>Analyse clients et articles</a:t>
            </a:r>
          </a:p>
        </p:txBody>
      </p:sp>
      <p:graphicFrame>
        <p:nvGraphicFramePr>
          <p:cNvPr id="180238" name="Object 14"/>
          <p:cNvGraphicFramePr>
            <a:graphicFrameLocks/>
          </p:cNvGraphicFramePr>
          <p:nvPr/>
        </p:nvGraphicFramePr>
        <p:xfrm>
          <a:off x="1219200" y="4419600"/>
          <a:ext cx="1270000" cy="1117600"/>
        </p:xfrm>
        <a:graphic>
          <a:graphicData uri="http://schemas.openxmlformats.org/presentationml/2006/ole">
            <mc:AlternateContent xmlns:mc="http://schemas.openxmlformats.org/markup-compatibility/2006">
              <mc:Choice xmlns:v="urn:schemas-microsoft-com:vml" Requires="v">
                <p:oleObj spid="_x0000_s180240" name="ClipArt" r:id="rId3" imgW="1269720" imgH="1117440" progId="MS_ClipArt_Gallery.2">
                  <p:embed/>
                </p:oleObj>
              </mc:Choice>
              <mc:Fallback>
                <p:oleObj name="ClipArt" r:id="rId3" imgW="1269720" imgH="1117440" progId="MS_ClipArt_Gallery.2">
                  <p:embed/>
                  <p:pic>
                    <p:nvPicPr>
                      <p:cNvPr id="0" name="Object 1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4419600"/>
                        <a:ext cx="127000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0239" name="Rectangle 15"/>
          <p:cNvSpPr>
            <a:spLocks noChangeArrowheads="1"/>
          </p:cNvSpPr>
          <p:nvPr/>
        </p:nvSpPr>
        <p:spPr bwMode="auto">
          <a:xfrm>
            <a:off x="822325" y="2484438"/>
            <a:ext cx="2465388" cy="173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Org. Commerc. :        ............</a:t>
            </a:r>
          </a:p>
          <a:p>
            <a:r>
              <a:rPr lang="fr-FR" altLang="fr-FR" sz="1200">
                <a:solidFill>
                  <a:schemeClr val="tx2"/>
                </a:solidFill>
                <a:latin typeface="Arial" charset="0"/>
              </a:rPr>
              <a:t>Canal distrib.    :        ......</a:t>
            </a:r>
          </a:p>
          <a:p>
            <a:r>
              <a:rPr lang="fr-FR" altLang="fr-FR" sz="1200">
                <a:solidFill>
                  <a:schemeClr val="tx2"/>
                </a:solidFill>
                <a:latin typeface="Arial" charset="0"/>
              </a:rPr>
              <a:t>Secteur d’act.   :        ......</a:t>
            </a:r>
          </a:p>
          <a:p>
            <a:endParaRPr lang="fr-FR" altLang="fr-FR" sz="1200">
              <a:solidFill>
                <a:schemeClr val="tx2"/>
              </a:solidFill>
              <a:latin typeface="Arial" charset="0"/>
            </a:endParaRPr>
          </a:p>
          <a:p>
            <a:endParaRPr lang="fr-FR" altLang="fr-FR" sz="1200">
              <a:solidFill>
                <a:schemeClr val="tx2"/>
              </a:solidFill>
              <a:latin typeface="Arial" charset="0"/>
            </a:endParaRPr>
          </a:p>
          <a:p>
            <a:r>
              <a:rPr lang="fr-FR" altLang="fr-FR" sz="1200">
                <a:solidFill>
                  <a:schemeClr val="tx2"/>
                </a:solidFill>
                <a:latin typeface="Arial" charset="0"/>
              </a:rPr>
              <a:t>N° Client            :       ..................</a:t>
            </a:r>
          </a:p>
          <a:p>
            <a:endParaRPr lang="fr-FR" altLang="fr-FR" sz="1200">
              <a:solidFill>
                <a:schemeClr val="tx2"/>
              </a:solidFill>
              <a:latin typeface="Arial" charset="0"/>
            </a:endParaRPr>
          </a:p>
          <a:p>
            <a:endParaRPr lang="fr-FR" altLang="fr-FR" sz="1200">
              <a:solidFill>
                <a:schemeClr val="tx2"/>
              </a:solidFill>
              <a:latin typeface="Arial" charset="0"/>
            </a:endParaRPr>
          </a:p>
          <a:p>
            <a:r>
              <a:rPr lang="fr-FR" altLang="fr-FR" sz="1200">
                <a:solidFill>
                  <a:schemeClr val="tx2"/>
                </a:solidFill>
                <a:latin typeface="Arial" charset="0"/>
              </a:rPr>
              <a:t>Article                :       ..................</a:t>
            </a: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ChangeArrowheads="1"/>
          </p:cNvSpPr>
          <p:nvPr/>
        </p:nvSpPr>
        <p:spPr bwMode="auto">
          <a:xfrm>
            <a:off x="2057400" y="457200"/>
            <a:ext cx="484346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3200">
                <a:solidFill>
                  <a:srgbClr val="CC00CC"/>
                </a:solidFill>
                <a:effectLst>
                  <a:outerShdw blurRad="38100" dist="38100" dir="2700000" algn="tl">
                    <a:srgbClr val="C0C0C0"/>
                  </a:outerShdw>
                </a:effectLst>
                <a:latin typeface="Arial" charset="0"/>
              </a:rPr>
              <a:t>Système d’information</a:t>
            </a:r>
            <a:endParaRPr lang="fr-FR" altLang="fr-FR" sz="2800">
              <a:solidFill>
                <a:schemeClr val="accent2"/>
              </a:solidFill>
              <a:effectLst>
                <a:outerShdw blurRad="38100" dist="38100" dir="2700000" algn="tl">
                  <a:srgbClr val="C0C0C0"/>
                </a:outerShdw>
              </a:effectLst>
              <a:latin typeface="Arial" charset="0"/>
            </a:endParaRPr>
          </a:p>
        </p:txBody>
      </p:sp>
      <p:graphicFrame>
        <p:nvGraphicFramePr>
          <p:cNvPr id="181251" name="Object 3"/>
          <p:cNvGraphicFramePr>
            <a:graphicFrameLocks/>
          </p:cNvGraphicFramePr>
          <p:nvPr/>
        </p:nvGraphicFramePr>
        <p:xfrm>
          <a:off x="914400" y="1676400"/>
          <a:ext cx="7899400" cy="4470400"/>
        </p:xfrm>
        <a:graphic>
          <a:graphicData uri="http://schemas.openxmlformats.org/presentationml/2006/ole">
            <mc:AlternateContent xmlns:mc="http://schemas.openxmlformats.org/markup-compatibility/2006">
              <mc:Choice xmlns:v="urn:schemas-microsoft-com:vml" Requires="v">
                <p:oleObj spid="_x0000_s181265" name="ClipArt" r:id="rId3" imgW="7899120" imgH="4470120" progId="MS_ClipArt_Gallery.2">
                  <p:embed/>
                </p:oleObj>
              </mc:Choice>
              <mc:Fallback>
                <p:oleObj name="ClipArt" r:id="rId3" imgW="7899120" imgH="4470120" progId="MS_ClipArt_Gallery.2">
                  <p:embed/>
                  <p:pic>
                    <p:nvPicPr>
                      <p:cNvPr id="0" name="Object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676400"/>
                        <a:ext cx="7899400" cy="447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1252" name="Rectangle 4"/>
          <p:cNvSpPr>
            <a:spLocks noChangeArrowheads="1"/>
          </p:cNvSpPr>
          <p:nvPr/>
        </p:nvSpPr>
        <p:spPr bwMode="auto">
          <a:xfrm>
            <a:off x="1835150" y="2232025"/>
            <a:ext cx="6007100" cy="3248025"/>
          </a:xfrm>
          <a:prstGeom prst="rect">
            <a:avLst/>
          </a:prstGeom>
          <a:solidFill>
            <a:srgbClr val="C1CEFF"/>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81253" name="Rectangle 5"/>
          <p:cNvSpPr>
            <a:spLocks noChangeArrowheads="1"/>
          </p:cNvSpPr>
          <p:nvPr/>
        </p:nvSpPr>
        <p:spPr bwMode="auto">
          <a:xfrm>
            <a:off x="1682750" y="1225550"/>
            <a:ext cx="6692900" cy="292100"/>
          </a:xfrm>
          <a:prstGeom prst="rect">
            <a:avLst/>
          </a:prstGeom>
          <a:solidFill>
            <a:srgbClr val="A2FFA3"/>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600">
                <a:solidFill>
                  <a:schemeClr val="tx2"/>
                </a:solidFill>
                <a:latin typeface="Arial" charset="0"/>
              </a:rPr>
              <a:t>Exemple d’analyse personnalisée : Ventes par pays livré</a:t>
            </a:r>
          </a:p>
        </p:txBody>
      </p:sp>
      <p:sp>
        <p:nvSpPr>
          <p:cNvPr id="181254" name="Rectangle 6"/>
          <p:cNvSpPr>
            <a:spLocks noChangeArrowheads="1"/>
          </p:cNvSpPr>
          <p:nvPr/>
        </p:nvSpPr>
        <p:spPr bwMode="auto">
          <a:xfrm>
            <a:off x="2092325" y="2255838"/>
            <a:ext cx="11493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r>
              <a:rPr lang="fr-FR" altLang="fr-FR" sz="1200">
                <a:solidFill>
                  <a:schemeClr val="tx2"/>
                </a:solidFill>
                <a:latin typeface="Arial" charset="0"/>
              </a:rPr>
              <a:t>Liste de base</a:t>
            </a:r>
          </a:p>
        </p:txBody>
      </p:sp>
      <p:sp>
        <p:nvSpPr>
          <p:cNvPr id="181255" name="Rectangle 7"/>
          <p:cNvSpPr>
            <a:spLocks noChangeArrowheads="1"/>
          </p:cNvSpPr>
          <p:nvPr/>
        </p:nvSpPr>
        <p:spPr bwMode="auto">
          <a:xfrm>
            <a:off x="1987550" y="2520950"/>
            <a:ext cx="5702300" cy="1587500"/>
          </a:xfrm>
          <a:prstGeom prst="rect">
            <a:avLst/>
          </a:prstGeom>
          <a:solidFill>
            <a:srgbClr val="99FF99"/>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81256" name="Rectangle 8"/>
          <p:cNvSpPr>
            <a:spLocks noChangeArrowheads="1"/>
          </p:cNvSpPr>
          <p:nvPr/>
        </p:nvSpPr>
        <p:spPr bwMode="auto">
          <a:xfrm>
            <a:off x="2117725" y="2636838"/>
            <a:ext cx="4824413" cy="27463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Pays			Quantité (t)	Valeur (MF)</a:t>
            </a:r>
          </a:p>
        </p:txBody>
      </p:sp>
      <p:sp>
        <p:nvSpPr>
          <p:cNvPr id="181257" name="Rectangle 9"/>
          <p:cNvSpPr>
            <a:spLocks noChangeArrowheads="1"/>
          </p:cNvSpPr>
          <p:nvPr/>
        </p:nvSpPr>
        <p:spPr bwMode="auto">
          <a:xfrm>
            <a:off x="2117725" y="2941638"/>
            <a:ext cx="45021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Grande-Bretagne		1000		25.000 </a:t>
            </a:r>
          </a:p>
        </p:txBody>
      </p:sp>
      <p:sp>
        <p:nvSpPr>
          <p:cNvPr id="181258" name="Rectangle 10"/>
          <p:cNvSpPr>
            <a:spLocks noChangeArrowheads="1"/>
          </p:cNvSpPr>
          <p:nvPr/>
        </p:nvSpPr>
        <p:spPr bwMode="auto">
          <a:xfrm>
            <a:off x="2117725" y="3170238"/>
            <a:ext cx="45021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Espagne			500		15.000 </a:t>
            </a:r>
          </a:p>
        </p:txBody>
      </p:sp>
      <p:sp>
        <p:nvSpPr>
          <p:cNvPr id="181259" name="Rectangle 11"/>
          <p:cNvSpPr>
            <a:spLocks noChangeArrowheads="1"/>
          </p:cNvSpPr>
          <p:nvPr/>
        </p:nvSpPr>
        <p:spPr bwMode="auto">
          <a:xfrm>
            <a:off x="2117725" y="3398838"/>
            <a:ext cx="44608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Allemagne		2000		50.000</a:t>
            </a:r>
          </a:p>
        </p:txBody>
      </p:sp>
      <p:sp>
        <p:nvSpPr>
          <p:cNvPr id="181260" name="Rectangle 12"/>
          <p:cNvSpPr>
            <a:spLocks noChangeArrowheads="1"/>
          </p:cNvSpPr>
          <p:nvPr/>
        </p:nvSpPr>
        <p:spPr bwMode="auto">
          <a:xfrm>
            <a:off x="2117725" y="3627438"/>
            <a:ext cx="45021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Japon			3000		20.000 </a:t>
            </a:r>
          </a:p>
        </p:txBody>
      </p:sp>
      <p:sp>
        <p:nvSpPr>
          <p:cNvPr id="181261" name="Rectangle 13"/>
          <p:cNvSpPr>
            <a:spLocks noChangeArrowheads="1"/>
          </p:cNvSpPr>
          <p:nvPr/>
        </p:nvSpPr>
        <p:spPr bwMode="auto">
          <a:xfrm>
            <a:off x="3968750" y="4273550"/>
            <a:ext cx="1968500" cy="1206500"/>
          </a:xfrm>
          <a:prstGeom prst="rect">
            <a:avLst/>
          </a:prstGeom>
          <a:solidFill>
            <a:srgbClr val="C0FEF9"/>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81262" name="Rectangle 14"/>
          <p:cNvSpPr>
            <a:spLocks noChangeArrowheads="1"/>
          </p:cNvSpPr>
          <p:nvPr/>
        </p:nvSpPr>
        <p:spPr bwMode="auto">
          <a:xfrm>
            <a:off x="3511550" y="3968750"/>
            <a:ext cx="1130300" cy="292100"/>
          </a:xfrm>
          <a:prstGeom prst="rect">
            <a:avLst/>
          </a:prstGeom>
          <a:solidFill>
            <a:srgbClr val="FCFEB9"/>
          </a:solidFill>
          <a:ln w="12699">
            <a:solidFill>
              <a:schemeClr val="tx1"/>
            </a:solidFill>
            <a:miter lim="800000"/>
            <a:headEnd/>
            <a:tailEnd/>
          </a:ln>
          <a:effectLst>
            <a:outerShdw dist="71842" dir="2700000" algn="ctr" rotWithShape="0">
              <a:schemeClr val="tx2"/>
            </a:outerShdw>
          </a:effectLst>
        </p:spPr>
        <p:txBody>
          <a:bodyPr wrap="none" anchor="ctr"/>
          <a:lstStyle/>
          <a:p>
            <a:endParaRPr lang="fr-FR"/>
          </a:p>
        </p:txBody>
      </p:sp>
      <p:sp>
        <p:nvSpPr>
          <p:cNvPr id="181263" name="Rectangle 15"/>
          <p:cNvSpPr>
            <a:spLocks noChangeArrowheads="1"/>
          </p:cNvSpPr>
          <p:nvPr/>
        </p:nvSpPr>
        <p:spPr bwMode="auto">
          <a:xfrm>
            <a:off x="3641725" y="4008438"/>
            <a:ext cx="9128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Fonctions</a:t>
            </a:r>
          </a:p>
        </p:txBody>
      </p:sp>
      <p:sp>
        <p:nvSpPr>
          <p:cNvPr id="181264" name="Rectangle 16"/>
          <p:cNvSpPr>
            <a:spLocks noChangeArrowheads="1"/>
          </p:cNvSpPr>
          <p:nvPr/>
        </p:nvSpPr>
        <p:spPr bwMode="auto">
          <a:xfrm>
            <a:off x="4022725" y="4313238"/>
            <a:ext cx="196215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r>
              <a:rPr lang="fr-FR" altLang="fr-FR" sz="1200">
                <a:solidFill>
                  <a:schemeClr val="tx2"/>
                </a:solidFill>
                <a:latin typeface="Arial" charset="0"/>
              </a:rPr>
              <a:t>- recherche</a:t>
            </a:r>
          </a:p>
          <a:p>
            <a:r>
              <a:rPr lang="fr-FR" altLang="fr-FR" sz="1200">
                <a:solidFill>
                  <a:schemeClr val="tx2"/>
                </a:solidFill>
                <a:latin typeface="Arial" charset="0"/>
              </a:rPr>
              <a:t>- tri</a:t>
            </a:r>
          </a:p>
          <a:p>
            <a:r>
              <a:rPr lang="fr-FR" altLang="fr-FR" sz="1200">
                <a:solidFill>
                  <a:schemeClr val="tx2"/>
                </a:solidFill>
                <a:latin typeface="Arial" charset="0"/>
              </a:rPr>
              <a:t>- cumul</a:t>
            </a:r>
          </a:p>
          <a:p>
            <a:r>
              <a:rPr lang="fr-FR" altLang="fr-FR" sz="1200">
                <a:solidFill>
                  <a:schemeClr val="tx2"/>
                </a:solidFill>
                <a:latin typeface="Arial" charset="0"/>
              </a:rPr>
              <a:t>- zones supplémentaires</a:t>
            </a:r>
          </a:p>
          <a:p>
            <a:r>
              <a:rPr lang="fr-FR" altLang="fr-FR" sz="1200">
                <a:solidFill>
                  <a:schemeClr val="tx2"/>
                </a:solidFill>
                <a:latin typeface="Arial" charset="0"/>
              </a:rPr>
              <a:t>- affichage documents</a:t>
            </a:r>
          </a:p>
          <a:p>
            <a:r>
              <a:rPr lang="fr-FR" altLang="fr-FR" sz="1200">
                <a:solidFill>
                  <a:schemeClr val="tx2"/>
                </a:solidFill>
                <a:latin typeface="Arial" charset="0"/>
              </a:rPr>
              <a:t>- statut document</a:t>
            </a: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6" name="Rectangle 4"/>
          <p:cNvSpPr>
            <a:spLocks noChangeArrowheads="1"/>
          </p:cNvSpPr>
          <p:nvPr/>
        </p:nvSpPr>
        <p:spPr bwMode="auto">
          <a:xfrm>
            <a:off x="2362200" y="2286000"/>
            <a:ext cx="5029200" cy="2209800"/>
          </a:xfrm>
          <a:prstGeom prst="rect">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defTabSz="762000">
              <a:spcBef>
                <a:spcPct val="0"/>
              </a:spcBef>
              <a:defRPr sz="3600" b="1">
                <a:solidFill>
                  <a:schemeClr val="accent2"/>
                </a:solidFill>
                <a:effectLst>
                  <a:outerShdw blurRad="38100" dist="38100" dir="2700000" algn="tl">
                    <a:srgbClr val="000000"/>
                  </a:outerShdw>
                </a:effectLst>
                <a:latin typeface="Arial" charset="0"/>
              </a:defRPr>
            </a:lvl1pPr>
            <a:lvl2pPr defTabSz="762000">
              <a:spcBef>
                <a:spcPct val="0"/>
              </a:spcBef>
              <a:defRPr sz="3600" b="1">
                <a:solidFill>
                  <a:schemeClr val="accent2"/>
                </a:solidFill>
                <a:effectLst>
                  <a:outerShdw blurRad="38100" dist="38100" dir="2700000" algn="tl">
                    <a:srgbClr val="000000"/>
                  </a:outerShdw>
                </a:effectLst>
                <a:latin typeface="Arial" charset="0"/>
              </a:defRPr>
            </a:lvl2pPr>
            <a:lvl3pPr defTabSz="762000">
              <a:spcBef>
                <a:spcPct val="0"/>
              </a:spcBef>
              <a:defRPr sz="3600" b="1">
                <a:solidFill>
                  <a:schemeClr val="accent2"/>
                </a:solidFill>
                <a:effectLst>
                  <a:outerShdw blurRad="38100" dist="38100" dir="2700000" algn="tl">
                    <a:srgbClr val="000000"/>
                  </a:outerShdw>
                </a:effectLst>
                <a:latin typeface="Arial" charset="0"/>
              </a:defRPr>
            </a:lvl3pPr>
            <a:lvl4pPr defTabSz="762000">
              <a:spcBef>
                <a:spcPct val="0"/>
              </a:spcBef>
              <a:defRPr sz="3600" b="1">
                <a:solidFill>
                  <a:schemeClr val="accent2"/>
                </a:solidFill>
                <a:effectLst>
                  <a:outerShdw blurRad="38100" dist="38100" dir="2700000" algn="tl">
                    <a:srgbClr val="000000"/>
                  </a:outerShdw>
                </a:effectLst>
                <a:latin typeface="Arial" charset="0"/>
              </a:defRPr>
            </a:lvl4pPr>
            <a:lvl5pPr defTabSz="762000">
              <a:spcBef>
                <a:spcPct val="0"/>
              </a:spcBef>
              <a:defRPr sz="3600" b="1">
                <a:solidFill>
                  <a:schemeClr val="accent2"/>
                </a:solidFill>
                <a:effectLst>
                  <a:outerShdw blurRad="38100" dist="38100" dir="2700000" algn="tl">
                    <a:srgbClr val="000000"/>
                  </a:outerShdw>
                </a:effectLst>
                <a:latin typeface="Arial" charset="0"/>
              </a:defRPr>
            </a:lvl5pPr>
            <a:lvl6pPr marL="4572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6pPr>
            <a:lvl7pPr marL="9144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7pPr>
            <a:lvl8pPr marL="13716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8pPr>
            <a:lvl9pPr marL="1828800" algn="ctr" defTabSz="762000" eaLnBrk="0" fontAlgn="base" hangingPunct="0">
              <a:spcBef>
                <a:spcPct val="0"/>
              </a:spcBef>
              <a:spcAft>
                <a:spcPct val="0"/>
              </a:spcAft>
              <a:defRPr sz="3600" b="1">
                <a:solidFill>
                  <a:schemeClr val="accent2"/>
                </a:solidFill>
                <a:effectLst>
                  <a:outerShdw blurRad="38100" dist="38100" dir="2700000" algn="tl">
                    <a:srgbClr val="000000"/>
                  </a:outerShdw>
                </a:effectLst>
                <a:latin typeface="Arial" charset="0"/>
              </a:defRPr>
            </a:lvl9pPr>
          </a:lstStyle>
          <a:p>
            <a:r>
              <a:rPr lang="fr-FR" altLang="fr-FR"/>
              <a:t/>
            </a:r>
            <a:br>
              <a:rPr lang="fr-FR" altLang="fr-FR"/>
            </a:br>
            <a:r>
              <a:rPr lang="fr-FR" altLang="fr-FR" sz="6600"/>
              <a:t>DEMO</a:t>
            </a:r>
            <a:endParaRPr lang="fr-FR" altLang="fr-F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ChangeArrowheads="1"/>
          </p:cNvSpPr>
          <p:nvPr/>
        </p:nvSpPr>
        <p:spPr bwMode="auto">
          <a:xfrm>
            <a:off x="990600" y="1143000"/>
            <a:ext cx="7772400" cy="350520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2075" tIns="46038" rIns="92075" bIns="46038"/>
          <a:lstStyle>
            <a:lvl1pPr marL="342900" indent="-342900" algn="l" defTabSz="762000">
              <a:buChar char="•"/>
              <a:defRPr sz="3200" b="1">
                <a:solidFill>
                  <a:schemeClr val="tx1"/>
                </a:solidFill>
                <a:latin typeface="Times New Roman" charset="0"/>
              </a:defRPr>
            </a:lvl1pPr>
            <a:lvl2pPr marL="742950" indent="-285750" algn="l" defTabSz="762000">
              <a:buChar char="–"/>
              <a:defRPr sz="2800" b="1">
                <a:solidFill>
                  <a:schemeClr val="tx1"/>
                </a:solidFill>
                <a:latin typeface="Times New Roman" charset="0"/>
              </a:defRPr>
            </a:lvl2pPr>
            <a:lvl3pPr marL="1143000" indent="-228600" algn="l" defTabSz="762000">
              <a:buChar char="•"/>
              <a:defRPr sz="2400" b="1">
                <a:solidFill>
                  <a:schemeClr val="tx1"/>
                </a:solidFill>
                <a:latin typeface="Times New Roman" charset="0"/>
              </a:defRPr>
            </a:lvl3pPr>
            <a:lvl4pPr marL="1600200" indent="-228600" algn="l" defTabSz="762000">
              <a:buChar char="–"/>
              <a:defRPr sz="2000" b="1">
                <a:solidFill>
                  <a:schemeClr val="tx1"/>
                </a:solidFill>
                <a:latin typeface="Times New Roman" charset="0"/>
              </a:defRPr>
            </a:lvl4pPr>
            <a:lvl5pPr marL="2057400" indent="-228600" algn="l" defTabSz="762000">
              <a:buChar char="•"/>
              <a:defRPr sz="2000" b="1">
                <a:solidFill>
                  <a:schemeClr val="tx1"/>
                </a:solidFill>
                <a:latin typeface="Times New Roman" charset="0"/>
              </a:defRPr>
            </a:lvl5pPr>
            <a:lvl6pPr marL="2514600" indent="-228600" defTabSz="762000" eaLnBrk="0" fontAlgn="base" hangingPunct="0">
              <a:spcBef>
                <a:spcPct val="20000"/>
              </a:spcBef>
              <a:spcAft>
                <a:spcPct val="0"/>
              </a:spcAft>
              <a:buChar char="•"/>
              <a:defRPr sz="2000" b="1">
                <a:solidFill>
                  <a:schemeClr val="tx1"/>
                </a:solidFill>
                <a:latin typeface="Times New Roman" charset="0"/>
              </a:defRPr>
            </a:lvl6pPr>
            <a:lvl7pPr marL="2971800" indent="-228600" defTabSz="762000" eaLnBrk="0" fontAlgn="base" hangingPunct="0">
              <a:spcBef>
                <a:spcPct val="20000"/>
              </a:spcBef>
              <a:spcAft>
                <a:spcPct val="0"/>
              </a:spcAft>
              <a:buChar char="•"/>
              <a:defRPr sz="2000" b="1">
                <a:solidFill>
                  <a:schemeClr val="tx1"/>
                </a:solidFill>
                <a:latin typeface="Times New Roman" charset="0"/>
              </a:defRPr>
            </a:lvl7pPr>
            <a:lvl8pPr marL="3429000" indent="-228600" defTabSz="762000" eaLnBrk="0" fontAlgn="base" hangingPunct="0">
              <a:spcBef>
                <a:spcPct val="20000"/>
              </a:spcBef>
              <a:spcAft>
                <a:spcPct val="0"/>
              </a:spcAft>
              <a:buChar char="•"/>
              <a:defRPr sz="2000" b="1">
                <a:solidFill>
                  <a:schemeClr val="tx1"/>
                </a:solidFill>
                <a:latin typeface="Times New Roman" charset="0"/>
              </a:defRPr>
            </a:lvl8pPr>
            <a:lvl9pPr marL="3886200" indent="-228600" defTabSz="762000" eaLnBrk="0" fontAlgn="base" hangingPunct="0">
              <a:spcBef>
                <a:spcPct val="20000"/>
              </a:spcBef>
              <a:spcAft>
                <a:spcPct val="0"/>
              </a:spcAft>
              <a:buChar char="•"/>
              <a:defRPr sz="2000" b="1">
                <a:solidFill>
                  <a:schemeClr val="tx1"/>
                </a:solidFill>
                <a:latin typeface="Times New Roman" charset="0"/>
              </a:defRPr>
            </a:lvl9pPr>
          </a:lstStyle>
          <a:p>
            <a:pPr algn="ctr">
              <a:buFontTx/>
              <a:buNone/>
            </a:pPr>
            <a:endParaRPr lang="fr-FR" altLang="fr-FR" sz="6600">
              <a:solidFill>
                <a:srgbClr val="000066"/>
              </a:solidFill>
            </a:endParaRPr>
          </a:p>
          <a:p>
            <a:pPr algn="ctr">
              <a:buFontTx/>
              <a:buNone/>
            </a:pPr>
            <a:r>
              <a:rPr lang="fr-FR" altLang="fr-FR" sz="7200">
                <a:solidFill>
                  <a:schemeClr val="accent2"/>
                </a:solidFill>
              </a:rPr>
              <a:t>Structures</a:t>
            </a:r>
          </a:p>
          <a:p>
            <a:pPr algn="ctr">
              <a:buFontTx/>
              <a:buNone/>
            </a:pPr>
            <a:r>
              <a:rPr lang="fr-FR" altLang="fr-FR" sz="7200">
                <a:solidFill>
                  <a:schemeClr val="accent2"/>
                </a:solidFill>
              </a:rPr>
              <a:t>Organisationnelles</a:t>
            </a:r>
            <a:endParaRPr lang="fr-FR" altLang="fr-F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2" name="Rectangle 32"/>
          <p:cNvSpPr>
            <a:spLocks noChangeArrowheads="1"/>
          </p:cNvSpPr>
          <p:nvPr/>
        </p:nvSpPr>
        <p:spPr bwMode="auto">
          <a:xfrm>
            <a:off x="4648200" y="2895600"/>
            <a:ext cx="2217738" cy="3268663"/>
          </a:xfrm>
          <a:prstGeom prst="rect">
            <a:avLst/>
          </a:prstGeom>
          <a:solidFill>
            <a:srgbClr val="FF66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pPr>
            <a:endParaRPr lang="en-US" altLang="fr-FR" sz="2400" b="0"/>
          </a:p>
        </p:txBody>
      </p:sp>
      <p:sp>
        <p:nvSpPr>
          <p:cNvPr id="194593" name="Rectangle 33"/>
          <p:cNvSpPr>
            <a:spLocks noChangeArrowheads="1"/>
          </p:cNvSpPr>
          <p:nvPr/>
        </p:nvSpPr>
        <p:spPr bwMode="auto">
          <a:xfrm>
            <a:off x="6858000" y="1524000"/>
            <a:ext cx="2209800" cy="4645025"/>
          </a:xfrm>
          <a:prstGeom prst="rect">
            <a:avLst/>
          </a:prstGeom>
          <a:solidFill>
            <a:srgbClr val="D60093"/>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nvGrpSpPr>
          <p:cNvPr id="194594" name="Group 34"/>
          <p:cNvGrpSpPr>
            <a:grpSpLocks/>
          </p:cNvGrpSpPr>
          <p:nvPr/>
        </p:nvGrpSpPr>
        <p:grpSpPr bwMode="auto">
          <a:xfrm>
            <a:off x="77788" y="1524000"/>
            <a:ext cx="4495800" cy="4648200"/>
            <a:chOff x="49" y="960"/>
            <a:chExt cx="2832" cy="2928"/>
          </a:xfrm>
        </p:grpSpPr>
        <p:sp>
          <p:nvSpPr>
            <p:cNvPr id="194595" name="Rectangle 35"/>
            <p:cNvSpPr>
              <a:spLocks noChangeArrowheads="1"/>
            </p:cNvSpPr>
            <p:nvPr/>
          </p:nvSpPr>
          <p:spPr bwMode="auto">
            <a:xfrm>
              <a:off x="1489" y="960"/>
              <a:ext cx="1392" cy="2928"/>
            </a:xfrm>
            <a:prstGeom prst="rect">
              <a:avLst/>
            </a:prstGeom>
            <a:solidFill>
              <a:srgbClr val="66FF99"/>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4596" name="Rectangle 36"/>
            <p:cNvSpPr>
              <a:spLocks noChangeArrowheads="1"/>
            </p:cNvSpPr>
            <p:nvPr/>
          </p:nvSpPr>
          <p:spPr bwMode="auto">
            <a:xfrm>
              <a:off x="49" y="1872"/>
              <a:ext cx="1440" cy="2016"/>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pPr>
              <a:endParaRPr lang="en-US" altLang="fr-FR" sz="2400" b="0"/>
            </a:p>
          </p:txBody>
        </p:sp>
        <p:sp>
          <p:nvSpPr>
            <p:cNvPr id="194597" name="Rectangle 37"/>
            <p:cNvSpPr>
              <a:spLocks noChangeArrowheads="1"/>
            </p:cNvSpPr>
            <p:nvPr/>
          </p:nvSpPr>
          <p:spPr bwMode="auto">
            <a:xfrm>
              <a:off x="49" y="960"/>
              <a:ext cx="1488" cy="912"/>
            </a:xfrm>
            <a:prstGeom prst="rect">
              <a:avLst/>
            </a:prstGeom>
            <a:solidFill>
              <a:srgbClr val="66FF99"/>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4598" name="Line 38"/>
            <p:cNvSpPr>
              <a:spLocks noChangeShapeType="1"/>
            </p:cNvSpPr>
            <p:nvPr/>
          </p:nvSpPr>
          <p:spPr bwMode="auto">
            <a:xfrm flipV="1">
              <a:off x="721" y="1296"/>
              <a:ext cx="0" cy="24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4599" name="Rectangle 39"/>
            <p:cNvSpPr>
              <a:spLocks noChangeArrowheads="1"/>
            </p:cNvSpPr>
            <p:nvPr/>
          </p:nvSpPr>
          <p:spPr bwMode="auto">
            <a:xfrm>
              <a:off x="162" y="1058"/>
              <a:ext cx="1118" cy="238"/>
            </a:xfrm>
            <a:prstGeom prst="rect">
              <a:avLst/>
            </a:prstGeom>
            <a:solidFill>
              <a:schemeClr val="bg1"/>
            </a:solidFill>
            <a:ln w="12700">
              <a:solidFill>
                <a:schemeClr val="tx1"/>
              </a:solidFill>
              <a:miter lim="800000"/>
              <a:headEnd/>
              <a:tailEnd/>
            </a:ln>
            <a:effectLst>
              <a:outerShdw dist="35921" dir="2700000" algn="ctr" rotWithShape="0">
                <a:srgbClr val="232323"/>
              </a:outerShdw>
            </a:effectLst>
          </p:spPr>
          <p:txBody>
            <a:bodyPr wrap="none" lIns="76200" tIns="0" rIns="76200" bIns="0"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lnSpc>
                  <a:spcPct val="90000"/>
                </a:lnSpc>
              </a:pPr>
              <a:r>
                <a:rPr lang="fr-FR" altLang="fr-FR" sz="1300" u="sng">
                  <a:solidFill>
                    <a:schemeClr val="tx2"/>
                  </a:solidFill>
                  <a:latin typeface="Comic Sans MS" pitchFamily="66" charset="0"/>
                </a:rPr>
                <a:t>Mandant</a:t>
              </a:r>
              <a:endParaRPr lang="fr-FR" altLang="fr-FR" sz="1300">
                <a:solidFill>
                  <a:schemeClr val="tx2"/>
                </a:solidFill>
                <a:latin typeface="Arial" charset="0"/>
              </a:endParaRPr>
            </a:p>
          </p:txBody>
        </p:sp>
        <p:sp>
          <p:nvSpPr>
            <p:cNvPr id="194600" name="Rectangle 40"/>
            <p:cNvSpPr>
              <a:spLocks noChangeArrowheads="1"/>
            </p:cNvSpPr>
            <p:nvPr/>
          </p:nvSpPr>
          <p:spPr bwMode="auto">
            <a:xfrm>
              <a:off x="161" y="1536"/>
              <a:ext cx="1119" cy="238"/>
            </a:xfrm>
            <a:prstGeom prst="rect">
              <a:avLst/>
            </a:prstGeom>
            <a:solidFill>
              <a:schemeClr val="bg1"/>
            </a:solidFill>
            <a:ln w="12700">
              <a:solidFill>
                <a:schemeClr val="tx1"/>
              </a:solidFill>
              <a:miter lim="800000"/>
              <a:headEnd/>
              <a:tailEnd/>
            </a:ln>
            <a:effectLst>
              <a:outerShdw dist="35921" dir="2700000" algn="ctr" rotWithShape="0">
                <a:srgbClr val="232323"/>
              </a:outerShdw>
            </a:effectLst>
          </p:spPr>
          <p:txBody>
            <a:bodyPr wrap="none" lIns="76200" tIns="0" rIns="76200" bIns="0"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lnSpc>
                  <a:spcPct val="90000"/>
                </a:lnSpc>
              </a:pPr>
              <a:r>
                <a:rPr lang="fr-FR" altLang="fr-FR" sz="1300" u="sng">
                  <a:solidFill>
                    <a:schemeClr val="tx2"/>
                  </a:solidFill>
                  <a:latin typeface="Comic Sans MS" pitchFamily="66" charset="0"/>
                </a:rPr>
                <a:t>Société</a:t>
              </a:r>
              <a:endParaRPr lang="fr-FR" altLang="fr-FR" sz="1300">
                <a:solidFill>
                  <a:schemeClr val="tx2"/>
                </a:solidFill>
                <a:latin typeface="Comic Sans MS" pitchFamily="66" charset="0"/>
              </a:endParaRPr>
            </a:p>
          </p:txBody>
        </p:sp>
        <p:sp>
          <p:nvSpPr>
            <p:cNvPr id="194601" name="Rectangle 41"/>
            <p:cNvSpPr>
              <a:spLocks noChangeArrowheads="1"/>
            </p:cNvSpPr>
            <p:nvPr/>
          </p:nvSpPr>
          <p:spPr bwMode="auto">
            <a:xfrm>
              <a:off x="162" y="3072"/>
              <a:ext cx="1118" cy="238"/>
            </a:xfrm>
            <a:prstGeom prst="rect">
              <a:avLst/>
            </a:prstGeom>
            <a:solidFill>
              <a:schemeClr val="bg1"/>
            </a:solidFill>
            <a:ln w="12700">
              <a:solidFill>
                <a:schemeClr val="tx1"/>
              </a:solidFill>
              <a:miter lim="800000"/>
              <a:headEnd/>
              <a:tailEnd/>
            </a:ln>
            <a:effectLst>
              <a:outerShdw dist="35921" dir="2700000" algn="ctr" rotWithShape="0">
                <a:srgbClr val="232323"/>
              </a:outerShdw>
            </a:effectLst>
          </p:spPr>
          <p:txBody>
            <a:bodyPr wrap="none" lIns="76200" tIns="0" rIns="76200" bIns="0"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lnSpc>
                  <a:spcPct val="90000"/>
                </a:lnSpc>
              </a:pPr>
              <a:r>
                <a:rPr lang="fr-FR" altLang="fr-FR" sz="1300" u="sng">
                  <a:solidFill>
                    <a:schemeClr val="tx2"/>
                  </a:solidFill>
                  <a:latin typeface="Comic Sans MS" pitchFamily="66" charset="0"/>
                </a:rPr>
                <a:t>Secteur d’activité</a:t>
              </a:r>
            </a:p>
          </p:txBody>
        </p:sp>
        <p:sp>
          <p:nvSpPr>
            <p:cNvPr id="194602" name="Rectangle 42"/>
            <p:cNvSpPr>
              <a:spLocks noChangeArrowheads="1"/>
            </p:cNvSpPr>
            <p:nvPr/>
          </p:nvSpPr>
          <p:spPr bwMode="auto">
            <a:xfrm>
              <a:off x="49" y="2064"/>
              <a:ext cx="1344" cy="240"/>
            </a:xfrm>
            <a:prstGeom prst="rect">
              <a:avLst/>
            </a:prstGeom>
            <a:solidFill>
              <a:schemeClr val="bg1"/>
            </a:solidFill>
            <a:ln w="12700">
              <a:solidFill>
                <a:schemeClr val="tx1"/>
              </a:solidFill>
              <a:miter lim="800000"/>
              <a:headEnd/>
              <a:tailEnd/>
            </a:ln>
            <a:effectLst>
              <a:outerShdw dist="35921" dir="2700000" algn="ctr" rotWithShape="0">
                <a:srgbClr val="232323"/>
              </a:outerShdw>
            </a:effectLst>
          </p:spPr>
          <p:txBody>
            <a:bodyPr wrap="none" lIns="76200" tIns="0" rIns="76200" bIns="0"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lnSpc>
                  <a:spcPct val="90000"/>
                </a:lnSpc>
              </a:pPr>
              <a:r>
                <a:rPr lang="fr-FR" altLang="fr-FR" sz="1300" u="sng">
                  <a:solidFill>
                    <a:schemeClr val="tx2"/>
                  </a:solidFill>
                  <a:latin typeface="Comic Sans MS" pitchFamily="66" charset="0"/>
                </a:rPr>
                <a:t>Organisation Commerciale</a:t>
              </a:r>
              <a:endParaRPr lang="fr-FR" altLang="fr-FR" sz="1300">
                <a:solidFill>
                  <a:schemeClr val="tx2"/>
                </a:solidFill>
                <a:latin typeface="Comic Sans MS" pitchFamily="66" charset="0"/>
              </a:endParaRPr>
            </a:p>
          </p:txBody>
        </p:sp>
        <p:sp>
          <p:nvSpPr>
            <p:cNvPr id="194603" name="Rectangle 43"/>
            <p:cNvSpPr>
              <a:spLocks noChangeArrowheads="1"/>
            </p:cNvSpPr>
            <p:nvPr/>
          </p:nvSpPr>
          <p:spPr bwMode="auto">
            <a:xfrm>
              <a:off x="145" y="2592"/>
              <a:ext cx="1152" cy="240"/>
            </a:xfrm>
            <a:prstGeom prst="rect">
              <a:avLst/>
            </a:prstGeom>
            <a:solidFill>
              <a:schemeClr val="bg1"/>
            </a:solidFill>
            <a:ln w="12700">
              <a:solidFill>
                <a:schemeClr val="tx1"/>
              </a:solidFill>
              <a:miter lim="800000"/>
              <a:headEnd/>
              <a:tailEnd/>
            </a:ln>
            <a:effectLst>
              <a:outerShdw dist="35921" dir="2700000" algn="ctr" rotWithShape="0">
                <a:srgbClr val="232323"/>
              </a:outerShdw>
            </a:effectLst>
          </p:spPr>
          <p:txBody>
            <a:bodyPr wrap="none" lIns="76200" tIns="0" rIns="76200" bIns="0"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lnSpc>
                  <a:spcPct val="90000"/>
                </a:lnSpc>
              </a:pPr>
              <a:r>
                <a:rPr lang="fr-FR" altLang="fr-FR" sz="1300" u="sng">
                  <a:solidFill>
                    <a:schemeClr val="tx2"/>
                  </a:solidFill>
                  <a:latin typeface="Comic Sans MS" pitchFamily="66" charset="0"/>
                </a:rPr>
                <a:t>Canal de distribution</a:t>
              </a:r>
              <a:endParaRPr lang="fr-FR" altLang="fr-FR" sz="1300">
                <a:solidFill>
                  <a:schemeClr val="tx2"/>
                </a:solidFill>
                <a:latin typeface="Comic Sans MS" pitchFamily="66" charset="0"/>
              </a:endParaRPr>
            </a:p>
          </p:txBody>
        </p:sp>
        <p:sp>
          <p:nvSpPr>
            <p:cNvPr id="194604" name="Rectangle 44"/>
            <p:cNvSpPr>
              <a:spLocks noChangeArrowheads="1"/>
            </p:cNvSpPr>
            <p:nvPr/>
          </p:nvSpPr>
          <p:spPr bwMode="auto">
            <a:xfrm>
              <a:off x="1626" y="1350"/>
              <a:ext cx="1118" cy="238"/>
            </a:xfrm>
            <a:prstGeom prst="rect">
              <a:avLst/>
            </a:prstGeom>
            <a:solidFill>
              <a:schemeClr val="accent1"/>
            </a:solidFill>
            <a:ln w="12700">
              <a:solidFill>
                <a:schemeClr val="tx1"/>
              </a:solidFill>
              <a:miter lim="800000"/>
              <a:headEnd/>
              <a:tailEnd/>
            </a:ln>
            <a:effectLst>
              <a:outerShdw dist="35921" dir="2700000" algn="ctr" rotWithShape="0">
                <a:srgbClr val="232323"/>
              </a:outerShdw>
            </a:effectLst>
          </p:spPr>
          <p:txBody>
            <a:bodyPr wrap="none" lIns="76200" tIns="0" rIns="76200" bIns="0"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lnSpc>
                  <a:spcPct val="90000"/>
                </a:lnSpc>
              </a:pPr>
              <a:r>
                <a:rPr lang="fr-FR" altLang="fr-FR" sz="1300" u="sng">
                  <a:solidFill>
                    <a:schemeClr val="tx2"/>
                  </a:solidFill>
                  <a:latin typeface="Comic Sans MS" pitchFamily="66" charset="0"/>
                </a:rPr>
                <a:t>Domaine commercial</a:t>
              </a:r>
              <a:endParaRPr lang="fr-FR" altLang="fr-FR" sz="1300">
                <a:solidFill>
                  <a:schemeClr val="tx2"/>
                </a:solidFill>
                <a:latin typeface="Comic Sans MS" pitchFamily="66" charset="0"/>
              </a:endParaRPr>
            </a:p>
          </p:txBody>
        </p:sp>
        <p:sp>
          <p:nvSpPr>
            <p:cNvPr id="194605" name="Rectangle 45"/>
            <p:cNvSpPr>
              <a:spLocks noChangeArrowheads="1"/>
            </p:cNvSpPr>
            <p:nvPr/>
          </p:nvSpPr>
          <p:spPr bwMode="auto">
            <a:xfrm>
              <a:off x="1537" y="1920"/>
              <a:ext cx="1296" cy="240"/>
            </a:xfrm>
            <a:prstGeom prst="rect">
              <a:avLst/>
            </a:prstGeom>
            <a:solidFill>
              <a:schemeClr val="bg1"/>
            </a:solidFill>
            <a:ln w="12700">
              <a:solidFill>
                <a:schemeClr val="tx1"/>
              </a:solidFill>
              <a:miter lim="800000"/>
              <a:headEnd/>
              <a:tailEnd/>
            </a:ln>
            <a:effectLst>
              <a:outerShdw dist="35921" dir="2700000" algn="ctr" rotWithShape="0">
                <a:srgbClr val="232323"/>
              </a:outerShdw>
            </a:effectLst>
          </p:spPr>
          <p:txBody>
            <a:bodyPr wrap="none" lIns="76200" tIns="0" rIns="76200" bIns="0"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lnSpc>
                  <a:spcPct val="90000"/>
                </a:lnSpc>
              </a:pPr>
              <a:r>
                <a:rPr lang="fr-FR" altLang="fr-FR" sz="1300" u="sng">
                  <a:solidFill>
                    <a:schemeClr val="tx2"/>
                  </a:solidFill>
                  <a:latin typeface="Comic Sans MS" pitchFamily="66" charset="0"/>
                </a:rPr>
                <a:t>Agence commerciale</a:t>
              </a:r>
              <a:endParaRPr lang="fr-FR" altLang="fr-FR" sz="1300">
                <a:solidFill>
                  <a:schemeClr val="tx2"/>
                </a:solidFill>
                <a:latin typeface="Comic Sans MS" pitchFamily="66" charset="0"/>
              </a:endParaRPr>
            </a:p>
          </p:txBody>
        </p:sp>
        <p:sp>
          <p:nvSpPr>
            <p:cNvPr id="194606" name="Rectangle 46"/>
            <p:cNvSpPr>
              <a:spLocks noChangeArrowheads="1"/>
            </p:cNvSpPr>
            <p:nvPr/>
          </p:nvSpPr>
          <p:spPr bwMode="auto">
            <a:xfrm>
              <a:off x="1609" y="2496"/>
              <a:ext cx="1152" cy="240"/>
            </a:xfrm>
            <a:prstGeom prst="rect">
              <a:avLst/>
            </a:prstGeom>
            <a:solidFill>
              <a:schemeClr val="bg1"/>
            </a:solidFill>
            <a:ln w="12700">
              <a:solidFill>
                <a:schemeClr val="tx1"/>
              </a:solidFill>
              <a:miter lim="800000"/>
              <a:headEnd/>
              <a:tailEnd/>
            </a:ln>
            <a:effectLst>
              <a:outerShdw dist="35921" dir="2700000" algn="ctr" rotWithShape="0">
                <a:srgbClr val="232323"/>
              </a:outerShdw>
            </a:effectLst>
          </p:spPr>
          <p:txBody>
            <a:bodyPr wrap="none" lIns="76200" tIns="0" rIns="76200" bIns="0"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lnSpc>
                  <a:spcPct val="90000"/>
                </a:lnSpc>
              </a:pPr>
              <a:r>
                <a:rPr lang="fr-FR" altLang="fr-FR" sz="1300" u="sng">
                  <a:solidFill>
                    <a:schemeClr val="tx2"/>
                  </a:solidFill>
                  <a:latin typeface="Comic Sans MS" pitchFamily="66" charset="0"/>
                </a:rPr>
                <a:t>Groupe de vendeurs</a:t>
              </a:r>
              <a:endParaRPr lang="fr-FR" altLang="fr-FR" sz="1300">
                <a:solidFill>
                  <a:schemeClr val="tx2"/>
                </a:solidFill>
                <a:latin typeface="Comic Sans MS" pitchFamily="66" charset="0"/>
              </a:endParaRPr>
            </a:p>
          </p:txBody>
        </p:sp>
        <p:sp>
          <p:nvSpPr>
            <p:cNvPr id="194607" name="Rectangle 47"/>
            <p:cNvSpPr>
              <a:spLocks noChangeArrowheads="1"/>
            </p:cNvSpPr>
            <p:nvPr/>
          </p:nvSpPr>
          <p:spPr bwMode="auto">
            <a:xfrm>
              <a:off x="1657" y="3120"/>
              <a:ext cx="1056" cy="240"/>
            </a:xfrm>
            <a:prstGeom prst="rect">
              <a:avLst/>
            </a:prstGeom>
            <a:solidFill>
              <a:schemeClr val="bg1"/>
            </a:solidFill>
            <a:ln w="12700">
              <a:solidFill>
                <a:schemeClr val="tx1"/>
              </a:solidFill>
              <a:miter lim="800000"/>
              <a:headEnd/>
              <a:tailEnd/>
            </a:ln>
            <a:effectLst>
              <a:outerShdw dist="35921" dir="2700000" algn="ctr" rotWithShape="0">
                <a:srgbClr val="232323"/>
              </a:outerShdw>
            </a:effectLst>
          </p:spPr>
          <p:txBody>
            <a:bodyPr wrap="none" lIns="76200" tIns="0" rIns="76200" bIns="0"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lnSpc>
                  <a:spcPct val="90000"/>
                </a:lnSpc>
              </a:pPr>
              <a:r>
                <a:rPr lang="fr-FR" altLang="fr-FR" sz="1300" u="sng">
                  <a:solidFill>
                    <a:schemeClr val="tx2"/>
                  </a:solidFill>
                  <a:latin typeface="Comic Sans MS" pitchFamily="66" charset="0"/>
                </a:rPr>
                <a:t>Vendeurs</a:t>
              </a:r>
              <a:endParaRPr lang="fr-FR" altLang="fr-FR" sz="1300">
                <a:solidFill>
                  <a:schemeClr val="tx2"/>
                </a:solidFill>
                <a:latin typeface="Comic Sans MS" pitchFamily="66" charset="0"/>
              </a:endParaRPr>
            </a:p>
          </p:txBody>
        </p:sp>
        <p:sp>
          <p:nvSpPr>
            <p:cNvPr id="194608" name="Line 48"/>
            <p:cNvSpPr>
              <a:spLocks noChangeShapeType="1"/>
            </p:cNvSpPr>
            <p:nvPr/>
          </p:nvSpPr>
          <p:spPr bwMode="auto">
            <a:xfrm flipV="1">
              <a:off x="721" y="1776"/>
              <a:ext cx="0" cy="288"/>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4609" name="Line 49"/>
            <p:cNvSpPr>
              <a:spLocks noChangeShapeType="1"/>
            </p:cNvSpPr>
            <p:nvPr/>
          </p:nvSpPr>
          <p:spPr bwMode="auto">
            <a:xfrm flipV="1">
              <a:off x="721" y="2304"/>
              <a:ext cx="0" cy="288"/>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4610" name="Line 50"/>
            <p:cNvSpPr>
              <a:spLocks noChangeShapeType="1"/>
            </p:cNvSpPr>
            <p:nvPr/>
          </p:nvSpPr>
          <p:spPr bwMode="auto">
            <a:xfrm flipV="1">
              <a:off x="721" y="2832"/>
              <a:ext cx="0" cy="24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4611" name="Line 51"/>
            <p:cNvSpPr>
              <a:spLocks noChangeShapeType="1"/>
            </p:cNvSpPr>
            <p:nvPr/>
          </p:nvSpPr>
          <p:spPr bwMode="auto">
            <a:xfrm flipV="1">
              <a:off x="2185" y="2160"/>
              <a:ext cx="0" cy="336"/>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4612" name="Line 52"/>
            <p:cNvSpPr>
              <a:spLocks noChangeShapeType="1"/>
            </p:cNvSpPr>
            <p:nvPr/>
          </p:nvSpPr>
          <p:spPr bwMode="auto">
            <a:xfrm flipV="1">
              <a:off x="2185" y="2736"/>
              <a:ext cx="0" cy="384"/>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4613" name="Line 53"/>
            <p:cNvSpPr>
              <a:spLocks noChangeShapeType="1"/>
            </p:cNvSpPr>
            <p:nvPr/>
          </p:nvSpPr>
          <p:spPr bwMode="auto">
            <a:xfrm flipV="1">
              <a:off x="2185" y="1584"/>
              <a:ext cx="0" cy="336"/>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4614" name="Rectangle 54"/>
            <p:cNvSpPr>
              <a:spLocks noChangeArrowheads="1"/>
            </p:cNvSpPr>
            <p:nvPr/>
          </p:nvSpPr>
          <p:spPr bwMode="auto">
            <a:xfrm>
              <a:off x="155" y="3504"/>
              <a:ext cx="1133"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fr-FR" sz="1400"/>
                <a:t>Domaine commercial</a:t>
              </a:r>
            </a:p>
          </p:txBody>
        </p:sp>
      </p:grpSp>
      <p:grpSp>
        <p:nvGrpSpPr>
          <p:cNvPr id="194615" name="Group 55"/>
          <p:cNvGrpSpPr>
            <a:grpSpLocks/>
          </p:cNvGrpSpPr>
          <p:nvPr/>
        </p:nvGrpSpPr>
        <p:grpSpPr bwMode="auto">
          <a:xfrm>
            <a:off x="4648200" y="1524000"/>
            <a:ext cx="4364038" cy="4343400"/>
            <a:chOff x="2928" y="960"/>
            <a:chExt cx="2749" cy="2736"/>
          </a:xfrm>
        </p:grpSpPr>
        <p:sp>
          <p:nvSpPr>
            <p:cNvPr id="194616" name="Rectangle 56"/>
            <p:cNvSpPr>
              <a:spLocks noChangeArrowheads="1"/>
            </p:cNvSpPr>
            <p:nvPr/>
          </p:nvSpPr>
          <p:spPr bwMode="auto">
            <a:xfrm>
              <a:off x="2928" y="960"/>
              <a:ext cx="1392" cy="912"/>
            </a:xfrm>
            <a:prstGeom prst="rect">
              <a:avLst/>
            </a:prstGeom>
            <a:solidFill>
              <a:srgbClr val="D60093"/>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4617" name="Line 57"/>
            <p:cNvSpPr>
              <a:spLocks noChangeShapeType="1"/>
            </p:cNvSpPr>
            <p:nvPr/>
          </p:nvSpPr>
          <p:spPr bwMode="auto">
            <a:xfrm flipV="1">
              <a:off x="3600" y="1296"/>
              <a:ext cx="0" cy="24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4618" name="Rectangle 58"/>
            <p:cNvSpPr>
              <a:spLocks noChangeArrowheads="1"/>
            </p:cNvSpPr>
            <p:nvPr/>
          </p:nvSpPr>
          <p:spPr bwMode="auto">
            <a:xfrm>
              <a:off x="3041" y="1058"/>
              <a:ext cx="1118" cy="238"/>
            </a:xfrm>
            <a:prstGeom prst="rect">
              <a:avLst/>
            </a:prstGeom>
            <a:solidFill>
              <a:schemeClr val="bg1"/>
            </a:solidFill>
            <a:ln w="12700">
              <a:solidFill>
                <a:schemeClr val="tx1"/>
              </a:solidFill>
              <a:miter lim="800000"/>
              <a:headEnd/>
              <a:tailEnd/>
            </a:ln>
            <a:effectLst>
              <a:outerShdw dist="35921" dir="2700000" algn="ctr" rotWithShape="0">
                <a:srgbClr val="232323"/>
              </a:outerShdw>
            </a:effectLst>
          </p:spPr>
          <p:txBody>
            <a:bodyPr wrap="none" lIns="76200" tIns="0" rIns="76200" bIns="0"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lnSpc>
                  <a:spcPct val="90000"/>
                </a:lnSpc>
              </a:pPr>
              <a:r>
                <a:rPr lang="fr-FR" altLang="fr-FR" sz="1300" u="sng" dirty="0" smtClean="0">
                  <a:solidFill>
                    <a:schemeClr val="tx2"/>
                  </a:solidFill>
                  <a:latin typeface="Comic Sans MS" pitchFamily="66" charset="0"/>
                </a:rPr>
                <a:t>EXEMPLE </a:t>
              </a:r>
              <a:r>
                <a:rPr lang="fr-FR" altLang="fr-FR" sz="1300" u="sng" dirty="0">
                  <a:solidFill>
                    <a:schemeClr val="tx2"/>
                  </a:solidFill>
                  <a:latin typeface="Comic Sans MS" pitchFamily="66" charset="0"/>
                </a:rPr>
                <a:t>Group</a:t>
              </a:r>
              <a:endParaRPr lang="fr-FR" altLang="fr-FR" sz="1300" dirty="0">
                <a:solidFill>
                  <a:schemeClr val="tx2"/>
                </a:solidFill>
                <a:latin typeface="Arial" charset="0"/>
              </a:endParaRPr>
            </a:p>
          </p:txBody>
        </p:sp>
        <p:sp>
          <p:nvSpPr>
            <p:cNvPr id="194619" name="Rectangle 59"/>
            <p:cNvSpPr>
              <a:spLocks noChangeArrowheads="1"/>
            </p:cNvSpPr>
            <p:nvPr/>
          </p:nvSpPr>
          <p:spPr bwMode="auto">
            <a:xfrm>
              <a:off x="3040" y="1536"/>
              <a:ext cx="1119" cy="238"/>
            </a:xfrm>
            <a:prstGeom prst="rect">
              <a:avLst/>
            </a:prstGeom>
            <a:solidFill>
              <a:schemeClr val="bg1"/>
            </a:solidFill>
            <a:ln w="12700">
              <a:solidFill>
                <a:schemeClr val="tx1"/>
              </a:solidFill>
              <a:miter lim="800000"/>
              <a:headEnd/>
              <a:tailEnd/>
            </a:ln>
            <a:effectLst>
              <a:outerShdw dist="35921" dir="2700000" algn="ctr" rotWithShape="0">
                <a:srgbClr val="232323"/>
              </a:outerShdw>
            </a:effectLst>
          </p:spPr>
          <p:txBody>
            <a:bodyPr wrap="none" lIns="76200" tIns="0" rIns="76200" bIns="0"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lnSpc>
                  <a:spcPct val="90000"/>
                </a:lnSpc>
              </a:pPr>
              <a:r>
                <a:rPr lang="fr-FR" altLang="fr-FR" sz="1300" u="sng" dirty="0" smtClean="0">
                  <a:solidFill>
                    <a:schemeClr val="tx2"/>
                  </a:solidFill>
                  <a:latin typeface="Comic Sans MS" pitchFamily="66" charset="0"/>
                </a:rPr>
                <a:t>EXEMPLE </a:t>
              </a:r>
              <a:r>
                <a:rPr lang="fr-FR" altLang="fr-FR" sz="1300" u="sng" dirty="0">
                  <a:solidFill>
                    <a:schemeClr val="tx2"/>
                  </a:solidFill>
                  <a:latin typeface="Comic Sans MS" pitchFamily="66" charset="0"/>
                </a:rPr>
                <a:t>SA</a:t>
              </a:r>
              <a:endParaRPr lang="fr-FR" altLang="fr-FR" sz="1300" dirty="0">
                <a:solidFill>
                  <a:schemeClr val="tx2"/>
                </a:solidFill>
                <a:latin typeface="Comic Sans MS" pitchFamily="66" charset="0"/>
              </a:endParaRPr>
            </a:p>
          </p:txBody>
        </p:sp>
        <p:sp>
          <p:nvSpPr>
            <p:cNvPr id="194620" name="Rectangle 60"/>
            <p:cNvSpPr>
              <a:spLocks noChangeArrowheads="1"/>
            </p:cNvSpPr>
            <p:nvPr/>
          </p:nvSpPr>
          <p:spPr bwMode="auto">
            <a:xfrm>
              <a:off x="2928" y="3072"/>
              <a:ext cx="1344" cy="238"/>
            </a:xfrm>
            <a:prstGeom prst="rect">
              <a:avLst/>
            </a:prstGeom>
            <a:solidFill>
              <a:schemeClr val="bg1"/>
            </a:solidFill>
            <a:ln w="12700">
              <a:solidFill>
                <a:schemeClr val="tx1"/>
              </a:solidFill>
              <a:miter lim="800000"/>
              <a:headEnd/>
              <a:tailEnd/>
            </a:ln>
            <a:effectLst>
              <a:outerShdw dist="35921" dir="2700000" algn="ctr" rotWithShape="0">
                <a:srgbClr val="232323"/>
              </a:outerShdw>
            </a:effectLst>
          </p:spPr>
          <p:txBody>
            <a:bodyPr wrap="none" lIns="76200" tIns="0" rIns="76200" bIns="0"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lnSpc>
                  <a:spcPct val="90000"/>
                </a:lnSpc>
              </a:pPr>
              <a:r>
                <a:rPr lang="fr-FR" altLang="fr-FR" sz="1300" u="sng">
                  <a:solidFill>
                    <a:schemeClr val="tx2"/>
                  </a:solidFill>
                  <a:latin typeface="Comic Sans MS" pitchFamily="66" charset="0"/>
                </a:rPr>
                <a:t>Pharmacie</a:t>
              </a:r>
            </a:p>
          </p:txBody>
        </p:sp>
        <p:sp>
          <p:nvSpPr>
            <p:cNvPr id="194621" name="Rectangle 61"/>
            <p:cNvSpPr>
              <a:spLocks noChangeArrowheads="1"/>
            </p:cNvSpPr>
            <p:nvPr/>
          </p:nvSpPr>
          <p:spPr bwMode="auto">
            <a:xfrm>
              <a:off x="2928" y="2064"/>
              <a:ext cx="1344" cy="240"/>
            </a:xfrm>
            <a:prstGeom prst="rect">
              <a:avLst/>
            </a:prstGeom>
            <a:solidFill>
              <a:schemeClr val="bg1"/>
            </a:solidFill>
            <a:ln w="12700">
              <a:solidFill>
                <a:schemeClr val="tx1"/>
              </a:solidFill>
              <a:miter lim="800000"/>
              <a:headEnd/>
              <a:tailEnd/>
            </a:ln>
            <a:effectLst>
              <a:outerShdw dist="35921" dir="2700000" algn="ctr" rotWithShape="0">
                <a:srgbClr val="232323"/>
              </a:outerShdw>
            </a:effectLst>
          </p:spPr>
          <p:txBody>
            <a:bodyPr wrap="none" lIns="76200" tIns="0" rIns="76200" bIns="0"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lnSpc>
                  <a:spcPct val="90000"/>
                </a:lnSpc>
              </a:pPr>
              <a:r>
                <a:rPr lang="fr-FR" altLang="fr-FR" sz="1300" u="sng" dirty="0">
                  <a:solidFill>
                    <a:schemeClr val="tx2"/>
                  </a:solidFill>
                  <a:latin typeface="Comic Sans MS" pitchFamily="66" charset="0"/>
                </a:rPr>
                <a:t>Organisation Commerciale</a:t>
              </a:r>
            </a:p>
            <a:p>
              <a:pPr algn="ctr">
                <a:lnSpc>
                  <a:spcPct val="90000"/>
                </a:lnSpc>
              </a:pPr>
              <a:r>
                <a:rPr lang="fr-FR" altLang="fr-FR" sz="1300" u="sng" dirty="0" smtClean="0">
                  <a:solidFill>
                    <a:schemeClr val="tx2"/>
                  </a:solidFill>
                  <a:latin typeface="Comic Sans MS" pitchFamily="66" charset="0"/>
                </a:rPr>
                <a:t>EXEMPLE </a:t>
              </a:r>
              <a:r>
                <a:rPr lang="fr-FR" altLang="fr-FR" sz="1300" u="sng" dirty="0">
                  <a:solidFill>
                    <a:schemeClr val="tx2"/>
                  </a:solidFill>
                  <a:latin typeface="Comic Sans MS" pitchFamily="66" charset="0"/>
                </a:rPr>
                <a:t>SA</a:t>
              </a:r>
              <a:endParaRPr lang="fr-FR" altLang="fr-FR" sz="1300" dirty="0">
                <a:solidFill>
                  <a:schemeClr val="tx2"/>
                </a:solidFill>
                <a:latin typeface="Comic Sans MS" pitchFamily="66" charset="0"/>
              </a:endParaRPr>
            </a:p>
          </p:txBody>
        </p:sp>
        <p:sp>
          <p:nvSpPr>
            <p:cNvPr id="194622" name="Rectangle 62"/>
            <p:cNvSpPr>
              <a:spLocks noChangeArrowheads="1"/>
            </p:cNvSpPr>
            <p:nvPr/>
          </p:nvSpPr>
          <p:spPr bwMode="auto">
            <a:xfrm>
              <a:off x="3024" y="2592"/>
              <a:ext cx="1152" cy="240"/>
            </a:xfrm>
            <a:prstGeom prst="rect">
              <a:avLst/>
            </a:prstGeom>
            <a:solidFill>
              <a:schemeClr val="bg1"/>
            </a:solidFill>
            <a:ln w="12700">
              <a:solidFill>
                <a:schemeClr val="tx1"/>
              </a:solidFill>
              <a:miter lim="800000"/>
              <a:headEnd/>
              <a:tailEnd/>
            </a:ln>
            <a:effectLst>
              <a:outerShdw dist="35921" dir="2700000" algn="ctr" rotWithShape="0">
                <a:srgbClr val="232323"/>
              </a:outerShdw>
            </a:effectLst>
          </p:spPr>
          <p:txBody>
            <a:bodyPr wrap="none" lIns="76200" tIns="0" rIns="76200" bIns="0"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lnSpc>
                  <a:spcPct val="90000"/>
                </a:lnSpc>
              </a:pPr>
              <a:r>
                <a:rPr lang="fr-FR" altLang="fr-FR" sz="1300" u="sng">
                  <a:solidFill>
                    <a:schemeClr val="tx2"/>
                  </a:solidFill>
                  <a:latin typeface="Comic Sans MS" pitchFamily="66" charset="0"/>
                </a:rPr>
                <a:t>Local, Export, Interco</a:t>
              </a:r>
              <a:endParaRPr lang="fr-FR" altLang="fr-FR" sz="1300">
                <a:solidFill>
                  <a:schemeClr val="tx2"/>
                </a:solidFill>
                <a:latin typeface="Comic Sans MS" pitchFamily="66" charset="0"/>
              </a:endParaRPr>
            </a:p>
          </p:txBody>
        </p:sp>
        <p:sp>
          <p:nvSpPr>
            <p:cNvPr id="194623" name="Rectangle 63"/>
            <p:cNvSpPr>
              <a:spLocks noChangeArrowheads="1"/>
            </p:cNvSpPr>
            <p:nvPr/>
          </p:nvSpPr>
          <p:spPr bwMode="auto">
            <a:xfrm>
              <a:off x="4470" y="1344"/>
              <a:ext cx="1118" cy="238"/>
            </a:xfrm>
            <a:prstGeom prst="rect">
              <a:avLst/>
            </a:prstGeom>
            <a:solidFill>
              <a:schemeClr val="accent1"/>
            </a:solidFill>
            <a:ln w="12700">
              <a:solidFill>
                <a:schemeClr val="tx1"/>
              </a:solidFill>
              <a:miter lim="800000"/>
              <a:headEnd/>
              <a:tailEnd/>
            </a:ln>
            <a:effectLst>
              <a:outerShdw dist="35921" dir="2700000" algn="ctr" rotWithShape="0">
                <a:srgbClr val="232323"/>
              </a:outerShdw>
            </a:effectLst>
          </p:spPr>
          <p:txBody>
            <a:bodyPr wrap="none" lIns="76200" tIns="0" rIns="76200" bIns="0"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lnSpc>
                  <a:spcPct val="90000"/>
                </a:lnSpc>
              </a:pPr>
              <a:r>
                <a:rPr lang="fr-FR" altLang="fr-FR" sz="1300">
                  <a:solidFill>
                    <a:schemeClr val="tx2"/>
                  </a:solidFill>
                  <a:latin typeface="Comic Sans MS" pitchFamily="66" charset="0"/>
                </a:rPr>
                <a:t>Domaine commercial</a:t>
              </a:r>
            </a:p>
          </p:txBody>
        </p:sp>
        <p:sp>
          <p:nvSpPr>
            <p:cNvPr id="194624" name="Rectangle 64"/>
            <p:cNvSpPr>
              <a:spLocks noChangeArrowheads="1"/>
            </p:cNvSpPr>
            <p:nvPr/>
          </p:nvSpPr>
          <p:spPr bwMode="auto">
            <a:xfrm>
              <a:off x="4381" y="1920"/>
              <a:ext cx="1296" cy="240"/>
            </a:xfrm>
            <a:prstGeom prst="rect">
              <a:avLst/>
            </a:prstGeom>
            <a:solidFill>
              <a:schemeClr val="bg1"/>
            </a:solidFill>
            <a:ln w="12700">
              <a:solidFill>
                <a:schemeClr val="tx1"/>
              </a:solidFill>
              <a:miter lim="800000"/>
              <a:headEnd/>
              <a:tailEnd/>
            </a:ln>
            <a:effectLst>
              <a:outerShdw dist="35921" dir="2700000" algn="ctr" rotWithShape="0">
                <a:srgbClr val="232323"/>
              </a:outerShdw>
            </a:effectLst>
          </p:spPr>
          <p:txBody>
            <a:bodyPr wrap="none" lIns="76200" tIns="0" rIns="76200" bIns="0"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lnSpc>
                  <a:spcPct val="90000"/>
                </a:lnSpc>
              </a:pPr>
              <a:r>
                <a:rPr lang="fr-FR" altLang="fr-FR" sz="1300" u="sng">
                  <a:solidFill>
                    <a:schemeClr val="tx2"/>
                  </a:solidFill>
                  <a:latin typeface="Comic Sans MS" pitchFamily="66" charset="0"/>
                </a:rPr>
                <a:t>Agences commerciales</a:t>
              </a:r>
              <a:endParaRPr lang="fr-FR" altLang="fr-FR" sz="1300">
                <a:solidFill>
                  <a:schemeClr val="tx2"/>
                </a:solidFill>
                <a:latin typeface="Comic Sans MS" pitchFamily="66" charset="0"/>
              </a:endParaRPr>
            </a:p>
          </p:txBody>
        </p:sp>
        <p:sp>
          <p:nvSpPr>
            <p:cNvPr id="194625" name="Rectangle 65"/>
            <p:cNvSpPr>
              <a:spLocks noChangeArrowheads="1"/>
            </p:cNvSpPr>
            <p:nvPr/>
          </p:nvSpPr>
          <p:spPr bwMode="auto">
            <a:xfrm>
              <a:off x="4453" y="2496"/>
              <a:ext cx="1152" cy="240"/>
            </a:xfrm>
            <a:prstGeom prst="rect">
              <a:avLst/>
            </a:prstGeom>
            <a:solidFill>
              <a:schemeClr val="bg1"/>
            </a:solidFill>
            <a:ln w="12700">
              <a:solidFill>
                <a:schemeClr val="tx1"/>
              </a:solidFill>
              <a:miter lim="800000"/>
              <a:headEnd/>
              <a:tailEnd/>
            </a:ln>
            <a:effectLst>
              <a:outerShdw dist="35921" dir="2700000" algn="ctr" rotWithShape="0">
                <a:srgbClr val="232323"/>
              </a:outerShdw>
            </a:effectLst>
          </p:spPr>
          <p:txBody>
            <a:bodyPr wrap="none" lIns="76200" tIns="0" rIns="76200" bIns="0" anchor="ct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lnSpc>
                  <a:spcPct val="90000"/>
                </a:lnSpc>
              </a:pPr>
              <a:r>
                <a:rPr lang="fr-FR" altLang="fr-FR" sz="1300" u="sng">
                  <a:solidFill>
                    <a:schemeClr val="tx2"/>
                  </a:solidFill>
                  <a:latin typeface="Comic Sans MS" pitchFamily="66" charset="0"/>
                </a:rPr>
                <a:t>Commerciaux</a:t>
              </a:r>
              <a:endParaRPr lang="fr-FR" altLang="fr-FR" sz="1300">
                <a:solidFill>
                  <a:schemeClr val="tx2"/>
                </a:solidFill>
                <a:latin typeface="Comic Sans MS" pitchFamily="66" charset="0"/>
              </a:endParaRPr>
            </a:p>
          </p:txBody>
        </p:sp>
        <p:sp>
          <p:nvSpPr>
            <p:cNvPr id="194626" name="Line 66"/>
            <p:cNvSpPr>
              <a:spLocks noChangeShapeType="1"/>
            </p:cNvSpPr>
            <p:nvPr/>
          </p:nvSpPr>
          <p:spPr bwMode="auto">
            <a:xfrm flipV="1">
              <a:off x="3600" y="1776"/>
              <a:ext cx="0" cy="288"/>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4627" name="Line 67"/>
            <p:cNvSpPr>
              <a:spLocks noChangeShapeType="1"/>
            </p:cNvSpPr>
            <p:nvPr/>
          </p:nvSpPr>
          <p:spPr bwMode="auto">
            <a:xfrm flipV="1">
              <a:off x="3600" y="2304"/>
              <a:ext cx="0" cy="288"/>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4628" name="Line 68"/>
            <p:cNvSpPr>
              <a:spLocks noChangeShapeType="1"/>
            </p:cNvSpPr>
            <p:nvPr/>
          </p:nvSpPr>
          <p:spPr bwMode="auto">
            <a:xfrm flipV="1">
              <a:off x="3600" y="2832"/>
              <a:ext cx="0" cy="24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4629" name="Line 69"/>
            <p:cNvSpPr>
              <a:spLocks noChangeShapeType="1"/>
            </p:cNvSpPr>
            <p:nvPr/>
          </p:nvSpPr>
          <p:spPr bwMode="auto">
            <a:xfrm flipV="1">
              <a:off x="5029" y="2160"/>
              <a:ext cx="0" cy="336"/>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4630" name="Line 70"/>
            <p:cNvSpPr>
              <a:spLocks noChangeShapeType="1"/>
            </p:cNvSpPr>
            <p:nvPr/>
          </p:nvSpPr>
          <p:spPr bwMode="auto">
            <a:xfrm flipV="1">
              <a:off x="5029" y="1584"/>
              <a:ext cx="0" cy="336"/>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94631" name="Rectangle 71"/>
            <p:cNvSpPr>
              <a:spLocks noChangeArrowheads="1"/>
            </p:cNvSpPr>
            <p:nvPr/>
          </p:nvSpPr>
          <p:spPr bwMode="auto">
            <a:xfrm>
              <a:off x="3034" y="3504"/>
              <a:ext cx="1133"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fr-FR" sz="1400"/>
                <a:t>Domaine commercial</a:t>
              </a:r>
            </a:p>
          </p:txBody>
        </p:sp>
      </p:grpSp>
      <p:sp>
        <p:nvSpPr>
          <p:cNvPr id="194633" name="Text Box 73"/>
          <p:cNvSpPr txBox="1">
            <a:spLocks noChangeArrowheads="1"/>
          </p:cNvSpPr>
          <p:nvPr/>
        </p:nvSpPr>
        <p:spPr bwMode="auto">
          <a:xfrm>
            <a:off x="2362200" y="304800"/>
            <a:ext cx="4343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a:spcBef>
                <a:spcPct val="0"/>
              </a:spcBef>
              <a:defRPr sz="2400">
                <a:solidFill>
                  <a:schemeClr val="tx1"/>
                </a:solidFill>
                <a:latin typeface="Times New Roman" charset="0"/>
              </a:defRPr>
            </a:lvl1pPr>
            <a:lvl2pPr marL="571500" algn="l" defTabSz="762000">
              <a:spcBef>
                <a:spcPct val="0"/>
              </a:spcBef>
              <a:defRPr sz="2400">
                <a:solidFill>
                  <a:schemeClr val="tx1"/>
                </a:solidFill>
                <a:latin typeface="Times New Roman" charset="0"/>
              </a:defRPr>
            </a:lvl2pPr>
            <a:lvl3pPr marL="1143000" algn="l" defTabSz="762000">
              <a:spcBef>
                <a:spcPct val="0"/>
              </a:spcBef>
              <a:defRPr sz="2400">
                <a:solidFill>
                  <a:schemeClr val="tx1"/>
                </a:solidFill>
                <a:latin typeface="Times New Roman" charset="0"/>
              </a:defRPr>
            </a:lvl3pPr>
            <a:lvl4pPr marL="1714500" algn="l" defTabSz="762000">
              <a:spcBef>
                <a:spcPct val="0"/>
              </a:spcBef>
              <a:defRPr sz="2400">
                <a:solidFill>
                  <a:schemeClr val="tx1"/>
                </a:solidFill>
                <a:latin typeface="Times New Roman" charset="0"/>
              </a:defRPr>
            </a:lvl4pPr>
            <a:lvl5pPr marL="2286000" algn="l" defTabSz="762000">
              <a:spcBef>
                <a:spcPct val="0"/>
              </a:spcBef>
              <a:defRPr sz="2400">
                <a:solidFill>
                  <a:schemeClr val="tx1"/>
                </a:solidFill>
                <a:latin typeface="Times New Roman" charset="0"/>
              </a:defRPr>
            </a:lvl5pPr>
            <a:lvl6pPr marL="2743200" defTabSz="762000" eaLnBrk="0" fontAlgn="base" hangingPunct="0">
              <a:spcBef>
                <a:spcPct val="0"/>
              </a:spcBef>
              <a:spcAft>
                <a:spcPct val="0"/>
              </a:spcAft>
              <a:defRPr sz="2400">
                <a:solidFill>
                  <a:schemeClr val="tx1"/>
                </a:solidFill>
                <a:latin typeface="Times New Roman" charset="0"/>
              </a:defRPr>
            </a:lvl6pPr>
            <a:lvl7pPr marL="3200400" defTabSz="762000" eaLnBrk="0" fontAlgn="base" hangingPunct="0">
              <a:spcBef>
                <a:spcPct val="0"/>
              </a:spcBef>
              <a:spcAft>
                <a:spcPct val="0"/>
              </a:spcAft>
              <a:defRPr sz="2400">
                <a:solidFill>
                  <a:schemeClr val="tx1"/>
                </a:solidFill>
                <a:latin typeface="Times New Roman" charset="0"/>
              </a:defRPr>
            </a:lvl7pPr>
            <a:lvl8pPr marL="3657600" defTabSz="762000" eaLnBrk="0" fontAlgn="base" hangingPunct="0">
              <a:spcBef>
                <a:spcPct val="0"/>
              </a:spcBef>
              <a:spcAft>
                <a:spcPct val="0"/>
              </a:spcAft>
              <a:defRPr sz="2400">
                <a:solidFill>
                  <a:schemeClr val="tx1"/>
                </a:solidFill>
                <a:latin typeface="Times New Roman" charset="0"/>
              </a:defRPr>
            </a:lvl8pPr>
            <a:lvl9pPr marL="4114800" defTabSz="762000" eaLnBrk="0" fontAlgn="base" hangingPunct="0">
              <a:spcBef>
                <a:spcPct val="0"/>
              </a:spcBef>
              <a:spcAft>
                <a:spcPct val="0"/>
              </a:spcAft>
              <a:defRPr sz="2400">
                <a:solidFill>
                  <a:schemeClr val="tx1"/>
                </a:solidFill>
                <a:latin typeface="Times New Roman" charset="0"/>
              </a:defRPr>
            </a:lvl9pPr>
          </a:lstStyle>
          <a:p>
            <a:pPr algn="ctr">
              <a:spcBef>
                <a:spcPct val="50000"/>
              </a:spcBef>
            </a:pPr>
            <a:r>
              <a:rPr lang="fr-FR" altLang="fr-FR" sz="3600">
                <a:solidFill>
                  <a:srgbClr val="CC00CC"/>
                </a:solidFill>
              </a:rPr>
              <a:t>Structures SD</a:t>
            </a:r>
            <a:endParaRPr lang="fr-FR" altLang="fr-FR" sz="3200"/>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94594"/>
                                        </p:tgtEl>
                                        <p:attrNameLst>
                                          <p:attrName>style.visibility</p:attrName>
                                        </p:attrNameLst>
                                      </p:cBhvr>
                                      <p:to>
                                        <p:strVal val="visible"/>
                                      </p:to>
                                    </p:set>
                                    <p:animEffect transition="in" filter="box(in)">
                                      <p:cBhvr>
                                        <p:cTn id="7" dur="500"/>
                                        <p:tgtEl>
                                          <p:spTgt spid="1945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194615"/>
                                        </p:tgtEl>
                                        <p:attrNameLst>
                                          <p:attrName>style.visibility</p:attrName>
                                        </p:attrNameLst>
                                      </p:cBhvr>
                                      <p:to>
                                        <p:strVal val="visible"/>
                                      </p:to>
                                    </p:set>
                                    <p:animEffect transition="in" filter="box(out)">
                                      <p:cBhvr>
                                        <p:cTn id="12" dur="500"/>
                                        <p:tgtEl>
                                          <p:spTgt spid="194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7" name="Rectangle 3"/>
          <p:cNvSpPr>
            <a:spLocks noChangeArrowheads="1"/>
          </p:cNvSpPr>
          <p:nvPr/>
        </p:nvSpPr>
        <p:spPr bwMode="auto">
          <a:xfrm>
            <a:off x="0" y="609600"/>
            <a:ext cx="91440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a:lstStyle>
            <a:lvl1pPr marL="342900" indent="-342900" algn="l" defTabSz="762000">
              <a:buChar char="•"/>
              <a:defRPr sz="3200" b="1">
                <a:solidFill>
                  <a:schemeClr val="tx1"/>
                </a:solidFill>
                <a:latin typeface="Times New Roman" charset="0"/>
              </a:defRPr>
            </a:lvl1pPr>
            <a:lvl2pPr marL="742950" indent="-285750" algn="l" defTabSz="762000">
              <a:buChar char="–"/>
              <a:defRPr sz="2800" b="1">
                <a:solidFill>
                  <a:schemeClr val="tx1"/>
                </a:solidFill>
                <a:latin typeface="Times New Roman" charset="0"/>
              </a:defRPr>
            </a:lvl2pPr>
            <a:lvl3pPr marL="1143000" indent="-228600" algn="l" defTabSz="762000">
              <a:buChar char="•"/>
              <a:defRPr sz="2400" b="1">
                <a:solidFill>
                  <a:schemeClr val="tx1"/>
                </a:solidFill>
                <a:latin typeface="Times New Roman" charset="0"/>
              </a:defRPr>
            </a:lvl3pPr>
            <a:lvl4pPr marL="1600200" indent="-228600" algn="l" defTabSz="762000">
              <a:buChar char="–"/>
              <a:defRPr sz="2000" b="1">
                <a:solidFill>
                  <a:schemeClr val="tx1"/>
                </a:solidFill>
                <a:latin typeface="Times New Roman" charset="0"/>
              </a:defRPr>
            </a:lvl4pPr>
            <a:lvl5pPr marL="2057400" indent="-228600" algn="l" defTabSz="762000">
              <a:buChar char="•"/>
              <a:defRPr sz="2000" b="1">
                <a:solidFill>
                  <a:schemeClr val="tx1"/>
                </a:solidFill>
                <a:latin typeface="Times New Roman" charset="0"/>
              </a:defRPr>
            </a:lvl5pPr>
            <a:lvl6pPr marL="2514600" indent="-228600" defTabSz="762000" eaLnBrk="0" fontAlgn="base" hangingPunct="0">
              <a:spcBef>
                <a:spcPct val="20000"/>
              </a:spcBef>
              <a:spcAft>
                <a:spcPct val="0"/>
              </a:spcAft>
              <a:buChar char="•"/>
              <a:defRPr sz="2000" b="1">
                <a:solidFill>
                  <a:schemeClr val="tx1"/>
                </a:solidFill>
                <a:latin typeface="Times New Roman" charset="0"/>
              </a:defRPr>
            </a:lvl6pPr>
            <a:lvl7pPr marL="2971800" indent="-228600" defTabSz="762000" eaLnBrk="0" fontAlgn="base" hangingPunct="0">
              <a:spcBef>
                <a:spcPct val="20000"/>
              </a:spcBef>
              <a:spcAft>
                <a:spcPct val="0"/>
              </a:spcAft>
              <a:buChar char="•"/>
              <a:defRPr sz="2000" b="1">
                <a:solidFill>
                  <a:schemeClr val="tx1"/>
                </a:solidFill>
                <a:latin typeface="Times New Roman" charset="0"/>
              </a:defRPr>
            </a:lvl7pPr>
            <a:lvl8pPr marL="3429000" indent="-228600" defTabSz="762000" eaLnBrk="0" fontAlgn="base" hangingPunct="0">
              <a:spcBef>
                <a:spcPct val="20000"/>
              </a:spcBef>
              <a:spcAft>
                <a:spcPct val="0"/>
              </a:spcAft>
              <a:buChar char="•"/>
              <a:defRPr sz="2000" b="1">
                <a:solidFill>
                  <a:schemeClr val="tx1"/>
                </a:solidFill>
                <a:latin typeface="Times New Roman" charset="0"/>
              </a:defRPr>
            </a:lvl8pPr>
            <a:lvl9pPr marL="3886200" indent="-228600" defTabSz="762000" eaLnBrk="0" fontAlgn="base" hangingPunct="0">
              <a:spcBef>
                <a:spcPct val="20000"/>
              </a:spcBef>
              <a:spcAft>
                <a:spcPct val="0"/>
              </a:spcAft>
              <a:buChar char="•"/>
              <a:defRPr sz="2000" b="1">
                <a:solidFill>
                  <a:schemeClr val="tx1"/>
                </a:solidFill>
                <a:latin typeface="Times New Roman" charset="0"/>
              </a:defRPr>
            </a:lvl9pPr>
          </a:lstStyle>
          <a:p>
            <a:pPr algn="ctr">
              <a:buFontTx/>
              <a:buNone/>
            </a:pPr>
            <a:r>
              <a:rPr lang="fr-FR" altLang="fr-FR" sz="3600">
                <a:solidFill>
                  <a:srgbClr val="CC00CC"/>
                </a:solidFill>
              </a:rPr>
              <a:t>Terminologie</a:t>
            </a:r>
            <a:endParaRPr lang="fr-FR" altLang="fr-FR" sz="2800"/>
          </a:p>
          <a:p>
            <a:pPr algn="ctr">
              <a:buFontTx/>
              <a:buNone/>
            </a:pPr>
            <a:endParaRPr lang="fr-FR" altLang="fr-FR" sz="2800"/>
          </a:p>
          <a:p>
            <a:pPr lvl="1"/>
            <a:r>
              <a:rPr lang="fr-FR" altLang="fr-FR" sz="2000">
                <a:solidFill>
                  <a:schemeClr val="accent2"/>
                </a:solidFill>
              </a:rPr>
              <a:t>Organisation commerciale</a:t>
            </a:r>
            <a:r>
              <a:rPr lang="fr-FR" altLang="fr-FR" sz="2000"/>
              <a:t> </a:t>
            </a:r>
            <a:r>
              <a:rPr lang="fr-FR" altLang="fr-FR" sz="2000" b="0"/>
              <a:t>: entité organisationnelle responsable de la distribution des produits et des services, et de la négociation des ventes. Les organisations commerciales définissent le mode selon lequel une entreprise subdivise les marchés par critère géographique ou industriel. Chaque transaction commerciale est exécutée par une seule organisation commerciale</a:t>
            </a:r>
            <a:endParaRPr lang="fr-FR" altLang="fr-FR" sz="2000"/>
          </a:p>
          <a:p>
            <a:pPr lvl="1"/>
            <a:r>
              <a:rPr lang="fr-FR" altLang="fr-FR" sz="2000">
                <a:solidFill>
                  <a:schemeClr val="accent2"/>
                </a:solidFill>
              </a:rPr>
              <a:t>Canal de distribution</a:t>
            </a:r>
            <a:r>
              <a:rPr lang="fr-FR" altLang="fr-FR" sz="2000"/>
              <a:t> : </a:t>
            </a:r>
            <a:r>
              <a:rPr lang="fr-FR" altLang="fr-FR" sz="2000" b="0"/>
              <a:t>Entité organisationnelle qui détermine par quel moyen un produit parvient au client. Un canal de distribution spécifie la manière dont une entreprise génère ses ventes ainsi que les organisations impliquées dans les activités de distribution</a:t>
            </a:r>
          </a:p>
          <a:p>
            <a:pPr lvl="1"/>
            <a:r>
              <a:rPr lang="fr-FR" altLang="fr-FR" sz="2000">
                <a:solidFill>
                  <a:schemeClr val="accent2"/>
                </a:solidFill>
              </a:rPr>
              <a:t>Secteur d’activité</a:t>
            </a:r>
            <a:r>
              <a:rPr lang="fr-FR" altLang="fr-FR" sz="2000"/>
              <a:t> : </a:t>
            </a:r>
            <a:r>
              <a:rPr lang="fr-FR" altLang="fr-FR" sz="2000" b="0"/>
              <a:t>Entité organisationnelle chargée de superviser la distribution et de surveiller la rentabilité d’un produit donné. Des accords spécifiques aux clients, tels que livraisons partielles, prix ou conditions de paiement, peuvent être définis par secteur d’activité.</a:t>
            </a:r>
            <a:endParaRPr lang="fr-FR" altLang="fr-FR" sz="2000"/>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ChangeArrowheads="1"/>
          </p:cNvSpPr>
          <p:nvPr/>
        </p:nvSpPr>
        <p:spPr bwMode="auto">
          <a:xfrm>
            <a:off x="0" y="609600"/>
            <a:ext cx="91440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a:lstStyle>
            <a:lvl1pPr marL="342900" indent="-342900" algn="l" defTabSz="762000">
              <a:buChar char="•"/>
              <a:defRPr sz="3200" b="1">
                <a:solidFill>
                  <a:schemeClr val="tx1"/>
                </a:solidFill>
                <a:latin typeface="Times New Roman" charset="0"/>
              </a:defRPr>
            </a:lvl1pPr>
            <a:lvl2pPr marL="742950" indent="-285750" algn="l" defTabSz="762000">
              <a:buChar char="–"/>
              <a:defRPr sz="2800" b="1">
                <a:solidFill>
                  <a:schemeClr val="tx1"/>
                </a:solidFill>
                <a:latin typeface="Times New Roman" charset="0"/>
              </a:defRPr>
            </a:lvl2pPr>
            <a:lvl3pPr marL="1143000" indent="-228600" algn="l" defTabSz="762000">
              <a:buChar char="•"/>
              <a:defRPr sz="2400" b="1">
                <a:solidFill>
                  <a:schemeClr val="tx1"/>
                </a:solidFill>
                <a:latin typeface="Times New Roman" charset="0"/>
              </a:defRPr>
            </a:lvl3pPr>
            <a:lvl4pPr marL="1600200" indent="-228600" algn="l" defTabSz="762000">
              <a:buChar char="–"/>
              <a:defRPr sz="2000" b="1">
                <a:solidFill>
                  <a:schemeClr val="tx1"/>
                </a:solidFill>
                <a:latin typeface="Times New Roman" charset="0"/>
              </a:defRPr>
            </a:lvl4pPr>
            <a:lvl5pPr marL="2057400" indent="-228600" algn="l" defTabSz="762000">
              <a:buChar char="•"/>
              <a:defRPr sz="2000" b="1">
                <a:solidFill>
                  <a:schemeClr val="tx1"/>
                </a:solidFill>
                <a:latin typeface="Times New Roman" charset="0"/>
              </a:defRPr>
            </a:lvl5pPr>
            <a:lvl6pPr marL="2514600" indent="-228600" defTabSz="762000" eaLnBrk="0" fontAlgn="base" hangingPunct="0">
              <a:spcBef>
                <a:spcPct val="20000"/>
              </a:spcBef>
              <a:spcAft>
                <a:spcPct val="0"/>
              </a:spcAft>
              <a:buChar char="•"/>
              <a:defRPr sz="2000" b="1">
                <a:solidFill>
                  <a:schemeClr val="tx1"/>
                </a:solidFill>
                <a:latin typeface="Times New Roman" charset="0"/>
              </a:defRPr>
            </a:lvl6pPr>
            <a:lvl7pPr marL="2971800" indent="-228600" defTabSz="762000" eaLnBrk="0" fontAlgn="base" hangingPunct="0">
              <a:spcBef>
                <a:spcPct val="20000"/>
              </a:spcBef>
              <a:spcAft>
                <a:spcPct val="0"/>
              </a:spcAft>
              <a:buChar char="•"/>
              <a:defRPr sz="2000" b="1">
                <a:solidFill>
                  <a:schemeClr val="tx1"/>
                </a:solidFill>
                <a:latin typeface="Times New Roman" charset="0"/>
              </a:defRPr>
            </a:lvl7pPr>
            <a:lvl8pPr marL="3429000" indent="-228600" defTabSz="762000" eaLnBrk="0" fontAlgn="base" hangingPunct="0">
              <a:spcBef>
                <a:spcPct val="20000"/>
              </a:spcBef>
              <a:spcAft>
                <a:spcPct val="0"/>
              </a:spcAft>
              <a:buChar char="•"/>
              <a:defRPr sz="2000" b="1">
                <a:solidFill>
                  <a:schemeClr val="tx1"/>
                </a:solidFill>
                <a:latin typeface="Times New Roman" charset="0"/>
              </a:defRPr>
            </a:lvl8pPr>
            <a:lvl9pPr marL="3886200" indent="-228600" defTabSz="762000" eaLnBrk="0" fontAlgn="base" hangingPunct="0">
              <a:spcBef>
                <a:spcPct val="20000"/>
              </a:spcBef>
              <a:spcAft>
                <a:spcPct val="0"/>
              </a:spcAft>
              <a:buChar char="•"/>
              <a:defRPr sz="2000" b="1">
                <a:solidFill>
                  <a:schemeClr val="tx1"/>
                </a:solidFill>
                <a:latin typeface="Times New Roman" charset="0"/>
              </a:defRPr>
            </a:lvl9pPr>
          </a:lstStyle>
          <a:p>
            <a:pPr algn="ctr">
              <a:buFontTx/>
              <a:buNone/>
            </a:pPr>
            <a:r>
              <a:rPr lang="fr-FR" altLang="fr-FR" sz="3600">
                <a:solidFill>
                  <a:srgbClr val="CC00CC"/>
                </a:solidFill>
              </a:rPr>
              <a:t>Terminologie (suite)</a:t>
            </a:r>
            <a:endParaRPr lang="fr-FR" altLang="fr-FR" sz="2800"/>
          </a:p>
          <a:p>
            <a:pPr algn="ctr">
              <a:buFontTx/>
              <a:buNone/>
            </a:pPr>
            <a:endParaRPr lang="fr-FR" altLang="fr-FR" sz="2800"/>
          </a:p>
          <a:p>
            <a:pPr lvl="1"/>
            <a:r>
              <a:rPr lang="fr-FR" altLang="fr-FR" sz="2000">
                <a:solidFill>
                  <a:schemeClr val="accent2"/>
                </a:solidFill>
              </a:rPr>
              <a:t>Domaine commercial</a:t>
            </a:r>
            <a:r>
              <a:rPr lang="fr-FR" altLang="fr-FR" sz="2000"/>
              <a:t> </a:t>
            </a:r>
            <a:r>
              <a:rPr lang="fr-FR" altLang="fr-FR" sz="2000" b="0"/>
              <a:t>: résultat d’une combinaison entre les structures d’organisation </a:t>
            </a:r>
          </a:p>
          <a:p>
            <a:pPr lvl="2"/>
            <a:r>
              <a:rPr lang="fr-FR" altLang="fr-FR" sz="2000" b="0"/>
              <a:t>Organisation commerciale</a:t>
            </a:r>
          </a:p>
          <a:p>
            <a:pPr lvl="2"/>
            <a:r>
              <a:rPr lang="fr-FR" altLang="fr-FR" sz="2000" b="0"/>
              <a:t>Canal de distribution</a:t>
            </a:r>
          </a:p>
          <a:p>
            <a:pPr lvl="2"/>
            <a:r>
              <a:rPr lang="fr-FR" altLang="fr-FR" sz="2000" b="0"/>
              <a:t>Secteur d’activité</a:t>
            </a:r>
          </a:p>
          <a:p>
            <a:pPr lvl="1"/>
            <a:r>
              <a:rPr lang="fr-FR" altLang="fr-FR" sz="2000">
                <a:solidFill>
                  <a:schemeClr val="accent2"/>
                </a:solidFill>
              </a:rPr>
              <a:t>Agence commerciale</a:t>
            </a:r>
            <a:r>
              <a:rPr lang="fr-FR" altLang="fr-FR" sz="2000"/>
              <a:t> </a:t>
            </a:r>
            <a:r>
              <a:rPr lang="fr-FR" altLang="fr-FR" sz="2000" b="0"/>
              <a:t>: les aspects géographiques de l’organisation de la prospection et des ventes sont désignés par le terme agence commerciale. Les agences commerciales peuvent être considérées comme des filiales . Elles sont affectées à des domaines commerciaux.</a:t>
            </a:r>
          </a:p>
          <a:p>
            <a:pPr lvl="1"/>
            <a:r>
              <a:rPr lang="fr-FR" altLang="fr-FR" sz="2000">
                <a:solidFill>
                  <a:schemeClr val="accent2"/>
                </a:solidFill>
              </a:rPr>
              <a:t>Groupe de vendeurs</a:t>
            </a:r>
            <a:r>
              <a:rPr lang="fr-FR" altLang="fr-FR" sz="2000"/>
              <a:t> </a:t>
            </a:r>
            <a:r>
              <a:rPr lang="fr-FR" altLang="fr-FR" sz="2000" b="0"/>
              <a:t>: le personnel d’une agence commerciale peut être subdivisé en groupes de vendeurs. Il est possible par exemple de définir des groupes de vendeurs pour des secteurs d’activité individuel.</a:t>
            </a:r>
          </a:p>
        </p:txBody>
      </p:sp>
      <p:sp>
        <p:nvSpPr>
          <p:cNvPr id="2" name="Espace réservé du pied de page 1"/>
          <p:cNvSpPr>
            <a:spLocks noGrp="1"/>
          </p:cNvSpPr>
          <p:nvPr>
            <p:ph type="ftr" sz="quarter" idx="11"/>
          </p:nvPr>
        </p:nvSpPr>
        <p:spPr/>
        <p:txBody>
          <a:bodyPr/>
          <a:lstStyle/>
          <a:p>
            <a:r>
              <a:rPr lang="en-US" smtClean="0"/>
              <a:t>Sharesap.com®. Copyright©. All rights reserved. Par Mickael QUESNOT, Consultant SAP</a:t>
            </a:r>
            <a:endParaRPr 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0</TotalTime>
  <Pages>53</Pages>
  <Words>3367</Words>
  <Application>Microsoft Office PowerPoint</Application>
  <PresentationFormat>Affichage à l'écran (4:3)</PresentationFormat>
  <Paragraphs>603</Paragraphs>
  <Slides>58</Slides>
  <Notes>8</Notes>
  <HiddenSlides>0</HiddenSlides>
  <MMClips>0</MMClips>
  <ScaleCrop>false</ScaleCrop>
  <HeadingPairs>
    <vt:vector size="8" baseType="variant">
      <vt:variant>
        <vt:lpstr>Polices utilisées</vt:lpstr>
      </vt:variant>
      <vt:variant>
        <vt:i4>5</vt:i4>
      </vt:variant>
      <vt:variant>
        <vt:lpstr>Thème</vt:lpstr>
      </vt:variant>
      <vt:variant>
        <vt:i4>1</vt:i4>
      </vt:variant>
      <vt:variant>
        <vt:lpstr>Serveurs OLE incorporés</vt:lpstr>
      </vt:variant>
      <vt:variant>
        <vt:i4>2</vt:i4>
      </vt:variant>
      <vt:variant>
        <vt:lpstr>Titres des diapositives</vt:lpstr>
      </vt:variant>
      <vt:variant>
        <vt:i4>58</vt:i4>
      </vt:variant>
    </vt:vector>
  </HeadingPairs>
  <TitlesOfParts>
    <vt:vector size="66" baseType="lpstr">
      <vt:lpstr>Times New Roman</vt:lpstr>
      <vt:lpstr>Arial</vt:lpstr>
      <vt:lpstr>Wingdings</vt:lpstr>
      <vt:lpstr>Monotype Sorts</vt:lpstr>
      <vt:lpstr>Comic Sans MS</vt:lpstr>
      <vt:lpstr>Austin</vt:lpstr>
      <vt:lpstr>ClipArt</vt:lpstr>
      <vt:lpstr>Microsoft Word 97 - 2003 Document</vt:lpstr>
      <vt:lpstr>Sales and Distribution (SD) scénarios de gestion logistique</vt:lpstr>
      <vt:lpstr>Présentation PowerPoint</vt:lpstr>
      <vt:lpstr>Présentation PowerPoint</vt:lpstr>
      <vt:lpstr>Domaines couverts</vt:lpstr>
      <vt:lpstr>Domaines couverts (Suite…)</vt:lpstr>
      <vt:lpstr>Présentation PowerPoint</vt:lpstr>
      <vt:lpstr>Présentation PowerPoint</vt:lpstr>
      <vt:lpstr>Présentation PowerPoint</vt:lpstr>
      <vt:lpstr>Présentation PowerPoint</vt:lpstr>
      <vt:lpstr>Présentation PowerPoint</vt:lpstr>
      <vt:lpstr>Données de base : CLIENT</vt:lpstr>
      <vt:lpstr>Données de base client dans la structure</vt:lpstr>
      <vt:lpstr>Données de base client: données générales</vt:lpstr>
      <vt:lpstr>Données de base client: Domaine commercial </vt:lpstr>
      <vt:lpstr>Données de base client: Domaine commercial</vt:lpstr>
      <vt:lpstr>Présentation PowerPoint</vt:lpstr>
      <vt:lpstr>Présentation PowerPoint</vt:lpstr>
      <vt:lpstr>Données de base client: Nœuds hiérarchiques</vt:lpstr>
      <vt:lpstr> DEMO</vt:lpstr>
      <vt:lpstr>Présentation PowerPoint</vt:lpstr>
      <vt:lpstr>Présentation PowerPoint</vt:lpstr>
      <vt:lpstr>Présentation PowerPoint</vt:lpstr>
      <vt:lpstr>Données de base: Articles</vt:lpstr>
      <vt:lpstr>Données de base article: Domaine commercial</vt:lpstr>
      <vt:lpstr>Présentation PowerPoint</vt:lpstr>
      <vt:lpstr>Données de base Infos-vente dans la structure</vt:lpstr>
      <vt:lpstr>Présentation PowerPoint</vt:lpstr>
      <vt:lpstr>Présentation PowerPoint</vt:lpstr>
      <vt:lpstr>Données de base Condition dans la structure</vt:lpstr>
      <vt:lpstr>Détermination du prix</vt:lpstr>
      <vt:lpstr>Présentation PowerPoint</vt:lpstr>
      <vt:lpstr>Types de condition et leur clé d ’accès</vt:lpstr>
      <vt:lpstr>Types de condition et leur clé d ’accès (Suite…)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Expédition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Type de factures</vt:lpstr>
      <vt:lpstr>Présentation PowerPoint</vt:lpstr>
      <vt:lpstr>SIC</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SD</dc:title>
  <dc:creator>P.MENDES</dc:creator>
  <cp:lastModifiedBy>QUESNOT, Mickael</cp:lastModifiedBy>
  <cp:revision>313</cp:revision>
  <cp:lastPrinted>2001-02-28T09:53:58Z</cp:lastPrinted>
  <dcterms:created xsi:type="dcterms:W3CDTF">1994-09-09T17:15:40Z</dcterms:created>
  <dcterms:modified xsi:type="dcterms:W3CDTF">2013-11-12T13:46:16Z</dcterms:modified>
</cp:coreProperties>
</file>