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handoutMasterIdLst>
    <p:handoutMasterId r:id="rId87"/>
  </p:handoutMasterIdLst>
  <p:sldIdLst>
    <p:sldId id="356" r:id="rId2"/>
    <p:sldId id="262" r:id="rId3"/>
    <p:sldId id="259" r:id="rId4"/>
    <p:sldId id="264" r:id="rId5"/>
    <p:sldId id="261" r:id="rId6"/>
    <p:sldId id="267" r:id="rId7"/>
    <p:sldId id="269" r:id="rId8"/>
    <p:sldId id="268" r:id="rId9"/>
    <p:sldId id="270" r:id="rId10"/>
    <p:sldId id="271"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72" r:id="rId25"/>
    <p:sldId id="286" r:id="rId26"/>
    <p:sldId id="346" r:id="rId27"/>
    <p:sldId id="347" r:id="rId28"/>
    <p:sldId id="287" r:id="rId29"/>
    <p:sldId id="288" r:id="rId30"/>
    <p:sldId id="289" r:id="rId31"/>
    <p:sldId id="290" r:id="rId32"/>
    <p:sldId id="291" r:id="rId33"/>
    <p:sldId id="292" r:id="rId34"/>
    <p:sldId id="306" r:id="rId35"/>
    <p:sldId id="293" r:id="rId36"/>
    <p:sldId id="294" r:id="rId37"/>
    <p:sldId id="309" r:id="rId38"/>
    <p:sldId id="310" r:id="rId39"/>
    <p:sldId id="311" r:id="rId40"/>
    <p:sldId id="307" r:id="rId41"/>
    <p:sldId id="295" r:id="rId42"/>
    <p:sldId id="319" r:id="rId43"/>
    <p:sldId id="308" r:id="rId44"/>
    <p:sldId id="320" r:id="rId45"/>
    <p:sldId id="321" r:id="rId46"/>
    <p:sldId id="322" r:id="rId47"/>
    <p:sldId id="323" r:id="rId48"/>
    <p:sldId id="324" r:id="rId49"/>
    <p:sldId id="325" r:id="rId50"/>
    <p:sldId id="312" r:id="rId51"/>
    <p:sldId id="326" r:id="rId52"/>
    <p:sldId id="348" r:id="rId53"/>
    <p:sldId id="349" r:id="rId54"/>
    <p:sldId id="329" r:id="rId55"/>
    <p:sldId id="328" r:id="rId56"/>
    <p:sldId id="327" r:id="rId57"/>
    <p:sldId id="313" r:id="rId58"/>
    <p:sldId id="332" r:id="rId59"/>
    <p:sldId id="331" r:id="rId60"/>
    <p:sldId id="330" r:id="rId61"/>
    <p:sldId id="314" r:id="rId62"/>
    <p:sldId id="333" r:id="rId63"/>
    <p:sldId id="339" r:id="rId64"/>
    <p:sldId id="338" r:id="rId65"/>
    <p:sldId id="337" r:id="rId66"/>
    <p:sldId id="336" r:id="rId67"/>
    <p:sldId id="334" r:id="rId68"/>
    <p:sldId id="335" r:id="rId69"/>
    <p:sldId id="315" r:id="rId70"/>
    <p:sldId id="340" r:id="rId71"/>
    <p:sldId id="341" r:id="rId72"/>
    <p:sldId id="350" r:id="rId73"/>
    <p:sldId id="342" r:id="rId74"/>
    <p:sldId id="296" r:id="rId75"/>
    <p:sldId id="351" r:id="rId76"/>
    <p:sldId id="352" r:id="rId77"/>
    <p:sldId id="353" r:id="rId78"/>
    <p:sldId id="354" r:id="rId79"/>
    <p:sldId id="355" r:id="rId80"/>
    <p:sldId id="316" r:id="rId81"/>
    <p:sldId id="343" r:id="rId82"/>
    <p:sldId id="344" r:id="rId83"/>
    <p:sldId id="345" r:id="rId84"/>
    <p:sldId id="265" r:id="rId8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04" autoAdjust="0"/>
  </p:normalViewPr>
  <p:slideViewPr>
    <p:cSldViewPr>
      <p:cViewPr>
        <p:scale>
          <a:sx n="90" d="100"/>
          <a:sy n="90" d="100"/>
        </p:scale>
        <p:origin x="-816" y="-72"/>
      </p:cViewPr>
      <p:guideLst>
        <p:guide orient="horz" pos="2160"/>
        <p:guide pos="2880"/>
      </p:guideLst>
    </p:cSldViewPr>
  </p:slideViewPr>
  <p:outlineViewPr>
    <p:cViewPr>
      <p:scale>
        <a:sx n="33" d="100"/>
        <a:sy n="33" d="100"/>
      </p:scale>
      <p:origin x="0" y="49116"/>
    </p:cViewPr>
  </p:outlineViewPr>
  <p:notesTextViewPr>
    <p:cViewPr>
      <p:scale>
        <a:sx n="100" d="100"/>
        <a:sy n="100" d="100"/>
      </p:scale>
      <p:origin x="0" y="0"/>
    </p:cViewPr>
  </p:notesTextViewPr>
  <p:notesViewPr>
    <p:cSldViewPr>
      <p:cViewPr varScale="1">
        <p:scale>
          <a:sx n="77" d="100"/>
          <a:sy n="77" d="100"/>
        </p:scale>
        <p:origin x="-20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fr-CH" dirty="0"/>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ECEDFB-1D9F-475C-B870-D8E56AC6F190}" type="slidenum">
              <a:rPr lang="fr-CH" smtClean="0"/>
              <a:pPr/>
              <a:t>‹N°›</a:t>
            </a:fld>
            <a:endParaRPr lang="fr-CH"/>
          </a:p>
        </p:txBody>
      </p:sp>
      <p:pic>
        <p:nvPicPr>
          <p:cNvPr id="7" name="Image 6" descr="ACC_Flag_small_sansPoint_sansOrange.png"/>
          <p:cNvPicPr>
            <a:picLocks noChangeAspect="1"/>
          </p:cNvPicPr>
          <p:nvPr/>
        </p:nvPicPr>
        <p:blipFill>
          <a:blip r:embed="rId2" cstate="print"/>
          <a:stretch>
            <a:fillRect/>
          </a:stretch>
        </p:blipFill>
        <p:spPr>
          <a:xfrm>
            <a:off x="5592777" y="-35"/>
            <a:ext cx="1290647" cy="323701"/>
          </a:xfrm>
          <a:prstGeom prst="rect">
            <a:avLst/>
          </a:prstGeom>
        </p:spPr>
      </p:pic>
    </p:spTree>
    <p:extLst>
      <p:ext uri="{BB962C8B-B14F-4D97-AF65-F5344CB8AC3E}">
        <p14:creationId xmlns:p14="http://schemas.microsoft.com/office/powerpoint/2010/main" val="349303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C2747B-02D7-4A5E-B775-618E4EBB34D3}" type="datetimeFigureOut">
              <a:rPr lang="fr-FR" smtClean="0"/>
              <a:pPr/>
              <a:t>19/04/2013</a:t>
            </a:fld>
            <a:endParaRPr lang="fr-CH"/>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5751CC-0980-4901-9758-98C28EF9CF2B}" type="slidenum">
              <a:rPr lang="fr-CH" smtClean="0"/>
              <a:pPr/>
              <a:t>‹N°›</a:t>
            </a:fld>
            <a:endParaRPr lang="fr-CH"/>
          </a:p>
        </p:txBody>
      </p:sp>
    </p:spTree>
    <p:extLst>
      <p:ext uri="{BB962C8B-B14F-4D97-AF65-F5344CB8AC3E}">
        <p14:creationId xmlns:p14="http://schemas.microsoft.com/office/powerpoint/2010/main" val="230379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H" dirty="0"/>
          </a:p>
        </p:txBody>
      </p:sp>
      <p:sp>
        <p:nvSpPr>
          <p:cNvPr id="4" name="Espace réservé du numéro de diapositive 3"/>
          <p:cNvSpPr>
            <a:spLocks noGrp="1"/>
          </p:cNvSpPr>
          <p:nvPr>
            <p:ph type="sldNum" sz="quarter" idx="10"/>
          </p:nvPr>
        </p:nvSpPr>
        <p:spPr/>
        <p:txBody>
          <a:bodyPr/>
          <a:lstStyle/>
          <a:p>
            <a:fld id="{C35751CC-0980-4901-9758-98C28EF9CF2B}" type="slidenum">
              <a:rPr lang="fr-CH" smtClean="0"/>
              <a:pPr/>
              <a:t>29</a:t>
            </a:fld>
            <a:endParaRPr lang="fr-CH"/>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685800" y="1428736"/>
            <a:ext cx="7772400" cy="1571636"/>
          </a:xfrm>
          <a:prstGeom prst="rect">
            <a:avLst/>
          </a:prstGeom>
        </p:spPr>
        <p:txBody>
          <a:bodyPr anchor="ctr"/>
          <a:lstStyle>
            <a:lvl1pPr>
              <a:defRPr sz="3600" b="1">
                <a:solidFill>
                  <a:srgbClr val="FFC000"/>
                </a:solidFill>
              </a:defRPr>
            </a:lvl1pPr>
          </a:lstStyle>
          <a:p>
            <a:r>
              <a:rPr lang="fr-FR" dirty="0" err="1" smtClean="0"/>
              <a:t>Title</a:t>
            </a:r>
            <a:endParaRPr lang="fr-CH" dirty="0"/>
          </a:p>
        </p:txBody>
      </p:sp>
      <p:sp>
        <p:nvSpPr>
          <p:cNvPr id="3" name="Sous-titre 2"/>
          <p:cNvSpPr>
            <a:spLocks noGrp="1"/>
          </p:cNvSpPr>
          <p:nvPr>
            <p:ph type="subTitle" idx="1" hasCustomPrompt="1"/>
          </p:nvPr>
        </p:nvSpPr>
        <p:spPr>
          <a:xfrm>
            <a:off x="1371600" y="3068960"/>
            <a:ext cx="6400800" cy="1224136"/>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err="1" smtClean="0"/>
              <a:t>Subtitle</a:t>
            </a:r>
            <a:endParaRPr lang="fr-CH" dirty="0"/>
          </a:p>
        </p:txBody>
      </p:sp>
      <p:pic>
        <p:nvPicPr>
          <p:cNvPr id="4" name="Picture 7" descr="bottom"/>
          <p:cNvPicPr>
            <a:picLocks noChangeAspect="1" noChangeArrowheads="1"/>
          </p:cNvPicPr>
          <p:nvPr userDrawn="1"/>
        </p:nvPicPr>
        <p:blipFill>
          <a:blip r:embed="rId2" cstate="print"/>
          <a:srcRect/>
          <a:stretch>
            <a:fillRect/>
          </a:stretch>
        </p:blipFill>
        <p:spPr bwMode="auto">
          <a:xfrm>
            <a:off x="0" y="6542088"/>
            <a:ext cx="9145588" cy="315912"/>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scription Simple">
    <p:spTree>
      <p:nvGrpSpPr>
        <p:cNvPr id="1" name=""/>
        <p:cNvGrpSpPr/>
        <p:nvPr/>
      </p:nvGrpSpPr>
      <p:grpSpPr>
        <a:xfrm>
          <a:off x="0" y="0"/>
          <a:ext cx="0" cy="0"/>
          <a:chOff x="0" y="0"/>
          <a:chExt cx="0" cy="0"/>
        </a:xfrm>
      </p:grpSpPr>
      <p:sp>
        <p:nvSpPr>
          <p:cNvPr id="7"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3" name="Espace réservé du contenu 2"/>
          <p:cNvSpPr>
            <a:spLocks noGrp="1"/>
          </p:cNvSpPr>
          <p:nvPr>
            <p:ph idx="1" hasCustomPrompt="1"/>
          </p:nvPr>
        </p:nvSpPr>
        <p:spPr/>
        <p:txBody>
          <a:bodyPr/>
          <a:lstStyle>
            <a:lvl1pPr>
              <a:defRPr/>
            </a:lvl1pPr>
            <a:lvl2pPr>
              <a:defRPr/>
            </a:lvl2pPr>
            <a:lvl3pPr>
              <a:defRPr/>
            </a:lvl3pPr>
            <a:lvl4pPr>
              <a:defRPr baseline="0"/>
            </a:lvl4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6" name="Espace réservé du numéro de diapositive 5"/>
          <p:cNvSpPr>
            <a:spLocks noGrp="1"/>
          </p:cNvSpPr>
          <p:nvPr>
            <p:ph type="sldNum" sz="quarter" idx="12"/>
          </p:nvPr>
        </p:nvSpPr>
        <p:spPr/>
        <p:txBody>
          <a:bodyPr/>
          <a:lstStyle/>
          <a:p>
            <a:fld id="{4D9D1695-9A20-4ABF-B09F-F410403341A1}" type="slidenum">
              <a:rPr lang="fr-CH" smtClean="0"/>
              <a:pPr/>
              <a:t>‹N°›</a:t>
            </a:fld>
            <a:endParaRPr lang="fr-CH"/>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scription Double">
    <p:spTree>
      <p:nvGrpSpPr>
        <p:cNvPr id="1" name=""/>
        <p:cNvGrpSpPr/>
        <p:nvPr/>
      </p:nvGrpSpPr>
      <p:grpSpPr>
        <a:xfrm>
          <a:off x="0" y="0"/>
          <a:ext cx="0" cy="0"/>
          <a:chOff x="0" y="0"/>
          <a:chExt cx="0" cy="0"/>
        </a:xfrm>
      </p:grpSpPr>
      <p:sp>
        <p:nvSpPr>
          <p:cNvPr id="3" name="Espace réservé du contenu 2"/>
          <p:cNvSpPr>
            <a:spLocks noGrp="1"/>
          </p:cNvSpPr>
          <p:nvPr>
            <p:ph sz="half" idx="1" hasCustomPrompt="1"/>
          </p:nvPr>
        </p:nvSpPr>
        <p:spPr>
          <a:xfrm>
            <a:off x="457200" y="1428736"/>
            <a:ext cx="4038600" cy="4929222"/>
          </a:xfrm>
        </p:spPr>
        <p:txBody>
          <a:bodyPr/>
          <a:lstStyle>
            <a:lvl1pPr>
              <a:defRPr sz="2400"/>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4" name="Espace réservé du contenu 3"/>
          <p:cNvSpPr>
            <a:spLocks noGrp="1"/>
          </p:cNvSpPr>
          <p:nvPr>
            <p:ph sz="half" idx="2" hasCustomPrompt="1"/>
          </p:nvPr>
        </p:nvSpPr>
        <p:spPr>
          <a:xfrm>
            <a:off x="4648200" y="1428736"/>
            <a:ext cx="4038600" cy="4929222"/>
          </a:xfrm>
        </p:spPr>
        <p:txBody>
          <a:bodyPr/>
          <a:lstStyle>
            <a:lvl1pPr>
              <a:defRPr sz="2400"/>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7" name="Espace réservé du numéro de diapositive 6"/>
          <p:cNvSpPr>
            <a:spLocks noGrp="1"/>
          </p:cNvSpPr>
          <p:nvPr>
            <p:ph type="sldNum" sz="quarter" idx="12"/>
          </p:nvPr>
        </p:nvSpPr>
        <p:spPr/>
        <p:txBody>
          <a:bodyPr/>
          <a:lstStyle/>
          <a:p>
            <a:fld id="{4D9D1695-9A20-4ABF-B09F-F410403341A1}" type="slidenum">
              <a:rPr lang="fr-CH" smtClean="0"/>
              <a:pPr/>
              <a:t>‹N°›</a:t>
            </a:fld>
            <a:endParaRPr lang="fr-CH"/>
          </a:p>
        </p:txBody>
      </p:sp>
      <p:sp>
        <p:nvSpPr>
          <p:cNvPr id="8"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
    <p:spTree>
      <p:nvGrpSpPr>
        <p:cNvPr id="1" name=""/>
        <p:cNvGrpSpPr/>
        <p:nvPr/>
      </p:nvGrpSpPr>
      <p:grpSpPr>
        <a:xfrm>
          <a:off x="0" y="0"/>
          <a:ext cx="0" cy="0"/>
          <a:chOff x="0" y="0"/>
          <a:chExt cx="0" cy="0"/>
        </a:xfrm>
      </p:grpSpPr>
      <p:pic>
        <p:nvPicPr>
          <p:cNvPr id="11" name="Image 10" descr="Puzzle.jpg"/>
          <p:cNvPicPr>
            <a:picLocks noChangeAspect="1"/>
          </p:cNvPicPr>
          <p:nvPr userDrawn="1"/>
        </p:nvPicPr>
        <p:blipFill>
          <a:blip r:embed="rId2" cstate="print"/>
          <a:srcRect/>
          <a:stretch>
            <a:fillRect/>
          </a:stretch>
        </p:blipFill>
        <p:spPr>
          <a:xfrm>
            <a:off x="285720" y="5214950"/>
            <a:ext cx="1785950" cy="1357322"/>
          </a:xfrm>
          <a:prstGeom prst="rect">
            <a:avLst/>
          </a:prstGeom>
        </p:spPr>
      </p:pic>
      <p:sp>
        <p:nvSpPr>
          <p:cNvPr id="3" name="Espace réservé du contenu 2"/>
          <p:cNvSpPr>
            <a:spLocks noGrp="1"/>
          </p:cNvSpPr>
          <p:nvPr>
            <p:ph sz="half" idx="1" hasCustomPrompt="1"/>
          </p:nvPr>
        </p:nvSpPr>
        <p:spPr>
          <a:xfrm>
            <a:off x="457200" y="1428736"/>
            <a:ext cx="5043494" cy="4929222"/>
          </a:xfrm>
        </p:spPr>
        <p:txBody>
          <a:bodyPr/>
          <a:lstStyle>
            <a:lvl1pPr algn="r">
              <a:lnSpc>
                <a:spcPct val="150000"/>
              </a:lnSpc>
              <a:buNone/>
              <a:defRPr sz="2400"/>
            </a:lvl1pPr>
            <a:lvl2pPr algn="r">
              <a:buNone/>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p:txBody>
      </p:sp>
      <p:sp>
        <p:nvSpPr>
          <p:cNvPr id="4" name="Espace réservé du contenu 3"/>
          <p:cNvSpPr>
            <a:spLocks noGrp="1"/>
          </p:cNvSpPr>
          <p:nvPr>
            <p:ph sz="half" idx="2" hasCustomPrompt="1"/>
          </p:nvPr>
        </p:nvSpPr>
        <p:spPr>
          <a:xfrm>
            <a:off x="6000760" y="1428736"/>
            <a:ext cx="2686040" cy="4929222"/>
          </a:xfrm>
          <a:noFill/>
        </p:spPr>
        <p:txBody>
          <a:bodyPr/>
          <a:lstStyle>
            <a:lvl1pPr>
              <a:lnSpc>
                <a:spcPct val="150000"/>
              </a:lnSpc>
              <a:buNone/>
              <a:defRPr sz="2400" b="0">
                <a:solidFill>
                  <a:srgbClr val="0070C0"/>
                </a:solidFill>
              </a:defRPr>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p:txBody>
      </p:sp>
      <p:sp>
        <p:nvSpPr>
          <p:cNvPr id="7" name="Espace réservé du numéro de diapositive 6"/>
          <p:cNvSpPr>
            <a:spLocks noGrp="1"/>
          </p:cNvSpPr>
          <p:nvPr>
            <p:ph type="sldNum" sz="quarter" idx="12"/>
          </p:nvPr>
        </p:nvSpPr>
        <p:spPr/>
        <p:txBody>
          <a:bodyPr/>
          <a:lstStyle/>
          <a:p>
            <a:fld id="{4D9D1695-9A20-4ABF-B09F-F410403341A1}" type="slidenum">
              <a:rPr lang="fr-CH" smtClean="0"/>
              <a:pPr/>
              <a:t>‹N°›</a:t>
            </a:fld>
            <a:endParaRPr lang="fr-CH"/>
          </a:p>
        </p:txBody>
      </p:sp>
      <p:sp>
        <p:nvSpPr>
          <p:cNvPr id="8"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
        <p:nvSpPr>
          <p:cNvPr id="10" name="Rectangle 9"/>
          <p:cNvSpPr/>
          <p:nvPr userDrawn="1"/>
        </p:nvSpPr>
        <p:spPr>
          <a:xfrm>
            <a:off x="5715008" y="1428736"/>
            <a:ext cx="72000" cy="4932000"/>
          </a:xfrm>
          <a:prstGeom prst="rect">
            <a:avLst/>
          </a:pr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verview-Chapter">
    <p:spTree>
      <p:nvGrpSpPr>
        <p:cNvPr id="1" name=""/>
        <p:cNvGrpSpPr/>
        <p:nvPr/>
      </p:nvGrpSpPr>
      <p:grpSpPr>
        <a:xfrm>
          <a:off x="0" y="0"/>
          <a:ext cx="0" cy="0"/>
          <a:chOff x="0" y="0"/>
          <a:chExt cx="0" cy="0"/>
        </a:xfrm>
      </p:grpSpPr>
      <p:pic>
        <p:nvPicPr>
          <p:cNvPr id="11" name="Image 10" descr="Puzzle.jpg"/>
          <p:cNvPicPr>
            <a:picLocks noChangeAspect="1"/>
          </p:cNvPicPr>
          <p:nvPr userDrawn="1"/>
        </p:nvPicPr>
        <p:blipFill>
          <a:blip r:embed="rId2" cstate="print"/>
          <a:stretch>
            <a:fillRect/>
          </a:stretch>
        </p:blipFill>
        <p:spPr>
          <a:xfrm>
            <a:off x="285720" y="5214950"/>
            <a:ext cx="1429789" cy="1088967"/>
          </a:xfrm>
          <a:prstGeom prst="rect">
            <a:avLst/>
          </a:prstGeom>
          <a:noFill/>
          <a:ln>
            <a:noFill/>
          </a:ln>
        </p:spPr>
      </p:pic>
      <p:sp>
        <p:nvSpPr>
          <p:cNvPr id="3" name="Espace réservé du contenu 2"/>
          <p:cNvSpPr>
            <a:spLocks noGrp="1"/>
          </p:cNvSpPr>
          <p:nvPr>
            <p:ph sz="half" idx="1" hasCustomPrompt="1"/>
          </p:nvPr>
        </p:nvSpPr>
        <p:spPr>
          <a:xfrm>
            <a:off x="457200" y="1428736"/>
            <a:ext cx="5043494" cy="4929222"/>
          </a:xfrm>
        </p:spPr>
        <p:txBody>
          <a:bodyPr/>
          <a:lstStyle>
            <a:lvl1pPr algn="r">
              <a:lnSpc>
                <a:spcPct val="150000"/>
              </a:lnSpc>
              <a:buNone/>
              <a:defRPr sz="2400">
                <a:solidFill>
                  <a:schemeClr val="bg1">
                    <a:lumMod val="50000"/>
                  </a:schemeClr>
                </a:solidFill>
              </a:defRPr>
            </a:lvl1pPr>
            <a:lvl2pPr algn="r">
              <a:buNone/>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p:txBody>
      </p:sp>
      <p:sp>
        <p:nvSpPr>
          <p:cNvPr id="4" name="Espace réservé du contenu 3"/>
          <p:cNvSpPr>
            <a:spLocks noGrp="1"/>
          </p:cNvSpPr>
          <p:nvPr>
            <p:ph sz="half" idx="2" hasCustomPrompt="1"/>
          </p:nvPr>
        </p:nvSpPr>
        <p:spPr>
          <a:xfrm>
            <a:off x="6000760" y="1428736"/>
            <a:ext cx="2819712" cy="4929222"/>
          </a:xfrm>
          <a:noFill/>
        </p:spPr>
        <p:txBody>
          <a:bodyPr anchor="ctr">
            <a:normAutofit/>
          </a:bodyPr>
          <a:lstStyle>
            <a:lvl1pPr marL="0" indent="0">
              <a:lnSpc>
                <a:spcPct val="150000"/>
              </a:lnSpc>
              <a:buNone/>
              <a:defRPr sz="1800" b="0">
                <a:solidFill>
                  <a:srgbClr val="0070C0"/>
                </a:solidFill>
              </a:defRPr>
            </a:lvl1pPr>
            <a:lvl2pPr>
              <a:defRPr sz="2000"/>
            </a:lvl2pPr>
            <a:lvl3pPr>
              <a:defRPr sz="1600"/>
            </a:lvl3pPr>
            <a:lvl4pPr>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p:txBody>
      </p:sp>
      <p:sp>
        <p:nvSpPr>
          <p:cNvPr id="7" name="Espace réservé du numéro de diapositive 6"/>
          <p:cNvSpPr>
            <a:spLocks noGrp="1"/>
          </p:cNvSpPr>
          <p:nvPr>
            <p:ph type="sldNum" sz="quarter" idx="12"/>
          </p:nvPr>
        </p:nvSpPr>
        <p:spPr/>
        <p:txBody>
          <a:bodyPr/>
          <a:lstStyle/>
          <a:p>
            <a:fld id="{4D9D1695-9A20-4ABF-B09F-F410403341A1}" type="slidenum">
              <a:rPr lang="fr-CH" smtClean="0"/>
              <a:pPr/>
              <a:t>‹N°›</a:t>
            </a:fld>
            <a:endParaRPr lang="fr-CH"/>
          </a:p>
        </p:txBody>
      </p:sp>
      <p:sp>
        <p:nvSpPr>
          <p:cNvPr id="8"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
        <p:nvSpPr>
          <p:cNvPr id="10" name="Rectangle 9"/>
          <p:cNvSpPr/>
          <p:nvPr userDrawn="1"/>
        </p:nvSpPr>
        <p:spPr>
          <a:xfrm>
            <a:off x="5715008" y="1428736"/>
            <a:ext cx="72000" cy="4929222"/>
          </a:xfrm>
          <a:prstGeom prst="rect">
            <a:avLst/>
          </a:pr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7" name="Titre 1"/>
          <p:cNvSpPr txBox="1">
            <a:spLocks/>
          </p:cNvSpPr>
          <p:nvPr userDrawn="1"/>
        </p:nvSpPr>
        <p:spPr>
          <a:xfrm>
            <a:off x="214283" y="44450"/>
            <a:ext cx="6518306" cy="527030"/>
          </a:xfrm>
          <a:prstGeom prst="rect">
            <a:avLst/>
          </a:prstGeom>
          <a:solidFill>
            <a:schemeClr val="bg1"/>
          </a:solidFill>
        </p:spPr>
        <p:txBody>
          <a:bodyPr/>
          <a:lstStyle>
            <a:lvl1pPr>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chemeClr val="accent6"/>
              </a:solidFill>
              <a:effectLst/>
              <a:uLnTx/>
              <a:uFillTx/>
              <a:latin typeface="+mj-lt"/>
              <a:ea typeface="+mj-ea"/>
              <a:cs typeface="+mj-cs"/>
            </a:endParaRPr>
          </a:p>
        </p:txBody>
      </p:sp>
      <p:sp>
        <p:nvSpPr>
          <p:cNvPr id="6" name="Espace réservé du numéro de diapositive 5"/>
          <p:cNvSpPr>
            <a:spLocks noGrp="1"/>
          </p:cNvSpPr>
          <p:nvPr>
            <p:ph type="sldNum" sz="quarter" idx="12"/>
          </p:nvPr>
        </p:nvSpPr>
        <p:spPr/>
        <p:txBody>
          <a:bodyPr/>
          <a:lstStyle/>
          <a:p>
            <a:fld id="{4D9D1695-9A20-4ABF-B09F-F410403341A1}" type="slidenum">
              <a:rPr lang="fr-CH" smtClean="0"/>
              <a:pPr/>
              <a:t>‹N°›</a:t>
            </a:fld>
            <a:endParaRPr lang="fr-CH"/>
          </a:p>
        </p:txBody>
      </p:sp>
      <p:sp>
        <p:nvSpPr>
          <p:cNvPr id="9" name="Titre 1"/>
          <p:cNvSpPr>
            <a:spLocks noGrp="1"/>
          </p:cNvSpPr>
          <p:nvPr>
            <p:ph type="title" hasCustomPrompt="1"/>
          </p:nvPr>
        </p:nvSpPr>
        <p:spPr>
          <a:xfrm>
            <a:off x="214282" y="0"/>
            <a:ext cx="6500858" cy="582570"/>
          </a:xfrm>
          <a:prstGeom prst="rect">
            <a:avLst/>
          </a:prstGeom>
        </p:spPr>
        <p:txBody>
          <a:bodyPr anchor="ctr"/>
          <a:lstStyle>
            <a:lvl1pPr algn="l">
              <a:defRPr sz="2800" b="1">
                <a:solidFill>
                  <a:srgbClr val="FFC000"/>
                </a:solidFill>
              </a:defRPr>
            </a:lvl1pPr>
          </a:lstStyle>
          <a:p>
            <a:r>
              <a:rPr lang="fr-FR" dirty="0" err="1" smtClean="0"/>
              <a:t>Title</a:t>
            </a:r>
            <a:endParaRPr lang="fr-CH"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4D9D1695-9A20-4ABF-B09F-F410403341A1}" type="slidenum">
              <a:rPr lang="fr-CH" smtClean="0"/>
              <a:pPr/>
              <a:t>‹N°›</a:t>
            </a:fld>
            <a:endParaRPr lang="fr-CH"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722313" y="1285860"/>
            <a:ext cx="7772400" cy="1643074"/>
          </a:xfrm>
          <a:prstGeom prst="rect">
            <a:avLst/>
          </a:prstGeom>
        </p:spPr>
        <p:txBody>
          <a:bodyPr anchor="ctr">
            <a:normAutofit/>
          </a:bodyPr>
          <a:lstStyle>
            <a:lvl1pPr algn="l">
              <a:defRPr sz="3600" b="0" cap="none" baseline="0">
                <a:solidFill>
                  <a:srgbClr val="FFC000"/>
                </a:solidFill>
              </a:defRPr>
            </a:lvl1pPr>
          </a:lstStyle>
          <a:p>
            <a:r>
              <a:rPr lang="fr-FR" dirty="0" err="1" smtClean="0"/>
              <a:t>Title</a:t>
            </a:r>
            <a:endParaRPr lang="fr-CH" dirty="0"/>
          </a:p>
        </p:txBody>
      </p:sp>
      <p:sp>
        <p:nvSpPr>
          <p:cNvPr id="6" name="Espace réservé du contenu 2"/>
          <p:cNvSpPr>
            <a:spLocks noGrp="1"/>
          </p:cNvSpPr>
          <p:nvPr>
            <p:ph sz="half" idx="10" hasCustomPrompt="1"/>
          </p:nvPr>
        </p:nvSpPr>
        <p:spPr>
          <a:xfrm>
            <a:off x="1357290" y="3143248"/>
            <a:ext cx="7143800" cy="3214710"/>
          </a:xfrm>
        </p:spPr>
        <p:txBody>
          <a:bodyPr/>
          <a:lstStyle>
            <a:lvl1pPr>
              <a:defRPr sz="2000"/>
            </a:lvl1pPr>
            <a:lvl2pPr>
              <a:defRPr sz="1600"/>
            </a:lvl2pPr>
            <a:lvl3pPr>
              <a:defRPr sz="1300"/>
            </a:lvl3pPr>
            <a:lvl4pPr>
              <a:buNone/>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p:txBody>
      </p:sp>
      <p:sp>
        <p:nvSpPr>
          <p:cNvPr id="4" name="Espace réservé du numéro de diapositive 4"/>
          <p:cNvSpPr>
            <a:spLocks noGrp="1"/>
          </p:cNvSpPr>
          <p:nvPr>
            <p:ph type="sldNum" sz="quarter" idx="12"/>
          </p:nvPr>
        </p:nvSpPr>
        <p:spPr>
          <a:xfrm>
            <a:off x="8715404" y="6357958"/>
            <a:ext cx="428628" cy="500042"/>
          </a:xfrm>
        </p:spPr>
        <p:txBody>
          <a:bodyPr/>
          <a:lstStyle/>
          <a:p>
            <a:fld id="{4D9D1695-9A20-4ABF-B09F-F410403341A1}" type="slidenum">
              <a:rPr lang="fr-CH" smtClean="0"/>
              <a:pPr/>
              <a:t>‹N°›</a:t>
            </a:fld>
            <a:endParaRPr lang="fr-CH"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Job">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722313" y="1285860"/>
            <a:ext cx="7772400" cy="1643074"/>
          </a:xfrm>
          <a:prstGeom prst="rect">
            <a:avLst/>
          </a:prstGeom>
        </p:spPr>
        <p:txBody>
          <a:bodyPr anchor="ctr">
            <a:normAutofit/>
          </a:bodyPr>
          <a:lstStyle>
            <a:lvl1pPr algn="l">
              <a:defRPr sz="3600" b="0" cap="none" baseline="0">
                <a:solidFill>
                  <a:srgbClr val="FFC000"/>
                </a:solidFill>
              </a:defRPr>
            </a:lvl1pPr>
          </a:lstStyle>
          <a:p>
            <a:r>
              <a:rPr lang="fr-FR" dirty="0" err="1" smtClean="0"/>
              <a:t>Title</a:t>
            </a:r>
            <a:endParaRPr lang="fr-CH" dirty="0"/>
          </a:p>
        </p:txBody>
      </p:sp>
      <p:sp>
        <p:nvSpPr>
          <p:cNvPr id="6" name="Espace réservé du contenu 2"/>
          <p:cNvSpPr>
            <a:spLocks noGrp="1"/>
          </p:cNvSpPr>
          <p:nvPr>
            <p:ph sz="half" idx="10" hasCustomPrompt="1"/>
          </p:nvPr>
        </p:nvSpPr>
        <p:spPr>
          <a:xfrm>
            <a:off x="1357290" y="3143248"/>
            <a:ext cx="4366838" cy="3214710"/>
          </a:xfrm>
        </p:spPr>
        <p:txBody>
          <a:bodyPr/>
          <a:lstStyle>
            <a:lvl1pPr>
              <a:defRPr sz="2000">
                <a:solidFill>
                  <a:srgbClr val="0070C0"/>
                </a:solidFill>
              </a:defRPr>
            </a:lvl1pPr>
            <a:lvl2pPr>
              <a:defRPr sz="1600"/>
            </a:lvl2pPr>
            <a:lvl3pPr>
              <a:defRPr sz="1300"/>
            </a:lvl3pPr>
            <a:lvl4pPr>
              <a:buNone/>
              <a:defRPr sz="1300"/>
            </a:lvl4pPr>
            <a:lvl5pPr>
              <a:defRPr sz="1800"/>
            </a:lvl5pPr>
            <a:lvl6pPr>
              <a:defRPr sz="1800"/>
            </a:lvl6pPr>
            <a:lvl7pPr>
              <a:defRPr sz="1800"/>
            </a:lvl7pPr>
            <a:lvl8pPr>
              <a:defRPr sz="1800"/>
            </a:lvl8pPr>
            <a:lvl9pPr>
              <a:defRPr sz="1800"/>
            </a:lvl9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p:txBody>
      </p:sp>
      <p:sp>
        <p:nvSpPr>
          <p:cNvPr id="4" name="Espace réservé du numéro de diapositive 4"/>
          <p:cNvSpPr>
            <a:spLocks noGrp="1"/>
          </p:cNvSpPr>
          <p:nvPr>
            <p:ph type="sldNum" sz="quarter" idx="12"/>
          </p:nvPr>
        </p:nvSpPr>
        <p:spPr>
          <a:xfrm>
            <a:off x="8715404" y="6357958"/>
            <a:ext cx="428628" cy="500042"/>
          </a:xfrm>
        </p:spPr>
        <p:txBody>
          <a:bodyPr/>
          <a:lstStyle/>
          <a:p>
            <a:fld id="{4D9D1695-9A20-4ABF-B09F-F410403341A1}" type="slidenum">
              <a:rPr lang="fr-CH" smtClean="0"/>
              <a:pPr/>
              <a:t>‹N°›</a:t>
            </a:fld>
            <a:endParaRPr lang="fr-CH" dirty="0"/>
          </a:p>
        </p:txBody>
      </p:sp>
      <p:pic>
        <p:nvPicPr>
          <p:cNvPr id="5" name="Picture 2" descr="http://www.blog-marrant.com/images/sisto-bd-2.jpg"/>
          <p:cNvPicPr>
            <a:picLocks noChangeAspect="1" noChangeArrowheads="1"/>
          </p:cNvPicPr>
          <p:nvPr userDrawn="1"/>
        </p:nvPicPr>
        <p:blipFill>
          <a:blip r:embed="rId2" cstate="print"/>
          <a:srcRect/>
          <a:stretch>
            <a:fillRect/>
          </a:stretch>
        </p:blipFill>
        <p:spPr bwMode="auto">
          <a:xfrm>
            <a:off x="5798853" y="4200359"/>
            <a:ext cx="2805595" cy="2252977"/>
          </a:xfrm>
          <a:prstGeom prst="rect">
            <a:avLst/>
          </a:prstGeom>
          <a:noFill/>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457200" y="1142984"/>
            <a:ext cx="8229600" cy="5214974"/>
          </a:xfrm>
          <a:prstGeom prst="rect">
            <a:avLst/>
          </a:prstGeom>
        </p:spPr>
        <p:txBody>
          <a:bodyPr vert="horz" lIns="91440" tIns="45720" rIns="91440" bIns="45720" rtlCol="0">
            <a:normAutofit/>
          </a:body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6" name="Espace réservé du numéro de diapositive 5"/>
          <p:cNvSpPr>
            <a:spLocks noGrp="1"/>
          </p:cNvSpPr>
          <p:nvPr>
            <p:ph type="sldNum" sz="quarter" idx="4"/>
          </p:nvPr>
        </p:nvSpPr>
        <p:spPr>
          <a:xfrm>
            <a:off x="8715404" y="6357958"/>
            <a:ext cx="428628" cy="500042"/>
          </a:xfrm>
          <a:prstGeom prst="rect">
            <a:avLst/>
          </a:prstGeom>
        </p:spPr>
        <p:txBody>
          <a:bodyPr vert="horz" lIns="91440" tIns="45720" rIns="91440" bIns="45720" rtlCol="0" anchor="ctr"/>
          <a:lstStyle>
            <a:lvl1pPr algn="ctr">
              <a:defRPr sz="900">
                <a:solidFill>
                  <a:schemeClr val="tx1">
                    <a:tint val="75000"/>
                  </a:schemeClr>
                </a:solidFill>
              </a:defRPr>
            </a:lvl1pPr>
          </a:lstStyle>
          <a:p>
            <a:fld id="{4D9D1695-9A20-4ABF-B09F-F410403341A1}" type="slidenum">
              <a:rPr lang="fr-CH" smtClean="0"/>
              <a:pPr/>
              <a:t>‹N°›</a:t>
            </a:fld>
            <a:endParaRPr lang="fr-CH" dirty="0"/>
          </a:p>
        </p:txBody>
      </p:sp>
      <p:sp>
        <p:nvSpPr>
          <p:cNvPr id="9" name="Rectangle 19" descr="sap2"/>
          <p:cNvSpPr>
            <a:spLocks noChangeArrowheads="1"/>
          </p:cNvSpPr>
          <p:nvPr/>
        </p:nvSpPr>
        <p:spPr bwMode="auto">
          <a:xfrm>
            <a:off x="8964613" y="2285992"/>
            <a:ext cx="179387" cy="3600450"/>
          </a:xfrm>
          <a:prstGeom prst="rect">
            <a:avLst/>
          </a:prstGeom>
          <a:solidFill>
            <a:schemeClr val="accent1"/>
          </a:solidFill>
          <a:ln w="9525">
            <a:solidFill>
              <a:schemeClr val="accent1"/>
            </a:solidFill>
            <a:miter lim="800000"/>
            <a:headEnd/>
            <a:tailEnd/>
          </a:ln>
        </p:spPr>
        <p:txBody>
          <a:bodyPr/>
          <a:lstStyle/>
          <a:p>
            <a:endParaRPr lang="fr-CH"/>
          </a:p>
        </p:txBody>
      </p:sp>
      <p:sp>
        <p:nvSpPr>
          <p:cNvPr id="10" name="Rectangle 29"/>
          <p:cNvSpPr>
            <a:spLocks noChangeArrowheads="1"/>
          </p:cNvSpPr>
          <p:nvPr/>
        </p:nvSpPr>
        <p:spPr bwMode="auto">
          <a:xfrm>
            <a:off x="0" y="1314446"/>
            <a:ext cx="323850" cy="1614488"/>
          </a:xfrm>
          <a:prstGeom prst="rect">
            <a:avLst/>
          </a:prstGeom>
          <a:solidFill>
            <a:srgbClr val="FFC000"/>
          </a:solidFill>
          <a:ln w="9525">
            <a:solidFill>
              <a:srgbClr val="FFC000"/>
            </a:solidFill>
            <a:miter lim="800000"/>
            <a:headEnd/>
            <a:tailEnd/>
          </a:ln>
        </p:spPr>
        <p:txBody>
          <a:bodyPr/>
          <a:lstStyle/>
          <a:p>
            <a:endParaRPr lang="de-CH"/>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7" r:id="rId4"/>
    <p:sldLayoutId id="2147483658" r:id="rId5"/>
    <p:sldLayoutId id="2147483655" r:id="rId6"/>
    <p:sldLayoutId id="2147483654" r:id="rId7"/>
    <p:sldLayoutId id="2147483656" r:id="rId8"/>
    <p:sldLayoutId id="2147483659" r:id="rId9"/>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66700" indent="-257175" algn="just" defTabSz="914400" rtl="0" eaLnBrk="1" latinLnBrk="0" hangingPunct="1">
        <a:spcBef>
          <a:spcPct val="20000"/>
        </a:spcBef>
        <a:buClr>
          <a:srgbClr val="FFC000"/>
        </a:buClr>
        <a:buFont typeface="Wingdings" pitchFamily="2" charset="2"/>
        <a:buChar char="§"/>
        <a:defRPr sz="2400" kern="1200" baseline="0">
          <a:solidFill>
            <a:schemeClr val="tx1"/>
          </a:solidFill>
          <a:latin typeface="+mn-lt"/>
          <a:ea typeface="+mn-ea"/>
          <a:cs typeface="+mn-cs"/>
        </a:defRPr>
      </a:lvl1pPr>
      <a:lvl2pPr marL="742950" indent="-285750" algn="just" defTabSz="914400" rtl="0" eaLnBrk="1" latinLnBrk="0" hangingPunct="1">
        <a:spcBef>
          <a:spcPct val="20000"/>
        </a:spcBef>
        <a:buFont typeface="Wingdings" pitchFamily="2" charset="2"/>
        <a:buChar char="§"/>
        <a:defRPr sz="2000" kern="1200" baseline="0">
          <a:solidFill>
            <a:schemeClr val="tx1"/>
          </a:solidFill>
          <a:latin typeface="+mn-lt"/>
          <a:ea typeface="+mn-ea"/>
          <a:cs typeface="+mn-cs"/>
        </a:defRPr>
      </a:lvl2pPr>
      <a:lvl3pPr marL="1143000" indent="-228600" algn="just" defTabSz="914400" rtl="0" eaLnBrk="1" latinLnBrk="0" hangingPunct="1">
        <a:spcBef>
          <a:spcPct val="20000"/>
        </a:spcBef>
        <a:buFont typeface="Wingdings" pitchFamily="2" charset="2"/>
        <a:buChar char="§"/>
        <a:defRPr sz="1600" kern="1200" baseline="0">
          <a:solidFill>
            <a:schemeClr val="tx1"/>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13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20.emf"/><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4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80.jpe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68.pn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85.png"/><Relationship Id="rId4" Type="http://schemas.openxmlformats.org/officeDocument/2006/relationships/image" Target="../media/image84.png"/></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95.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18.emf"/></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55.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3.jpe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8.emf"/><Relationship Id="rId4" Type="http://schemas.openxmlformats.org/officeDocument/2006/relationships/image" Target="../media/image101.png"/></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104.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07.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105.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110.jpeg"/><Relationship Id="rId4" Type="http://schemas.openxmlformats.org/officeDocument/2006/relationships/image" Target="../media/image18.emf"/></Relationships>
</file>

<file path=ppt/slides/_rels/slide6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112.jpeg"/><Relationship Id="rId4" Type="http://schemas.openxmlformats.org/officeDocument/2006/relationships/image" Target="../media/image18.emf"/></Relationships>
</file>

<file path=ppt/slides/_rels/slide6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png"/><Relationship Id="rId1" Type="http://schemas.openxmlformats.org/officeDocument/2006/relationships/slideLayout" Target="../slideLayouts/slideLayout2.xml"/><Relationship Id="rId4" Type="http://schemas.openxmlformats.org/officeDocument/2006/relationships/image" Target="../media/image117.jpeg"/></Relationships>
</file>

<file path=ppt/slides/_rels/slide6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71.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123.jpeg"/></Relationships>
</file>

<file path=ppt/slides/_rels/slide7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7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7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4" Type="http://schemas.openxmlformats.org/officeDocument/2006/relationships/image" Target="../media/image136.png"/></Relationships>
</file>

<file path=ppt/slides/_rels/slide7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139.pn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1.png"/><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8.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CH" dirty="0" smtClean="0"/>
              <a:t>SAP Basis</a:t>
            </a:r>
            <a:endParaRPr lang="fr-CH" sz="2400" b="0" dirty="0"/>
          </a:p>
        </p:txBody>
      </p:sp>
      <p:sp>
        <p:nvSpPr>
          <p:cNvPr id="3" name="Sous-titre 2"/>
          <p:cNvSpPr>
            <a:spLocks noGrp="1"/>
          </p:cNvSpPr>
          <p:nvPr>
            <p:ph type="subTitle" idx="1"/>
          </p:nvPr>
        </p:nvSpPr>
        <p:spPr/>
        <p:txBody>
          <a:bodyPr/>
          <a:lstStyle/>
          <a:p>
            <a:r>
              <a:rPr lang="fr-CH" smtClean="0"/>
              <a:t>Variante</a:t>
            </a:r>
            <a:endParaRPr lang="fr-CH" dirty="0"/>
          </a:p>
        </p:txBody>
      </p:sp>
      <p:pic>
        <p:nvPicPr>
          <p:cNvPr id="4" name="Picture 2" descr="click to zoom"/>
          <p:cNvPicPr>
            <a:picLocks noChangeAspect="1" noChangeArrowheads="1"/>
          </p:cNvPicPr>
          <p:nvPr/>
        </p:nvPicPr>
        <p:blipFill>
          <a:blip r:embed="rId2" cstate="print"/>
          <a:srcRect/>
          <a:stretch>
            <a:fillRect/>
          </a:stretch>
        </p:blipFill>
        <p:spPr bwMode="auto">
          <a:xfrm>
            <a:off x="3454923" y="3910068"/>
            <a:ext cx="2234154" cy="2327244"/>
          </a:xfrm>
          <a:prstGeom prst="rect">
            <a:avLst/>
          </a:prstGeom>
          <a:noFill/>
        </p:spPr>
      </p:pic>
    </p:spTree>
    <p:extLst>
      <p:ext uri="{BB962C8B-B14F-4D97-AF65-F5344CB8AC3E}">
        <p14:creationId xmlns:p14="http://schemas.microsoft.com/office/powerpoint/2010/main" val="2793626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half" idx="1"/>
          </p:nvPr>
        </p:nvSpPr>
        <p:spPr/>
        <p:txBody>
          <a:bodyPr/>
          <a:lstStyle/>
          <a:p>
            <a:r>
              <a:rPr lang="fr-CH" dirty="0" smtClean="0"/>
              <a:t>Introduction</a:t>
            </a:r>
          </a:p>
          <a:p>
            <a:r>
              <a:rPr lang="fr-CH" b="1" u="sng" dirty="0" smtClean="0">
                <a:solidFill>
                  <a:srgbClr val="0070C0"/>
                </a:solidFill>
              </a:rPr>
              <a:t>Variantes SAP</a:t>
            </a:r>
          </a:p>
          <a:p>
            <a:r>
              <a:rPr lang="fr-CH" dirty="0" smtClean="0"/>
              <a:t>ALV </a:t>
            </a:r>
            <a:r>
              <a:rPr lang="fr-CH" dirty="0" err="1" smtClean="0"/>
              <a:t>Grid</a:t>
            </a:r>
            <a:endParaRPr lang="fr-CH" dirty="0" smtClean="0"/>
          </a:p>
          <a:p>
            <a:r>
              <a:rPr lang="fr-CH" dirty="0" smtClean="0"/>
              <a:t>Conclusion</a:t>
            </a:r>
            <a:endParaRPr lang="fr-CH" dirty="0"/>
          </a:p>
        </p:txBody>
      </p:sp>
      <p:sp>
        <p:nvSpPr>
          <p:cNvPr id="9" name="Espace réservé du contenu 8"/>
          <p:cNvSpPr>
            <a:spLocks noGrp="1"/>
          </p:cNvSpPr>
          <p:nvPr>
            <p:ph sz="half" idx="2"/>
          </p:nvPr>
        </p:nvSpPr>
        <p:spPr/>
        <p:txBody>
          <a:bodyPr/>
          <a:lstStyle/>
          <a:p>
            <a:r>
              <a:rPr lang="fr-CH" dirty="0" smtClean="0"/>
              <a:t>Présentation</a:t>
            </a:r>
          </a:p>
          <a:p>
            <a:r>
              <a:rPr lang="fr-CH" dirty="0" smtClean="0"/>
              <a:t>Création</a:t>
            </a:r>
          </a:p>
          <a:p>
            <a:r>
              <a:rPr lang="fr-CH" dirty="0" smtClean="0"/>
              <a:t>Astuce</a:t>
            </a:r>
          </a:p>
          <a:p>
            <a:r>
              <a:rPr lang="fr-CH" dirty="0" smtClean="0"/>
              <a:t>Récapitulatif</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10</a:t>
            </a:fld>
            <a:endParaRPr lang="fr-CH"/>
          </a:p>
        </p:txBody>
      </p:sp>
      <p:sp>
        <p:nvSpPr>
          <p:cNvPr id="8" name="Titre 7"/>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lnSpcReduction="10000"/>
          </a:bodyPr>
          <a:lstStyle/>
          <a:p>
            <a:r>
              <a:rPr lang="fr-CH" u="sng" dirty="0" smtClean="0"/>
              <a:t>Présentation</a:t>
            </a:r>
          </a:p>
          <a:p>
            <a:pPr lvl="3"/>
            <a:endParaRPr lang="fr-CH" dirty="0" smtClean="0"/>
          </a:p>
          <a:p>
            <a:pPr lvl="1"/>
            <a:r>
              <a:rPr lang="fr-CH" dirty="0" smtClean="0"/>
              <a:t>Au lieu de définir les mêmes valeurs dans les zones de saisie des critères de sélection lors de chaque appel d'un état, vous pouvez créer une variante </a:t>
            </a:r>
          </a:p>
          <a:p>
            <a:pPr lvl="2"/>
            <a:r>
              <a:rPr lang="fr-CH" dirty="0" smtClean="0"/>
              <a:t>L'utilisation d'une variante facilite et accélère la saisie des données</a:t>
            </a:r>
          </a:p>
          <a:p>
            <a:pPr lvl="2"/>
            <a:r>
              <a:rPr lang="fr-CH" dirty="0" smtClean="0"/>
              <a:t>Pour créer une variante, vous devez posséder l'autorisation adéquate</a:t>
            </a:r>
          </a:p>
          <a:p>
            <a:pPr lvl="2"/>
            <a:r>
              <a:rPr lang="fr-CH" dirty="0" smtClean="0"/>
              <a:t>Le nombre de variantes pouvant être attaché à un état est illimité</a:t>
            </a:r>
          </a:p>
          <a:p>
            <a:pPr lvl="3"/>
            <a:endParaRPr lang="fr-CH" dirty="0" smtClean="0"/>
          </a:p>
          <a:p>
            <a:pPr lvl="3"/>
            <a:endParaRPr lang="fr-CH" dirty="0" smtClean="0"/>
          </a:p>
          <a:p>
            <a:pPr lvl="1"/>
            <a:r>
              <a:rPr lang="fr-CH" dirty="0" smtClean="0"/>
              <a:t>Via une variante, il est possible :</a:t>
            </a:r>
          </a:p>
          <a:p>
            <a:pPr lvl="2"/>
            <a:r>
              <a:rPr lang="fr-CH" dirty="0" smtClean="0"/>
              <a:t>D'avoir des champs pré-remplis </a:t>
            </a:r>
          </a:p>
          <a:p>
            <a:pPr lvl="2"/>
            <a:r>
              <a:rPr lang="fr-CH" dirty="0" smtClean="0"/>
              <a:t>De masquer des champs</a:t>
            </a:r>
          </a:p>
          <a:p>
            <a:pPr lvl="2"/>
            <a:r>
              <a:rPr lang="fr-CH" dirty="0" smtClean="0"/>
              <a:t>De rendre des champs obligatoires</a:t>
            </a:r>
          </a:p>
          <a:p>
            <a:pPr lvl="2"/>
            <a:r>
              <a:rPr lang="fr-CH" dirty="0" smtClean="0"/>
              <a:t>De verrouiller des champs</a:t>
            </a:r>
          </a:p>
          <a:p>
            <a:pPr lvl="2"/>
            <a:r>
              <a:rPr lang="fr-CH" dirty="0" smtClean="0"/>
              <a:t>De calculer des dates automatiques</a:t>
            </a:r>
          </a:p>
          <a:p>
            <a:pPr lvl="2"/>
            <a:r>
              <a:rPr lang="fr-CH" dirty="0" smtClean="0"/>
              <a:t>Date du jour + 1 mois, …</a:t>
            </a:r>
          </a:p>
          <a:p>
            <a:pPr lvl="2"/>
            <a:r>
              <a:rPr lang="fr-CH" dirty="0" smtClean="0"/>
              <a:t>… </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11</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8" name="Picture 2"/>
          <p:cNvPicPr>
            <a:picLocks noChangeAspect="1" noChangeArrowheads="1"/>
          </p:cNvPicPr>
          <p:nvPr/>
        </p:nvPicPr>
        <p:blipFill>
          <a:blip r:embed="rId2" cstate="print"/>
          <a:srcRect/>
          <a:stretch>
            <a:fillRect/>
          </a:stretch>
        </p:blipFill>
        <p:spPr bwMode="auto">
          <a:xfrm>
            <a:off x="5318300" y="3880460"/>
            <a:ext cx="3286148" cy="257287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Sélection</a:t>
            </a:r>
            <a:endParaRPr lang="fr-CH" dirty="0" smtClean="0"/>
          </a:p>
          <a:p>
            <a:pPr lvl="3"/>
            <a:endParaRPr lang="fr-CH" dirty="0" smtClean="0"/>
          </a:p>
          <a:p>
            <a:pPr lvl="1"/>
            <a:r>
              <a:rPr lang="fr-CH" dirty="0" smtClean="0"/>
              <a:t>A l'écran de sélection, entrer les informations "prédéfinies"</a:t>
            </a:r>
          </a:p>
          <a:p>
            <a:pPr lvl="2"/>
            <a:r>
              <a:rPr lang="fr-CH" dirty="0" smtClean="0"/>
              <a:t>= valeurs par défaut</a:t>
            </a:r>
          </a:p>
          <a:p>
            <a:pPr lvl="3"/>
            <a:endParaRPr lang="fr-CH" dirty="0" smtClean="0"/>
          </a:p>
          <a:p>
            <a:pPr lvl="1"/>
            <a:r>
              <a:rPr lang="fr-CH" dirty="0" smtClean="0"/>
              <a:t>Affiner la recherche/requête avec :</a:t>
            </a:r>
          </a:p>
          <a:p>
            <a:pPr lvl="2"/>
            <a:r>
              <a:rPr lang="fr-CH" dirty="0" smtClean="0"/>
              <a:t>Sélection multiple</a:t>
            </a:r>
          </a:p>
          <a:p>
            <a:pPr lvl="2"/>
            <a:r>
              <a:rPr lang="fr-CH" dirty="0" smtClean="0"/>
              <a:t>Options de sélection</a:t>
            </a:r>
          </a:p>
          <a:p>
            <a:pPr lvl="2"/>
            <a:r>
              <a:rPr lang="fr-CH" dirty="0" smtClean="0"/>
              <a:t>Possibilité de combiner ces deux opérations</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12</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Image 5" descr="SAP12F_004.jpg"/>
          <p:cNvPicPr>
            <a:picLocks noChangeAspect="1"/>
          </p:cNvPicPr>
          <p:nvPr/>
        </p:nvPicPr>
        <p:blipFill>
          <a:blip r:embed="rId2" cstate="print"/>
          <a:srcRect/>
          <a:stretch>
            <a:fillRect/>
          </a:stretch>
        </p:blipFill>
        <p:spPr>
          <a:xfrm>
            <a:off x="2840673" y="4590411"/>
            <a:ext cx="4248472" cy="143087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457200" y="1142984"/>
            <a:ext cx="4546848" cy="5214974"/>
          </a:xfrm>
        </p:spPr>
        <p:txBody>
          <a:bodyPr/>
          <a:lstStyle/>
          <a:p>
            <a:r>
              <a:rPr lang="fr-CH" u="sng" dirty="0" smtClean="0"/>
              <a:t>Affiner la recherche</a:t>
            </a:r>
          </a:p>
          <a:p>
            <a:pPr lvl="3"/>
            <a:endParaRPr lang="fr-CH" dirty="0" smtClean="0"/>
          </a:p>
          <a:p>
            <a:pPr lvl="1"/>
            <a:r>
              <a:rPr lang="fr-CH" dirty="0" smtClean="0"/>
              <a:t>Sélection multiple</a:t>
            </a:r>
          </a:p>
          <a:p>
            <a:pPr lvl="2"/>
            <a:r>
              <a:rPr lang="fr-CH" dirty="0" smtClean="0"/>
              <a:t>Permet de sélectionner ou d'exclure plusieurs valeurs et/ou intervalles</a:t>
            </a:r>
          </a:p>
          <a:p>
            <a:pPr marL="1435100" lvl="2" indent="-520700"/>
            <a:r>
              <a:rPr lang="fr-CH" dirty="0" smtClean="0"/>
              <a:t> = Sélection multiple vide</a:t>
            </a:r>
          </a:p>
          <a:p>
            <a:pPr marL="1435100" lvl="2" indent="-520700"/>
            <a:r>
              <a:rPr lang="fr-CH" dirty="0" smtClean="0"/>
              <a:t> = Sélection multiple activée</a:t>
            </a:r>
          </a:p>
          <a:p>
            <a:pPr lvl="3"/>
            <a:endParaRPr lang="fr-CH" dirty="0" smtClean="0"/>
          </a:p>
          <a:p>
            <a:pPr lvl="3"/>
            <a:endParaRPr lang="fr-CH" dirty="0" smtClean="0"/>
          </a:p>
          <a:p>
            <a:pPr lvl="3"/>
            <a:endParaRPr lang="fr-CH" dirty="0" smtClean="0"/>
          </a:p>
          <a:p>
            <a:pPr lvl="1"/>
            <a:r>
              <a:rPr lang="fr-CH" dirty="0" smtClean="0"/>
              <a:t>Options de sélection</a:t>
            </a:r>
          </a:p>
          <a:p>
            <a:pPr lvl="2"/>
            <a:r>
              <a:rPr lang="fr-CH" dirty="0" smtClean="0"/>
              <a:t>Accès via le bouton      ou via le menu "Traiter / Options de sélection"</a:t>
            </a:r>
          </a:p>
          <a:p>
            <a:pPr lvl="2"/>
            <a:r>
              <a:rPr lang="fr-CH" dirty="0" smtClean="0"/>
              <a:t>Permet de sélectionner ou d'exclure une valeur à l'aide des opérateurs mathématiques</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13</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5292080" y="1798327"/>
            <a:ext cx="3317240" cy="1860891"/>
          </a:xfrm>
          <a:prstGeom prst="rect">
            <a:avLst/>
          </a:prstGeom>
          <a:noFill/>
          <a:ln w="9525">
            <a:noFill/>
            <a:miter lim="800000"/>
            <a:headEnd/>
            <a:tailEnd/>
          </a:ln>
        </p:spPr>
      </p:pic>
      <p:pic>
        <p:nvPicPr>
          <p:cNvPr id="8" name="Picture 6"/>
          <p:cNvPicPr>
            <a:picLocks noChangeAspect="1" noChangeArrowheads="1"/>
          </p:cNvPicPr>
          <p:nvPr/>
        </p:nvPicPr>
        <p:blipFill>
          <a:blip r:embed="rId3" cstate="print"/>
          <a:srcRect/>
          <a:stretch>
            <a:fillRect/>
          </a:stretch>
        </p:blipFill>
        <p:spPr bwMode="auto">
          <a:xfrm>
            <a:off x="5296952" y="4106003"/>
            <a:ext cx="1511311" cy="2419341"/>
          </a:xfrm>
          <a:prstGeom prst="rect">
            <a:avLst/>
          </a:prstGeom>
          <a:noFill/>
          <a:ln w="9525">
            <a:noFill/>
            <a:miter lim="800000"/>
            <a:headEnd/>
            <a:tailEnd/>
          </a:ln>
        </p:spPr>
      </p:pic>
      <p:pic>
        <p:nvPicPr>
          <p:cNvPr id="9" name="Picture 7"/>
          <p:cNvPicPr>
            <a:picLocks noChangeAspect="1" noChangeArrowheads="1"/>
          </p:cNvPicPr>
          <p:nvPr/>
        </p:nvPicPr>
        <p:blipFill>
          <a:blip r:embed="rId4" cstate="print"/>
          <a:srcRect/>
          <a:stretch>
            <a:fillRect/>
          </a:stretch>
        </p:blipFill>
        <p:spPr bwMode="auto">
          <a:xfrm>
            <a:off x="7002914" y="4102583"/>
            <a:ext cx="1511311" cy="2419341"/>
          </a:xfrm>
          <a:prstGeom prst="rect">
            <a:avLst/>
          </a:prstGeom>
          <a:noFill/>
          <a:ln w="9525">
            <a:noFill/>
            <a:miter lim="800000"/>
            <a:headEnd/>
            <a:tailEnd/>
          </a:ln>
        </p:spPr>
      </p:pic>
      <p:pic>
        <p:nvPicPr>
          <p:cNvPr id="10" name="Picture 3"/>
          <p:cNvPicPr>
            <a:picLocks noChangeAspect="1" noChangeArrowheads="1"/>
          </p:cNvPicPr>
          <p:nvPr/>
        </p:nvPicPr>
        <p:blipFill>
          <a:blip r:embed="rId5" cstate="print"/>
          <a:srcRect/>
          <a:stretch>
            <a:fillRect/>
          </a:stretch>
        </p:blipFill>
        <p:spPr bwMode="auto">
          <a:xfrm>
            <a:off x="1727712" y="2744952"/>
            <a:ext cx="252000" cy="252000"/>
          </a:xfrm>
          <a:prstGeom prst="rect">
            <a:avLst/>
          </a:prstGeom>
          <a:noFill/>
          <a:ln w="9525">
            <a:noFill/>
            <a:miter lim="800000"/>
            <a:headEnd/>
            <a:tailEnd/>
          </a:ln>
        </p:spPr>
      </p:pic>
      <p:pic>
        <p:nvPicPr>
          <p:cNvPr id="11" name="Picture 4"/>
          <p:cNvPicPr>
            <a:picLocks noChangeAspect="1" noChangeArrowheads="1"/>
          </p:cNvPicPr>
          <p:nvPr/>
        </p:nvPicPr>
        <p:blipFill>
          <a:blip r:embed="rId6" cstate="print"/>
          <a:srcRect/>
          <a:stretch>
            <a:fillRect/>
          </a:stretch>
        </p:blipFill>
        <p:spPr bwMode="auto">
          <a:xfrm>
            <a:off x="1727712" y="3030704"/>
            <a:ext cx="252000" cy="252000"/>
          </a:xfrm>
          <a:prstGeom prst="rect">
            <a:avLst/>
          </a:prstGeom>
          <a:noFill/>
          <a:ln w="9525">
            <a:noFill/>
            <a:miter lim="800000"/>
            <a:headEnd/>
            <a:tailEnd/>
          </a:ln>
        </p:spPr>
      </p:pic>
      <p:pic>
        <p:nvPicPr>
          <p:cNvPr id="12" name="Picture 2"/>
          <p:cNvPicPr>
            <a:picLocks noChangeAspect="1" noChangeArrowheads="1"/>
          </p:cNvPicPr>
          <p:nvPr/>
        </p:nvPicPr>
        <p:blipFill>
          <a:blip r:embed="rId7" cstate="print"/>
          <a:srcRect/>
          <a:stretch>
            <a:fillRect/>
          </a:stretch>
        </p:blipFill>
        <p:spPr bwMode="auto">
          <a:xfrm>
            <a:off x="3373263" y="4375737"/>
            <a:ext cx="252000" cy="252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Sauvegarde</a:t>
            </a:r>
            <a:endParaRPr lang="fr-CH" u="sng" dirty="0" smtClean="0"/>
          </a:p>
          <a:p>
            <a:pPr lvl="3"/>
            <a:endParaRPr lang="fr-CH" dirty="0" smtClean="0"/>
          </a:p>
          <a:p>
            <a:pPr lvl="1"/>
            <a:r>
              <a:rPr lang="fr-CH" dirty="0" smtClean="0"/>
              <a:t>Sauvegarder, une fois les données définies</a:t>
            </a:r>
          </a:p>
          <a:p>
            <a:pPr lvl="2"/>
            <a:r>
              <a:rPr lang="fr-CH" dirty="0" smtClean="0"/>
              <a:t>Via le bouton </a:t>
            </a:r>
          </a:p>
          <a:p>
            <a:pPr lvl="2"/>
            <a:r>
              <a:rPr lang="fr-CH" dirty="0" smtClean="0"/>
              <a:t>Via le menu "Saut / Variantes / Sauvegarder comme variante…"</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1"/>
            <a:r>
              <a:rPr lang="fr-CH" dirty="0" smtClean="0"/>
              <a:t>Résultat </a:t>
            </a:r>
          </a:p>
          <a:p>
            <a:pPr lvl="1"/>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14</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Image 4"/>
          <p:cNvPicPr/>
          <p:nvPr/>
        </p:nvPicPr>
        <p:blipFill>
          <a:blip r:embed="rId2" cstate="print"/>
          <a:srcRect/>
          <a:stretch>
            <a:fillRect/>
          </a:stretch>
        </p:blipFill>
        <p:spPr bwMode="auto">
          <a:xfrm>
            <a:off x="2843808" y="2173807"/>
            <a:ext cx="319089" cy="319089"/>
          </a:xfrm>
          <a:prstGeom prst="rect">
            <a:avLst/>
          </a:prstGeom>
          <a:noFill/>
          <a:ln w="9525">
            <a:noFill/>
            <a:miter lim="800000"/>
            <a:headEnd/>
            <a:tailEnd/>
          </a:ln>
        </p:spPr>
      </p:pic>
      <p:pic>
        <p:nvPicPr>
          <p:cNvPr id="8" name="Picture 3"/>
          <p:cNvPicPr>
            <a:picLocks noChangeAspect="1" noChangeArrowheads="1"/>
          </p:cNvPicPr>
          <p:nvPr/>
        </p:nvPicPr>
        <p:blipFill>
          <a:blip r:embed="rId3" cstate="print"/>
          <a:srcRect/>
          <a:stretch>
            <a:fillRect/>
          </a:stretch>
        </p:blipFill>
        <p:spPr bwMode="auto">
          <a:xfrm>
            <a:off x="1691680" y="2924944"/>
            <a:ext cx="5143536" cy="1196171"/>
          </a:xfrm>
          <a:prstGeom prst="rect">
            <a:avLst/>
          </a:prstGeom>
          <a:noFill/>
          <a:ln w="9525">
            <a:noFill/>
            <a:miter lim="800000"/>
            <a:headEnd/>
            <a:tailEnd/>
          </a:ln>
        </p:spPr>
      </p:pic>
      <p:sp>
        <p:nvSpPr>
          <p:cNvPr id="9" name="Rectangle 8"/>
          <p:cNvSpPr/>
          <p:nvPr/>
        </p:nvSpPr>
        <p:spPr>
          <a:xfrm>
            <a:off x="4211960" y="3738298"/>
            <a:ext cx="2571768" cy="28632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0" name="Picture 2"/>
          <p:cNvPicPr>
            <a:picLocks noChangeAspect="1" noChangeArrowheads="1"/>
          </p:cNvPicPr>
          <p:nvPr/>
        </p:nvPicPr>
        <p:blipFill>
          <a:blip r:embed="rId4" cstate="print"/>
          <a:srcRect/>
          <a:stretch>
            <a:fillRect/>
          </a:stretch>
        </p:blipFill>
        <p:spPr bwMode="auto">
          <a:xfrm>
            <a:off x="1728730" y="4882545"/>
            <a:ext cx="4643470" cy="1282759"/>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457200" y="1142984"/>
            <a:ext cx="8229600" cy="5454368"/>
          </a:xfrm>
        </p:spPr>
        <p:txBody>
          <a:bodyPr>
            <a:normAutofit/>
          </a:bodyPr>
          <a:lstStyle/>
          <a:p>
            <a:r>
              <a:rPr lang="fr-CH" u="sng" dirty="0" smtClean="0"/>
              <a:t>Création</a:t>
            </a:r>
            <a:r>
              <a:rPr lang="fr-CH" dirty="0" smtClean="0"/>
              <a:t> - </a:t>
            </a:r>
            <a:r>
              <a:rPr lang="fr-CH" dirty="0" smtClean="0">
                <a:solidFill>
                  <a:srgbClr val="00B050"/>
                </a:solidFill>
              </a:rPr>
              <a:t>Propriétés</a:t>
            </a:r>
            <a:endParaRPr lang="fr-CH" u="sng" dirty="0" smtClean="0"/>
          </a:p>
          <a:p>
            <a:pPr lvl="3"/>
            <a:endParaRPr lang="fr-CH" dirty="0" smtClean="0"/>
          </a:p>
          <a:p>
            <a:pPr lvl="1"/>
            <a:r>
              <a:rPr lang="fr-CH" dirty="0" smtClean="0"/>
              <a:t>Définir les éléments de la variante</a:t>
            </a:r>
          </a:p>
          <a:p>
            <a:pPr lvl="2"/>
            <a:r>
              <a:rPr lang="fr-CH" dirty="0" smtClean="0"/>
              <a:t>Remplir les informations basiques de la variante (nom &amp; description)</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1"/>
            <a:r>
              <a:rPr lang="fr-CH" dirty="0" smtClean="0"/>
              <a:t>Cocher </a:t>
            </a:r>
            <a:r>
              <a:rPr lang="fr-CH" dirty="0" smtClean="0">
                <a:sym typeface="Wingdings 2"/>
              </a:rPr>
              <a:t></a:t>
            </a:r>
            <a:r>
              <a:rPr lang="fr-CH" dirty="0" smtClean="0"/>
              <a:t> les options désirées</a:t>
            </a:r>
          </a:p>
          <a:p>
            <a:pPr lvl="2"/>
            <a:r>
              <a:rPr lang="fr-CH" dirty="0" smtClean="0"/>
              <a:t>Uniquement pour traitement en arrière-plan</a:t>
            </a:r>
          </a:p>
          <a:p>
            <a:pPr lvl="2"/>
            <a:r>
              <a:rPr lang="fr-CH" dirty="0" smtClean="0"/>
              <a:t>Variante protégée</a:t>
            </a:r>
          </a:p>
          <a:p>
            <a:pPr lvl="3"/>
            <a:r>
              <a:rPr lang="fr-CH" dirty="0" smtClean="0"/>
              <a:t>La variante ne peut être modifiée que par la personne qui l'a créée ou modifiée en dernier lieu</a:t>
            </a:r>
          </a:p>
          <a:p>
            <a:pPr lvl="2"/>
            <a:r>
              <a:rPr lang="fr-CH" dirty="0" smtClean="0"/>
              <a:t>Afficher uniquement dans le catalogue</a:t>
            </a:r>
          </a:p>
          <a:p>
            <a:pPr lvl="3"/>
            <a:r>
              <a:rPr lang="fr-CH" dirty="0" smtClean="0"/>
              <a:t>Le nom de la variante apparaît dans le catalogue mais pas dans les entrées possibles</a:t>
            </a:r>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15</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grpSp>
        <p:nvGrpSpPr>
          <p:cNvPr id="5" name="Gruppieren 6"/>
          <p:cNvGrpSpPr/>
          <p:nvPr/>
        </p:nvGrpSpPr>
        <p:grpSpPr>
          <a:xfrm>
            <a:off x="1691680" y="2780928"/>
            <a:ext cx="5214974" cy="1440637"/>
            <a:chOff x="2071670" y="2774181"/>
            <a:chExt cx="5214974" cy="1440637"/>
          </a:xfrm>
        </p:grpSpPr>
        <p:pic>
          <p:nvPicPr>
            <p:cNvPr id="8" name="Picture 2"/>
            <p:cNvPicPr>
              <a:picLocks noChangeAspect="1" noChangeArrowheads="1"/>
            </p:cNvPicPr>
            <p:nvPr/>
          </p:nvPicPr>
          <p:blipFill>
            <a:blip r:embed="rId2" cstate="print"/>
            <a:srcRect/>
            <a:stretch>
              <a:fillRect/>
            </a:stretch>
          </p:blipFill>
          <p:spPr bwMode="auto">
            <a:xfrm>
              <a:off x="2071670" y="2774181"/>
              <a:ext cx="5214974" cy="1440637"/>
            </a:xfrm>
            <a:prstGeom prst="rect">
              <a:avLst/>
            </a:prstGeom>
            <a:noFill/>
            <a:ln w="9525">
              <a:noFill/>
              <a:miter lim="800000"/>
              <a:headEnd/>
              <a:tailEnd/>
            </a:ln>
          </p:spPr>
        </p:pic>
        <p:sp>
          <p:nvSpPr>
            <p:cNvPr id="9" name="Rectangle 5"/>
            <p:cNvSpPr/>
            <p:nvPr/>
          </p:nvSpPr>
          <p:spPr>
            <a:xfrm>
              <a:off x="2250265" y="3643314"/>
              <a:ext cx="1214446" cy="428628"/>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Paramètres statiques</a:t>
            </a:r>
            <a:endParaRPr lang="fr-CH" dirty="0" smtClean="0"/>
          </a:p>
          <a:p>
            <a:pPr lvl="3"/>
            <a:endParaRPr lang="fr-CH" dirty="0" smtClean="0"/>
          </a:p>
          <a:p>
            <a:pPr lvl="1"/>
            <a:r>
              <a:rPr lang="fr-CH" dirty="0" smtClean="0"/>
              <a:t>Personnalisation de la variante de manière « </a:t>
            </a:r>
            <a:r>
              <a:rPr lang="fr-CH" b="1" dirty="0" smtClean="0">
                <a:solidFill>
                  <a:srgbClr val="00B050"/>
                </a:solidFill>
              </a:rPr>
              <a:t>statique</a:t>
            </a:r>
            <a:r>
              <a:rPr lang="fr-CH" dirty="0" smtClean="0"/>
              <a:t> »</a:t>
            </a:r>
          </a:p>
          <a:p>
            <a:pPr lvl="2"/>
            <a:r>
              <a:rPr lang="fr-CH" dirty="0" smtClean="0"/>
              <a:t>Cocher </a:t>
            </a:r>
            <a:r>
              <a:rPr lang="fr-CH" dirty="0" smtClean="0">
                <a:sym typeface="Wingdings 2"/>
              </a:rPr>
              <a:t></a:t>
            </a:r>
            <a:r>
              <a:rPr lang="fr-CH" dirty="0" smtClean="0"/>
              <a:t> les éléments actifs</a:t>
            </a:r>
          </a:p>
          <a:p>
            <a:pPr lvl="3" algn="l">
              <a:tabLst>
                <a:tab pos="3859213" algn="l"/>
                <a:tab pos="4125913" algn="l"/>
              </a:tabLst>
            </a:pPr>
            <a:r>
              <a:rPr lang="fr-CH" dirty="0" smtClean="0"/>
              <a:t>Protéger zone	=&gt;	griser le champ</a:t>
            </a:r>
          </a:p>
          <a:p>
            <a:pPr lvl="3" algn="l">
              <a:tabLst>
                <a:tab pos="3859213" algn="l"/>
                <a:tab pos="4125913" algn="l"/>
              </a:tabLst>
            </a:pPr>
            <a:r>
              <a:rPr lang="fr-CH" dirty="0" smtClean="0"/>
              <a:t>Masquer zone	=&gt;	ne pas afficher le champ</a:t>
            </a:r>
          </a:p>
          <a:p>
            <a:pPr lvl="3" algn="l">
              <a:tabLst>
                <a:tab pos="3859213" algn="l"/>
                <a:tab pos="4125913" algn="l"/>
              </a:tabLst>
            </a:pPr>
            <a:r>
              <a:rPr lang="fr-CH" dirty="0" smtClean="0"/>
              <a:t>Afficher zone "JUSQ."	=&gt;	si coché = pas d’intervalle</a:t>
            </a:r>
          </a:p>
          <a:p>
            <a:pPr lvl="3" algn="l">
              <a:tabLst>
                <a:tab pos="3859213" algn="l"/>
                <a:tab pos="4125913" algn="l"/>
              </a:tabLst>
            </a:pPr>
            <a:r>
              <a:rPr lang="fr-CH" dirty="0" smtClean="0"/>
              <a:t>Enregistrer zone sans valeurs	=&gt;	Le contenu de zone n'est pas pris en compte</a:t>
            </a:r>
          </a:p>
          <a:p>
            <a:pPr lvl="3" algn="l">
              <a:buNone/>
              <a:tabLst>
                <a:tab pos="3859213" algn="l"/>
                <a:tab pos="4125913" algn="l"/>
              </a:tabLst>
            </a:pPr>
            <a:r>
              <a:rPr lang="fr-CH" dirty="0" smtClean="0"/>
              <a:t>			lors de l'importation de la variante</a:t>
            </a:r>
          </a:p>
          <a:p>
            <a:pPr lvl="3" algn="l">
              <a:tabLst>
                <a:tab pos="3859213" algn="l"/>
                <a:tab pos="4125913" algn="l"/>
              </a:tabLst>
            </a:pPr>
            <a:r>
              <a:rPr lang="fr-CH" dirty="0" smtClean="0"/>
              <a:t>Désactiver GPA	=&gt;	lié au paramètre personnel (SU3)</a:t>
            </a:r>
            <a:br>
              <a:rPr lang="fr-CH" dirty="0" smtClean="0"/>
            </a:br>
            <a:r>
              <a:rPr lang="fr-CH" dirty="0" smtClean="0"/>
              <a:t>		si coché = ne reprend pas le paramètre</a:t>
            </a:r>
          </a:p>
          <a:p>
            <a:pPr lvl="3" algn="l">
              <a:tabLst>
                <a:tab pos="3859213" algn="l"/>
                <a:tab pos="4125913" algn="l"/>
              </a:tabLst>
            </a:pPr>
            <a:r>
              <a:rPr lang="fr-CH" dirty="0" smtClean="0"/>
              <a:t>Zone de saisie obligatoire	=&gt; </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16</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grpSp>
        <p:nvGrpSpPr>
          <p:cNvPr id="5" name="Gruppieren 8"/>
          <p:cNvGrpSpPr/>
          <p:nvPr/>
        </p:nvGrpSpPr>
        <p:grpSpPr>
          <a:xfrm>
            <a:off x="4655408" y="4141359"/>
            <a:ext cx="1428760" cy="253280"/>
            <a:chOff x="5286380" y="4533042"/>
            <a:chExt cx="1428760" cy="253280"/>
          </a:xfrm>
        </p:grpSpPr>
        <p:pic>
          <p:nvPicPr>
            <p:cNvPr id="8" name="Picture 2"/>
            <p:cNvPicPr>
              <a:picLocks noChangeAspect="1" noChangeArrowheads="1"/>
            </p:cNvPicPr>
            <p:nvPr/>
          </p:nvPicPr>
          <p:blipFill>
            <a:blip r:embed="rId2" cstate="print"/>
            <a:srcRect/>
            <a:stretch>
              <a:fillRect/>
            </a:stretch>
          </p:blipFill>
          <p:spPr bwMode="auto">
            <a:xfrm>
              <a:off x="5322100" y="4533042"/>
              <a:ext cx="1393040" cy="253280"/>
            </a:xfrm>
            <a:prstGeom prst="rect">
              <a:avLst/>
            </a:prstGeom>
            <a:noFill/>
            <a:ln w="9525">
              <a:noFill/>
              <a:miter lim="800000"/>
              <a:headEnd/>
              <a:tailEnd/>
            </a:ln>
          </p:spPr>
        </p:pic>
        <p:sp>
          <p:nvSpPr>
            <p:cNvPr id="9" name="Rectangle 6"/>
            <p:cNvSpPr/>
            <p:nvPr/>
          </p:nvSpPr>
          <p:spPr>
            <a:xfrm>
              <a:off x="5286380" y="4533042"/>
              <a:ext cx="285752" cy="214314"/>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Image 7" descr="SAP12F_006.jpg"/>
          <p:cNvPicPr>
            <a:picLocks noChangeAspect="1"/>
          </p:cNvPicPr>
          <p:nvPr/>
        </p:nvPicPr>
        <p:blipFill>
          <a:blip r:embed="rId3" cstate="print"/>
          <a:srcRect/>
          <a:stretch>
            <a:fillRect/>
          </a:stretch>
        </p:blipFill>
        <p:spPr>
          <a:xfrm>
            <a:off x="305210" y="4797152"/>
            <a:ext cx="8533581" cy="108784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Paramètres dynamiques</a:t>
            </a:r>
            <a:r>
              <a:rPr lang="fr-CH" dirty="0" smtClean="0"/>
              <a:t> </a:t>
            </a:r>
          </a:p>
          <a:p>
            <a:pPr lvl="3"/>
            <a:endParaRPr lang="fr-CH" dirty="0" smtClean="0"/>
          </a:p>
          <a:p>
            <a:pPr lvl="1"/>
            <a:r>
              <a:rPr lang="fr-CH" dirty="0" smtClean="0"/>
              <a:t>Personnalisation de la variante de manière « </a:t>
            </a:r>
            <a:r>
              <a:rPr lang="fr-CH" b="1" dirty="0" smtClean="0">
                <a:solidFill>
                  <a:srgbClr val="00B050"/>
                </a:solidFill>
              </a:rPr>
              <a:t>dynamique</a:t>
            </a:r>
            <a:r>
              <a:rPr lang="fr-CH" dirty="0" smtClean="0"/>
              <a:t> »</a:t>
            </a:r>
          </a:p>
          <a:p>
            <a:pPr lvl="2"/>
            <a:r>
              <a:rPr lang="fr-CH" dirty="0" smtClean="0"/>
              <a:t>Variable sélection (F4 ou       )</a:t>
            </a:r>
          </a:p>
          <a:p>
            <a:pPr lvl="3">
              <a:tabLst>
                <a:tab pos="1797050" algn="l"/>
                <a:tab pos="4486275" algn="l"/>
              </a:tabLst>
            </a:pPr>
            <a:r>
              <a:rPr lang="fr-CH" dirty="0" smtClean="0"/>
              <a:t>T	: variable de la table TVARV	[ </a:t>
            </a:r>
            <a:r>
              <a:rPr lang="fr-CH" dirty="0" err="1" smtClean="0"/>
              <a:t>TCode</a:t>
            </a:r>
            <a:r>
              <a:rPr lang="fr-CH" dirty="0" smtClean="0"/>
              <a:t> STVARV ]</a:t>
            </a:r>
          </a:p>
          <a:p>
            <a:pPr lvl="3">
              <a:tabLst>
                <a:tab pos="1797050" algn="l"/>
                <a:tab pos="4486275" algn="l"/>
              </a:tabLst>
            </a:pPr>
            <a:r>
              <a:rPr lang="fr-CH" dirty="0" smtClean="0"/>
              <a:t>B	: variable spécifique à l’utilisateur	[ Non supportée en ECC 6.0 ]</a:t>
            </a:r>
          </a:p>
          <a:p>
            <a:pPr lvl="3">
              <a:tabLst>
                <a:tab pos="1797050" algn="l"/>
                <a:tab pos="4486275" algn="l"/>
              </a:tabLst>
            </a:pPr>
            <a:r>
              <a:rPr lang="fr-CH" dirty="0" smtClean="0"/>
              <a:t>D	: calcul dynamique de la date</a:t>
            </a:r>
          </a:p>
          <a:p>
            <a:pPr lvl="3">
              <a:tabLst>
                <a:tab pos="1797050" algn="l"/>
                <a:tab pos="4486275" algn="l"/>
              </a:tabLst>
            </a:pPr>
            <a:r>
              <a:rPr lang="fr-CH" dirty="0" smtClean="0"/>
              <a:t>Z 	: calcul dynamique du temps </a:t>
            </a:r>
          </a:p>
          <a:p>
            <a:pPr lvl="2"/>
            <a:r>
              <a:rPr lang="fr-CH" dirty="0" smtClean="0"/>
              <a:t>Option</a:t>
            </a:r>
          </a:p>
          <a:p>
            <a:pPr lvl="2"/>
            <a:r>
              <a:rPr lang="fr-CH" dirty="0" smtClean="0"/>
              <a:t>Nom des variables (saisie uniquement via F4)</a:t>
            </a:r>
          </a:p>
          <a:p>
            <a:pPr lvl="3"/>
            <a:r>
              <a:rPr lang="fr-CH" dirty="0" smtClean="0"/>
              <a:t>Choix des variables via la touche F4 ou via le bouton </a:t>
            </a:r>
          </a:p>
          <a:p>
            <a:pPr lvl="3"/>
            <a:r>
              <a:rPr lang="fr-CH" dirty="0" smtClean="0"/>
              <a:t>Exemple : diapositives suivantes</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17</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Image 4" descr="SAP12F_007.jpg"/>
          <p:cNvPicPr>
            <a:picLocks noChangeAspect="1"/>
          </p:cNvPicPr>
          <p:nvPr/>
        </p:nvPicPr>
        <p:blipFill>
          <a:blip r:embed="rId2" cstate="print"/>
          <a:srcRect/>
          <a:stretch>
            <a:fillRect/>
          </a:stretch>
        </p:blipFill>
        <p:spPr>
          <a:xfrm>
            <a:off x="1768177" y="5056782"/>
            <a:ext cx="5972175" cy="1180530"/>
          </a:xfrm>
          <a:prstGeom prst="rect">
            <a:avLst/>
          </a:prstGeom>
        </p:spPr>
      </p:pic>
      <p:sp>
        <p:nvSpPr>
          <p:cNvPr id="8" name="Rectangle 7"/>
          <p:cNvSpPr/>
          <p:nvPr/>
        </p:nvSpPr>
        <p:spPr>
          <a:xfrm>
            <a:off x="4355976" y="5200798"/>
            <a:ext cx="3384376" cy="360040"/>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fr-CH" sz="3000" dirty="0" smtClean="0">
              <a:solidFill>
                <a:schemeClr val="tx1"/>
              </a:solidFill>
            </a:endParaRPr>
          </a:p>
        </p:txBody>
      </p:sp>
      <p:pic>
        <p:nvPicPr>
          <p:cNvPr id="9" name="Picture 4"/>
          <p:cNvPicPr>
            <a:picLocks noChangeAspect="1" noChangeArrowheads="1"/>
          </p:cNvPicPr>
          <p:nvPr/>
        </p:nvPicPr>
        <p:blipFill>
          <a:blip r:embed="rId3" cstate="print"/>
          <a:srcRect/>
          <a:stretch>
            <a:fillRect/>
          </a:stretch>
        </p:blipFill>
        <p:spPr bwMode="auto">
          <a:xfrm>
            <a:off x="3761303" y="2186021"/>
            <a:ext cx="224000" cy="288000"/>
          </a:xfrm>
          <a:prstGeom prst="rect">
            <a:avLst/>
          </a:prstGeom>
          <a:noFill/>
          <a:ln w="9525">
            <a:noFill/>
            <a:miter lim="800000"/>
            <a:headEnd/>
            <a:tailEnd/>
          </a:ln>
        </p:spPr>
      </p:pic>
      <p:pic>
        <p:nvPicPr>
          <p:cNvPr id="10" name="Picture 4"/>
          <p:cNvPicPr>
            <a:picLocks noChangeAspect="1" noChangeArrowheads="1"/>
          </p:cNvPicPr>
          <p:nvPr/>
        </p:nvPicPr>
        <p:blipFill>
          <a:blip r:embed="rId3" cstate="print"/>
          <a:srcRect/>
          <a:stretch>
            <a:fillRect/>
          </a:stretch>
        </p:blipFill>
        <p:spPr bwMode="auto">
          <a:xfrm>
            <a:off x="5724128" y="3994463"/>
            <a:ext cx="224000" cy="288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Exemple</a:t>
            </a:r>
          </a:p>
          <a:p>
            <a:pPr lvl="3"/>
            <a:endParaRPr lang="fr-CH" dirty="0" smtClean="0"/>
          </a:p>
          <a:p>
            <a:pPr lvl="1"/>
            <a:r>
              <a:rPr lang="fr-CH" dirty="0" smtClean="0"/>
              <a:t>Date dynamique (1)</a:t>
            </a:r>
          </a:p>
          <a:p>
            <a:pPr lvl="2"/>
            <a:r>
              <a:rPr lang="fr-CH" dirty="0" smtClean="0"/>
              <a:t>Choisir un champ de type date </a:t>
            </a:r>
          </a:p>
          <a:p>
            <a:pPr lvl="2"/>
            <a:r>
              <a:rPr lang="fr-CH" dirty="0" smtClean="0"/>
              <a:t>"Date de livraison"</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2"/>
            <a:r>
              <a:rPr lang="fr-CH" dirty="0" smtClean="0"/>
              <a:t>Choix de l'attribut "D : calcul dynamique de la date"</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18</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1691680" y="2924944"/>
            <a:ext cx="6448425" cy="838200"/>
          </a:xfrm>
          <a:prstGeom prst="rect">
            <a:avLst/>
          </a:prstGeom>
          <a:noFill/>
          <a:ln w="9525">
            <a:noFill/>
            <a:miter lim="800000"/>
            <a:headEnd/>
            <a:tailEnd/>
          </a:ln>
        </p:spPr>
      </p:pic>
      <p:sp>
        <p:nvSpPr>
          <p:cNvPr id="8" name="Rectangle 7"/>
          <p:cNvSpPr/>
          <p:nvPr/>
        </p:nvSpPr>
        <p:spPr>
          <a:xfrm>
            <a:off x="4782519" y="3165154"/>
            <a:ext cx="1000132" cy="57150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14" name="Groupe 13"/>
          <p:cNvGrpSpPr/>
          <p:nvPr/>
        </p:nvGrpSpPr>
        <p:grpSpPr>
          <a:xfrm>
            <a:off x="1709350" y="4879990"/>
            <a:ext cx="4518834" cy="1357322"/>
            <a:chOff x="2357422" y="4879990"/>
            <a:chExt cx="4518834" cy="1357322"/>
          </a:xfrm>
        </p:grpSpPr>
        <p:pic>
          <p:nvPicPr>
            <p:cNvPr id="12" name="Picture 7"/>
            <p:cNvPicPr>
              <a:picLocks noChangeAspect="1" noChangeArrowheads="1"/>
            </p:cNvPicPr>
            <p:nvPr/>
          </p:nvPicPr>
          <p:blipFill>
            <a:blip r:embed="rId3" cstate="print"/>
            <a:srcRect/>
            <a:stretch>
              <a:fillRect/>
            </a:stretch>
          </p:blipFill>
          <p:spPr bwMode="auto">
            <a:xfrm>
              <a:off x="2361406" y="4879990"/>
              <a:ext cx="4514850" cy="1357322"/>
            </a:xfrm>
            <a:prstGeom prst="rect">
              <a:avLst/>
            </a:prstGeom>
            <a:noFill/>
            <a:ln w="9525">
              <a:noFill/>
              <a:miter lim="800000"/>
              <a:headEnd/>
              <a:tailEnd/>
            </a:ln>
          </p:spPr>
        </p:pic>
        <p:sp>
          <p:nvSpPr>
            <p:cNvPr id="13" name="Rectangle 12"/>
            <p:cNvSpPr/>
            <p:nvPr/>
          </p:nvSpPr>
          <p:spPr>
            <a:xfrm>
              <a:off x="2357422" y="5737246"/>
              <a:ext cx="2643206"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Exemple</a:t>
            </a:r>
          </a:p>
          <a:p>
            <a:pPr lvl="3"/>
            <a:endParaRPr lang="fr-CH" dirty="0" smtClean="0"/>
          </a:p>
          <a:p>
            <a:pPr lvl="1"/>
            <a:r>
              <a:rPr lang="fr-CH" dirty="0" smtClean="0"/>
              <a:t>Date dynamique (2)</a:t>
            </a:r>
          </a:p>
          <a:p>
            <a:pPr lvl="2"/>
            <a:r>
              <a:rPr lang="fr-CH" dirty="0" smtClean="0"/>
              <a:t>Ouvrir les attributs liés à la variable de sélection "</a:t>
            </a:r>
            <a:r>
              <a:rPr lang="fr-CH" b="1" dirty="0" smtClean="0">
                <a:solidFill>
                  <a:srgbClr val="00B050"/>
                </a:solidFill>
              </a:rPr>
              <a:t>D</a:t>
            </a:r>
            <a:r>
              <a:rPr lang="fr-CH" dirty="0" smtClean="0"/>
              <a:t>" via la touche F4</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2"/>
            <a:r>
              <a:rPr lang="fr-CH" dirty="0" smtClean="0"/>
              <a:t>Double-cliquer sur l'attribut "Date du jour +/- </a:t>
            </a:r>
            <a:r>
              <a:rPr lang="fr-CH" b="1" dirty="0" smtClean="0">
                <a:solidFill>
                  <a:srgbClr val="00B050"/>
                </a:solidFill>
              </a:rPr>
              <a:t>???</a:t>
            </a:r>
            <a:r>
              <a:rPr lang="fr-CH" dirty="0" smtClean="0"/>
              <a:t> jours"</a:t>
            </a:r>
          </a:p>
          <a:p>
            <a:pPr lvl="3"/>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19</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grpSp>
        <p:nvGrpSpPr>
          <p:cNvPr id="5" name="Gruppieren 7"/>
          <p:cNvGrpSpPr/>
          <p:nvPr/>
        </p:nvGrpSpPr>
        <p:grpSpPr>
          <a:xfrm>
            <a:off x="1691680" y="2564904"/>
            <a:ext cx="6496050" cy="819150"/>
            <a:chOff x="1748358" y="2393826"/>
            <a:chExt cx="6496050" cy="819150"/>
          </a:xfrm>
        </p:grpSpPr>
        <p:pic>
          <p:nvPicPr>
            <p:cNvPr id="8" name="Picture 5"/>
            <p:cNvPicPr>
              <a:picLocks noChangeAspect="1" noChangeArrowheads="1"/>
            </p:cNvPicPr>
            <p:nvPr/>
          </p:nvPicPr>
          <p:blipFill>
            <a:blip r:embed="rId2" cstate="print"/>
            <a:srcRect/>
            <a:stretch>
              <a:fillRect/>
            </a:stretch>
          </p:blipFill>
          <p:spPr bwMode="auto">
            <a:xfrm>
              <a:off x="1748358" y="2393826"/>
              <a:ext cx="6496050" cy="819150"/>
            </a:xfrm>
            <a:prstGeom prst="rect">
              <a:avLst/>
            </a:prstGeom>
            <a:noFill/>
            <a:ln w="9525">
              <a:noFill/>
              <a:miter lim="800000"/>
              <a:headEnd/>
              <a:tailEnd/>
            </a:ln>
          </p:spPr>
        </p:pic>
        <p:sp>
          <p:nvSpPr>
            <p:cNvPr id="9" name="Rectangle 8"/>
            <p:cNvSpPr/>
            <p:nvPr/>
          </p:nvSpPr>
          <p:spPr>
            <a:xfrm>
              <a:off x="6228184" y="2636912"/>
              <a:ext cx="2000264" cy="57150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Picture 4"/>
          <p:cNvPicPr>
            <a:picLocks noChangeAspect="1" noChangeArrowheads="1"/>
          </p:cNvPicPr>
          <p:nvPr/>
        </p:nvPicPr>
        <p:blipFill>
          <a:blip r:embed="rId3" cstate="print"/>
          <a:srcRect/>
          <a:stretch>
            <a:fillRect/>
          </a:stretch>
        </p:blipFill>
        <p:spPr bwMode="auto">
          <a:xfrm>
            <a:off x="1691680" y="4340108"/>
            <a:ext cx="3464743" cy="168118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buNone/>
            </a:pPr>
            <a:r>
              <a:rPr lang="fr-CH" u="sng" dirty="0" smtClean="0"/>
              <a:t>Buts de la formation</a:t>
            </a:r>
          </a:p>
          <a:p>
            <a:pPr>
              <a:lnSpc>
                <a:spcPct val="200000"/>
              </a:lnSpc>
              <a:buNone/>
            </a:pPr>
            <a:r>
              <a:rPr lang="fr-CH" sz="2200" dirty="0" smtClean="0"/>
              <a:t>A l'issue de la formation les participants sont en mesure :</a:t>
            </a:r>
          </a:p>
          <a:p>
            <a:pPr lvl="1">
              <a:lnSpc>
                <a:spcPct val="150000"/>
              </a:lnSpc>
            </a:pPr>
            <a:r>
              <a:rPr lang="fr-CH" dirty="0" smtClean="0"/>
              <a:t>De </a:t>
            </a:r>
            <a:r>
              <a:rPr lang="fr-CH" b="1" dirty="0" smtClean="0"/>
              <a:t>mémoriser</a:t>
            </a:r>
            <a:r>
              <a:rPr lang="fr-CH" dirty="0" smtClean="0"/>
              <a:t> les concepts de variante SAP et ALV </a:t>
            </a:r>
            <a:r>
              <a:rPr lang="fr-CH" dirty="0" err="1" smtClean="0"/>
              <a:t>Grid</a:t>
            </a:r>
            <a:endParaRPr lang="fr-CH" dirty="0" smtClean="0"/>
          </a:p>
          <a:p>
            <a:pPr lvl="1">
              <a:lnSpc>
                <a:spcPct val="150000"/>
              </a:lnSpc>
            </a:pPr>
            <a:r>
              <a:rPr lang="fr-CH" dirty="0" smtClean="0"/>
              <a:t>D'</a:t>
            </a:r>
            <a:r>
              <a:rPr lang="fr-CH" b="1" dirty="0" smtClean="0"/>
              <a:t>appliquer</a:t>
            </a:r>
            <a:r>
              <a:rPr lang="fr-CH" dirty="0" smtClean="0"/>
              <a:t> les variantes SAP dans leur travail quotidien</a:t>
            </a:r>
          </a:p>
          <a:p>
            <a:pPr lvl="1">
              <a:lnSpc>
                <a:spcPct val="150000"/>
              </a:lnSpc>
            </a:pPr>
            <a:r>
              <a:rPr lang="fr-CH" dirty="0" smtClean="0"/>
              <a:t>D'</a:t>
            </a:r>
            <a:r>
              <a:rPr lang="fr-CH" b="1" dirty="0" smtClean="0"/>
              <a:t>utiliser</a:t>
            </a:r>
            <a:r>
              <a:rPr lang="fr-CH" dirty="0" smtClean="0"/>
              <a:t> au mieux les ALV </a:t>
            </a:r>
            <a:r>
              <a:rPr lang="fr-CH" dirty="0" err="1" smtClean="0"/>
              <a:t>Grid</a:t>
            </a:r>
            <a:r>
              <a:rPr lang="fr-CH" dirty="0" smtClean="0"/>
              <a:t> rencontrées</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a:t>
            </a:fld>
            <a:endParaRPr lang="fr-CH"/>
          </a:p>
        </p:txBody>
      </p:sp>
      <p:sp>
        <p:nvSpPr>
          <p:cNvPr id="4" name="Titre 3"/>
          <p:cNvSpPr>
            <a:spLocks noGrp="1"/>
          </p:cNvSpPr>
          <p:nvPr>
            <p:ph type="title"/>
          </p:nvPr>
        </p:nvSpPr>
        <p:spPr/>
        <p:txBody>
          <a:bodyPr/>
          <a:lstStyle/>
          <a:p>
            <a:r>
              <a:rPr lang="fr-CH" dirty="0" smtClean="0"/>
              <a:t>SAP Basis</a:t>
            </a:r>
            <a:endParaRPr lang="fr-CH" dirty="0"/>
          </a:p>
        </p:txBody>
      </p:sp>
      <p:pic>
        <p:nvPicPr>
          <p:cNvPr id="5" name="Picture 2" descr="sticker decoratif cible militaire de tir"/>
          <p:cNvPicPr>
            <a:picLocks noChangeAspect="1" noChangeArrowheads="1"/>
          </p:cNvPicPr>
          <p:nvPr/>
        </p:nvPicPr>
        <p:blipFill>
          <a:blip r:embed="rId2" cstate="print"/>
          <a:srcRect/>
          <a:stretch>
            <a:fillRect/>
          </a:stretch>
        </p:blipFill>
        <p:spPr bwMode="auto">
          <a:xfrm>
            <a:off x="5691194" y="4786322"/>
            <a:ext cx="2738458" cy="164307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Création</a:t>
            </a:r>
            <a:r>
              <a:rPr lang="fr-CH" dirty="0" smtClean="0"/>
              <a:t> - </a:t>
            </a:r>
            <a:r>
              <a:rPr lang="fr-CH" dirty="0" smtClean="0">
                <a:solidFill>
                  <a:srgbClr val="00B050"/>
                </a:solidFill>
              </a:rPr>
              <a:t>Exemple</a:t>
            </a:r>
          </a:p>
          <a:p>
            <a:pPr lvl="3"/>
            <a:endParaRPr lang="fr-CH" dirty="0" smtClean="0"/>
          </a:p>
          <a:p>
            <a:pPr lvl="1"/>
            <a:r>
              <a:rPr lang="fr-CH" dirty="0" smtClean="0"/>
              <a:t>Date dynamique (3)</a:t>
            </a:r>
          </a:p>
          <a:p>
            <a:pPr lvl="2"/>
            <a:r>
              <a:rPr lang="fr-CH" dirty="0" smtClean="0"/>
              <a:t>Définir les valeurs pour les "</a:t>
            </a:r>
            <a:r>
              <a:rPr lang="fr-CH" dirty="0" smtClean="0">
                <a:solidFill>
                  <a:srgbClr val="00B050"/>
                </a:solidFill>
              </a:rPr>
              <a:t>???</a:t>
            </a:r>
            <a:r>
              <a:rPr lang="fr-CH" dirty="0" smtClean="0"/>
              <a:t>"</a:t>
            </a:r>
          </a:p>
          <a:p>
            <a:pPr lvl="3"/>
            <a:r>
              <a:rPr lang="fr-CH" dirty="0" smtClean="0"/>
              <a:t>Valeur positive	: le nombre sans signe</a:t>
            </a:r>
          </a:p>
          <a:p>
            <a:pPr lvl="3"/>
            <a:r>
              <a:rPr lang="fr-CH" dirty="0" smtClean="0"/>
              <a:t>Valeur négative	: le nombre &amp; le signe '</a:t>
            </a:r>
            <a:r>
              <a:rPr lang="fr-CH" b="1" dirty="0" smtClean="0">
                <a:solidFill>
                  <a:srgbClr val="FF0000"/>
                </a:solidFill>
              </a:rPr>
              <a:t>-</a:t>
            </a:r>
            <a:r>
              <a:rPr lang="fr-CH" dirty="0" smtClean="0"/>
              <a:t>'</a:t>
            </a:r>
          </a:p>
          <a:p>
            <a:pPr lvl="3"/>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20</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grpSp>
        <p:nvGrpSpPr>
          <p:cNvPr id="5" name="Gruppieren 17"/>
          <p:cNvGrpSpPr/>
          <p:nvPr/>
        </p:nvGrpSpPr>
        <p:grpSpPr>
          <a:xfrm>
            <a:off x="538190" y="3284984"/>
            <a:ext cx="8248652" cy="2652728"/>
            <a:chOff x="538190" y="3490916"/>
            <a:chExt cx="8248652" cy="2652728"/>
          </a:xfrm>
        </p:grpSpPr>
        <p:pic>
          <p:nvPicPr>
            <p:cNvPr id="8" name="Picture 2"/>
            <p:cNvPicPr>
              <a:picLocks noChangeAspect="1" noChangeArrowheads="1"/>
            </p:cNvPicPr>
            <p:nvPr/>
          </p:nvPicPr>
          <p:blipFill>
            <a:blip r:embed="rId2" cstate="print"/>
            <a:srcRect/>
            <a:stretch>
              <a:fillRect/>
            </a:stretch>
          </p:blipFill>
          <p:spPr bwMode="auto">
            <a:xfrm>
              <a:off x="4805392" y="3490916"/>
              <a:ext cx="3981450" cy="1704975"/>
            </a:xfrm>
            <a:prstGeom prst="rect">
              <a:avLst/>
            </a:prstGeom>
            <a:noFill/>
            <a:ln w="9525">
              <a:noFill/>
              <a:miter lim="800000"/>
              <a:headEnd/>
              <a:tailEnd/>
            </a:ln>
          </p:spPr>
        </p:pic>
        <p:pic>
          <p:nvPicPr>
            <p:cNvPr id="9" name="Picture 4"/>
            <p:cNvPicPr>
              <a:picLocks noChangeAspect="1" noChangeArrowheads="1"/>
            </p:cNvPicPr>
            <p:nvPr/>
          </p:nvPicPr>
          <p:blipFill>
            <a:blip r:embed="rId3" cstate="print"/>
            <a:srcRect/>
            <a:stretch>
              <a:fillRect/>
            </a:stretch>
          </p:blipFill>
          <p:spPr bwMode="auto">
            <a:xfrm>
              <a:off x="538190" y="3500453"/>
              <a:ext cx="3981450" cy="1704975"/>
            </a:xfrm>
            <a:prstGeom prst="rect">
              <a:avLst/>
            </a:prstGeom>
            <a:noFill/>
            <a:ln w="9525">
              <a:noFill/>
              <a:miter lim="800000"/>
              <a:headEnd/>
              <a:tailEnd/>
            </a:ln>
          </p:spPr>
        </p:pic>
        <p:pic>
          <p:nvPicPr>
            <p:cNvPr id="10" name="Picture 5"/>
            <p:cNvPicPr>
              <a:picLocks noChangeAspect="1" noChangeArrowheads="1"/>
            </p:cNvPicPr>
            <p:nvPr/>
          </p:nvPicPr>
          <p:blipFill>
            <a:blip r:embed="rId4" cstate="print"/>
            <a:srcRect/>
            <a:stretch>
              <a:fillRect/>
            </a:stretch>
          </p:blipFill>
          <p:spPr bwMode="auto">
            <a:xfrm>
              <a:off x="714348" y="5724544"/>
              <a:ext cx="3438525" cy="419100"/>
            </a:xfrm>
            <a:prstGeom prst="rect">
              <a:avLst/>
            </a:prstGeom>
            <a:noFill/>
            <a:ln w="9525">
              <a:noFill/>
              <a:miter lim="800000"/>
              <a:headEnd/>
              <a:tailEnd/>
            </a:ln>
          </p:spPr>
        </p:pic>
        <p:pic>
          <p:nvPicPr>
            <p:cNvPr id="11" name="Picture 6"/>
            <p:cNvPicPr>
              <a:picLocks noChangeAspect="1" noChangeArrowheads="1"/>
            </p:cNvPicPr>
            <p:nvPr/>
          </p:nvPicPr>
          <p:blipFill>
            <a:blip r:embed="rId5" cstate="print"/>
            <a:srcRect/>
            <a:stretch>
              <a:fillRect/>
            </a:stretch>
          </p:blipFill>
          <p:spPr bwMode="auto">
            <a:xfrm>
              <a:off x="5143504" y="5705494"/>
              <a:ext cx="3429000" cy="438150"/>
            </a:xfrm>
            <a:prstGeom prst="rect">
              <a:avLst/>
            </a:prstGeom>
            <a:noFill/>
            <a:ln w="9525">
              <a:noFill/>
              <a:miter lim="800000"/>
              <a:headEnd/>
              <a:tailEnd/>
            </a:ln>
          </p:spPr>
        </p:pic>
        <p:sp>
          <p:nvSpPr>
            <p:cNvPr id="12" name="Rectangle 14"/>
            <p:cNvSpPr/>
            <p:nvPr/>
          </p:nvSpPr>
          <p:spPr>
            <a:xfrm>
              <a:off x="6572264" y="4143380"/>
              <a:ext cx="500066"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3" name="Flèche vers le bas 15"/>
            <p:cNvSpPr/>
            <p:nvPr/>
          </p:nvSpPr>
          <p:spPr>
            <a:xfrm>
              <a:off x="2386039" y="5286388"/>
              <a:ext cx="285752" cy="357190"/>
            </a:xfrm>
            <a:prstGeom prst="downArrow">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Flèche vers le bas 16"/>
            <p:cNvSpPr/>
            <p:nvPr/>
          </p:nvSpPr>
          <p:spPr>
            <a:xfrm>
              <a:off x="6653241" y="5286388"/>
              <a:ext cx="285752" cy="357190"/>
            </a:xfrm>
            <a:prstGeom prst="downArrow">
              <a:avLst>
                <a:gd name="adj1" fmla="val 50000"/>
                <a:gd name="adj2" fmla="val 64884"/>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Astuce</a:t>
            </a:r>
            <a:endParaRPr lang="fr-CH" dirty="0" smtClean="0"/>
          </a:p>
          <a:p>
            <a:pPr lvl="3"/>
            <a:endParaRPr lang="fr-CH" dirty="0" smtClean="0"/>
          </a:p>
          <a:p>
            <a:pPr lvl="1"/>
            <a:r>
              <a:rPr lang="fr-CH" dirty="0" smtClean="0"/>
              <a:t>Il est possible d'afficher les champs masqués dans une variante d'affichage via le bouton</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21</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grpSp>
        <p:nvGrpSpPr>
          <p:cNvPr id="5" name="Gruppieren 16"/>
          <p:cNvGrpSpPr/>
          <p:nvPr/>
        </p:nvGrpSpPr>
        <p:grpSpPr>
          <a:xfrm>
            <a:off x="3940524" y="2204864"/>
            <a:ext cx="631476" cy="288000"/>
            <a:chOff x="2267744" y="2132856"/>
            <a:chExt cx="631476" cy="288000"/>
          </a:xfrm>
        </p:grpSpPr>
        <p:pic>
          <p:nvPicPr>
            <p:cNvPr id="8" name="Picture 2"/>
            <p:cNvPicPr>
              <a:picLocks noChangeAspect="1" noChangeArrowheads="1"/>
            </p:cNvPicPr>
            <p:nvPr/>
          </p:nvPicPr>
          <p:blipFill>
            <a:blip r:embed="rId2" cstate="print"/>
            <a:srcRect/>
            <a:stretch>
              <a:fillRect/>
            </a:stretch>
          </p:blipFill>
          <p:spPr bwMode="auto">
            <a:xfrm>
              <a:off x="2267744" y="2132856"/>
              <a:ext cx="274286" cy="288000"/>
            </a:xfrm>
            <a:prstGeom prst="rect">
              <a:avLst/>
            </a:prstGeom>
            <a:noFill/>
            <a:ln w="9525">
              <a:noFill/>
              <a:miter lim="800000"/>
              <a:headEnd/>
              <a:tailEnd/>
            </a:ln>
          </p:spPr>
        </p:pic>
        <p:pic>
          <p:nvPicPr>
            <p:cNvPr id="9" name="Picture 3"/>
            <p:cNvPicPr>
              <a:picLocks noChangeAspect="1" noChangeArrowheads="1"/>
            </p:cNvPicPr>
            <p:nvPr/>
          </p:nvPicPr>
          <p:blipFill>
            <a:blip r:embed="rId3" cstate="print"/>
            <a:srcRect/>
            <a:stretch>
              <a:fillRect/>
            </a:stretch>
          </p:blipFill>
          <p:spPr bwMode="auto">
            <a:xfrm>
              <a:off x="2624934" y="2132856"/>
              <a:ext cx="274286" cy="288000"/>
            </a:xfrm>
            <a:prstGeom prst="rect">
              <a:avLst/>
            </a:prstGeom>
            <a:noFill/>
            <a:ln w="9525">
              <a:noFill/>
              <a:miter lim="800000"/>
              <a:headEnd/>
              <a:tailEnd/>
            </a:ln>
          </p:spPr>
        </p:pic>
      </p:grpSp>
      <p:grpSp>
        <p:nvGrpSpPr>
          <p:cNvPr id="10" name="Gruppieren 17"/>
          <p:cNvGrpSpPr/>
          <p:nvPr/>
        </p:nvGrpSpPr>
        <p:grpSpPr>
          <a:xfrm>
            <a:off x="2123728" y="2852936"/>
            <a:ext cx="5514975" cy="3168352"/>
            <a:chOff x="1979712" y="3068960"/>
            <a:chExt cx="5514975" cy="3168352"/>
          </a:xfrm>
        </p:grpSpPr>
        <p:pic>
          <p:nvPicPr>
            <p:cNvPr id="11" name="Image 13" descr="SAP12F_016.jpg"/>
            <p:cNvPicPr>
              <a:picLocks noChangeAspect="1"/>
            </p:cNvPicPr>
            <p:nvPr/>
          </p:nvPicPr>
          <p:blipFill>
            <a:blip r:embed="rId4" cstate="print"/>
            <a:srcRect/>
            <a:stretch>
              <a:fillRect/>
            </a:stretch>
          </p:blipFill>
          <p:spPr>
            <a:xfrm>
              <a:off x="1979712" y="4725144"/>
              <a:ext cx="5505450" cy="1512168"/>
            </a:xfrm>
            <a:prstGeom prst="rect">
              <a:avLst/>
            </a:prstGeom>
          </p:spPr>
        </p:pic>
        <p:pic>
          <p:nvPicPr>
            <p:cNvPr id="12" name="Image 14" descr="SAP12F_015.jpg"/>
            <p:cNvPicPr>
              <a:picLocks noChangeAspect="1"/>
            </p:cNvPicPr>
            <p:nvPr/>
          </p:nvPicPr>
          <p:blipFill>
            <a:blip r:embed="rId5" cstate="print"/>
            <a:srcRect/>
            <a:stretch>
              <a:fillRect/>
            </a:stretch>
          </p:blipFill>
          <p:spPr>
            <a:xfrm>
              <a:off x="1979712" y="3068960"/>
              <a:ext cx="5514975" cy="1296144"/>
            </a:xfrm>
            <a:prstGeom prst="rect">
              <a:avLst/>
            </a:prstGeom>
          </p:spPr>
        </p:pic>
        <p:sp>
          <p:nvSpPr>
            <p:cNvPr id="13" name="Rectangle 11"/>
            <p:cNvSpPr/>
            <p:nvPr/>
          </p:nvSpPr>
          <p:spPr>
            <a:xfrm>
              <a:off x="2500298" y="3359842"/>
              <a:ext cx="285752" cy="357190"/>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Rectangle 12"/>
            <p:cNvSpPr/>
            <p:nvPr/>
          </p:nvSpPr>
          <p:spPr>
            <a:xfrm>
              <a:off x="2500298" y="5001206"/>
              <a:ext cx="285752" cy="357190"/>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Récapitulatif</a:t>
            </a:r>
            <a:r>
              <a:rPr lang="fr-CH" dirty="0" smtClean="0"/>
              <a:t> </a:t>
            </a:r>
          </a:p>
          <a:p>
            <a:pPr lvl="3"/>
            <a:endParaRPr lang="fr-CH" dirty="0" smtClean="0"/>
          </a:p>
          <a:p>
            <a:pPr lvl="1"/>
            <a:r>
              <a:rPr lang="fr-CH" dirty="0" smtClean="0"/>
              <a:t>Les variantes SAP permettent de gagner du temps lors d'extraction de données</a:t>
            </a:r>
          </a:p>
          <a:p>
            <a:pPr lvl="2"/>
            <a:r>
              <a:rPr lang="fr-CH" dirty="0" smtClean="0"/>
              <a:t>Utilisation via le bouton           + choix de la variante</a:t>
            </a:r>
          </a:p>
          <a:p>
            <a:pPr lvl="2"/>
            <a:r>
              <a:rPr lang="fr-CH" dirty="0" smtClean="0"/>
              <a:t>Possibilité de créer autant de variantes que l'on désire</a:t>
            </a:r>
          </a:p>
          <a:p>
            <a:pPr lvl="2"/>
            <a:r>
              <a:rPr lang="fr-CH" dirty="0" smtClean="0"/>
              <a:t>Prédéfinir les données</a:t>
            </a:r>
          </a:p>
          <a:p>
            <a:pPr lvl="2"/>
            <a:r>
              <a:rPr lang="fr-CH" dirty="0" smtClean="0"/>
              <a:t>Créer des variantes "restreintes"</a:t>
            </a:r>
          </a:p>
          <a:p>
            <a:pPr lvl="3"/>
            <a:r>
              <a:rPr lang="fr-CH" dirty="0" smtClean="0"/>
              <a:t>Masquer des champs</a:t>
            </a:r>
          </a:p>
          <a:p>
            <a:pPr lvl="3"/>
            <a:r>
              <a:rPr lang="fr-CH" dirty="0" smtClean="0"/>
              <a:t>Rendre des champs obligatoires</a:t>
            </a:r>
          </a:p>
          <a:p>
            <a:pPr lvl="3"/>
            <a:r>
              <a:rPr lang="fr-CH" dirty="0" smtClean="0"/>
              <a:t>…</a:t>
            </a:r>
          </a:p>
          <a:p>
            <a:pPr lvl="2"/>
            <a:r>
              <a:rPr lang="fr-CH" dirty="0" smtClean="0"/>
              <a:t>Créer des variantes dynamiques</a:t>
            </a:r>
          </a:p>
          <a:p>
            <a:pPr lvl="3"/>
            <a:r>
              <a:rPr lang="fr-CH" dirty="0" smtClean="0"/>
              <a:t>Calcul dynamique de la date</a:t>
            </a:r>
          </a:p>
          <a:p>
            <a:pPr lvl="3"/>
            <a:r>
              <a:rPr lang="fr-CH" dirty="0" smtClean="0"/>
              <a:t>….</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22</a:t>
            </a:fld>
            <a:endParaRPr lang="fr-CH"/>
          </a:p>
        </p:txBody>
      </p:sp>
      <p:sp>
        <p:nvSpPr>
          <p:cNvPr id="6" name="Titre 5"/>
          <p:cNvSpPr>
            <a:spLocks noGrp="1"/>
          </p:cNvSpPr>
          <p:nvPr>
            <p:ph type="title"/>
          </p:nvPr>
        </p:nvSpPr>
        <p:spPr/>
        <p:txBody>
          <a:bodyPr/>
          <a:lstStyle/>
          <a:p>
            <a:r>
              <a:rPr lang="fr-CH" dirty="0" smtClean="0"/>
              <a:t>Variantes SAP</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3743944" y="2440728"/>
            <a:ext cx="324000" cy="3402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CH" dirty="0" smtClean="0"/>
              <a:t>Pratique</a:t>
            </a:r>
            <a:endParaRPr lang="fr-CH" dirty="0"/>
          </a:p>
        </p:txBody>
      </p:sp>
      <p:sp>
        <p:nvSpPr>
          <p:cNvPr id="5" name="Espace réservé du contenu 4"/>
          <p:cNvSpPr>
            <a:spLocks noGrp="1"/>
          </p:cNvSpPr>
          <p:nvPr>
            <p:ph sz="half" idx="10"/>
          </p:nvPr>
        </p:nvSpPr>
        <p:spPr/>
        <p:txBody>
          <a:bodyPr/>
          <a:lstStyle/>
          <a:p>
            <a:r>
              <a:rPr lang="fr-CH" dirty="0" smtClean="0"/>
              <a:t>Chapitre "Variantes SAP"</a:t>
            </a:r>
          </a:p>
          <a:p>
            <a:pPr lvl="1"/>
            <a:r>
              <a:rPr lang="fr-CH" dirty="0" smtClean="0"/>
              <a:t>…</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23</a:t>
            </a:fld>
            <a:endParaRPr lang="fr-CH"/>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b="1" u="sng"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24</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Composants</a:t>
            </a:r>
          </a:p>
          <a:p>
            <a:pPr lvl="3"/>
            <a:endParaRPr lang="fr-CH" dirty="0" smtClean="0"/>
          </a:p>
          <a:p>
            <a:pPr lvl="1"/>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25</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sp>
        <p:nvSpPr>
          <p:cNvPr id="22" name="Text Box 17"/>
          <p:cNvSpPr txBox="1">
            <a:spLocks noChangeArrowheads="1"/>
          </p:cNvSpPr>
          <p:nvPr/>
        </p:nvSpPr>
        <p:spPr bwMode="auto">
          <a:xfrm>
            <a:off x="433349" y="5842502"/>
            <a:ext cx="1357313" cy="584200"/>
          </a:xfrm>
          <a:prstGeom prst="rect">
            <a:avLst/>
          </a:prstGeom>
          <a:noFill/>
          <a:ln w="38100">
            <a:noFill/>
            <a:miter lim="800000"/>
            <a:headEnd/>
            <a:tailEnd/>
          </a:ln>
        </p:spPr>
        <p:txBody>
          <a:bodyPr anchor="ctr">
            <a:spAutoFit/>
          </a:bodyPr>
          <a:lstStyle/>
          <a:p>
            <a:pPr marL="476250">
              <a:spcBef>
                <a:spcPct val="50000"/>
              </a:spcBef>
              <a:buFont typeface="Wingdings" pitchFamily="2" charset="2"/>
              <a:buNone/>
              <a:tabLst>
                <a:tab pos="854075" algn="l"/>
              </a:tabLst>
            </a:pPr>
            <a:r>
              <a:rPr lang="fr-FR" dirty="0">
                <a:solidFill>
                  <a:srgbClr val="FF0000"/>
                </a:solidFill>
                <a:latin typeface="Arial Narrow" pitchFamily="34" charset="0"/>
              </a:rPr>
              <a:t>Barre d'état</a:t>
            </a:r>
          </a:p>
        </p:txBody>
      </p:sp>
      <p:sp>
        <p:nvSpPr>
          <p:cNvPr id="23" name="Text Box 17"/>
          <p:cNvSpPr txBox="1">
            <a:spLocks noChangeArrowheads="1"/>
          </p:cNvSpPr>
          <p:nvPr/>
        </p:nvSpPr>
        <p:spPr bwMode="auto">
          <a:xfrm>
            <a:off x="550764" y="2574899"/>
            <a:ext cx="1357906" cy="338645"/>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dirty="0">
                <a:solidFill>
                  <a:srgbClr val="FF0000"/>
                </a:solidFill>
                <a:latin typeface="Arial Narrow" pitchFamily="34" charset="0"/>
              </a:rPr>
              <a:t>Titre de liste</a:t>
            </a:r>
          </a:p>
        </p:txBody>
      </p:sp>
      <p:grpSp>
        <p:nvGrpSpPr>
          <p:cNvPr id="24" name="Groupe 19"/>
          <p:cNvGrpSpPr>
            <a:grpSpLocks/>
          </p:cNvGrpSpPr>
          <p:nvPr/>
        </p:nvGrpSpPr>
        <p:grpSpPr bwMode="auto">
          <a:xfrm>
            <a:off x="5049785" y="1484784"/>
            <a:ext cx="2073275" cy="565150"/>
            <a:chOff x="4143372" y="1071546"/>
            <a:chExt cx="2073277" cy="565655"/>
          </a:xfrm>
        </p:grpSpPr>
        <p:sp>
          <p:nvSpPr>
            <p:cNvPr id="25" name="Text Box 20"/>
            <p:cNvSpPr txBox="1">
              <a:spLocks noChangeArrowheads="1"/>
            </p:cNvSpPr>
            <p:nvPr/>
          </p:nvSpPr>
          <p:spPr bwMode="auto">
            <a:xfrm>
              <a:off x="4143372" y="1071546"/>
              <a:ext cx="2073277" cy="366714"/>
            </a:xfrm>
            <a:prstGeom prst="rect">
              <a:avLst/>
            </a:prstGeom>
            <a:noFill/>
            <a:ln w="38100">
              <a:noFill/>
              <a:miter lim="800000"/>
              <a:headEnd/>
              <a:tailEnd/>
            </a:ln>
          </p:spPr>
          <p:txBody>
            <a:bodyPr anchor="ctr">
              <a:spAutoFit/>
            </a:bodyPr>
            <a:lstStyle/>
            <a:p>
              <a:pPr marL="476250">
                <a:spcBef>
                  <a:spcPct val="50000"/>
                </a:spcBef>
                <a:buFont typeface="Wingdings" pitchFamily="2" charset="2"/>
                <a:buNone/>
                <a:tabLst>
                  <a:tab pos="854075" algn="l"/>
                </a:tabLst>
              </a:pPr>
              <a:r>
                <a:rPr lang="fr-FR" sz="1800" dirty="0">
                  <a:solidFill>
                    <a:srgbClr val="FF0000"/>
                  </a:solidFill>
                  <a:latin typeface="Arial Narrow" pitchFamily="34" charset="0"/>
                </a:rPr>
                <a:t> </a:t>
              </a:r>
              <a:r>
                <a:rPr lang="fr-FR" dirty="0">
                  <a:solidFill>
                    <a:srgbClr val="FF0000"/>
                  </a:solidFill>
                  <a:latin typeface="Arial Narrow" pitchFamily="34" charset="0"/>
                </a:rPr>
                <a:t>Barre d’outils</a:t>
              </a:r>
            </a:p>
          </p:txBody>
        </p:sp>
        <p:pic>
          <p:nvPicPr>
            <p:cNvPr id="26" name="Picture 21" descr="FlechePastel"/>
            <p:cNvPicPr>
              <a:picLocks noChangeAspect="1" noChangeArrowheads="1"/>
            </p:cNvPicPr>
            <p:nvPr/>
          </p:nvPicPr>
          <p:blipFill>
            <a:blip r:embed="rId2" cstate="print"/>
            <a:srcRect/>
            <a:stretch>
              <a:fillRect/>
            </a:stretch>
          </p:blipFill>
          <p:spPr bwMode="auto">
            <a:xfrm rot="4392198" flipH="1">
              <a:off x="4370378" y="1230475"/>
              <a:ext cx="280283" cy="533169"/>
            </a:xfrm>
            <a:prstGeom prst="rect">
              <a:avLst/>
            </a:prstGeom>
            <a:noFill/>
            <a:ln w="9525">
              <a:noFill/>
              <a:miter lim="800000"/>
              <a:headEnd/>
              <a:tailEnd/>
            </a:ln>
          </p:spPr>
        </p:pic>
      </p:grpSp>
      <p:sp>
        <p:nvSpPr>
          <p:cNvPr id="27" name="Text Box 17"/>
          <p:cNvSpPr txBox="1">
            <a:spLocks noChangeArrowheads="1"/>
          </p:cNvSpPr>
          <p:nvPr/>
        </p:nvSpPr>
        <p:spPr bwMode="auto">
          <a:xfrm>
            <a:off x="550764" y="3121161"/>
            <a:ext cx="1357285" cy="584535"/>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dirty="0">
                <a:solidFill>
                  <a:srgbClr val="FF0000"/>
                </a:solidFill>
                <a:latin typeface="Arial Narrow" pitchFamily="34" charset="0"/>
              </a:rPr>
              <a:t>En-tête des colonnes</a:t>
            </a:r>
          </a:p>
        </p:txBody>
      </p:sp>
      <p:pic>
        <p:nvPicPr>
          <p:cNvPr id="28" name="Picture 2" descr="C:\Documents and Settings\szef\Desktop\screenshots_DE\screenshots_sap12D\sap12_de001.jpg"/>
          <p:cNvPicPr>
            <a:picLocks noChangeAspect="1" noChangeArrowheads="1"/>
          </p:cNvPicPr>
          <p:nvPr/>
        </p:nvPicPr>
        <p:blipFill>
          <a:blip r:embed="rId3" cstate="print"/>
          <a:srcRect/>
          <a:stretch>
            <a:fillRect/>
          </a:stretch>
        </p:blipFill>
        <p:spPr bwMode="auto">
          <a:xfrm>
            <a:off x="2461350" y="2117466"/>
            <a:ext cx="6215106" cy="3456922"/>
          </a:xfrm>
          <a:prstGeom prst="rect">
            <a:avLst/>
          </a:prstGeom>
          <a:noFill/>
        </p:spPr>
      </p:pic>
      <p:pic>
        <p:nvPicPr>
          <p:cNvPr id="29" name="Picture 18" descr="FlechePastel"/>
          <p:cNvPicPr>
            <a:picLocks noChangeAspect="1" noChangeArrowheads="1"/>
          </p:cNvPicPr>
          <p:nvPr/>
        </p:nvPicPr>
        <p:blipFill>
          <a:blip r:embed="rId4" cstate="print"/>
          <a:srcRect/>
          <a:stretch>
            <a:fillRect/>
          </a:stretch>
        </p:blipFill>
        <p:spPr bwMode="auto">
          <a:xfrm rot="13735573">
            <a:off x="1926379" y="5206763"/>
            <a:ext cx="334962" cy="638175"/>
          </a:xfrm>
          <a:prstGeom prst="rect">
            <a:avLst/>
          </a:prstGeom>
          <a:noFill/>
          <a:ln w="9525">
            <a:noFill/>
            <a:miter lim="800000"/>
            <a:headEnd/>
            <a:tailEnd/>
          </a:ln>
        </p:spPr>
      </p:pic>
      <p:pic>
        <p:nvPicPr>
          <p:cNvPr id="30" name="Picture 18" descr="FlechePastel"/>
          <p:cNvPicPr>
            <a:picLocks noChangeAspect="1" noChangeArrowheads="1"/>
          </p:cNvPicPr>
          <p:nvPr/>
        </p:nvPicPr>
        <p:blipFill>
          <a:blip r:embed="rId4" cstate="print"/>
          <a:srcRect/>
          <a:stretch>
            <a:fillRect/>
          </a:stretch>
        </p:blipFill>
        <p:spPr bwMode="auto">
          <a:xfrm rot="13735573">
            <a:off x="2078779" y="2566335"/>
            <a:ext cx="334962" cy="638175"/>
          </a:xfrm>
          <a:prstGeom prst="rect">
            <a:avLst/>
          </a:prstGeom>
          <a:noFill/>
          <a:ln w="9525">
            <a:noFill/>
            <a:miter lim="800000"/>
            <a:headEnd/>
            <a:tailEnd/>
          </a:ln>
        </p:spPr>
      </p:pic>
      <p:pic>
        <p:nvPicPr>
          <p:cNvPr id="31" name="Picture 18" descr="FlechePastel"/>
          <p:cNvPicPr>
            <a:picLocks noChangeAspect="1" noChangeArrowheads="1"/>
          </p:cNvPicPr>
          <p:nvPr/>
        </p:nvPicPr>
        <p:blipFill>
          <a:blip r:embed="rId4" cstate="print"/>
          <a:srcRect/>
          <a:stretch>
            <a:fillRect/>
          </a:stretch>
        </p:blipFill>
        <p:spPr bwMode="auto">
          <a:xfrm rot="13735573">
            <a:off x="1852370" y="2206295"/>
            <a:ext cx="334962" cy="638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Activer le mode ALV </a:t>
            </a:r>
            <a:r>
              <a:rPr lang="fr-CH" u="sng" dirty="0" err="1" smtClean="0"/>
              <a:t>Grid</a:t>
            </a:r>
            <a:r>
              <a:rPr lang="fr-CH" u="sng" dirty="0" smtClean="0"/>
              <a:t> (1)</a:t>
            </a:r>
          </a:p>
          <a:p>
            <a:pPr lvl="3"/>
            <a:endParaRPr lang="fr-CH" dirty="0" smtClean="0"/>
          </a:p>
          <a:p>
            <a:pPr lvl="1"/>
            <a:r>
              <a:rPr lang="fr-CH" dirty="0" smtClean="0"/>
              <a:t>Il est possible que le mode ALV </a:t>
            </a:r>
            <a:r>
              <a:rPr lang="fr-CH" dirty="0" err="1" smtClean="0"/>
              <a:t>Grid</a:t>
            </a:r>
            <a:r>
              <a:rPr lang="fr-CH" dirty="0" smtClean="0"/>
              <a:t> ne soit pas activé par défaut dans certaines transactions</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26</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grpSp>
        <p:nvGrpSpPr>
          <p:cNvPr id="13" name="Groupe 12"/>
          <p:cNvGrpSpPr/>
          <p:nvPr/>
        </p:nvGrpSpPr>
        <p:grpSpPr>
          <a:xfrm>
            <a:off x="1154162" y="2852936"/>
            <a:ext cx="7306270" cy="1430390"/>
            <a:chOff x="1154162" y="3006722"/>
            <a:chExt cx="7306270" cy="1430390"/>
          </a:xfrm>
        </p:grpSpPr>
        <p:pic>
          <p:nvPicPr>
            <p:cNvPr id="5" name="Picture 2"/>
            <p:cNvPicPr>
              <a:picLocks noChangeAspect="1" noChangeArrowheads="1"/>
            </p:cNvPicPr>
            <p:nvPr/>
          </p:nvPicPr>
          <p:blipFill>
            <a:blip r:embed="rId2" cstate="print"/>
            <a:srcRect/>
            <a:stretch>
              <a:fillRect/>
            </a:stretch>
          </p:blipFill>
          <p:spPr bwMode="auto">
            <a:xfrm>
              <a:off x="1154162" y="3006722"/>
              <a:ext cx="5290046" cy="1430390"/>
            </a:xfrm>
            <a:prstGeom prst="rect">
              <a:avLst/>
            </a:prstGeom>
            <a:noFill/>
            <a:ln w="9525">
              <a:noFill/>
              <a:miter lim="800000"/>
              <a:headEnd/>
              <a:tailEnd/>
            </a:ln>
          </p:spPr>
        </p:pic>
        <p:grpSp>
          <p:nvGrpSpPr>
            <p:cNvPr id="7" name="Groupe 19"/>
            <p:cNvGrpSpPr>
              <a:grpSpLocks/>
            </p:cNvGrpSpPr>
            <p:nvPr/>
          </p:nvGrpSpPr>
          <p:grpSpPr bwMode="auto">
            <a:xfrm>
              <a:off x="6387157" y="3292478"/>
              <a:ext cx="2073275" cy="565150"/>
              <a:chOff x="4143372" y="1071546"/>
              <a:chExt cx="2073277" cy="565655"/>
            </a:xfrm>
          </p:grpSpPr>
          <p:sp>
            <p:nvSpPr>
              <p:cNvPr id="8" name="Text Box 20"/>
              <p:cNvSpPr txBox="1">
                <a:spLocks noChangeArrowheads="1"/>
              </p:cNvSpPr>
              <p:nvPr/>
            </p:nvSpPr>
            <p:spPr bwMode="auto">
              <a:xfrm>
                <a:off x="4143372" y="1071546"/>
                <a:ext cx="2073277" cy="366714"/>
              </a:xfrm>
              <a:prstGeom prst="rect">
                <a:avLst/>
              </a:prstGeom>
              <a:noFill/>
              <a:ln w="38100">
                <a:noFill/>
                <a:miter lim="800000"/>
                <a:headEnd/>
                <a:tailEnd/>
              </a:ln>
            </p:spPr>
            <p:txBody>
              <a:bodyPr anchor="ctr">
                <a:spAutoFit/>
              </a:bodyPr>
              <a:lstStyle/>
              <a:p>
                <a:pPr marL="476250">
                  <a:spcBef>
                    <a:spcPct val="50000"/>
                  </a:spcBef>
                  <a:buFont typeface="Wingdings" pitchFamily="2" charset="2"/>
                  <a:buNone/>
                  <a:tabLst>
                    <a:tab pos="854075" algn="l"/>
                  </a:tabLst>
                </a:pPr>
                <a:r>
                  <a:rPr lang="fr-FR" sz="1800" dirty="0">
                    <a:solidFill>
                      <a:srgbClr val="FF0000"/>
                    </a:solidFill>
                    <a:latin typeface="Arial Narrow" pitchFamily="34" charset="0"/>
                  </a:rPr>
                  <a:t> </a:t>
                </a:r>
                <a:r>
                  <a:rPr lang="fr-FR" dirty="0" smtClean="0">
                    <a:solidFill>
                      <a:srgbClr val="FF0000"/>
                    </a:solidFill>
                    <a:latin typeface="Arial Narrow" pitchFamily="34" charset="0"/>
                  </a:rPr>
                  <a:t>Liste Standard</a:t>
                </a:r>
                <a:endParaRPr lang="fr-FR" dirty="0">
                  <a:solidFill>
                    <a:srgbClr val="FF0000"/>
                  </a:solidFill>
                  <a:latin typeface="Arial Narrow" pitchFamily="34" charset="0"/>
                </a:endParaRPr>
              </a:p>
            </p:txBody>
          </p:sp>
          <p:pic>
            <p:nvPicPr>
              <p:cNvPr id="9" name="Picture 21" descr="FlechePastel"/>
              <p:cNvPicPr>
                <a:picLocks noChangeAspect="1" noChangeArrowheads="1"/>
              </p:cNvPicPr>
              <p:nvPr/>
            </p:nvPicPr>
            <p:blipFill>
              <a:blip r:embed="rId3" cstate="print"/>
              <a:srcRect/>
              <a:stretch>
                <a:fillRect/>
              </a:stretch>
            </p:blipFill>
            <p:spPr bwMode="auto">
              <a:xfrm rot="4392198" flipH="1">
                <a:off x="4370378" y="1230475"/>
                <a:ext cx="280283" cy="533169"/>
              </a:xfrm>
              <a:prstGeom prst="rect">
                <a:avLst/>
              </a:prstGeom>
              <a:noFill/>
              <a:ln w="9525">
                <a:noFill/>
                <a:miter lim="800000"/>
                <a:headEnd/>
                <a:tailEnd/>
              </a:ln>
            </p:spPr>
          </p:pic>
        </p:grpSp>
      </p:grpSp>
      <p:grpSp>
        <p:nvGrpSpPr>
          <p:cNvPr id="14" name="Groupe 13"/>
          <p:cNvGrpSpPr/>
          <p:nvPr/>
        </p:nvGrpSpPr>
        <p:grpSpPr>
          <a:xfrm>
            <a:off x="1469317" y="4918288"/>
            <a:ext cx="7063123" cy="1060020"/>
            <a:chOff x="1325301" y="5072074"/>
            <a:chExt cx="7063123" cy="1060020"/>
          </a:xfrm>
        </p:grpSpPr>
        <p:pic>
          <p:nvPicPr>
            <p:cNvPr id="6" name="Picture 5"/>
            <p:cNvPicPr>
              <a:picLocks noChangeAspect="1" noChangeArrowheads="1"/>
            </p:cNvPicPr>
            <p:nvPr/>
          </p:nvPicPr>
          <p:blipFill>
            <a:blip r:embed="rId4" cstate="print"/>
            <a:srcRect/>
            <a:stretch>
              <a:fillRect/>
            </a:stretch>
          </p:blipFill>
          <p:spPr bwMode="auto">
            <a:xfrm>
              <a:off x="3146324" y="5157192"/>
              <a:ext cx="5242100" cy="974902"/>
            </a:xfrm>
            <a:prstGeom prst="rect">
              <a:avLst/>
            </a:prstGeom>
            <a:noFill/>
            <a:ln w="9525">
              <a:noFill/>
              <a:miter lim="800000"/>
              <a:headEnd/>
              <a:tailEnd/>
            </a:ln>
          </p:spPr>
        </p:pic>
        <p:grpSp>
          <p:nvGrpSpPr>
            <p:cNvPr id="10" name="Groupe 23"/>
            <p:cNvGrpSpPr>
              <a:grpSpLocks/>
            </p:cNvGrpSpPr>
            <p:nvPr/>
          </p:nvGrpSpPr>
          <p:grpSpPr bwMode="auto">
            <a:xfrm>
              <a:off x="1325301" y="5072074"/>
              <a:ext cx="1734531" cy="625146"/>
              <a:chOff x="81757" y="2146416"/>
              <a:chExt cx="1733776" cy="624978"/>
            </a:xfrm>
          </p:grpSpPr>
          <p:sp>
            <p:nvSpPr>
              <p:cNvPr id="11" name="Text Box 17"/>
              <p:cNvSpPr txBox="1">
                <a:spLocks noChangeArrowheads="1"/>
              </p:cNvSpPr>
              <p:nvPr/>
            </p:nvSpPr>
            <p:spPr bwMode="auto">
              <a:xfrm>
                <a:off x="81757" y="2146416"/>
                <a:ext cx="1204086" cy="369233"/>
              </a:xfrm>
              <a:prstGeom prst="rect">
                <a:avLst/>
              </a:prstGeom>
              <a:noFill/>
              <a:ln w="38100">
                <a:noFill/>
                <a:miter lim="800000"/>
                <a:headEnd/>
                <a:tailEnd/>
              </a:ln>
            </p:spPr>
            <p:txBody>
              <a:bodyPr wrap="square" anchor="ctr">
                <a:spAutoFit/>
              </a:bodyPr>
              <a:lstStyle/>
              <a:p>
                <a:pPr algn="ctr">
                  <a:spcBef>
                    <a:spcPct val="50000"/>
                  </a:spcBef>
                  <a:buFont typeface="Wingdings" pitchFamily="2" charset="2"/>
                  <a:buNone/>
                </a:pPr>
                <a:r>
                  <a:rPr lang="fr-FR" dirty="0" smtClean="0">
                    <a:solidFill>
                      <a:srgbClr val="FF0000"/>
                    </a:solidFill>
                    <a:latin typeface="Arial Narrow" pitchFamily="34" charset="0"/>
                  </a:rPr>
                  <a:t>Liste ALV</a:t>
                </a:r>
                <a:endParaRPr lang="fr-FR" dirty="0">
                  <a:solidFill>
                    <a:srgbClr val="FF0000"/>
                  </a:solidFill>
                  <a:latin typeface="Arial Narrow" pitchFamily="34" charset="0"/>
                </a:endParaRPr>
              </a:p>
            </p:txBody>
          </p:sp>
          <p:pic>
            <p:nvPicPr>
              <p:cNvPr id="12" name="Picture 18" descr="FlechePastel"/>
              <p:cNvPicPr>
                <a:picLocks noChangeAspect="1" noChangeArrowheads="1"/>
              </p:cNvPicPr>
              <p:nvPr/>
            </p:nvPicPr>
            <p:blipFill>
              <a:blip r:embed="rId5" cstate="print"/>
              <a:srcRect/>
              <a:stretch>
                <a:fillRect/>
              </a:stretch>
            </p:blipFill>
            <p:spPr bwMode="auto">
              <a:xfrm rot="16808351">
                <a:off x="1328963" y="2284825"/>
                <a:ext cx="334963" cy="638176"/>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Activer le mode ALV </a:t>
            </a:r>
            <a:r>
              <a:rPr lang="fr-CH" u="sng" dirty="0" err="1" smtClean="0"/>
              <a:t>Grid</a:t>
            </a:r>
            <a:r>
              <a:rPr lang="fr-CH" u="sng" dirty="0" smtClean="0"/>
              <a:t> (2)</a:t>
            </a:r>
          </a:p>
          <a:p>
            <a:pPr lvl="3"/>
            <a:endParaRPr lang="fr-CH" dirty="0" smtClean="0"/>
          </a:p>
          <a:p>
            <a:pPr lvl="1"/>
            <a:r>
              <a:rPr lang="fr-CH" dirty="0" smtClean="0"/>
              <a:t>Modifier les options propres à l'utilisateur</a:t>
            </a:r>
          </a:p>
          <a:p>
            <a:pPr lvl="2"/>
            <a:r>
              <a:rPr lang="fr-CH" dirty="0" smtClean="0"/>
              <a:t>Menu "Options / Paramètres utilisateurs"</a:t>
            </a:r>
          </a:p>
          <a:p>
            <a:pPr lvl="2"/>
            <a:r>
              <a:rPr lang="fr-CH" dirty="0" smtClean="0"/>
              <a:t>Onglet "Data Browser"</a:t>
            </a:r>
          </a:p>
          <a:p>
            <a:pPr lvl="3"/>
            <a:r>
              <a:rPr lang="fr-CH" dirty="0" smtClean="0"/>
              <a:t>Sélectionner "Représentation en grille ALV"</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27</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3"/>
          <p:cNvPicPr>
            <a:picLocks noChangeAspect="1" noChangeArrowheads="1"/>
          </p:cNvPicPr>
          <p:nvPr/>
        </p:nvPicPr>
        <p:blipFill>
          <a:blip r:embed="rId2" cstate="print"/>
          <a:srcRect/>
          <a:stretch>
            <a:fillRect/>
          </a:stretch>
        </p:blipFill>
        <p:spPr bwMode="auto">
          <a:xfrm>
            <a:off x="1401713" y="3381747"/>
            <a:ext cx="2162175" cy="695325"/>
          </a:xfrm>
          <a:prstGeom prst="rect">
            <a:avLst/>
          </a:prstGeom>
          <a:noFill/>
          <a:ln w="9525">
            <a:noFill/>
            <a:miter lim="800000"/>
            <a:headEnd/>
            <a:tailEnd/>
          </a:ln>
        </p:spPr>
      </p:pic>
      <p:pic>
        <p:nvPicPr>
          <p:cNvPr id="6" name="Picture 4"/>
          <p:cNvPicPr>
            <a:picLocks noChangeAspect="1" noChangeArrowheads="1"/>
          </p:cNvPicPr>
          <p:nvPr/>
        </p:nvPicPr>
        <p:blipFill>
          <a:blip r:embed="rId3" cstate="print"/>
          <a:srcRect/>
          <a:stretch>
            <a:fillRect/>
          </a:stretch>
        </p:blipFill>
        <p:spPr bwMode="auto">
          <a:xfrm>
            <a:off x="4533052" y="3789040"/>
            <a:ext cx="4143404" cy="2860069"/>
          </a:xfrm>
          <a:prstGeom prst="rect">
            <a:avLst/>
          </a:prstGeom>
          <a:noFill/>
          <a:ln w="9525">
            <a:noFill/>
            <a:miter lim="800000"/>
            <a:headEnd/>
            <a:tailEnd/>
          </a:ln>
        </p:spPr>
      </p:pic>
      <p:sp>
        <p:nvSpPr>
          <p:cNvPr id="7" name="Rectangle 6"/>
          <p:cNvSpPr/>
          <p:nvPr/>
        </p:nvSpPr>
        <p:spPr>
          <a:xfrm>
            <a:off x="4604490" y="4860610"/>
            <a:ext cx="1428760"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8" name="Rectangle 7"/>
          <p:cNvSpPr/>
          <p:nvPr/>
        </p:nvSpPr>
        <p:spPr>
          <a:xfrm>
            <a:off x="6604754" y="3931916"/>
            <a:ext cx="857256"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0" name="Forme 9"/>
          <p:cNvCxnSpPr>
            <a:stCxn id="5" idx="2"/>
            <a:endCxn id="6" idx="1"/>
          </p:cNvCxnSpPr>
          <p:nvPr/>
        </p:nvCxnSpPr>
        <p:spPr>
          <a:xfrm rot="16200000" flipH="1">
            <a:off x="2936925" y="3622947"/>
            <a:ext cx="1142003" cy="2050251"/>
          </a:xfrm>
          <a:prstGeom prst="bentConnector2">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457200" y="1142984"/>
            <a:ext cx="8363272" cy="5526376"/>
          </a:xfrm>
        </p:spPr>
        <p:txBody>
          <a:bodyPr>
            <a:normAutofit fontScale="85000" lnSpcReduction="10000"/>
          </a:bodyPr>
          <a:lstStyle/>
          <a:p>
            <a:r>
              <a:rPr lang="fr-CH" u="sng" dirty="0" smtClean="0"/>
              <a:t>Navigation via le clavier</a:t>
            </a:r>
          </a:p>
          <a:p>
            <a:pPr lvl="3"/>
            <a:endParaRPr lang="fr-CH" dirty="0" smtClean="0"/>
          </a:p>
          <a:p>
            <a:pPr lvl="1">
              <a:tabLst>
                <a:tab pos="3051175" algn="l"/>
                <a:tab pos="3232150" algn="l"/>
              </a:tabLst>
            </a:pPr>
            <a:r>
              <a:rPr lang="fr-CH" dirty="0" smtClean="0"/>
              <a:t>&lt; Flèche bas &gt; 	:	Passe à la ligne suivante.</a:t>
            </a:r>
          </a:p>
          <a:p>
            <a:pPr lvl="1">
              <a:tabLst>
                <a:tab pos="3051175" algn="l"/>
                <a:tab pos="3232150" algn="l"/>
              </a:tabLst>
            </a:pPr>
            <a:r>
              <a:rPr lang="fr-CH" dirty="0" smtClean="0"/>
              <a:t>&lt; Flèche haut &gt; 	:	Passe à la ligne précédente.</a:t>
            </a:r>
          </a:p>
          <a:p>
            <a:pPr lvl="1">
              <a:tabLst>
                <a:tab pos="3051175" algn="l"/>
                <a:tab pos="3232150" algn="l"/>
              </a:tabLst>
            </a:pPr>
            <a:r>
              <a:rPr lang="fr-CH" dirty="0" smtClean="0"/>
              <a:t>&lt; Flèche droite &gt; 	:	Saute à la colonne suivante.</a:t>
            </a:r>
          </a:p>
          <a:p>
            <a:pPr lvl="1">
              <a:tabLst>
                <a:tab pos="3051175" algn="l"/>
                <a:tab pos="3232150" algn="l"/>
              </a:tabLst>
            </a:pPr>
            <a:r>
              <a:rPr lang="fr-CH" dirty="0" smtClean="0"/>
              <a:t>&lt; Flèche gauche &gt; 	:	Saute à la colonne précédente.</a:t>
            </a:r>
          </a:p>
          <a:p>
            <a:pPr lvl="3">
              <a:tabLst>
                <a:tab pos="3051175" algn="l"/>
                <a:tab pos="3232150" algn="l"/>
              </a:tabLst>
            </a:pPr>
            <a:endParaRPr lang="fr-CH" dirty="0" smtClean="0"/>
          </a:p>
          <a:p>
            <a:pPr lvl="1">
              <a:tabLst>
                <a:tab pos="3051175" algn="l"/>
                <a:tab pos="3232150" algn="l"/>
              </a:tabLst>
            </a:pPr>
            <a:r>
              <a:rPr lang="fr-CH" dirty="0" smtClean="0"/>
              <a:t>&lt; Page Up &gt; 	:	Affiche la page suivante.</a:t>
            </a:r>
          </a:p>
          <a:p>
            <a:pPr lvl="1">
              <a:tabLst>
                <a:tab pos="3051175" algn="l"/>
                <a:tab pos="3232150" algn="l"/>
              </a:tabLst>
            </a:pPr>
            <a:r>
              <a:rPr lang="fr-CH" dirty="0" smtClean="0"/>
              <a:t>&lt; Page Down &gt; 	:	Affiche la page précédente.</a:t>
            </a:r>
          </a:p>
          <a:p>
            <a:pPr lvl="1">
              <a:tabLst>
                <a:tab pos="3051175" algn="l"/>
                <a:tab pos="3232150" algn="l"/>
              </a:tabLst>
            </a:pPr>
            <a:r>
              <a:rPr lang="fr-CH" dirty="0" smtClean="0"/>
              <a:t>&lt; Ctrl &gt; + &lt; Home &gt; 	:	Revient sur le premier enregistrement.</a:t>
            </a:r>
          </a:p>
          <a:p>
            <a:pPr lvl="1">
              <a:tabLst>
                <a:tab pos="3051175" algn="l"/>
                <a:tab pos="3232150" algn="l"/>
              </a:tabLst>
            </a:pPr>
            <a:r>
              <a:rPr lang="fr-CH" dirty="0" smtClean="0"/>
              <a:t>&lt; Ctrl &gt; + &lt; End &gt; 	:	Se positionne sur le dernier enregistrement.</a:t>
            </a:r>
          </a:p>
          <a:p>
            <a:pPr lvl="1">
              <a:tabLst>
                <a:tab pos="3051175" algn="l"/>
                <a:tab pos="3232150" algn="l"/>
              </a:tabLst>
            </a:pPr>
            <a:r>
              <a:rPr lang="fr-CH" dirty="0" smtClean="0"/>
              <a:t>&lt; Ctrl &gt; + &lt; Page Up &gt; 	:	Revient sur le premier enregistrement.</a:t>
            </a:r>
          </a:p>
          <a:p>
            <a:pPr lvl="1">
              <a:tabLst>
                <a:tab pos="3051175" algn="l"/>
                <a:tab pos="3232150" algn="l"/>
              </a:tabLst>
            </a:pPr>
            <a:r>
              <a:rPr lang="fr-CH" dirty="0" smtClean="0"/>
              <a:t>&lt; Ctrl &gt; + &lt; Page Down &gt; 	:	Se positionne sur le dernier enregistrement.</a:t>
            </a:r>
          </a:p>
          <a:p>
            <a:pPr lvl="3">
              <a:tabLst>
                <a:tab pos="3051175" algn="l"/>
                <a:tab pos="3232150" algn="l"/>
              </a:tabLst>
            </a:pPr>
            <a:endParaRPr lang="fr-CH" dirty="0" smtClean="0"/>
          </a:p>
          <a:p>
            <a:pPr lvl="1">
              <a:tabLst>
                <a:tab pos="3051175" algn="l"/>
                <a:tab pos="3232150" algn="l"/>
              </a:tabLst>
            </a:pPr>
            <a:r>
              <a:rPr lang="fr-CH" b="1" dirty="0" smtClean="0">
                <a:solidFill>
                  <a:srgbClr val="FF0000"/>
                </a:solidFill>
              </a:rPr>
              <a:t>&lt; Tab &gt;</a:t>
            </a:r>
            <a:r>
              <a:rPr lang="fr-CH" dirty="0" smtClean="0"/>
              <a:t> 	:	Saute à la colonne suivante. </a:t>
            </a:r>
          </a:p>
          <a:p>
            <a:pPr lvl="1">
              <a:buNone/>
              <a:tabLst>
                <a:tab pos="3051175" algn="l"/>
                <a:tab pos="3232150" algn="l"/>
              </a:tabLst>
            </a:pPr>
            <a:r>
              <a:rPr lang="fr-CH" dirty="0" smtClean="0"/>
              <a:t>			Si l’on se trouve sur la dernière colonne, le curseur se</a:t>
            </a:r>
          </a:p>
          <a:p>
            <a:pPr lvl="1">
              <a:buNone/>
              <a:tabLst>
                <a:tab pos="3051175" algn="l"/>
                <a:tab pos="3232150" algn="l"/>
              </a:tabLst>
            </a:pPr>
            <a:r>
              <a:rPr lang="fr-CH" dirty="0" smtClean="0"/>
              <a:t>			positionne sur la première cellule de la ligne suivante.</a:t>
            </a:r>
          </a:p>
          <a:p>
            <a:pPr lvl="1">
              <a:tabLst>
                <a:tab pos="3051175" algn="l"/>
                <a:tab pos="3232150" algn="l"/>
              </a:tabLst>
            </a:pPr>
            <a:r>
              <a:rPr lang="fr-CH" b="1" dirty="0" smtClean="0">
                <a:solidFill>
                  <a:srgbClr val="FF0000"/>
                </a:solidFill>
              </a:rPr>
              <a:t>&lt; Shift &gt; </a:t>
            </a:r>
            <a:r>
              <a:rPr lang="fr-CH" dirty="0" smtClean="0"/>
              <a:t>+</a:t>
            </a:r>
            <a:r>
              <a:rPr lang="fr-CH" b="1" dirty="0" smtClean="0">
                <a:solidFill>
                  <a:srgbClr val="FF0000"/>
                </a:solidFill>
              </a:rPr>
              <a:t> &lt; Tab &gt;</a:t>
            </a:r>
            <a:r>
              <a:rPr lang="fr-CH" dirty="0" smtClean="0"/>
              <a:t> 	:	Saute à la colonne précédente.</a:t>
            </a:r>
          </a:p>
          <a:p>
            <a:pPr lvl="1">
              <a:buNone/>
              <a:tabLst>
                <a:tab pos="3051175" algn="l"/>
                <a:tab pos="3232150" algn="l"/>
              </a:tabLst>
            </a:pPr>
            <a:r>
              <a:rPr lang="fr-CH" dirty="0" smtClean="0"/>
              <a:t>			Si l’on se trouve sur la première colonne, le curseur se</a:t>
            </a:r>
          </a:p>
          <a:p>
            <a:pPr lvl="1">
              <a:buNone/>
              <a:tabLst>
                <a:tab pos="3051175" algn="l"/>
                <a:tab pos="3232150" algn="l"/>
              </a:tabLst>
            </a:pPr>
            <a:r>
              <a:rPr lang="fr-CH" dirty="0" smtClean="0"/>
              <a:t>			positionne sur la dernière cellule de la ligne précédente.</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28</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FR" u="sng" dirty="0" smtClean="0"/>
              <a:t>Simple sélection de ligne</a:t>
            </a:r>
          </a:p>
          <a:p>
            <a:pPr lvl="3"/>
            <a:endParaRPr lang="fr-FR" dirty="0" smtClean="0"/>
          </a:p>
          <a:p>
            <a:pPr lvl="1"/>
            <a:r>
              <a:rPr lang="fr-FR" dirty="0" smtClean="0"/>
              <a:t>La sélection d’une ligne s’obtient en cliquant sur la ligne désirée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29</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8"/>
          <p:cNvGrpSpPr/>
          <p:nvPr/>
        </p:nvGrpSpPr>
        <p:grpSpPr>
          <a:xfrm>
            <a:off x="428596" y="2857496"/>
            <a:ext cx="8255029" cy="2901119"/>
            <a:chOff x="428596" y="2857496"/>
            <a:chExt cx="8255029" cy="2901119"/>
          </a:xfrm>
        </p:grpSpPr>
        <p:grpSp>
          <p:nvGrpSpPr>
            <p:cNvPr id="8" name="Groupe 9"/>
            <p:cNvGrpSpPr>
              <a:grpSpLocks/>
            </p:cNvGrpSpPr>
            <p:nvPr/>
          </p:nvGrpSpPr>
          <p:grpSpPr bwMode="auto">
            <a:xfrm>
              <a:off x="428596" y="5201027"/>
              <a:ext cx="1363664" cy="557588"/>
              <a:chOff x="142844" y="5741208"/>
              <a:chExt cx="1364061" cy="557192"/>
            </a:xfrm>
          </p:grpSpPr>
          <p:sp>
            <p:nvSpPr>
              <p:cNvPr id="10" name="Text Box 17"/>
              <p:cNvSpPr txBox="1">
                <a:spLocks noChangeArrowheads="1"/>
              </p:cNvSpPr>
              <p:nvPr/>
            </p:nvSpPr>
            <p:spPr bwMode="auto">
              <a:xfrm>
                <a:off x="142844" y="5929330"/>
                <a:ext cx="968635" cy="369070"/>
              </a:xfrm>
              <a:prstGeom prst="rect">
                <a:avLst/>
              </a:prstGeom>
              <a:noFill/>
              <a:ln w="38100">
                <a:noFill/>
                <a:miter lim="800000"/>
                <a:headEnd/>
                <a:tailEnd/>
              </a:ln>
            </p:spPr>
            <p:txBody>
              <a:bodyPr wrap="square" anchor="ctr">
                <a:spAutoFit/>
              </a:bodyPr>
              <a:lstStyle/>
              <a:p>
                <a:pPr algn="ctr">
                  <a:spcBef>
                    <a:spcPct val="50000"/>
                  </a:spcBef>
                  <a:buFont typeface="Wingdings" pitchFamily="2" charset="2"/>
                  <a:buNone/>
                </a:pPr>
                <a:r>
                  <a:rPr lang="fr-FR" dirty="0">
                    <a:solidFill>
                      <a:srgbClr val="FF0000"/>
                    </a:solidFill>
                    <a:latin typeface="Arial Narrow" pitchFamily="34" charset="0"/>
                  </a:rPr>
                  <a:t>Sélection</a:t>
                </a:r>
              </a:p>
            </p:txBody>
          </p:sp>
          <p:pic>
            <p:nvPicPr>
              <p:cNvPr id="11" name="Picture 18" descr="FlechePastel"/>
              <p:cNvPicPr>
                <a:picLocks noChangeAspect="1" noChangeArrowheads="1"/>
              </p:cNvPicPr>
              <p:nvPr/>
            </p:nvPicPr>
            <p:blipFill>
              <a:blip r:embed="rId3" cstate="print"/>
              <a:srcRect/>
              <a:stretch>
                <a:fillRect/>
              </a:stretch>
            </p:blipFill>
            <p:spPr bwMode="auto">
              <a:xfrm rot="-7864427">
                <a:off x="1020335" y="5589602"/>
                <a:ext cx="334963" cy="638176"/>
              </a:xfrm>
              <a:prstGeom prst="rect">
                <a:avLst/>
              </a:prstGeom>
              <a:noFill/>
              <a:ln w="9525">
                <a:noFill/>
                <a:miter lim="800000"/>
                <a:headEnd/>
                <a:tailEnd/>
              </a:ln>
            </p:spPr>
          </p:pic>
        </p:grpSp>
        <p:pic>
          <p:nvPicPr>
            <p:cNvPr id="9" name="Picture 1" descr="F:\VALAIS_SAP_FORMATION\PrintScreen\ECC_SAP12F_Printscreen\SAP12F_002.jpg"/>
            <p:cNvPicPr>
              <a:picLocks noChangeAspect="1" noChangeArrowheads="1"/>
            </p:cNvPicPr>
            <p:nvPr/>
          </p:nvPicPr>
          <p:blipFill>
            <a:blip r:embed="rId4" cstate="print"/>
            <a:srcRect b="31818"/>
            <a:stretch>
              <a:fillRect/>
            </a:stretch>
          </p:blipFill>
          <p:spPr bwMode="auto">
            <a:xfrm>
              <a:off x="1897016" y="2857496"/>
              <a:ext cx="6786609" cy="2804905"/>
            </a:xfrm>
            <a:prstGeom prst="rect">
              <a:avLst/>
            </a:prstGeom>
            <a:noFill/>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half" idx="1"/>
          </p:nvPr>
        </p:nvSpPr>
        <p:spPr/>
        <p:txBody>
          <a:bodyPr/>
          <a:lstStyle/>
          <a:p>
            <a:r>
              <a:rPr lang="fr-CH" dirty="0" smtClean="0"/>
              <a:t>Introduction</a:t>
            </a:r>
          </a:p>
          <a:p>
            <a:r>
              <a:rPr lang="fr-CH" dirty="0" smtClean="0"/>
              <a:t>Variantes SAP</a:t>
            </a:r>
          </a:p>
          <a:p>
            <a:r>
              <a:rPr lang="fr-CH" dirty="0" smtClean="0"/>
              <a:t>ALV </a:t>
            </a:r>
            <a:r>
              <a:rPr lang="fr-CH" dirty="0" err="1" smtClean="0"/>
              <a:t>Grid</a:t>
            </a:r>
            <a:endParaRPr lang="fr-CH" dirty="0" smtClean="0"/>
          </a:p>
          <a:p>
            <a:r>
              <a:rPr lang="fr-CH" dirty="0" smtClean="0"/>
              <a:t>Conclusion</a:t>
            </a:r>
            <a:endParaRPr lang="fr-CH" dirty="0"/>
          </a:p>
        </p:txBody>
      </p:sp>
      <p:sp>
        <p:nvSpPr>
          <p:cNvPr id="6" name="Espace réservé du contenu 5"/>
          <p:cNvSpPr>
            <a:spLocks noGrp="1"/>
          </p:cNvSpPr>
          <p:nvPr>
            <p:ph sz="half" idx="2"/>
          </p:nvPr>
        </p:nvSpPr>
        <p:spPr/>
        <p:txBody>
          <a:bodyPr/>
          <a:lstStyle/>
          <a:p>
            <a:r>
              <a:rPr lang="fr-CH" dirty="0" smtClean="0"/>
              <a:t>4 - 9</a:t>
            </a:r>
          </a:p>
          <a:p>
            <a:r>
              <a:rPr lang="fr-CH" dirty="0" smtClean="0"/>
              <a:t>10 - 23</a:t>
            </a:r>
          </a:p>
          <a:p>
            <a:r>
              <a:rPr lang="fr-CH" dirty="0" smtClean="0"/>
              <a:t>24 - 83</a:t>
            </a:r>
          </a:p>
          <a:p>
            <a:r>
              <a:rPr lang="fr-CH" smtClean="0"/>
              <a:t>84 - 85</a:t>
            </a:r>
            <a:endParaRPr lang="fr-CH" dirty="0"/>
          </a:p>
        </p:txBody>
      </p:sp>
      <p:sp>
        <p:nvSpPr>
          <p:cNvPr id="4" name="Espace réservé du numéro de diapositive 3"/>
          <p:cNvSpPr>
            <a:spLocks noGrp="1"/>
          </p:cNvSpPr>
          <p:nvPr>
            <p:ph type="sldNum" sz="quarter" idx="12"/>
          </p:nvPr>
        </p:nvSpPr>
        <p:spPr/>
        <p:txBody>
          <a:bodyPr/>
          <a:lstStyle/>
          <a:p>
            <a:fld id="{1116E1D0-6B21-4889-9511-78F236635347}" type="slidenum">
              <a:rPr lang="fr-CH" smtClean="0"/>
              <a:pPr/>
              <a:t>3</a:t>
            </a:fld>
            <a:endParaRPr lang="fr-CH" dirty="0"/>
          </a:p>
        </p:txBody>
      </p:sp>
      <p:sp>
        <p:nvSpPr>
          <p:cNvPr id="2" name="Titre 1"/>
          <p:cNvSpPr>
            <a:spLocks noGrp="1"/>
          </p:cNvSpPr>
          <p:nvPr>
            <p:ph type="title"/>
          </p:nvPr>
        </p:nvSpPr>
        <p:spPr>
          <a:prstGeom prst="rect">
            <a:avLst/>
          </a:prstGeom>
        </p:spPr>
        <p:txBody>
          <a:bodyPr/>
          <a:lstStyle/>
          <a:p>
            <a:r>
              <a:rPr lang="fr-CH" dirty="0" smtClean="0"/>
              <a:t>Overview</a:t>
            </a:r>
            <a:endParaRPr lang="fr-CH"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Multiple sélection de ligne</a:t>
            </a:r>
          </a:p>
          <a:p>
            <a:pPr lvl="3">
              <a:defRPr/>
            </a:pPr>
            <a:endParaRPr lang="fr-CH" dirty="0" smtClean="0"/>
          </a:p>
          <a:p>
            <a:pPr lvl="1">
              <a:defRPr/>
            </a:pPr>
            <a:r>
              <a:rPr lang="fr-CH" dirty="0" smtClean="0"/>
              <a:t>Sélection de lignes adjacentes : </a:t>
            </a:r>
          </a:p>
          <a:p>
            <a:pPr lvl="2">
              <a:defRPr/>
            </a:pPr>
            <a:r>
              <a:rPr lang="fr-CH" dirty="0" smtClean="0"/>
              <a:t>Appuyer et maintenir la touche </a:t>
            </a:r>
            <a:r>
              <a:rPr lang="fr-CH" dirty="0" smtClean="0">
                <a:solidFill>
                  <a:srgbClr val="FF0000"/>
                </a:solidFill>
              </a:rPr>
              <a:t>&lt;Shift&gt;</a:t>
            </a:r>
            <a:r>
              <a:rPr lang="fr-CH" dirty="0" smtClean="0"/>
              <a:t> du clavier</a:t>
            </a:r>
          </a:p>
          <a:p>
            <a:pPr lvl="2">
              <a:defRPr/>
            </a:pPr>
            <a:r>
              <a:rPr lang="fr-CH" dirty="0" smtClean="0"/>
              <a:t>Sélectionner la 1</a:t>
            </a:r>
            <a:r>
              <a:rPr lang="fr-CH" baseline="30000" dirty="0" smtClean="0"/>
              <a:t>ère</a:t>
            </a:r>
            <a:r>
              <a:rPr lang="fr-CH" dirty="0" smtClean="0"/>
              <a:t> et la dernière ligne désirée</a:t>
            </a:r>
          </a:p>
          <a:p>
            <a:pPr lvl="2">
              <a:defRPr/>
            </a:pPr>
            <a:r>
              <a:rPr lang="fr-CH" dirty="0" smtClean="0"/>
              <a:t>La sélection comprendra toutes les lignes entre ces 2 points</a:t>
            </a:r>
          </a:p>
          <a:p>
            <a:pPr lvl="2">
              <a:defRPr/>
            </a:pPr>
            <a:r>
              <a:rPr lang="fr-CH" dirty="0" smtClean="0"/>
              <a:t>Relâcher la touche </a:t>
            </a:r>
            <a:r>
              <a:rPr lang="fr-CH" dirty="0" smtClean="0">
                <a:solidFill>
                  <a:srgbClr val="FF0000"/>
                </a:solidFill>
              </a:rPr>
              <a:t>&lt;Shift&gt;</a:t>
            </a:r>
            <a:r>
              <a:rPr lang="fr-CH" dirty="0" smtClean="0"/>
              <a:t>.</a:t>
            </a:r>
          </a:p>
          <a:p>
            <a:pPr lvl="3">
              <a:defRPr/>
            </a:pPr>
            <a:endParaRPr lang="fr-CH" dirty="0" smtClean="0"/>
          </a:p>
          <a:p>
            <a:pPr lvl="3">
              <a:defRPr/>
            </a:pPr>
            <a:endParaRPr lang="fr-CH" dirty="0" smtClean="0"/>
          </a:p>
          <a:p>
            <a:pPr lvl="1">
              <a:defRPr/>
            </a:pPr>
            <a:r>
              <a:rPr lang="fr-CH" dirty="0" smtClean="0"/>
              <a:t>Sélection de lignes non adjacentes : </a:t>
            </a:r>
          </a:p>
          <a:p>
            <a:pPr lvl="2">
              <a:defRPr/>
            </a:pPr>
            <a:r>
              <a:rPr lang="fr-CH" dirty="0" smtClean="0"/>
              <a:t>Appuyer et maintenir la touche </a:t>
            </a:r>
            <a:r>
              <a:rPr lang="fr-CH" dirty="0" smtClean="0">
                <a:solidFill>
                  <a:srgbClr val="FF0000"/>
                </a:solidFill>
              </a:rPr>
              <a:t>&lt;Ctrl&gt;</a:t>
            </a:r>
            <a:r>
              <a:rPr lang="fr-CH" dirty="0" smtClean="0"/>
              <a:t> du clavier</a:t>
            </a:r>
          </a:p>
          <a:p>
            <a:pPr lvl="2">
              <a:defRPr/>
            </a:pPr>
            <a:r>
              <a:rPr lang="fr-CH" dirty="0" smtClean="0"/>
              <a:t>Cliquer successivement sur les lignes que vous désirez sélectionner.</a:t>
            </a:r>
          </a:p>
          <a:p>
            <a:pPr lvl="2">
              <a:defRPr/>
            </a:pPr>
            <a:r>
              <a:rPr lang="fr-CH" dirty="0" smtClean="0"/>
              <a:t>Relâcher la touche </a:t>
            </a:r>
            <a:r>
              <a:rPr lang="fr-CH" dirty="0" smtClean="0">
                <a:solidFill>
                  <a:srgbClr val="FF0000"/>
                </a:solidFill>
              </a:rPr>
              <a:t>&lt;Ctrl&gt;</a:t>
            </a:r>
            <a:r>
              <a:rPr lang="fr-CH" dirty="0" smtClean="0"/>
              <a:t>.</a:t>
            </a:r>
          </a:p>
          <a:p>
            <a:pPr lvl="3">
              <a:defRPr/>
            </a:pPr>
            <a:endParaRPr lang="fr-CH" dirty="0" smtClean="0"/>
          </a:p>
          <a:p>
            <a:pPr lvl="3">
              <a:defRPr/>
            </a:pPr>
            <a:endParaRPr lang="fr-CH" dirty="0" smtClean="0"/>
          </a:p>
          <a:p>
            <a:pPr lvl="1">
              <a:defRPr/>
            </a:pPr>
            <a:r>
              <a:rPr lang="fr-CH" dirty="0" smtClean="0"/>
              <a:t>Sélection de toutes les lignes : </a:t>
            </a:r>
          </a:p>
          <a:p>
            <a:pPr lvl="2">
              <a:defRPr/>
            </a:pPr>
            <a:r>
              <a:rPr lang="fr-CH" dirty="0" smtClean="0"/>
              <a:t>Appuyer simultanément sur les touches </a:t>
            </a:r>
            <a:r>
              <a:rPr lang="fr-CH" dirty="0" smtClean="0">
                <a:solidFill>
                  <a:srgbClr val="FF0000"/>
                </a:solidFill>
              </a:rPr>
              <a:t>&lt;Ctrl&gt; + &lt;A&gt;</a:t>
            </a:r>
            <a:r>
              <a:rPr lang="fr-CH" dirty="0" smtClean="0"/>
              <a:t>.</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30</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Simple sélection de colonne</a:t>
            </a:r>
            <a:endParaRPr lang="fr-FR" u="sng" dirty="0" smtClean="0"/>
          </a:p>
          <a:p>
            <a:pPr lvl="3"/>
            <a:endParaRPr lang="fr-FR" dirty="0" smtClean="0"/>
          </a:p>
          <a:p>
            <a:pPr lvl="1"/>
            <a:r>
              <a:rPr lang="fr-FR" dirty="0" smtClean="0"/>
              <a:t>La sélection d’une colonne s’obtient en cliquant sur l’entête de la colonne désirée</a:t>
            </a:r>
          </a:p>
          <a:p>
            <a:pPr lvl="3"/>
            <a:endParaRPr lang="fr-FR" dirty="0" smtClean="0"/>
          </a:p>
          <a:p>
            <a:pPr lvl="3"/>
            <a:endParaRPr lang="fr-FR" dirty="0" smtClean="0"/>
          </a:p>
          <a:p>
            <a:pPr lvl="3"/>
            <a:endParaRPr lang="fr-FR" dirty="0" smtClean="0"/>
          </a:p>
          <a:p>
            <a:pPr lvl="3"/>
            <a:endParaRPr lang="fr-FR" dirty="0" smtClean="0"/>
          </a:p>
          <a:p>
            <a:pPr lvl="3"/>
            <a:endParaRPr lang="fr-FR" dirty="0" smtClean="0"/>
          </a:p>
          <a:p>
            <a:pPr lvl="3"/>
            <a:endParaRPr lang="fr-FR" dirty="0" smtClean="0"/>
          </a:p>
          <a:p>
            <a:pPr lvl="3"/>
            <a:endParaRPr lang="fr-FR" dirty="0" smtClean="0"/>
          </a:p>
          <a:p>
            <a:pPr lvl="3"/>
            <a:endParaRPr lang="fr-FR" dirty="0" smtClean="0"/>
          </a:p>
          <a:p>
            <a:pPr lvl="1"/>
            <a:r>
              <a:rPr lang="fr-FR" dirty="0" smtClean="0"/>
              <a:t>Après un bref instant, une info-bulle apparaît. Cette info-bulle contient un descriptif plus complet du contenu de la colonne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31</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8"/>
          <p:cNvGrpSpPr/>
          <p:nvPr/>
        </p:nvGrpSpPr>
        <p:grpSpPr>
          <a:xfrm>
            <a:off x="1259632" y="2636912"/>
            <a:ext cx="6929486" cy="1152128"/>
            <a:chOff x="1571604" y="2919814"/>
            <a:chExt cx="6929486" cy="1152128"/>
          </a:xfrm>
        </p:grpSpPr>
        <p:pic>
          <p:nvPicPr>
            <p:cNvPr id="8" name="Picture 1" descr="F:\VALAIS_SAP_FORMATION\PrintScreen\ECC_SAP12F_Printscreen\SAP12F_003.jpg"/>
            <p:cNvPicPr>
              <a:picLocks noChangeAspect="1" noChangeArrowheads="1"/>
            </p:cNvPicPr>
            <p:nvPr/>
          </p:nvPicPr>
          <p:blipFill>
            <a:blip r:embed="rId2" cstate="print"/>
            <a:srcRect/>
            <a:stretch>
              <a:fillRect/>
            </a:stretch>
          </p:blipFill>
          <p:spPr bwMode="auto">
            <a:xfrm>
              <a:off x="1571604" y="2919814"/>
              <a:ext cx="6929486" cy="1143008"/>
            </a:xfrm>
            <a:prstGeom prst="rect">
              <a:avLst/>
            </a:prstGeom>
            <a:noFill/>
          </p:spPr>
        </p:pic>
        <p:sp>
          <p:nvSpPr>
            <p:cNvPr id="9" name="Rectangle 11"/>
            <p:cNvSpPr/>
            <p:nvPr/>
          </p:nvSpPr>
          <p:spPr>
            <a:xfrm>
              <a:off x="3857620" y="3429000"/>
              <a:ext cx="1214446" cy="64294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grpSp>
        <p:nvGrpSpPr>
          <p:cNvPr id="10" name="Gruppieren 12"/>
          <p:cNvGrpSpPr/>
          <p:nvPr/>
        </p:nvGrpSpPr>
        <p:grpSpPr>
          <a:xfrm>
            <a:off x="1331640" y="5238320"/>
            <a:ext cx="6938416" cy="1143008"/>
            <a:chOff x="1634112" y="5072074"/>
            <a:chExt cx="6938416" cy="1143008"/>
          </a:xfrm>
        </p:grpSpPr>
        <p:pic>
          <p:nvPicPr>
            <p:cNvPr id="11" name="Picture 2" descr="F:\VALAIS_SAP_FORMATION\PrintScreen\ECC_SAP12F_Printscreen\SAP12F_004.jpg"/>
            <p:cNvPicPr>
              <a:picLocks noChangeAspect="1" noChangeArrowheads="1"/>
            </p:cNvPicPr>
            <p:nvPr/>
          </p:nvPicPr>
          <p:blipFill>
            <a:blip r:embed="rId3" cstate="print"/>
            <a:srcRect/>
            <a:stretch>
              <a:fillRect/>
            </a:stretch>
          </p:blipFill>
          <p:spPr bwMode="auto">
            <a:xfrm>
              <a:off x="1634112" y="5072074"/>
              <a:ext cx="6938416" cy="1143008"/>
            </a:xfrm>
            <a:prstGeom prst="rect">
              <a:avLst/>
            </a:prstGeom>
            <a:noFill/>
          </p:spPr>
        </p:pic>
        <p:sp>
          <p:nvSpPr>
            <p:cNvPr id="12" name="Rectangle 13"/>
            <p:cNvSpPr/>
            <p:nvPr/>
          </p:nvSpPr>
          <p:spPr>
            <a:xfrm>
              <a:off x="3920128" y="5572140"/>
              <a:ext cx="1214446" cy="428628"/>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Multiple sélection de colonnes</a:t>
            </a:r>
          </a:p>
          <a:p>
            <a:pPr lvl="3">
              <a:defRPr/>
            </a:pPr>
            <a:endParaRPr lang="fr-CH" dirty="0" smtClean="0"/>
          </a:p>
          <a:p>
            <a:pPr lvl="1">
              <a:defRPr/>
            </a:pPr>
            <a:r>
              <a:rPr lang="fr-CH" dirty="0" smtClean="0"/>
              <a:t>Sélection de colonnes adjacentes</a:t>
            </a:r>
          </a:p>
          <a:p>
            <a:pPr lvl="2">
              <a:defRPr/>
            </a:pPr>
            <a:r>
              <a:rPr lang="fr-CH" dirty="0" smtClean="0"/>
              <a:t>Appuyer et maintenir la touche </a:t>
            </a:r>
            <a:r>
              <a:rPr lang="fr-CH" dirty="0" smtClean="0">
                <a:solidFill>
                  <a:srgbClr val="FF0000"/>
                </a:solidFill>
              </a:rPr>
              <a:t>&lt;Shift&gt;</a:t>
            </a:r>
            <a:r>
              <a:rPr lang="fr-CH" dirty="0" smtClean="0"/>
              <a:t> du clavier</a:t>
            </a:r>
          </a:p>
          <a:p>
            <a:pPr lvl="2">
              <a:defRPr/>
            </a:pPr>
            <a:r>
              <a:rPr lang="fr-CH" dirty="0" smtClean="0"/>
              <a:t>Sélectionner le 1</a:t>
            </a:r>
            <a:r>
              <a:rPr lang="fr-CH" baseline="30000" dirty="0" smtClean="0"/>
              <a:t>er</a:t>
            </a:r>
            <a:r>
              <a:rPr lang="fr-CH" dirty="0" smtClean="0"/>
              <a:t> et le dernier en-tête de colonne désiré</a:t>
            </a:r>
          </a:p>
          <a:p>
            <a:pPr lvl="2">
              <a:defRPr/>
            </a:pPr>
            <a:r>
              <a:rPr lang="fr-CH" dirty="0" smtClean="0"/>
              <a:t>La sélection comprendra toutes les colonnes entre ces 2 points</a:t>
            </a:r>
          </a:p>
          <a:p>
            <a:pPr lvl="2">
              <a:defRPr/>
            </a:pPr>
            <a:r>
              <a:rPr lang="fr-CH" dirty="0" smtClean="0"/>
              <a:t>Relâcher la touche </a:t>
            </a:r>
            <a:r>
              <a:rPr lang="fr-CH" dirty="0" smtClean="0">
                <a:solidFill>
                  <a:srgbClr val="FF0000"/>
                </a:solidFill>
              </a:rPr>
              <a:t>&lt;Shift&gt;</a:t>
            </a:r>
            <a:r>
              <a:rPr lang="fr-CH" dirty="0" smtClean="0"/>
              <a:t>.</a:t>
            </a:r>
          </a:p>
          <a:p>
            <a:pPr lvl="1">
              <a:defRPr/>
            </a:pPr>
            <a:r>
              <a:rPr lang="fr-CH" dirty="0" smtClean="0"/>
              <a:t>Ou</a:t>
            </a:r>
          </a:p>
          <a:p>
            <a:pPr lvl="2">
              <a:defRPr/>
            </a:pPr>
            <a:r>
              <a:rPr lang="fr-CH" dirty="0" smtClean="0"/>
              <a:t>Cliquer sur l’entête de la première colonne à sélectionner et maintenir le bouton de la souris enfoncé.</a:t>
            </a:r>
          </a:p>
          <a:p>
            <a:pPr lvl="2">
              <a:defRPr/>
            </a:pPr>
            <a:r>
              <a:rPr lang="fr-CH" dirty="0" smtClean="0"/>
              <a:t>Déplacer le curseur de la souris vers la droite ou vers la gauche tout en maintenant le bouton de la souris enfoncé.</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32</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 descr="F:\VALAIS_SAP_FORMATION\PrintScreen\ECC_SAP12F_Printscreen\SAP12F_005.jpg"/>
          <p:cNvPicPr>
            <a:picLocks noChangeAspect="1" noChangeArrowheads="1"/>
          </p:cNvPicPr>
          <p:nvPr/>
        </p:nvPicPr>
        <p:blipFill>
          <a:blip r:embed="rId2" cstate="print"/>
          <a:srcRect/>
          <a:stretch>
            <a:fillRect/>
          </a:stretch>
        </p:blipFill>
        <p:spPr bwMode="auto">
          <a:xfrm>
            <a:off x="1428728" y="5237750"/>
            <a:ext cx="7348565" cy="1071570"/>
          </a:xfrm>
          <a:prstGeom prst="rect">
            <a:avLst/>
          </a:prstGeom>
          <a:noFill/>
        </p:spPr>
      </p:pic>
      <p:sp>
        <p:nvSpPr>
          <p:cNvPr id="8" name="Rectangle 7"/>
          <p:cNvSpPr/>
          <p:nvPr/>
        </p:nvSpPr>
        <p:spPr>
          <a:xfrm>
            <a:off x="2133559" y="5737816"/>
            <a:ext cx="3000396" cy="57150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Multiple sélection de colonnes</a:t>
            </a:r>
          </a:p>
          <a:p>
            <a:pPr lvl="3">
              <a:defRPr/>
            </a:pPr>
            <a:endParaRPr lang="fr-CH" dirty="0" smtClean="0"/>
          </a:p>
          <a:p>
            <a:pPr lvl="1">
              <a:defRPr/>
            </a:pPr>
            <a:r>
              <a:rPr lang="fr-CH" dirty="0" smtClean="0"/>
              <a:t>Sélection de colonnes non adjacentes</a:t>
            </a:r>
          </a:p>
          <a:p>
            <a:pPr lvl="2">
              <a:defRPr/>
            </a:pPr>
            <a:r>
              <a:rPr lang="fr-CH" dirty="0" smtClean="0"/>
              <a:t>Appuyer et maintenir la touche </a:t>
            </a:r>
            <a:r>
              <a:rPr lang="fr-CH" dirty="0" smtClean="0">
                <a:solidFill>
                  <a:srgbClr val="FF0000"/>
                </a:solidFill>
              </a:rPr>
              <a:t>&lt;Ctrl&gt;</a:t>
            </a:r>
            <a:r>
              <a:rPr lang="fr-CH" dirty="0" smtClean="0"/>
              <a:t> du clavier</a:t>
            </a:r>
          </a:p>
          <a:p>
            <a:pPr lvl="2">
              <a:defRPr/>
            </a:pPr>
            <a:r>
              <a:rPr lang="fr-CH" dirty="0" smtClean="0"/>
              <a:t>Cliquer successivement sur les en-têtes de colonnes désirés</a:t>
            </a:r>
          </a:p>
          <a:p>
            <a:pPr lvl="2">
              <a:defRPr/>
            </a:pPr>
            <a:r>
              <a:rPr lang="fr-CH" dirty="0" smtClean="0"/>
              <a:t>Relâcher la touche </a:t>
            </a:r>
            <a:r>
              <a:rPr lang="fr-CH" dirty="0" smtClean="0">
                <a:solidFill>
                  <a:srgbClr val="FF0000"/>
                </a:solidFill>
              </a:rPr>
              <a:t>&lt;Ctrl&gt;</a:t>
            </a:r>
            <a:r>
              <a:rPr lang="fr-CH" dirty="0" smtClean="0"/>
              <a:t>.</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33</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8"/>
          <p:cNvGrpSpPr/>
          <p:nvPr/>
        </p:nvGrpSpPr>
        <p:grpSpPr>
          <a:xfrm>
            <a:off x="1000936" y="3587836"/>
            <a:ext cx="7315480" cy="1857388"/>
            <a:chOff x="1285852" y="3786190"/>
            <a:chExt cx="7315480" cy="1857388"/>
          </a:xfrm>
        </p:grpSpPr>
        <p:pic>
          <p:nvPicPr>
            <p:cNvPr id="8" name="Picture 1" descr="F:\VALAIS_SAP_FORMATION\PrintScreen\ECC_SAP12F_Printscreen\SAP12F_006.jpg"/>
            <p:cNvPicPr>
              <a:picLocks noChangeAspect="1" noChangeArrowheads="1"/>
            </p:cNvPicPr>
            <p:nvPr/>
          </p:nvPicPr>
          <p:blipFill>
            <a:blip r:embed="rId2" cstate="print"/>
            <a:srcRect/>
            <a:stretch>
              <a:fillRect/>
            </a:stretch>
          </p:blipFill>
          <p:spPr bwMode="auto">
            <a:xfrm>
              <a:off x="1285852" y="3786190"/>
              <a:ext cx="7315480" cy="1857388"/>
            </a:xfrm>
            <a:prstGeom prst="rect">
              <a:avLst/>
            </a:prstGeom>
            <a:noFill/>
          </p:spPr>
        </p:pic>
        <p:sp>
          <p:nvSpPr>
            <p:cNvPr id="9" name="Rectangle 6"/>
            <p:cNvSpPr/>
            <p:nvPr/>
          </p:nvSpPr>
          <p:spPr>
            <a:xfrm>
              <a:off x="3676497" y="4286256"/>
              <a:ext cx="1285884" cy="135732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7"/>
            <p:cNvSpPr/>
            <p:nvPr/>
          </p:nvSpPr>
          <p:spPr>
            <a:xfrm>
              <a:off x="5891075" y="4286256"/>
              <a:ext cx="571504" cy="135732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b="1" u="sng"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34</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Changement de la largeur de colonne</a:t>
            </a:r>
            <a:endParaRPr lang="fr-FR" u="sng" dirty="0" smtClean="0"/>
          </a:p>
          <a:p>
            <a:pPr lvl="3">
              <a:defRPr/>
            </a:pPr>
            <a:endParaRPr lang="fr-FR" dirty="0" smtClean="0"/>
          </a:p>
          <a:p>
            <a:pPr lvl="1">
              <a:defRPr/>
            </a:pPr>
            <a:r>
              <a:rPr lang="fr-FR" dirty="0" smtClean="0"/>
              <a:t>Le changement de la taille d’une colonne s’obtient en positionnant le curseur de la souris sur la ligne de séparation de l’entête de la colonne (la ligne située en fin de colonne).</a:t>
            </a:r>
          </a:p>
          <a:p>
            <a:pPr lvl="3">
              <a:defRPr/>
            </a:pPr>
            <a:endParaRPr lang="fr-FR" dirty="0" smtClean="0"/>
          </a:p>
          <a:p>
            <a:pPr lvl="2">
              <a:defRPr/>
            </a:pPr>
            <a:r>
              <a:rPr lang="fr-FR" dirty="0" smtClean="0"/>
              <a:t> Le curseur prend alors la forme de deux flèches opposées.</a:t>
            </a:r>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2">
              <a:defRPr/>
            </a:pPr>
            <a:r>
              <a:rPr lang="fr-FR" dirty="0" smtClean="0"/>
              <a:t>Cliquer sur l’intersection de deux colonnes dans la zone d’entête et maintenir le bouton enfoncé.</a:t>
            </a:r>
            <a:endParaRPr lang="fr-CH" dirty="0" smtClean="0"/>
          </a:p>
          <a:p>
            <a:pPr lvl="2">
              <a:defRPr/>
            </a:pPr>
            <a:r>
              <a:rPr lang="fr-FR" dirty="0" smtClean="0"/>
              <a:t>Déplacer le curseur de la souris vers la droite ou la gauche.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35</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2"/>
          <p:cNvPicPr>
            <a:picLocks noChangeAspect="1" noChangeArrowheads="1"/>
          </p:cNvPicPr>
          <p:nvPr/>
        </p:nvPicPr>
        <p:blipFill>
          <a:blip r:embed="rId2" cstate="print"/>
          <a:srcRect b="69234"/>
          <a:stretch>
            <a:fillRect/>
          </a:stretch>
        </p:blipFill>
        <p:spPr bwMode="auto">
          <a:xfrm>
            <a:off x="1734212" y="3438128"/>
            <a:ext cx="6119812" cy="1143000"/>
          </a:xfrm>
          <a:prstGeom prst="rect">
            <a:avLst/>
          </a:prstGeom>
          <a:noFill/>
          <a:ln w="9525">
            <a:noFill/>
            <a:miter lim="800000"/>
            <a:headEnd/>
            <a:tailEnd/>
          </a:ln>
        </p:spPr>
      </p:pic>
      <p:sp>
        <p:nvSpPr>
          <p:cNvPr id="8" name="Rectangle 6"/>
          <p:cNvSpPr/>
          <p:nvPr/>
        </p:nvSpPr>
        <p:spPr bwMode="auto">
          <a:xfrm>
            <a:off x="3102364" y="3871888"/>
            <a:ext cx="357188" cy="21431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Modification de l'ordre des colonnes</a:t>
            </a:r>
            <a:endParaRPr lang="fr-FR" u="sng" dirty="0" smtClean="0"/>
          </a:p>
          <a:p>
            <a:pPr lvl="3">
              <a:defRPr/>
            </a:pPr>
            <a:endParaRPr lang="fr-FR" dirty="0" smtClean="0"/>
          </a:p>
          <a:p>
            <a:pPr lvl="1">
              <a:defRPr/>
            </a:pPr>
            <a:r>
              <a:rPr lang="fr-FR" dirty="0" smtClean="0"/>
              <a:t>Pour modifier l’ordre des colonnes</a:t>
            </a:r>
          </a:p>
          <a:p>
            <a:pPr lvl="2">
              <a:defRPr/>
            </a:pPr>
            <a:r>
              <a:rPr lang="fr-FR" dirty="0" smtClean="0"/>
              <a:t>Sélectionner la colonne</a:t>
            </a:r>
          </a:p>
          <a:p>
            <a:pPr lvl="2">
              <a:defRPr/>
            </a:pPr>
            <a:r>
              <a:rPr lang="fr-FR" dirty="0" smtClean="0"/>
              <a:t>Déplacer la en gardant le clic de la souris enfoncé</a:t>
            </a:r>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2">
              <a:defRPr/>
            </a:pPr>
            <a:r>
              <a:rPr lang="fr-FR" dirty="0" smtClean="0"/>
              <a:t>Une ligne rouge verticale vous indique l’emplacement futur de la colonne</a:t>
            </a:r>
          </a:p>
          <a:p>
            <a:pPr>
              <a:buNone/>
            </a:pP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36</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3"/>
          <p:cNvPicPr>
            <a:picLocks noChangeAspect="1" noChangeArrowheads="1"/>
          </p:cNvPicPr>
          <p:nvPr/>
        </p:nvPicPr>
        <p:blipFill>
          <a:blip r:embed="rId2" cstate="print"/>
          <a:srcRect b="76870"/>
          <a:stretch>
            <a:fillRect/>
          </a:stretch>
        </p:blipFill>
        <p:spPr bwMode="auto">
          <a:xfrm>
            <a:off x="1691680" y="4797152"/>
            <a:ext cx="6119812" cy="857256"/>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b="76813"/>
          <a:stretch>
            <a:fillRect/>
          </a:stretch>
        </p:blipFill>
        <p:spPr bwMode="auto">
          <a:xfrm>
            <a:off x="1692548" y="2852936"/>
            <a:ext cx="6119812" cy="857256"/>
          </a:xfrm>
          <a:prstGeom prst="rect">
            <a:avLst/>
          </a:prstGeom>
          <a:noFill/>
          <a:ln w="9525">
            <a:noFill/>
            <a:miter lim="800000"/>
            <a:headEnd/>
            <a:tailEnd/>
          </a:ln>
        </p:spPr>
      </p:pic>
      <p:sp>
        <p:nvSpPr>
          <p:cNvPr id="9" name="Flèche vers le haut 8"/>
          <p:cNvSpPr/>
          <p:nvPr/>
        </p:nvSpPr>
        <p:spPr>
          <a:xfrm>
            <a:off x="3329021" y="5733256"/>
            <a:ext cx="432048" cy="432048"/>
          </a:xfrm>
          <a:prstGeom prst="upArrow">
            <a:avLst/>
          </a:prstGeom>
          <a:solidFill>
            <a:srgbClr val="FF0000">
              <a:alpha val="2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dirty="0" smtClean="0">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Masque de colonne</a:t>
            </a:r>
            <a:endParaRPr lang="fr-FR" u="sng" dirty="0" smtClean="0"/>
          </a:p>
          <a:p>
            <a:pPr lvl="3">
              <a:defRPr/>
            </a:pPr>
            <a:endParaRPr lang="fr-FR" dirty="0" smtClean="0"/>
          </a:p>
          <a:p>
            <a:pPr lvl="1">
              <a:defRPr/>
            </a:pPr>
            <a:r>
              <a:rPr lang="fr-FR" dirty="0" smtClean="0"/>
              <a:t>Pour masquer une ou plusieurs colonnes</a:t>
            </a:r>
          </a:p>
          <a:p>
            <a:pPr lvl="2">
              <a:defRPr/>
            </a:pPr>
            <a:r>
              <a:rPr lang="fr-FR" dirty="0" smtClean="0"/>
              <a:t>Sélectionner la ou les colonnes</a:t>
            </a:r>
          </a:p>
          <a:p>
            <a:pPr lvl="2">
              <a:defRPr/>
            </a:pPr>
            <a:r>
              <a:rPr lang="fr-FR" dirty="0" smtClean="0"/>
              <a:t>Menu contextuel en cliquant sur le bouton droit de la souris</a:t>
            </a:r>
          </a:p>
          <a:p>
            <a:pPr lvl="2">
              <a:defRPr/>
            </a:pPr>
            <a:r>
              <a:rPr lang="fr-FR" dirty="0" smtClean="0"/>
              <a:t>Option </a:t>
            </a:r>
            <a:r>
              <a:rPr lang="fr-FR" dirty="0" smtClean="0">
                <a:solidFill>
                  <a:srgbClr val="FF0000"/>
                </a:solidFill>
              </a:rPr>
              <a:t>&lt;Masquer&gt;</a:t>
            </a:r>
            <a:endParaRPr lang="fr-CH" dirty="0" smtClean="0">
              <a:solidFill>
                <a:srgbClr val="FF0000"/>
              </a:solidFill>
            </a:endParaRP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37</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 descr="F:\VALAIS_SAP_FORMATION\PrintScreen\ECC_SAP12F_Printscreen\SAP12F_009.jpg"/>
          <p:cNvPicPr>
            <a:picLocks noChangeAspect="1" noChangeArrowheads="1"/>
          </p:cNvPicPr>
          <p:nvPr/>
        </p:nvPicPr>
        <p:blipFill>
          <a:blip r:embed="rId2" cstate="print"/>
          <a:srcRect b="29543"/>
          <a:stretch>
            <a:fillRect/>
          </a:stretch>
        </p:blipFill>
        <p:spPr bwMode="auto">
          <a:xfrm>
            <a:off x="1571604" y="3429000"/>
            <a:ext cx="6429420" cy="2428892"/>
          </a:xfrm>
          <a:prstGeom prst="rect">
            <a:avLst/>
          </a:prstGeom>
          <a:noFill/>
        </p:spPr>
      </p:pic>
      <p:sp>
        <p:nvSpPr>
          <p:cNvPr id="8" name="Rectangle 7"/>
          <p:cNvSpPr/>
          <p:nvPr/>
        </p:nvSpPr>
        <p:spPr>
          <a:xfrm>
            <a:off x="5357818" y="4143380"/>
            <a:ext cx="1643074"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Masque de colonne</a:t>
            </a:r>
          </a:p>
          <a:p>
            <a:pPr lvl="3">
              <a:defRPr/>
            </a:pPr>
            <a:endParaRPr lang="fr-CH" dirty="0" smtClean="0"/>
          </a:p>
          <a:p>
            <a:pPr lvl="1">
              <a:defRPr/>
            </a:pPr>
            <a:r>
              <a:rPr lang="fr-CH" dirty="0" smtClean="0"/>
              <a:t>Réactivation des colonnes masquées (1)</a:t>
            </a:r>
          </a:p>
          <a:p>
            <a:pPr lvl="2">
              <a:defRPr/>
            </a:pPr>
            <a:r>
              <a:rPr lang="fr-FR" dirty="0" smtClean="0"/>
              <a:t>Sélectionner une colonne</a:t>
            </a:r>
          </a:p>
          <a:p>
            <a:pPr lvl="2">
              <a:defRPr/>
            </a:pPr>
            <a:r>
              <a:rPr lang="fr-FR" dirty="0" smtClean="0"/>
              <a:t>Menu contextuel en cliquant sur le bouton droit de la souris</a:t>
            </a:r>
          </a:p>
          <a:p>
            <a:pPr lvl="2">
              <a:defRPr/>
            </a:pPr>
            <a:r>
              <a:rPr lang="fr-FR" dirty="0" smtClean="0"/>
              <a:t>Option </a:t>
            </a:r>
            <a:r>
              <a:rPr lang="fr-FR" dirty="0" smtClean="0">
                <a:solidFill>
                  <a:srgbClr val="FF0000"/>
                </a:solidFill>
              </a:rPr>
              <a:t>&lt;Afficher…&gt;</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38</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6"/>
          <p:cNvGrpSpPr/>
          <p:nvPr/>
        </p:nvGrpSpPr>
        <p:grpSpPr>
          <a:xfrm>
            <a:off x="1729814" y="3356992"/>
            <a:ext cx="5771144" cy="2500329"/>
            <a:chOff x="1729814" y="3643315"/>
            <a:chExt cx="5771144" cy="2500329"/>
          </a:xfrm>
        </p:grpSpPr>
        <p:pic>
          <p:nvPicPr>
            <p:cNvPr id="8" name="Picture 1" descr="F:\VALAIS_SAP_FORMATION\PrintScreen\ECC_SAP12F_Printscreen\SAP12F_010.jpg"/>
            <p:cNvPicPr>
              <a:picLocks noChangeAspect="1" noChangeArrowheads="1"/>
            </p:cNvPicPr>
            <p:nvPr/>
          </p:nvPicPr>
          <p:blipFill>
            <a:blip r:embed="rId2" cstate="print"/>
            <a:srcRect r="14706" b="33579"/>
            <a:stretch>
              <a:fillRect/>
            </a:stretch>
          </p:blipFill>
          <p:spPr bwMode="auto">
            <a:xfrm>
              <a:off x="1729814" y="3643315"/>
              <a:ext cx="5771144" cy="2500329"/>
            </a:xfrm>
            <a:prstGeom prst="rect">
              <a:avLst/>
            </a:prstGeom>
            <a:noFill/>
          </p:spPr>
        </p:pic>
        <p:sp>
          <p:nvSpPr>
            <p:cNvPr id="9" name="Rectangle 8"/>
            <p:cNvSpPr/>
            <p:nvPr/>
          </p:nvSpPr>
          <p:spPr>
            <a:xfrm>
              <a:off x="4543948" y="4500570"/>
              <a:ext cx="1785950"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Masque de colonne</a:t>
            </a:r>
          </a:p>
          <a:p>
            <a:pPr lvl="3">
              <a:defRPr/>
            </a:pPr>
            <a:endParaRPr lang="fr-CH" dirty="0" smtClean="0"/>
          </a:p>
          <a:p>
            <a:pPr lvl="1">
              <a:defRPr/>
            </a:pPr>
            <a:r>
              <a:rPr lang="fr-CH" dirty="0" smtClean="0"/>
              <a:t>Réactivation des colonnes masquées (2)</a:t>
            </a:r>
          </a:p>
          <a:p>
            <a:pPr lvl="2">
              <a:defRPr/>
            </a:pPr>
            <a:r>
              <a:rPr lang="fr-FR" dirty="0" smtClean="0"/>
              <a:t>Une fenêtre de gestion de l’affichage apparaît </a:t>
            </a:r>
          </a:p>
          <a:p>
            <a:pPr lvl="2">
              <a:defRPr/>
            </a:pPr>
            <a:r>
              <a:rPr lang="fr-FR" dirty="0" smtClean="0"/>
              <a:t>Sur la gauche, la liste des colonnes visibles actuellement</a:t>
            </a:r>
          </a:p>
          <a:p>
            <a:pPr lvl="2">
              <a:defRPr/>
            </a:pPr>
            <a:r>
              <a:rPr lang="fr-FR" dirty="0" smtClean="0"/>
              <a:t>Sur la droite, la liste des zones masquées</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39</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4"/>
          <p:cNvGrpSpPr>
            <a:grpSpLocks/>
          </p:cNvGrpSpPr>
          <p:nvPr/>
        </p:nvGrpSpPr>
        <p:grpSpPr bwMode="auto">
          <a:xfrm>
            <a:off x="6988811" y="3625714"/>
            <a:ext cx="1399613" cy="649517"/>
            <a:chOff x="7744395" y="3202544"/>
            <a:chExt cx="1399605" cy="649235"/>
          </a:xfrm>
        </p:grpSpPr>
        <p:sp>
          <p:nvSpPr>
            <p:cNvPr id="8" name="Text Box 20"/>
            <p:cNvSpPr txBox="1">
              <a:spLocks noChangeArrowheads="1"/>
            </p:cNvSpPr>
            <p:nvPr/>
          </p:nvSpPr>
          <p:spPr bwMode="auto">
            <a:xfrm>
              <a:off x="7929586" y="3202544"/>
              <a:ext cx="1214414" cy="369332"/>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sz="1800" dirty="0">
                  <a:solidFill>
                    <a:srgbClr val="FF0000"/>
                  </a:solidFill>
                  <a:latin typeface="Arial Narrow" pitchFamily="34" charset="0"/>
                </a:rPr>
                <a:t>Masquer</a:t>
              </a:r>
              <a:endParaRPr lang="fr-FR" dirty="0">
                <a:solidFill>
                  <a:srgbClr val="FF0000"/>
                </a:solidFill>
                <a:latin typeface="Arial Narrow" pitchFamily="34" charset="0"/>
              </a:endParaRPr>
            </a:p>
          </p:txBody>
        </p:sp>
        <p:pic>
          <p:nvPicPr>
            <p:cNvPr id="9" name="Picture 21" descr="FlechePastel"/>
            <p:cNvPicPr>
              <a:picLocks noChangeAspect="1" noChangeArrowheads="1"/>
            </p:cNvPicPr>
            <p:nvPr/>
          </p:nvPicPr>
          <p:blipFill>
            <a:blip r:embed="rId2" cstate="print"/>
            <a:srcRect/>
            <a:stretch>
              <a:fillRect/>
            </a:stretch>
          </p:blipFill>
          <p:spPr bwMode="auto">
            <a:xfrm rot="4026089" flipH="1">
              <a:off x="7870838" y="3445053"/>
              <a:ext cx="280283" cy="533169"/>
            </a:xfrm>
            <a:prstGeom prst="rect">
              <a:avLst/>
            </a:prstGeom>
            <a:noFill/>
            <a:ln w="9525">
              <a:noFill/>
              <a:miter lim="800000"/>
              <a:headEnd/>
              <a:tailEnd/>
            </a:ln>
          </p:spPr>
        </p:pic>
      </p:grpSp>
      <p:grpSp>
        <p:nvGrpSpPr>
          <p:cNvPr id="10" name="Groupe 17"/>
          <p:cNvGrpSpPr>
            <a:grpSpLocks/>
          </p:cNvGrpSpPr>
          <p:nvPr/>
        </p:nvGrpSpPr>
        <p:grpSpPr bwMode="auto">
          <a:xfrm>
            <a:off x="5816674" y="5487452"/>
            <a:ext cx="1214421" cy="663974"/>
            <a:chOff x="6572264" y="5063473"/>
            <a:chExt cx="1214414" cy="663685"/>
          </a:xfrm>
        </p:grpSpPr>
        <p:pic>
          <p:nvPicPr>
            <p:cNvPr id="11" name="Picture 21" descr="FlechePastel"/>
            <p:cNvPicPr>
              <a:picLocks noChangeAspect="1" noChangeArrowheads="1"/>
            </p:cNvPicPr>
            <p:nvPr/>
          </p:nvPicPr>
          <p:blipFill>
            <a:blip r:embed="rId2" cstate="print"/>
            <a:srcRect/>
            <a:stretch>
              <a:fillRect/>
            </a:stretch>
          </p:blipFill>
          <p:spPr bwMode="auto">
            <a:xfrm rot="15002935" flipH="1">
              <a:off x="7296978" y="4937030"/>
              <a:ext cx="280283" cy="533169"/>
            </a:xfrm>
            <a:prstGeom prst="rect">
              <a:avLst/>
            </a:prstGeom>
            <a:noFill/>
            <a:ln w="9525">
              <a:noFill/>
              <a:miter lim="800000"/>
              <a:headEnd/>
              <a:tailEnd/>
            </a:ln>
          </p:spPr>
        </p:pic>
        <p:sp>
          <p:nvSpPr>
            <p:cNvPr id="12" name="Text Box 20"/>
            <p:cNvSpPr txBox="1">
              <a:spLocks noChangeArrowheads="1"/>
            </p:cNvSpPr>
            <p:nvPr/>
          </p:nvSpPr>
          <p:spPr bwMode="auto">
            <a:xfrm>
              <a:off x="6572264" y="5357826"/>
              <a:ext cx="1214414" cy="369332"/>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sz="1800">
                  <a:solidFill>
                    <a:srgbClr val="FF0000"/>
                  </a:solidFill>
                  <a:latin typeface="Arial Narrow" pitchFamily="34" charset="0"/>
                </a:rPr>
                <a:t>Afficher</a:t>
              </a:r>
              <a:endParaRPr lang="fr-FR">
                <a:solidFill>
                  <a:srgbClr val="FF0000"/>
                </a:solidFill>
                <a:latin typeface="Arial Narrow" pitchFamily="34" charset="0"/>
              </a:endParaRPr>
            </a:p>
          </p:txBody>
        </p:sp>
      </p:grpSp>
      <p:pic>
        <p:nvPicPr>
          <p:cNvPr id="13" name="Picture 1" descr="F:\VALAIS_SAP_FORMATION\PrintScreen\ECC_SAP12F_Printscreen\SAP12F_011.jpg"/>
          <p:cNvPicPr>
            <a:picLocks noChangeAspect="1" noChangeArrowheads="1"/>
          </p:cNvPicPr>
          <p:nvPr/>
        </p:nvPicPr>
        <p:blipFill>
          <a:blip r:embed="rId3" cstate="print"/>
          <a:srcRect/>
          <a:stretch>
            <a:fillRect/>
          </a:stretch>
        </p:blipFill>
        <p:spPr bwMode="auto">
          <a:xfrm>
            <a:off x="1687190" y="3482838"/>
            <a:ext cx="3772294" cy="2754474"/>
          </a:xfrm>
          <a:prstGeom prst="rect">
            <a:avLst/>
          </a:prstGeom>
          <a:noFill/>
        </p:spPr>
      </p:pic>
      <p:pic>
        <p:nvPicPr>
          <p:cNvPr id="14" name="Picture 3"/>
          <p:cNvPicPr>
            <a:picLocks noChangeAspect="1" noChangeArrowheads="1"/>
          </p:cNvPicPr>
          <p:nvPr/>
        </p:nvPicPr>
        <p:blipFill>
          <a:blip r:embed="rId4" cstate="print"/>
          <a:srcRect/>
          <a:stretch>
            <a:fillRect/>
          </a:stretch>
        </p:blipFill>
        <p:spPr bwMode="auto">
          <a:xfrm>
            <a:off x="6745380" y="4424230"/>
            <a:ext cx="461965" cy="92393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sz="half" idx="1"/>
          </p:nvPr>
        </p:nvSpPr>
        <p:spPr/>
        <p:txBody>
          <a:bodyPr/>
          <a:lstStyle/>
          <a:p>
            <a:r>
              <a:rPr lang="fr-CH" b="1" u="sng" dirty="0" smtClean="0">
                <a:solidFill>
                  <a:srgbClr val="0070C0"/>
                </a:solidFill>
              </a:rPr>
              <a:t>Introduction</a:t>
            </a:r>
          </a:p>
          <a:p>
            <a:r>
              <a:rPr lang="fr-CH" dirty="0" smtClean="0"/>
              <a:t>Variantes SAP</a:t>
            </a:r>
          </a:p>
          <a:p>
            <a:r>
              <a:rPr lang="fr-CH" dirty="0" smtClean="0"/>
              <a:t>ALV </a:t>
            </a:r>
            <a:r>
              <a:rPr lang="fr-CH" dirty="0" err="1" smtClean="0"/>
              <a:t>Grid</a:t>
            </a:r>
            <a:endParaRPr lang="fr-CH" dirty="0" smtClean="0"/>
          </a:p>
          <a:p>
            <a:r>
              <a:rPr lang="fr-CH" dirty="0" smtClean="0"/>
              <a:t>Conclusion</a:t>
            </a:r>
            <a:endParaRPr lang="fr-CH" dirty="0"/>
          </a:p>
        </p:txBody>
      </p:sp>
      <p:sp>
        <p:nvSpPr>
          <p:cNvPr id="9" name="Espace réservé du contenu 8"/>
          <p:cNvSpPr>
            <a:spLocks noGrp="1"/>
          </p:cNvSpPr>
          <p:nvPr>
            <p:ph sz="half" idx="2"/>
          </p:nvPr>
        </p:nvSpPr>
        <p:spPr/>
        <p:txBody>
          <a:bodyPr/>
          <a:lstStyle/>
          <a:p>
            <a:r>
              <a:rPr lang="fr-CH" dirty="0" smtClean="0"/>
              <a:t>Schéma</a:t>
            </a:r>
          </a:p>
          <a:p>
            <a:r>
              <a:rPr lang="fr-CH" dirty="0" smtClean="0"/>
              <a:t>Définition</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a:t>
            </a:fld>
            <a:endParaRPr lang="fr-CH"/>
          </a:p>
        </p:txBody>
      </p:sp>
      <p:sp>
        <p:nvSpPr>
          <p:cNvPr id="6" name="Titre 5"/>
          <p:cNvSpPr>
            <a:spLocks noGrp="1"/>
          </p:cNvSpPr>
          <p:nvPr>
            <p:ph type="title"/>
          </p:nvPr>
        </p:nvSpPr>
        <p:spPr/>
        <p:txBody>
          <a:bodyPr/>
          <a:lstStyle/>
          <a:p>
            <a:r>
              <a:rPr lang="fr-CH" dirty="0" smtClean="0"/>
              <a:t>Overview</a:t>
            </a:r>
            <a:endParaRPr lang="fr-CH"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b="1" u="sng"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40</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a:bodyPr>
          <a:lstStyle/>
          <a:p>
            <a:pPr lvl="1">
              <a:defRPr/>
            </a:pPr>
            <a:endParaRPr lang="fr-FR" dirty="0" smtClean="0"/>
          </a:p>
          <a:p>
            <a:pPr lvl="1">
              <a:defRPr/>
            </a:pPr>
            <a:endParaRPr lang="fr-FR" dirty="0" smtClean="0"/>
          </a:p>
          <a:p>
            <a:pPr lvl="1">
              <a:defRPr/>
            </a:pPr>
            <a:endParaRPr lang="fr-FR" dirty="0" smtClean="0"/>
          </a:p>
          <a:p>
            <a:pPr lvl="1">
              <a:defRPr/>
            </a:pPr>
            <a:r>
              <a:rPr lang="fr-FR" dirty="0" smtClean="0"/>
              <a:t>  Détails</a:t>
            </a:r>
          </a:p>
          <a:p>
            <a:pPr lvl="1">
              <a:defRPr/>
            </a:pPr>
            <a:r>
              <a:rPr lang="fr-FR" dirty="0" smtClean="0"/>
              <a:t>  Trier par ordre croissant</a:t>
            </a:r>
          </a:p>
          <a:p>
            <a:pPr lvl="1">
              <a:defRPr/>
            </a:pPr>
            <a:r>
              <a:rPr lang="fr-FR" dirty="0" smtClean="0"/>
              <a:t>  Trier par ordre décroissant</a:t>
            </a:r>
          </a:p>
          <a:p>
            <a:pPr lvl="1">
              <a:defRPr/>
            </a:pPr>
            <a:r>
              <a:rPr lang="fr-FR" dirty="0" smtClean="0"/>
              <a:t>  Rechercher</a:t>
            </a:r>
          </a:p>
          <a:p>
            <a:pPr lvl="1">
              <a:defRPr/>
            </a:pPr>
            <a:r>
              <a:rPr lang="fr-FR" dirty="0" smtClean="0"/>
              <a:t>  Activer filtre</a:t>
            </a:r>
          </a:p>
          <a:p>
            <a:pPr lvl="1">
              <a:defRPr/>
            </a:pPr>
            <a:r>
              <a:rPr lang="fr-FR" dirty="0" smtClean="0"/>
              <a:t>  Totalisation</a:t>
            </a:r>
          </a:p>
          <a:p>
            <a:pPr lvl="1">
              <a:defRPr/>
            </a:pPr>
            <a:r>
              <a:rPr lang="fr-FR" dirty="0" smtClean="0"/>
              <a:t>  Totaux intermédiaires</a:t>
            </a:r>
          </a:p>
          <a:p>
            <a:pPr lvl="1">
              <a:defRPr/>
            </a:pPr>
            <a:r>
              <a:rPr lang="fr-FR" dirty="0" smtClean="0"/>
              <a:t>  Imprimer</a:t>
            </a:r>
          </a:p>
          <a:p>
            <a:pPr lvl="1">
              <a:defRPr/>
            </a:pPr>
            <a:r>
              <a:rPr lang="fr-FR" dirty="0" smtClean="0"/>
              <a:t>  Edition de liste</a:t>
            </a:r>
          </a:p>
          <a:p>
            <a:pPr lvl="1">
              <a:defRPr/>
            </a:pPr>
            <a:r>
              <a:rPr lang="fr-FR" dirty="0" smtClean="0"/>
              <a:t>  Exporter</a:t>
            </a:r>
          </a:p>
          <a:p>
            <a:pPr lvl="1">
              <a:defRPr/>
            </a:pPr>
            <a:r>
              <a:rPr lang="fr-FR" dirty="0" smtClean="0"/>
              <a:t>  Option de mise en forme</a:t>
            </a:r>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41</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8" name="Picture 4"/>
          <p:cNvPicPr>
            <a:picLocks noChangeAspect="1" noChangeArrowheads="1"/>
          </p:cNvPicPr>
          <p:nvPr/>
        </p:nvPicPr>
        <p:blipFill>
          <a:blip r:embed="rId2" cstate="print"/>
          <a:srcRect/>
          <a:stretch>
            <a:fillRect/>
          </a:stretch>
        </p:blipFill>
        <p:spPr bwMode="auto">
          <a:xfrm>
            <a:off x="821095" y="3356992"/>
            <a:ext cx="342000" cy="294500"/>
          </a:xfrm>
          <a:prstGeom prst="rect">
            <a:avLst/>
          </a:prstGeom>
          <a:noFill/>
          <a:ln w="9525">
            <a:noFill/>
            <a:miter lim="800000"/>
            <a:headEnd/>
            <a:tailEnd/>
          </a:ln>
        </p:spPr>
      </p:pic>
      <p:pic>
        <p:nvPicPr>
          <p:cNvPr id="9" name="Picture 3"/>
          <p:cNvPicPr>
            <a:picLocks noChangeAspect="1" noChangeArrowheads="1"/>
          </p:cNvPicPr>
          <p:nvPr/>
        </p:nvPicPr>
        <p:blipFill>
          <a:blip r:embed="rId3" cstate="print"/>
          <a:srcRect/>
          <a:stretch>
            <a:fillRect/>
          </a:stretch>
        </p:blipFill>
        <p:spPr bwMode="auto">
          <a:xfrm>
            <a:off x="821095" y="2310513"/>
            <a:ext cx="342000" cy="289384"/>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821095" y="2636912"/>
            <a:ext cx="342000" cy="294500"/>
          </a:xfrm>
          <a:prstGeom prst="rect">
            <a:avLst/>
          </a:prstGeom>
          <a:noFill/>
          <a:ln w="9525">
            <a:noFill/>
            <a:miter lim="800000"/>
            <a:headEnd/>
            <a:tailEnd/>
          </a:ln>
        </p:spPr>
      </p:pic>
      <p:pic>
        <p:nvPicPr>
          <p:cNvPr id="11" name="Picture 3"/>
          <p:cNvPicPr>
            <a:picLocks noChangeAspect="1" noChangeArrowheads="1"/>
          </p:cNvPicPr>
          <p:nvPr/>
        </p:nvPicPr>
        <p:blipFill>
          <a:blip r:embed="rId5" cstate="print"/>
          <a:srcRect/>
          <a:stretch>
            <a:fillRect/>
          </a:stretch>
        </p:blipFill>
        <p:spPr bwMode="auto">
          <a:xfrm>
            <a:off x="821095" y="2979851"/>
            <a:ext cx="342000" cy="294500"/>
          </a:xfrm>
          <a:prstGeom prst="rect">
            <a:avLst/>
          </a:prstGeom>
          <a:noFill/>
          <a:ln w="9525">
            <a:noFill/>
            <a:miter lim="800000"/>
            <a:headEnd/>
            <a:tailEnd/>
          </a:ln>
        </p:spPr>
      </p:pic>
      <p:pic>
        <p:nvPicPr>
          <p:cNvPr id="13" name="Picture 2"/>
          <p:cNvPicPr>
            <a:picLocks noChangeAspect="1" noChangeArrowheads="1"/>
          </p:cNvPicPr>
          <p:nvPr/>
        </p:nvPicPr>
        <p:blipFill>
          <a:blip r:embed="rId6" cstate="print"/>
          <a:srcRect/>
          <a:stretch>
            <a:fillRect/>
          </a:stretch>
        </p:blipFill>
        <p:spPr bwMode="auto">
          <a:xfrm>
            <a:off x="814102" y="1300000"/>
            <a:ext cx="7646330" cy="544824"/>
          </a:xfrm>
          <a:prstGeom prst="rect">
            <a:avLst/>
          </a:prstGeom>
          <a:noFill/>
          <a:ln w="9525">
            <a:noFill/>
            <a:miter lim="800000"/>
            <a:headEnd/>
            <a:tailEnd/>
          </a:ln>
        </p:spPr>
      </p:pic>
      <p:pic>
        <p:nvPicPr>
          <p:cNvPr id="12" name="Picture 5"/>
          <p:cNvPicPr>
            <a:picLocks noChangeAspect="1" noChangeArrowheads="1"/>
          </p:cNvPicPr>
          <p:nvPr/>
        </p:nvPicPr>
        <p:blipFill>
          <a:blip r:embed="rId7" cstate="print"/>
          <a:srcRect/>
          <a:stretch>
            <a:fillRect/>
          </a:stretch>
        </p:blipFill>
        <p:spPr bwMode="auto">
          <a:xfrm>
            <a:off x="821095" y="3727665"/>
            <a:ext cx="471273" cy="288000"/>
          </a:xfrm>
          <a:prstGeom prst="rect">
            <a:avLst/>
          </a:prstGeom>
          <a:noFill/>
          <a:ln w="9525">
            <a:noFill/>
            <a:miter lim="800000"/>
            <a:headEnd/>
            <a:tailEnd/>
          </a:ln>
        </p:spPr>
      </p:pic>
      <p:pic>
        <p:nvPicPr>
          <p:cNvPr id="14" name="Picture 6"/>
          <p:cNvPicPr>
            <a:picLocks noChangeAspect="1" noChangeArrowheads="1"/>
          </p:cNvPicPr>
          <p:nvPr/>
        </p:nvPicPr>
        <p:blipFill>
          <a:blip r:embed="rId8" cstate="print"/>
          <a:srcRect/>
          <a:stretch>
            <a:fillRect/>
          </a:stretch>
        </p:blipFill>
        <p:spPr bwMode="auto">
          <a:xfrm>
            <a:off x="821095" y="4098338"/>
            <a:ext cx="471273" cy="288000"/>
          </a:xfrm>
          <a:prstGeom prst="rect">
            <a:avLst/>
          </a:prstGeom>
          <a:noFill/>
          <a:ln w="9525">
            <a:noFill/>
            <a:miter lim="800000"/>
            <a:headEnd/>
            <a:tailEnd/>
          </a:ln>
        </p:spPr>
      </p:pic>
      <p:pic>
        <p:nvPicPr>
          <p:cNvPr id="15" name="Picture 7"/>
          <p:cNvPicPr>
            <a:picLocks noChangeAspect="1" noChangeArrowheads="1"/>
          </p:cNvPicPr>
          <p:nvPr/>
        </p:nvPicPr>
        <p:blipFill>
          <a:blip r:embed="rId9" cstate="print"/>
          <a:srcRect/>
          <a:stretch>
            <a:fillRect/>
          </a:stretch>
        </p:blipFill>
        <p:spPr bwMode="auto">
          <a:xfrm>
            <a:off x="821095" y="4829051"/>
            <a:ext cx="340365" cy="288000"/>
          </a:xfrm>
          <a:prstGeom prst="rect">
            <a:avLst/>
          </a:prstGeom>
          <a:noFill/>
          <a:ln w="9525">
            <a:noFill/>
            <a:miter lim="800000"/>
            <a:headEnd/>
            <a:tailEnd/>
          </a:ln>
        </p:spPr>
      </p:pic>
      <p:pic>
        <p:nvPicPr>
          <p:cNvPr id="16" name="Picture 8"/>
          <p:cNvPicPr>
            <a:picLocks noChangeAspect="1" noChangeArrowheads="1"/>
          </p:cNvPicPr>
          <p:nvPr/>
        </p:nvPicPr>
        <p:blipFill>
          <a:blip r:embed="rId10" cstate="print"/>
          <a:srcRect/>
          <a:stretch>
            <a:fillRect/>
          </a:stretch>
        </p:blipFill>
        <p:spPr bwMode="auto">
          <a:xfrm>
            <a:off x="821095" y="4469011"/>
            <a:ext cx="471273" cy="288000"/>
          </a:xfrm>
          <a:prstGeom prst="rect">
            <a:avLst/>
          </a:prstGeom>
          <a:noFill/>
          <a:ln w="9525">
            <a:noFill/>
            <a:miter lim="800000"/>
            <a:headEnd/>
            <a:tailEnd/>
          </a:ln>
        </p:spPr>
      </p:pic>
      <p:pic>
        <p:nvPicPr>
          <p:cNvPr id="17" name="Picture 9"/>
          <p:cNvPicPr>
            <a:picLocks noChangeAspect="1" noChangeArrowheads="1"/>
          </p:cNvPicPr>
          <p:nvPr/>
        </p:nvPicPr>
        <p:blipFill>
          <a:blip r:embed="rId11" cstate="print"/>
          <a:srcRect/>
          <a:stretch>
            <a:fillRect/>
          </a:stretch>
        </p:blipFill>
        <p:spPr bwMode="auto">
          <a:xfrm>
            <a:off x="821095" y="5218535"/>
            <a:ext cx="510545" cy="288000"/>
          </a:xfrm>
          <a:prstGeom prst="rect">
            <a:avLst/>
          </a:prstGeom>
          <a:noFill/>
          <a:ln w="9525">
            <a:noFill/>
            <a:miter lim="800000"/>
            <a:headEnd/>
            <a:tailEnd/>
          </a:ln>
        </p:spPr>
      </p:pic>
      <p:pic>
        <p:nvPicPr>
          <p:cNvPr id="18" name="Picture 10"/>
          <p:cNvPicPr>
            <a:picLocks noChangeAspect="1" noChangeArrowheads="1"/>
          </p:cNvPicPr>
          <p:nvPr/>
        </p:nvPicPr>
        <p:blipFill>
          <a:blip r:embed="rId12" cstate="print"/>
          <a:srcRect/>
          <a:stretch>
            <a:fillRect/>
          </a:stretch>
        </p:blipFill>
        <p:spPr bwMode="auto">
          <a:xfrm>
            <a:off x="821095" y="5578575"/>
            <a:ext cx="510545" cy="288000"/>
          </a:xfrm>
          <a:prstGeom prst="rect">
            <a:avLst/>
          </a:prstGeom>
          <a:noFill/>
          <a:ln w="9525">
            <a:noFill/>
            <a:miter lim="800000"/>
            <a:headEnd/>
            <a:tailEnd/>
          </a:ln>
        </p:spPr>
      </p:pic>
      <p:pic>
        <p:nvPicPr>
          <p:cNvPr id="19" name="Picture 11"/>
          <p:cNvPicPr>
            <a:picLocks noChangeAspect="1" noChangeArrowheads="1"/>
          </p:cNvPicPr>
          <p:nvPr/>
        </p:nvPicPr>
        <p:blipFill>
          <a:blip r:embed="rId13" cstate="print"/>
          <a:srcRect/>
          <a:stretch>
            <a:fillRect/>
          </a:stretch>
        </p:blipFill>
        <p:spPr bwMode="auto">
          <a:xfrm>
            <a:off x="821095" y="5949280"/>
            <a:ext cx="471273" cy="28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Recherche</a:t>
            </a:r>
          </a:p>
          <a:p>
            <a:pPr lvl="3">
              <a:defRPr/>
            </a:pPr>
            <a:endParaRPr lang="fr-FR" dirty="0" smtClean="0"/>
          </a:p>
          <a:p>
            <a:pPr lvl="1">
              <a:defRPr/>
            </a:pPr>
            <a:r>
              <a:rPr lang="fr-FR" dirty="0" smtClean="0"/>
              <a:t>Sélectionner la ou les colonnes</a:t>
            </a:r>
          </a:p>
          <a:p>
            <a:pPr lvl="1">
              <a:defRPr/>
            </a:pPr>
            <a:r>
              <a:rPr lang="fr-FR" dirty="0" smtClean="0"/>
              <a:t>Cliquer sur le bouton</a:t>
            </a:r>
            <a:endParaRPr lang="fr-FR" dirty="0" smtClean="0">
              <a:solidFill>
                <a:srgbClr val="FF0000"/>
              </a:solidFill>
              <a:effectLst>
                <a:outerShdw blurRad="38100" dist="38100" dir="2700000" algn="tl">
                  <a:srgbClr val="000000">
                    <a:alpha val="43137"/>
                  </a:srgbClr>
                </a:outerShdw>
              </a:effectLst>
            </a:endParaRPr>
          </a:p>
          <a:p>
            <a:pPr lvl="1">
              <a:defRPr/>
            </a:pPr>
            <a:r>
              <a:rPr lang="fr-CH" dirty="0" smtClean="0"/>
              <a:t>Insérer le texte à rechercher</a:t>
            </a:r>
          </a:p>
          <a:p>
            <a:pPr lvl="2">
              <a:defRPr/>
            </a:pPr>
            <a:r>
              <a:rPr lang="fr-CH" dirty="0" smtClean="0"/>
              <a:t>ATTENTION au sens de la recherche</a:t>
            </a:r>
          </a:p>
          <a:p>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42</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1"/>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6"/>
            <p:cNvSpPr/>
            <p:nvPr/>
          </p:nvSpPr>
          <p:spPr bwMode="auto">
            <a:xfrm>
              <a:off x="6429390" y="1214422"/>
              <a:ext cx="28575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4"/>
          <p:cNvPicPr>
            <a:picLocks noChangeAspect="1" noChangeArrowheads="1"/>
          </p:cNvPicPr>
          <p:nvPr/>
        </p:nvPicPr>
        <p:blipFill>
          <a:blip r:embed="rId3" cstate="print"/>
          <a:srcRect/>
          <a:stretch>
            <a:fillRect/>
          </a:stretch>
        </p:blipFill>
        <p:spPr bwMode="auto">
          <a:xfrm>
            <a:off x="3581928" y="2204864"/>
            <a:ext cx="342000" cy="294500"/>
          </a:xfrm>
          <a:prstGeom prst="rect">
            <a:avLst/>
          </a:prstGeom>
          <a:noFill/>
          <a:ln w="9525">
            <a:noFill/>
            <a:miter lim="800000"/>
            <a:headEnd/>
            <a:tailEnd/>
          </a:ln>
        </p:spPr>
      </p:pic>
      <p:grpSp>
        <p:nvGrpSpPr>
          <p:cNvPr id="11" name="Gruppieren 11"/>
          <p:cNvGrpSpPr/>
          <p:nvPr/>
        </p:nvGrpSpPr>
        <p:grpSpPr>
          <a:xfrm>
            <a:off x="1691680" y="3517538"/>
            <a:ext cx="5092452" cy="2071702"/>
            <a:chOff x="2025774" y="3786190"/>
            <a:chExt cx="5092452" cy="2071702"/>
          </a:xfrm>
        </p:grpSpPr>
        <p:pic>
          <p:nvPicPr>
            <p:cNvPr id="12" name="Picture 1" descr="F:\VALAIS_SAP_FORMATION\PrintScreen\ECC_SAP12F_Printscreen\SAP12F_013.jpg"/>
            <p:cNvPicPr>
              <a:picLocks noChangeAspect="1" noChangeArrowheads="1"/>
            </p:cNvPicPr>
            <p:nvPr/>
          </p:nvPicPr>
          <p:blipFill>
            <a:blip r:embed="rId4" cstate="print"/>
            <a:srcRect/>
            <a:stretch>
              <a:fillRect/>
            </a:stretch>
          </p:blipFill>
          <p:spPr bwMode="auto">
            <a:xfrm>
              <a:off x="2025774" y="3786190"/>
              <a:ext cx="5092452" cy="2071702"/>
            </a:xfrm>
            <a:prstGeom prst="rect">
              <a:avLst/>
            </a:prstGeom>
            <a:noFill/>
          </p:spPr>
        </p:pic>
        <p:sp>
          <p:nvSpPr>
            <p:cNvPr id="13" name="Rectangle 12"/>
            <p:cNvSpPr/>
            <p:nvPr/>
          </p:nvSpPr>
          <p:spPr>
            <a:xfrm>
              <a:off x="3428992" y="4357694"/>
              <a:ext cx="2571768"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b="1" u="sng"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43</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Tris</a:t>
            </a:r>
            <a:r>
              <a:rPr lang="fr-CH" dirty="0" smtClean="0"/>
              <a:t> - </a:t>
            </a:r>
            <a:r>
              <a:rPr lang="fr-CH" dirty="0" smtClean="0">
                <a:solidFill>
                  <a:srgbClr val="00B050"/>
                </a:solidFill>
              </a:rPr>
              <a:t>Définition</a:t>
            </a:r>
          </a:p>
          <a:p>
            <a:pPr lvl="3">
              <a:defRPr/>
            </a:pPr>
            <a:endParaRPr lang="fr-FR" dirty="0" smtClean="0"/>
          </a:p>
          <a:p>
            <a:pPr lvl="1">
              <a:defRPr/>
            </a:pPr>
            <a:r>
              <a:rPr lang="fr-FR" dirty="0" smtClean="0"/>
              <a:t>Sélectionner la ou les colonnes pour le tri</a:t>
            </a:r>
          </a:p>
          <a:p>
            <a:pPr lvl="1">
              <a:defRPr/>
            </a:pPr>
            <a:r>
              <a:rPr lang="fr-FR" dirty="0" smtClean="0"/>
              <a:t> </a:t>
            </a:r>
            <a:r>
              <a:rPr lang="fr-FR" dirty="0" smtClean="0">
                <a:solidFill>
                  <a:srgbClr val="FF0000"/>
                </a:solidFill>
              </a:rPr>
              <a:t>&lt;Triangle rouge&gt;</a:t>
            </a:r>
            <a:r>
              <a:rPr lang="fr-FR" dirty="0" smtClean="0"/>
              <a:t> sur les colonnes triées</a:t>
            </a:r>
            <a:endParaRPr lang="fr-CH" dirty="0" smtClean="0"/>
          </a:p>
          <a:p>
            <a:pPr lvl="1"/>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44</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22"/>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24"/>
            <p:cNvSpPr/>
            <p:nvPr/>
          </p:nvSpPr>
          <p:spPr bwMode="auto">
            <a:xfrm>
              <a:off x="6072200" y="1214422"/>
              <a:ext cx="428626"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0" name="Gruppieren 21"/>
          <p:cNvGrpSpPr/>
          <p:nvPr/>
        </p:nvGrpSpPr>
        <p:grpSpPr>
          <a:xfrm>
            <a:off x="1331640" y="2780928"/>
            <a:ext cx="6653607" cy="2928958"/>
            <a:chOff x="1633169" y="3071810"/>
            <a:chExt cx="6653607" cy="2928958"/>
          </a:xfrm>
        </p:grpSpPr>
        <p:grpSp>
          <p:nvGrpSpPr>
            <p:cNvPr id="11" name="Groupe 14"/>
            <p:cNvGrpSpPr>
              <a:grpSpLocks/>
            </p:cNvGrpSpPr>
            <p:nvPr/>
          </p:nvGrpSpPr>
          <p:grpSpPr bwMode="auto">
            <a:xfrm>
              <a:off x="2554289" y="4214818"/>
              <a:ext cx="2232025" cy="523873"/>
              <a:chOff x="3792494" y="4523824"/>
              <a:chExt cx="2231692" cy="810748"/>
            </a:xfrm>
          </p:grpSpPr>
          <p:pic>
            <p:nvPicPr>
              <p:cNvPr id="16" name="Picture 21" descr="FlechePastel"/>
              <p:cNvPicPr>
                <a:picLocks noChangeAspect="1" noChangeArrowheads="1"/>
              </p:cNvPicPr>
              <p:nvPr/>
            </p:nvPicPr>
            <p:blipFill>
              <a:blip r:embed="rId3" cstate="print"/>
              <a:srcRect/>
              <a:stretch>
                <a:fillRect/>
              </a:stretch>
            </p:blipFill>
            <p:spPr bwMode="auto">
              <a:xfrm rot="-1501642">
                <a:off x="5641686" y="4523824"/>
                <a:ext cx="382500" cy="790190"/>
              </a:xfrm>
              <a:prstGeom prst="rect">
                <a:avLst/>
              </a:prstGeom>
              <a:noFill/>
              <a:ln w="9525">
                <a:noFill/>
                <a:miter lim="800000"/>
                <a:headEnd/>
                <a:tailEnd/>
              </a:ln>
            </p:spPr>
          </p:pic>
          <p:pic>
            <p:nvPicPr>
              <p:cNvPr id="17" name="Picture 21" descr="FlechePastel"/>
              <p:cNvPicPr>
                <a:picLocks noChangeAspect="1" noChangeArrowheads="1"/>
              </p:cNvPicPr>
              <p:nvPr/>
            </p:nvPicPr>
            <p:blipFill>
              <a:blip r:embed="rId3" cstate="print"/>
              <a:srcRect/>
              <a:stretch>
                <a:fillRect/>
              </a:stretch>
            </p:blipFill>
            <p:spPr bwMode="auto">
              <a:xfrm rot="-1501642">
                <a:off x="3792494" y="4544382"/>
                <a:ext cx="382500" cy="790190"/>
              </a:xfrm>
              <a:prstGeom prst="rect">
                <a:avLst/>
              </a:prstGeom>
              <a:noFill/>
              <a:ln w="9525">
                <a:noFill/>
                <a:miter lim="800000"/>
                <a:headEnd/>
                <a:tailEnd/>
              </a:ln>
            </p:spPr>
          </p:pic>
        </p:grpSp>
        <p:pic>
          <p:nvPicPr>
            <p:cNvPr id="12" name="Picture 1" descr="F:\VALAIS_SAP_FORMATION\PrintScreen\ECC_SAP12F_Printscreen\SAP12F_015.jpg"/>
            <p:cNvPicPr>
              <a:picLocks noChangeAspect="1" noChangeArrowheads="1"/>
            </p:cNvPicPr>
            <p:nvPr/>
          </p:nvPicPr>
          <p:blipFill>
            <a:blip r:embed="rId4" cstate="print"/>
            <a:srcRect/>
            <a:stretch>
              <a:fillRect/>
            </a:stretch>
          </p:blipFill>
          <p:spPr bwMode="auto">
            <a:xfrm>
              <a:off x="1633169" y="4929198"/>
              <a:ext cx="6653607" cy="1071570"/>
            </a:xfrm>
            <a:prstGeom prst="rect">
              <a:avLst/>
            </a:prstGeom>
            <a:noFill/>
          </p:spPr>
        </p:pic>
        <p:pic>
          <p:nvPicPr>
            <p:cNvPr id="13" name="Picture 2" descr="F:\VALAIS_SAP_FORMATION\PrintScreen\ECC_SAP12F_Printscreen\SAP12F_014.jpg"/>
            <p:cNvPicPr>
              <a:picLocks noChangeAspect="1" noChangeArrowheads="1"/>
            </p:cNvPicPr>
            <p:nvPr/>
          </p:nvPicPr>
          <p:blipFill>
            <a:blip r:embed="rId5" cstate="print"/>
            <a:srcRect/>
            <a:stretch>
              <a:fillRect/>
            </a:stretch>
          </p:blipFill>
          <p:spPr bwMode="auto">
            <a:xfrm>
              <a:off x="1643042" y="3071810"/>
              <a:ext cx="6643734" cy="928694"/>
            </a:xfrm>
            <a:prstGeom prst="rect">
              <a:avLst/>
            </a:prstGeom>
            <a:noFill/>
          </p:spPr>
        </p:pic>
        <p:sp>
          <p:nvSpPr>
            <p:cNvPr id="14" name="Rectangle 19"/>
            <p:cNvSpPr/>
            <p:nvPr/>
          </p:nvSpPr>
          <p:spPr>
            <a:xfrm>
              <a:off x="3276243" y="5357826"/>
              <a:ext cx="285752"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5" name="Rectangle 20"/>
            <p:cNvSpPr/>
            <p:nvPr/>
          </p:nvSpPr>
          <p:spPr>
            <a:xfrm>
              <a:off x="4776441" y="5357826"/>
              <a:ext cx="285752"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Tris</a:t>
            </a:r>
            <a:r>
              <a:rPr lang="fr-CH" dirty="0" smtClean="0"/>
              <a:t> - </a:t>
            </a:r>
            <a:r>
              <a:rPr lang="fr-CH" dirty="0" smtClean="0">
                <a:solidFill>
                  <a:srgbClr val="00B050"/>
                </a:solidFill>
              </a:rPr>
              <a:t>Modification</a:t>
            </a:r>
          </a:p>
          <a:p>
            <a:pPr lvl="3"/>
            <a:endParaRPr lang="fr-CH" dirty="0" smtClean="0"/>
          </a:p>
          <a:p>
            <a:pPr lvl="1"/>
            <a:r>
              <a:rPr lang="fr-CH" dirty="0" smtClean="0"/>
              <a:t>Cliquer à nouveau sur un bouton de tris (sans sélectionner de colonne)</a:t>
            </a:r>
          </a:p>
          <a:p>
            <a:pPr lvl="1"/>
            <a:r>
              <a:rPr lang="fr-CH" dirty="0" smtClean="0"/>
              <a:t>Sur la gauche, état actuel du tri</a:t>
            </a:r>
          </a:p>
          <a:p>
            <a:pPr lvl="1"/>
            <a:r>
              <a:rPr lang="fr-CH" dirty="0" smtClean="0"/>
              <a:t>Sur la droite, champs à disposition</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45</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8" name="Groupe 9"/>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9"/>
            <p:cNvSpPr/>
            <p:nvPr/>
          </p:nvSpPr>
          <p:spPr bwMode="auto">
            <a:xfrm>
              <a:off x="6072200" y="1214422"/>
              <a:ext cx="428626"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1" name="Gruppieren 9"/>
          <p:cNvGrpSpPr/>
          <p:nvPr/>
        </p:nvGrpSpPr>
        <p:grpSpPr>
          <a:xfrm>
            <a:off x="2627405" y="3169395"/>
            <a:ext cx="4464875" cy="2923901"/>
            <a:chOff x="2393141" y="3357562"/>
            <a:chExt cx="4464875" cy="2923901"/>
          </a:xfrm>
        </p:grpSpPr>
        <p:pic>
          <p:nvPicPr>
            <p:cNvPr id="12" name="Picture 1" descr="F:\VALAIS_SAP_FORMATION\PrintScreen\ECC_SAP12F_Printscreen\SAP12F_016.jpg"/>
            <p:cNvPicPr>
              <a:picLocks noChangeAspect="1" noChangeArrowheads="1"/>
            </p:cNvPicPr>
            <p:nvPr/>
          </p:nvPicPr>
          <p:blipFill>
            <a:blip r:embed="rId3" cstate="print"/>
            <a:srcRect/>
            <a:stretch>
              <a:fillRect/>
            </a:stretch>
          </p:blipFill>
          <p:spPr bwMode="auto">
            <a:xfrm>
              <a:off x="2393141" y="3357562"/>
              <a:ext cx="4464875" cy="2923901"/>
            </a:xfrm>
            <a:prstGeom prst="rect">
              <a:avLst/>
            </a:prstGeom>
            <a:noFill/>
          </p:spPr>
        </p:pic>
        <p:sp>
          <p:nvSpPr>
            <p:cNvPr id="13" name="Rectangle 11"/>
            <p:cNvSpPr/>
            <p:nvPr/>
          </p:nvSpPr>
          <p:spPr>
            <a:xfrm>
              <a:off x="3643306" y="4071942"/>
              <a:ext cx="357190" cy="500066"/>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fontScale="92500"/>
          </a:bodyPr>
          <a:lstStyle/>
          <a:p>
            <a:pPr>
              <a:defRPr/>
            </a:pPr>
            <a:r>
              <a:rPr lang="fr-CH" u="sng" dirty="0" smtClean="0"/>
              <a:t>Filtres</a:t>
            </a:r>
            <a:r>
              <a:rPr lang="fr-CH" dirty="0" smtClean="0"/>
              <a:t> - </a:t>
            </a:r>
            <a:r>
              <a:rPr lang="fr-CH" dirty="0" smtClean="0">
                <a:solidFill>
                  <a:srgbClr val="00B050"/>
                </a:solidFill>
              </a:rPr>
              <a:t>Définition</a:t>
            </a:r>
          </a:p>
          <a:p>
            <a:pPr lvl="3">
              <a:defRPr/>
            </a:pPr>
            <a:endParaRPr lang="fr-FR" dirty="0" smtClean="0"/>
          </a:p>
          <a:p>
            <a:pPr lvl="1">
              <a:defRPr/>
            </a:pPr>
            <a:r>
              <a:rPr lang="fr-FR" dirty="0" smtClean="0"/>
              <a:t>Sélectionner la ou les colonnes</a:t>
            </a:r>
          </a:p>
          <a:p>
            <a:pPr lvl="1">
              <a:defRPr/>
            </a:pPr>
            <a:r>
              <a:rPr lang="fr-FR" dirty="0" smtClean="0"/>
              <a:t>Cliquer sur le bouton</a:t>
            </a:r>
            <a:endParaRPr lang="fr-FR" dirty="0" smtClean="0">
              <a:solidFill>
                <a:srgbClr val="FF0000"/>
              </a:solidFill>
              <a:effectLst>
                <a:outerShdw blurRad="38100" dist="38100" dir="2700000" algn="tl">
                  <a:srgbClr val="000000">
                    <a:alpha val="43137"/>
                  </a:srgbClr>
                </a:outerShdw>
              </a:effectLst>
            </a:endParaRPr>
          </a:p>
          <a:p>
            <a:pPr lvl="1">
              <a:defRPr/>
            </a:pPr>
            <a:r>
              <a:rPr lang="fr-FR" dirty="0" smtClean="0"/>
              <a:t>Les zones de critères du filtre sont sous la forme de zones de sélection : </a:t>
            </a:r>
          </a:p>
          <a:p>
            <a:pPr lvl="2">
              <a:defRPr/>
            </a:pPr>
            <a:r>
              <a:rPr lang="fr-FR" dirty="0" smtClean="0"/>
              <a:t>Intervalle de valeurs pour votre filtre</a:t>
            </a:r>
          </a:p>
          <a:p>
            <a:pPr lvl="2">
              <a:defRPr/>
            </a:pPr>
            <a:r>
              <a:rPr lang="fr-FR" dirty="0" smtClean="0"/>
              <a:t>Sélections multiples</a:t>
            </a:r>
          </a:p>
          <a:p>
            <a:pPr lvl="2">
              <a:defRPr/>
            </a:pPr>
            <a:r>
              <a:rPr lang="fr-FR" dirty="0" smtClean="0"/>
              <a:t>…</a:t>
            </a:r>
          </a:p>
          <a:p>
            <a:pPr lvl="2">
              <a:defRPr/>
            </a:pPr>
            <a:endParaRPr lang="fr-FR" dirty="0" smtClean="0"/>
          </a:p>
          <a:p>
            <a:pPr lvl="2">
              <a:defRPr/>
            </a:pPr>
            <a:endParaRPr lang="fr-FR" dirty="0" smtClean="0"/>
          </a:p>
          <a:p>
            <a:pPr lvl="2">
              <a:defRPr/>
            </a:pPr>
            <a:endParaRPr lang="fr-CH" dirty="0" smtClean="0"/>
          </a:p>
          <a:p>
            <a:pPr lvl="2">
              <a:defRPr/>
            </a:pPr>
            <a:endParaRPr lang="fr-CH" dirty="0" smtClean="0"/>
          </a:p>
          <a:p>
            <a:pPr lvl="1">
              <a:defRPr/>
            </a:pPr>
            <a:r>
              <a:rPr lang="fr-CH" dirty="0" smtClean="0"/>
              <a:t>Résultat</a:t>
            </a:r>
          </a:p>
          <a:p>
            <a:pPr lvl="2">
              <a:defRPr/>
            </a:pPr>
            <a:r>
              <a:rPr lang="fr-CH" dirty="0" smtClean="0"/>
              <a:t>Flèche noire sur la ou les colonnes filtrées</a:t>
            </a:r>
          </a:p>
          <a:p>
            <a:pPr lvl="1">
              <a:defRPr/>
            </a:pPr>
            <a:endParaRPr lang="fr-CH" dirty="0" smtClean="0"/>
          </a:p>
          <a:p>
            <a:pPr lvl="1">
              <a:defRPr/>
            </a:pPr>
            <a:endParaRPr lang="fr-CH" dirty="0" smtClean="0"/>
          </a:p>
          <a:p>
            <a:pPr lvl="3">
              <a:defRPr/>
            </a:pPr>
            <a:r>
              <a:rPr lang="fr-CH" dirty="0" smtClean="0"/>
              <a:t> </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46</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 descr="F:\VALAIS_SAP_FORMATION\PrintScreen\ECC_SAP12F_Printscreen\SAP12F_018.jpg"/>
          <p:cNvPicPr>
            <a:picLocks noChangeAspect="1" noChangeArrowheads="1"/>
          </p:cNvPicPr>
          <p:nvPr/>
        </p:nvPicPr>
        <p:blipFill>
          <a:blip r:embed="rId2" cstate="print"/>
          <a:srcRect/>
          <a:stretch>
            <a:fillRect/>
          </a:stretch>
        </p:blipFill>
        <p:spPr bwMode="auto">
          <a:xfrm>
            <a:off x="1691680" y="5445224"/>
            <a:ext cx="6572296" cy="940602"/>
          </a:xfrm>
          <a:prstGeom prst="rect">
            <a:avLst/>
          </a:prstGeom>
          <a:noFill/>
        </p:spPr>
      </p:pic>
      <p:sp>
        <p:nvSpPr>
          <p:cNvPr id="8" name="Rectangle 7"/>
          <p:cNvSpPr/>
          <p:nvPr/>
        </p:nvSpPr>
        <p:spPr>
          <a:xfrm>
            <a:off x="3263316" y="5885760"/>
            <a:ext cx="285752"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9" name="Groupe 11"/>
          <p:cNvGrpSpPr/>
          <p:nvPr/>
        </p:nvGrpSpPr>
        <p:grpSpPr>
          <a:xfrm>
            <a:off x="5786446" y="1214422"/>
            <a:ext cx="3240000" cy="230860"/>
            <a:chOff x="5786446" y="1214422"/>
            <a:chExt cx="3240000" cy="230860"/>
          </a:xfrm>
        </p:grpSpPr>
        <p:pic>
          <p:nvPicPr>
            <p:cNvPr id="10" name="Picture 2"/>
            <p:cNvPicPr>
              <a:picLocks noChangeAspect="1" noChangeArrowheads="1"/>
            </p:cNvPicPr>
            <p:nvPr/>
          </p:nvPicPr>
          <p:blipFill>
            <a:blip r:embed="rId3" cstate="print"/>
            <a:srcRect/>
            <a:stretch>
              <a:fillRect/>
            </a:stretch>
          </p:blipFill>
          <p:spPr bwMode="auto">
            <a:xfrm>
              <a:off x="5786446" y="1214422"/>
              <a:ext cx="3240000" cy="230860"/>
            </a:xfrm>
            <a:prstGeom prst="rect">
              <a:avLst/>
            </a:prstGeom>
            <a:noFill/>
            <a:ln w="9525">
              <a:noFill/>
              <a:miter lim="800000"/>
              <a:headEnd/>
              <a:tailEnd/>
            </a:ln>
          </p:spPr>
        </p:pic>
        <p:sp>
          <p:nvSpPr>
            <p:cNvPr id="11" name="Rectangle 10"/>
            <p:cNvSpPr/>
            <p:nvPr/>
          </p:nvSpPr>
          <p:spPr bwMode="auto">
            <a:xfrm>
              <a:off x="6858016"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2" name="Picture 5"/>
          <p:cNvPicPr>
            <a:picLocks noChangeAspect="1" noChangeArrowheads="1"/>
          </p:cNvPicPr>
          <p:nvPr/>
        </p:nvPicPr>
        <p:blipFill>
          <a:blip r:embed="rId4" cstate="print"/>
          <a:srcRect/>
          <a:stretch>
            <a:fillRect/>
          </a:stretch>
        </p:blipFill>
        <p:spPr bwMode="auto">
          <a:xfrm>
            <a:off x="3419872" y="2132856"/>
            <a:ext cx="471273" cy="288000"/>
          </a:xfrm>
          <a:prstGeom prst="rect">
            <a:avLst/>
          </a:prstGeom>
          <a:noFill/>
          <a:ln w="9525">
            <a:noFill/>
            <a:miter lim="800000"/>
            <a:headEnd/>
            <a:tailEnd/>
          </a:ln>
        </p:spPr>
      </p:pic>
      <p:pic>
        <p:nvPicPr>
          <p:cNvPr id="13" name="Picture 2" descr="F:\VALAIS_SAP_FORMATION\PrintScreen\ECC_SAP12F_Printscreen\SAP12F_019.jpg"/>
          <p:cNvPicPr>
            <a:picLocks noChangeAspect="1" noChangeArrowheads="1"/>
          </p:cNvPicPr>
          <p:nvPr/>
        </p:nvPicPr>
        <p:blipFill>
          <a:blip r:embed="rId5" cstate="print"/>
          <a:srcRect b="14112"/>
          <a:stretch>
            <a:fillRect/>
          </a:stretch>
        </p:blipFill>
        <p:spPr bwMode="auto">
          <a:xfrm>
            <a:off x="1475656" y="3717032"/>
            <a:ext cx="6341351" cy="7019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Filtres</a:t>
            </a:r>
          </a:p>
          <a:p>
            <a:pPr lvl="3"/>
            <a:endParaRPr lang="fr-CH" dirty="0" smtClean="0"/>
          </a:p>
          <a:p>
            <a:pPr lvl="1"/>
            <a:r>
              <a:rPr lang="fr-CH" dirty="0" smtClean="0"/>
              <a:t>Annuler ou modifier un filtre</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1"/>
            <a:r>
              <a:rPr lang="fr-CH" dirty="0" smtClean="0"/>
              <a:t>Sélection multiples</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47</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8" name="Gruppieren 23"/>
          <p:cNvGrpSpPr/>
          <p:nvPr/>
        </p:nvGrpSpPr>
        <p:grpSpPr>
          <a:xfrm>
            <a:off x="3176200" y="2348880"/>
            <a:ext cx="2691944" cy="1143008"/>
            <a:chOff x="5380518" y="2214554"/>
            <a:chExt cx="2691944" cy="1143008"/>
          </a:xfrm>
        </p:grpSpPr>
        <p:pic>
          <p:nvPicPr>
            <p:cNvPr id="9" name="Picture 2"/>
            <p:cNvPicPr>
              <a:picLocks noChangeAspect="1" noChangeArrowheads="1"/>
            </p:cNvPicPr>
            <p:nvPr/>
          </p:nvPicPr>
          <p:blipFill>
            <a:blip r:embed="rId2" cstate="print"/>
            <a:srcRect/>
            <a:stretch>
              <a:fillRect/>
            </a:stretch>
          </p:blipFill>
          <p:spPr bwMode="auto">
            <a:xfrm>
              <a:off x="5380518" y="2214554"/>
              <a:ext cx="2691944" cy="1143008"/>
            </a:xfrm>
            <a:prstGeom prst="rect">
              <a:avLst/>
            </a:prstGeom>
            <a:noFill/>
            <a:ln w="9525">
              <a:noFill/>
              <a:miter lim="800000"/>
              <a:headEnd/>
              <a:tailEnd/>
            </a:ln>
          </p:spPr>
        </p:pic>
        <p:sp>
          <p:nvSpPr>
            <p:cNvPr id="10" name="Rectangle 21"/>
            <p:cNvSpPr/>
            <p:nvPr/>
          </p:nvSpPr>
          <p:spPr>
            <a:xfrm>
              <a:off x="5737708" y="2928934"/>
              <a:ext cx="2286016" cy="357190"/>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grpSp>
        <p:nvGrpSpPr>
          <p:cNvPr id="11" name="Gruppieren 26"/>
          <p:cNvGrpSpPr/>
          <p:nvPr/>
        </p:nvGrpSpPr>
        <p:grpSpPr>
          <a:xfrm>
            <a:off x="1691680" y="4653136"/>
            <a:ext cx="6572250" cy="1928813"/>
            <a:chOff x="1928794" y="4357707"/>
            <a:chExt cx="6572250" cy="1928813"/>
          </a:xfrm>
        </p:grpSpPr>
        <p:grpSp>
          <p:nvGrpSpPr>
            <p:cNvPr id="12" name="Groupe 16"/>
            <p:cNvGrpSpPr>
              <a:grpSpLocks/>
            </p:cNvGrpSpPr>
            <p:nvPr/>
          </p:nvGrpSpPr>
          <p:grpSpPr bwMode="auto">
            <a:xfrm>
              <a:off x="1928794" y="4357707"/>
              <a:ext cx="6119812" cy="677863"/>
              <a:chOff x="2071670" y="4071942"/>
              <a:chExt cx="6120000" cy="678601"/>
            </a:xfrm>
          </p:grpSpPr>
          <p:pic>
            <p:nvPicPr>
              <p:cNvPr id="18" name="Picture 4"/>
              <p:cNvPicPr>
                <a:picLocks noChangeAspect="1" noChangeArrowheads="1"/>
              </p:cNvPicPr>
              <p:nvPr/>
            </p:nvPicPr>
            <p:blipFill>
              <a:blip r:embed="rId3" cstate="print"/>
              <a:srcRect/>
              <a:stretch>
                <a:fillRect/>
              </a:stretch>
            </p:blipFill>
            <p:spPr bwMode="auto">
              <a:xfrm>
                <a:off x="2071670" y="4071942"/>
                <a:ext cx="6120000" cy="678601"/>
              </a:xfrm>
              <a:prstGeom prst="rect">
                <a:avLst/>
              </a:prstGeom>
              <a:noFill/>
              <a:ln w="9525">
                <a:noFill/>
                <a:miter lim="800000"/>
                <a:headEnd/>
                <a:tailEnd/>
              </a:ln>
            </p:spPr>
          </p:pic>
          <p:sp>
            <p:nvSpPr>
              <p:cNvPr id="19" name="Rectangle 13"/>
              <p:cNvSpPr/>
              <p:nvPr/>
            </p:nvSpPr>
            <p:spPr>
              <a:xfrm>
                <a:off x="5929414" y="4429519"/>
                <a:ext cx="214319" cy="2145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3" name="Groupe 20"/>
            <p:cNvGrpSpPr>
              <a:grpSpLocks/>
            </p:cNvGrpSpPr>
            <p:nvPr/>
          </p:nvGrpSpPr>
          <p:grpSpPr bwMode="auto">
            <a:xfrm>
              <a:off x="4571981" y="5572145"/>
              <a:ext cx="3929063" cy="714375"/>
              <a:chOff x="4357686" y="5000636"/>
              <a:chExt cx="3929090" cy="714380"/>
            </a:xfrm>
          </p:grpSpPr>
          <p:sp>
            <p:nvSpPr>
              <p:cNvPr id="15" name="Espace réservé du contenu 2"/>
              <p:cNvSpPr txBox="1">
                <a:spLocks/>
              </p:cNvSpPr>
              <p:nvPr/>
            </p:nvSpPr>
            <p:spPr bwMode="auto">
              <a:xfrm>
                <a:off x="4357686" y="5000636"/>
                <a:ext cx="3929090" cy="714380"/>
              </a:xfrm>
              <a:prstGeom prst="rect">
                <a:avLst/>
              </a:prstGeom>
              <a:noFill/>
              <a:ln w="9525">
                <a:noFill/>
                <a:miter lim="800000"/>
                <a:headEnd/>
                <a:tailEnd/>
              </a:ln>
            </p:spPr>
            <p:txBody>
              <a:bodyPr/>
              <a:lstStyle/>
              <a:p>
                <a:pPr marL="536575" hangingPunct="0"/>
                <a:r>
                  <a:rPr lang="fr-FR" sz="1200" dirty="0"/>
                  <a:t>Aucun critère de sélection multiple saisi</a:t>
                </a:r>
              </a:p>
              <a:p>
                <a:pPr marL="536575" hangingPunct="0"/>
                <a:endParaRPr lang="fr-CH" sz="1200" dirty="0"/>
              </a:p>
              <a:p>
                <a:pPr marL="536575" hangingPunct="0"/>
                <a:r>
                  <a:rPr lang="fr-FR" sz="1200" dirty="0"/>
                  <a:t>Des critères de sélection multiple ont été </a:t>
                </a:r>
                <a:r>
                  <a:rPr lang="fr-FR" sz="1200" dirty="0" smtClean="0"/>
                  <a:t>saisis</a:t>
                </a:r>
                <a:endParaRPr lang="fr-CH" sz="1200" dirty="0"/>
              </a:p>
            </p:txBody>
          </p:sp>
          <p:pic>
            <p:nvPicPr>
              <p:cNvPr id="16" name="Picture 5"/>
              <p:cNvPicPr>
                <a:picLocks noChangeAspect="1" noChangeArrowheads="1"/>
              </p:cNvPicPr>
              <p:nvPr/>
            </p:nvPicPr>
            <p:blipFill>
              <a:blip r:embed="rId4" cstate="print"/>
              <a:srcRect/>
              <a:stretch>
                <a:fillRect/>
              </a:stretch>
            </p:blipFill>
            <p:spPr bwMode="auto">
              <a:xfrm>
                <a:off x="4569190" y="5000636"/>
                <a:ext cx="360000" cy="286875"/>
              </a:xfrm>
              <a:prstGeom prst="rect">
                <a:avLst/>
              </a:prstGeom>
              <a:noFill/>
              <a:ln w="9525">
                <a:noFill/>
                <a:miter lim="800000"/>
                <a:headEnd/>
                <a:tailEnd/>
              </a:ln>
            </p:spPr>
          </p:pic>
          <p:pic>
            <p:nvPicPr>
              <p:cNvPr id="17" name="Picture 6"/>
              <p:cNvPicPr>
                <a:picLocks noChangeAspect="1" noChangeArrowheads="1"/>
              </p:cNvPicPr>
              <p:nvPr/>
            </p:nvPicPr>
            <p:blipFill>
              <a:blip r:embed="rId5" cstate="print"/>
              <a:srcRect/>
              <a:stretch>
                <a:fillRect/>
              </a:stretch>
            </p:blipFill>
            <p:spPr bwMode="auto">
              <a:xfrm>
                <a:off x="4569190" y="5357826"/>
                <a:ext cx="360000" cy="286875"/>
              </a:xfrm>
              <a:prstGeom prst="rect">
                <a:avLst/>
              </a:prstGeom>
              <a:noFill/>
              <a:ln w="9525">
                <a:noFill/>
                <a:miter lim="800000"/>
                <a:headEnd/>
                <a:tailEnd/>
              </a:ln>
            </p:spPr>
          </p:pic>
        </p:grpSp>
        <p:pic>
          <p:nvPicPr>
            <p:cNvPr id="14" name="Picture 21" descr="FlechePastel"/>
            <p:cNvPicPr>
              <a:picLocks noChangeAspect="1" noChangeArrowheads="1"/>
            </p:cNvPicPr>
            <p:nvPr/>
          </p:nvPicPr>
          <p:blipFill>
            <a:blip r:embed="rId6" cstate="print"/>
            <a:srcRect/>
            <a:stretch>
              <a:fillRect/>
            </a:stretch>
          </p:blipFill>
          <p:spPr bwMode="auto">
            <a:xfrm rot="4244349" flipH="1">
              <a:off x="5253019" y="4787919"/>
              <a:ext cx="317500" cy="866775"/>
            </a:xfrm>
            <a:prstGeom prst="rect">
              <a:avLst/>
            </a:prstGeom>
            <a:noFill/>
            <a:ln w="9525">
              <a:noFill/>
              <a:miter lim="800000"/>
              <a:headEnd/>
              <a:tailEnd/>
            </a:ln>
          </p:spPr>
        </p:pic>
      </p:grpSp>
      <p:grpSp>
        <p:nvGrpSpPr>
          <p:cNvPr id="20" name="Groupe 19"/>
          <p:cNvGrpSpPr/>
          <p:nvPr/>
        </p:nvGrpSpPr>
        <p:grpSpPr>
          <a:xfrm>
            <a:off x="5786446" y="1214422"/>
            <a:ext cx="3240000" cy="230860"/>
            <a:chOff x="5786446" y="1214422"/>
            <a:chExt cx="3240000" cy="230860"/>
          </a:xfrm>
        </p:grpSpPr>
        <p:pic>
          <p:nvPicPr>
            <p:cNvPr id="21" name="Picture 2"/>
            <p:cNvPicPr>
              <a:picLocks noChangeAspect="1" noChangeArrowheads="1"/>
            </p:cNvPicPr>
            <p:nvPr/>
          </p:nvPicPr>
          <p:blipFill>
            <a:blip r:embed="rId7" cstate="print"/>
            <a:srcRect/>
            <a:stretch>
              <a:fillRect/>
            </a:stretch>
          </p:blipFill>
          <p:spPr bwMode="auto">
            <a:xfrm>
              <a:off x="5786446" y="1214422"/>
              <a:ext cx="3240000" cy="230860"/>
            </a:xfrm>
            <a:prstGeom prst="rect">
              <a:avLst/>
            </a:prstGeom>
            <a:noFill/>
            <a:ln w="9525">
              <a:noFill/>
              <a:miter lim="800000"/>
              <a:headEnd/>
              <a:tailEnd/>
            </a:ln>
          </p:spPr>
        </p:pic>
        <p:sp>
          <p:nvSpPr>
            <p:cNvPr id="22" name="Rectangle 22"/>
            <p:cNvSpPr/>
            <p:nvPr/>
          </p:nvSpPr>
          <p:spPr bwMode="auto">
            <a:xfrm>
              <a:off x="6858016"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457200" y="1142984"/>
            <a:ext cx="4258816" cy="5214974"/>
          </a:xfrm>
        </p:spPr>
        <p:txBody>
          <a:bodyPr/>
          <a:lstStyle/>
          <a:p>
            <a:r>
              <a:rPr lang="fr-CH" u="sng" dirty="0" smtClean="0"/>
              <a:t>Filtres</a:t>
            </a:r>
            <a:r>
              <a:rPr lang="fr-CH" dirty="0" smtClean="0"/>
              <a:t> </a:t>
            </a:r>
          </a:p>
          <a:p>
            <a:pPr lvl="3"/>
            <a:endParaRPr lang="fr-CH" dirty="0" smtClean="0"/>
          </a:p>
          <a:p>
            <a:pPr lvl="1"/>
            <a:r>
              <a:rPr lang="fr-CH" dirty="0" smtClean="0"/>
              <a:t>Sélection multiple</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marL="685800" lvl="1" hangingPunct="0">
              <a:defRPr/>
            </a:pPr>
            <a:r>
              <a:rPr lang="fr-FR" kern="0" dirty="0" smtClean="0"/>
              <a:t>La fenêtre de sélection multiple permet de gérer les sélections  suivantes :</a:t>
            </a:r>
          </a:p>
          <a:p>
            <a:pPr marL="1085850" lvl="2" hangingPunct="0">
              <a:defRPr/>
            </a:pPr>
            <a:r>
              <a:rPr lang="fr-FR" sz="1200" kern="0" dirty="0" smtClean="0"/>
              <a:t>Inclure une ou plusieurs valeurs individuelles</a:t>
            </a:r>
          </a:p>
          <a:p>
            <a:pPr marL="1085850" lvl="2" hangingPunct="0">
              <a:defRPr/>
            </a:pPr>
            <a:r>
              <a:rPr lang="fr-FR" sz="1200" kern="0" dirty="0" smtClean="0"/>
              <a:t>Inclure un ou plusieurs intervalles de valeurs</a:t>
            </a:r>
          </a:p>
          <a:p>
            <a:pPr marL="1085850" lvl="2" hangingPunct="0">
              <a:defRPr/>
            </a:pPr>
            <a:r>
              <a:rPr lang="fr-FR" sz="1200" kern="0" dirty="0" smtClean="0"/>
              <a:t>Exclure une ou plusieurs valeurs individuelles</a:t>
            </a:r>
          </a:p>
          <a:p>
            <a:pPr marL="1085850" lvl="2" hangingPunct="0">
              <a:defRPr/>
            </a:pPr>
            <a:r>
              <a:rPr lang="fr-FR" sz="1200" kern="0" dirty="0" smtClean="0"/>
              <a:t>Exclure un ou plusieurs intervalles de valeurs</a:t>
            </a:r>
            <a:endParaRPr lang="fr-CH" sz="1200" dirty="0" smtClean="0"/>
          </a:p>
          <a:p>
            <a:pPr lvl="2"/>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48</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16" name="Groupe 15"/>
          <p:cNvGrpSpPr/>
          <p:nvPr/>
        </p:nvGrpSpPr>
        <p:grpSpPr>
          <a:xfrm>
            <a:off x="5786446" y="1214422"/>
            <a:ext cx="3240000" cy="230860"/>
            <a:chOff x="5786446" y="1214422"/>
            <a:chExt cx="3240000" cy="230860"/>
          </a:xfrm>
        </p:grpSpPr>
        <p:pic>
          <p:nvPicPr>
            <p:cNvPr id="17"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18" name="Rectangle 14"/>
            <p:cNvSpPr/>
            <p:nvPr/>
          </p:nvSpPr>
          <p:spPr bwMode="auto">
            <a:xfrm>
              <a:off x="6858016"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9" name="Gruppieren 20"/>
          <p:cNvGrpSpPr/>
          <p:nvPr/>
        </p:nvGrpSpPr>
        <p:grpSpPr>
          <a:xfrm>
            <a:off x="1214934" y="2276872"/>
            <a:ext cx="7246118" cy="3411523"/>
            <a:chOff x="1928794" y="2616218"/>
            <a:chExt cx="7246118" cy="3411523"/>
          </a:xfrm>
        </p:grpSpPr>
        <p:grpSp>
          <p:nvGrpSpPr>
            <p:cNvPr id="20" name="Groupe 16"/>
            <p:cNvGrpSpPr>
              <a:grpSpLocks/>
            </p:cNvGrpSpPr>
            <p:nvPr/>
          </p:nvGrpSpPr>
          <p:grpSpPr bwMode="auto">
            <a:xfrm>
              <a:off x="1928794" y="2616218"/>
              <a:ext cx="6119812" cy="677863"/>
              <a:chOff x="2071670" y="4071942"/>
              <a:chExt cx="6120000" cy="678601"/>
            </a:xfrm>
          </p:grpSpPr>
          <p:pic>
            <p:nvPicPr>
              <p:cNvPr id="23" name="Picture 4"/>
              <p:cNvPicPr>
                <a:picLocks noChangeAspect="1" noChangeArrowheads="1"/>
              </p:cNvPicPr>
              <p:nvPr/>
            </p:nvPicPr>
            <p:blipFill>
              <a:blip r:embed="rId3" cstate="print"/>
              <a:srcRect/>
              <a:stretch>
                <a:fillRect/>
              </a:stretch>
            </p:blipFill>
            <p:spPr bwMode="auto">
              <a:xfrm>
                <a:off x="2071670" y="4071942"/>
                <a:ext cx="6120000" cy="678601"/>
              </a:xfrm>
              <a:prstGeom prst="rect">
                <a:avLst/>
              </a:prstGeom>
              <a:noFill/>
              <a:ln w="9525">
                <a:noFill/>
                <a:miter lim="800000"/>
                <a:headEnd/>
                <a:tailEnd/>
              </a:ln>
            </p:spPr>
          </p:pic>
          <p:sp>
            <p:nvSpPr>
              <p:cNvPr id="24" name="Rectangle 9"/>
              <p:cNvSpPr/>
              <p:nvPr/>
            </p:nvSpPr>
            <p:spPr>
              <a:xfrm>
                <a:off x="5929414" y="4429519"/>
                <a:ext cx="214319" cy="214545"/>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21" name="Picture 2"/>
            <p:cNvPicPr>
              <a:picLocks noChangeAspect="1" noChangeArrowheads="1"/>
            </p:cNvPicPr>
            <p:nvPr/>
          </p:nvPicPr>
          <p:blipFill>
            <a:blip r:embed="rId4" cstate="print"/>
            <a:srcRect/>
            <a:stretch>
              <a:fillRect/>
            </a:stretch>
          </p:blipFill>
          <p:spPr bwMode="auto">
            <a:xfrm>
              <a:off x="5645900" y="3929066"/>
              <a:ext cx="3529012" cy="2098675"/>
            </a:xfrm>
            <a:prstGeom prst="rect">
              <a:avLst/>
            </a:prstGeom>
            <a:noFill/>
            <a:ln w="9525">
              <a:noFill/>
              <a:miter lim="800000"/>
              <a:headEnd/>
              <a:tailEnd/>
            </a:ln>
          </p:spPr>
        </p:pic>
        <p:pic>
          <p:nvPicPr>
            <p:cNvPr id="22" name="Picture 21" descr="FlechePastel"/>
            <p:cNvPicPr>
              <a:picLocks noChangeAspect="1" noChangeArrowheads="1"/>
            </p:cNvPicPr>
            <p:nvPr/>
          </p:nvPicPr>
          <p:blipFill>
            <a:blip r:embed="rId5" cstate="print"/>
            <a:srcRect/>
            <a:stretch>
              <a:fillRect/>
            </a:stretch>
          </p:blipFill>
          <p:spPr bwMode="auto">
            <a:xfrm rot="18831730">
              <a:off x="5832984" y="3253113"/>
              <a:ext cx="320675" cy="661987"/>
            </a:xfrm>
            <a:prstGeom prst="rect">
              <a:avLst/>
            </a:prstGeom>
            <a:noFill/>
            <a:ln w="9525">
              <a:noFill/>
              <a:miter lim="800000"/>
              <a:headEnd/>
              <a:tailEnd/>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Filtres</a:t>
            </a:r>
          </a:p>
          <a:p>
            <a:pPr lvl="3"/>
            <a:endParaRPr lang="fr-CH" u="sng" dirty="0" smtClean="0"/>
          </a:p>
          <a:p>
            <a:pPr lvl="1"/>
            <a:r>
              <a:rPr lang="fr-CH" dirty="0" smtClean="0"/>
              <a:t>Sélection multiple</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49</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8" name="Groupe 20"/>
          <p:cNvGrpSpPr>
            <a:grpSpLocks/>
          </p:cNvGrpSpPr>
          <p:nvPr/>
        </p:nvGrpSpPr>
        <p:grpSpPr bwMode="auto">
          <a:xfrm>
            <a:off x="467544" y="2492896"/>
            <a:ext cx="4142296" cy="1104628"/>
            <a:chOff x="357158" y="2571744"/>
            <a:chExt cx="4429155" cy="1143008"/>
          </a:xfrm>
        </p:grpSpPr>
        <p:sp>
          <p:nvSpPr>
            <p:cNvPr id="20" name="Espace réservé du contenu 2"/>
            <p:cNvSpPr txBox="1">
              <a:spLocks/>
            </p:cNvSpPr>
            <p:nvPr/>
          </p:nvSpPr>
          <p:spPr bwMode="auto">
            <a:xfrm>
              <a:off x="357158" y="2571744"/>
              <a:ext cx="4429155" cy="1143008"/>
            </a:xfrm>
            <a:prstGeom prst="rect">
              <a:avLst/>
            </a:prstGeom>
            <a:noFill/>
            <a:ln w="9525">
              <a:noFill/>
              <a:miter lim="800000"/>
              <a:headEnd/>
              <a:tailEnd/>
            </a:ln>
            <a:effectLst/>
          </p:spPr>
          <p:txBody>
            <a:bodyPr/>
            <a:lstStyle/>
            <a:p>
              <a:pPr marL="228600" indent="-228600" algn="ctr" hangingPunct="0">
                <a:spcBef>
                  <a:spcPct val="20000"/>
                </a:spcBef>
                <a:defRPr/>
              </a:pPr>
              <a:r>
                <a:rPr lang="fr-FR" sz="1200" kern="0" dirty="0">
                  <a:latin typeface="+mn-lt"/>
                </a:rPr>
                <a:t>Inclure une ou plusieurs valeurs </a:t>
              </a:r>
              <a:r>
                <a:rPr lang="fr-FR" sz="1200" kern="0" dirty="0" smtClean="0">
                  <a:latin typeface="+mn-lt"/>
                </a:rPr>
                <a:t>individuelles</a:t>
              </a:r>
              <a:endParaRPr lang="fr-FR" sz="1200" kern="0" dirty="0">
                <a:latin typeface="+mn-lt"/>
              </a:endParaRPr>
            </a:p>
          </p:txBody>
        </p:sp>
        <p:pic>
          <p:nvPicPr>
            <p:cNvPr id="21" name="Picture 2"/>
            <p:cNvPicPr>
              <a:picLocks noChangeAspect="1" noChangeArrowheads="1"/>
            </p:cNvPicPr>
            <p:nvPr/>
          </p:nvPicPr>
          <p:blipFill>
            <a:blip r:embed="rId2" cstate="print"/>
            <a:srcRect r="22958" b="22816"/>
            <a:stretch>
              <a:fillRect/>
            </a:stretch>
          </p:blipFill>
          <p:spPr bwMode="auto">
            <a:xfrm>
              <a:off x="428596" y="2857496"/>
              <a:ext cx="4320000" cy="785454"/>
            </a:xfrm>
            <a:prstGeom prst="rect">
              <a:avLst/>
            </a:prstGeom>
            <a:noFill/>
            <a:ln w="9525">
              <a:noFill/>
              <a:miter lim="800000"/>
              <a:headEnd/>
              <a:tailEnd/>
            </a:ln>
          </p:spPr>
        </p:pic>
      </p:grpSp>
      <p:grpSp>
        <p:nvGrpSpPr>
          <p:cNvPr id="9" name="Groupe 24"/>
          <p:cNvGrpSpPr>
            <a:grpSpLocks/>
          </p:cNvGrpSpPr>
          <p:nvPr/>
        </p:nvGrpSpPr>
        <p:grpSpPr bwMode="auto">
          <a:xfrm>
            <a:off x="467544" y="4700636"/>
            <a:ext cx="4142296" cy="1104628"/>
            <a:chOff x="642910" y="4429132"/>
            <a:chExt cx="4429155" cy="1143008"/>
          </a:xfrm>
        </p:grpSpPr>
        <p:sp>
          <p:nvSpPr>
            <p:cNvPr id="18" name="Espace réservé du contenu 2"/>
            <p:cNvSpPr txBox="1">
              <a:spLocks/>
            </p:cNvSpPr>
            <p:nvPr/>
          </p:nvSpPr>
          <p:spPr bwMode="auto">
            <a:xfrm>
              <a:off x="642910" y="4429132"/>
              <a:ext cx="4429155" cy="1143008"/>
            </a:xfrm>
            <a:prstGeom prst="rect">
              <a:avLst/>
            </a:prstGeom>
            <a:noFill/>
            <a:ln w="9525">
              <a:noFill/>
              <a:miter lim="800000"/>
              <a:headEnd/>
              <a:tailEnd/>
            </a:ln>
            <a:effectLst/>
          </p:spPr>
          <p:txBody>
            <a:bodyPr/>
            <a:lstStyle/>
            <a:p>
              <a:pPr marL="228600" indent="-228600" algn="ctr" hangingPunct="0">
                <a:spcBef>
                  <a:spcPct val="20000"/>
                </a:spcBef>
                <a:defRPr/>
              </a:pPr>
              <a:r>
                <a:rPr lang="fr-FR" sz="1200" dirty="0"/>
                <a:t>Inclure un ou plusieurs intervalles de valeurs</a:t>
              </a:r>
              <a:endParaRPr lang="fr-FR" sz="1200" kern="0" dirty="0">
                <a:latin typeface="+mn-lt"/>
              </a:endParaRPr>
            </a:p>
          </p:txBody>
        </p:sp>
        <p:pic>
          <p:nvPicPr>
            <p:cNvPr id="19" name="Picture 3"/>
            <p:cNvPicPr>
              <a:picLocks noChangeAspect="1" noChangeArrowheads="1"/>
            </p:cNvPicPr>
            <p:nvPr/>
          </p:nvPicPr>
          <p:blipFill>
            <a:blip r:embed="rId3" cstate="print"/>
            <a:srcRect r="25294" b="2982"/>
            <a:stretch>
              <a:fillRect/>
            </a:stretch>
          </p:blipFill>
          <p:spPr bwMode="auto">
            <a:xfrm>
              <a:off x="714348" y="4714884"/>
              <a:ext cx="4320000" cy="810001"/>
            </a:xfrm>
            <a:prstGeom prst="rect">
              <a:avLst/>
            </a:prstGeom>
            <a:noFill/>
            <a:ln w="9525">
              <a:noFill/>
              <a:miter lim="800000"/>
              <a:headEnd/>
              <a:tailEnd/>
            </a:ln>
          </p:spPr>
        </p:pic>
      </p:grpSp>
      <p:grpSp>
        <p:nvGrpSpPr>
          <p:cNvPr id="10" name="Groupe 36"/>
          <p:cNvGrpSpPr>
            <a:grpSpLocks/>
          </p:cNvGrpSpPr>
          <p:nvPr/>
        </p:nvGrpSpPr>
        <p:grpSpPr bwMode="auto">
          <a:xfrm>
            <a:off x="4716016" y="2492896"/>
            <a:ext cx="4142296" cy="1933098"/>
            <a:chOff x="71406" y="4286256"/>
            <a:chExt cx="4429155" cy="2000264"/>
          </a:xfrm>
        </p:grpSpPr>
        <p:sp>
          <p:nvSpPr>
            <p:cNvPr id="15" name="Espace réservé du contenu 2"/>
            <p:cNvSpPr txBox="1">
              <a:spLocks/>
            </p:cNvSpPr>
            <p:nvPr/>
          </p:nvSpPr>
          <p:spPr bwMode="auto">
            <a:xfrm>
              <a:off x="71406" y="4286256"/>
              <a:ext cx="4429155" cy="2000264"/>
            </a:xfrm>
            <a:prstGeom prst="rect">
              <a:avLst/>
            </a:prstGeom>
            <a:noFill/>
            <a:ln w="9525">
              <a:noFill/>
              <a:miter lim="800000"/>
              <a:headEnd/>
              <a:tailEnd/>
            </a:ln>
            <a:effectLst/>
          </p:spPr>
          <p:txBody>
            <a:bodyPr/>
            <a:lstStyle/>
            <a:p>
              <a:pPr marL="228600" indent="-228600" algn="ctr" hangingPunct="0">
                <a:spcBef>
                  <a:spcPct val="20000"/>
                </a:spcBef>
                <a:defRPr/>
              </a:pPr>
              <a:r>
                <a:rPr lang="fr-CH" sz="1200" kern="0" dirty="0">
                  <a:latin typeface="+mn-lt"/>
                </a:rPr>
                <a:t>Exclure une ou plusieurs valeurs individuelles</a:t>
              </a:r>
              <a:endParaRPr lang="fr-FR" sz="1200" kern="0" dirty="0">
                <a:latin typeface="+mn-lt"/>
              </a:endParaRPr>
            </a:p>
          </p:txBody>
        </p:sp>
        <p:pic>
          <p:nvPicPr>
            <p:cNvPr id="16" name="Picture 4"/>
            <p:cNvPicPr>
              <a:picLocks noChangeAspect="1" noChangeArrowheads="1"/>
            </p:cNvPicPr>
            <p:nvPr/>
          </p:nvPicPr>
          <p:blipFill>
            <a:blip r:embed="rId4" cstate="print"/>
            <a:srcRect r="25294"/>
            <a:stretch>
              <a:fillRect/>
            </a:stretch>
          </p:blipFill>
          <p:spPr bwMode="auto">
            <a:xfrm>
              <a:off x="142843" y="4572008"/>
              <a:ext cx="4320000" cy="813017"/>
            </a:xfrm>
            <a:prstGeom prst="rect">
              <a:avLst/>
            </a:prstGeom>
            <a:noFill/>
            <a:ln w="9525">
              <a:noFill/>
              <a:miter lim="800000"/>
              <a:headEnd/>
              <a:tailEnd/>
            </a:ln>
          </p:spPr>
        </p:pic>
        <p:pic>
          <p:nvPicPr>
            <p:cNvPr id="17" name="Picture 6"/>
            <p:cNvPicPr>
              <a:picLocks noChangeAspect="1" noChangeArrowheads="1"/>
            </p:cNvPicPr>
            <p:nvPr/>
          </p:nvPicPr>
          <p:blipFill>
            <a:blip r:embed="rId5" cstate="print"/>
            <a:srcRect r="32500"/>
            <a:stretch>
              <a:fillRect/>
            </a:stretch>
          </p:blipFill>
          <p:spPr bwMode="auto">
            <a:xfrm>
              <a:off x="142844" y="5500702"/>
              <a:ext cx="4320000" cy="681407"/>
            </a:xfrm>
            <a:prstGeom prst="rect">
              <a:avLst/>
            </a:prstGeom>
            <a:noFill/>
            <a:ln w="9525">
              <a:noFill/>
              <a:miter lim="800000"/>
              <a:headEnd/>
              <a:tailEnd/>
            </a:ln>
          </p:spPr>
        </p:pic>
      </p:grpSp>
      <p:grpSp>
        <p:nvGrpSpPr>
          <p:cNvPr id="11" name="Groupe 35"/>
          <p:cNvGrpSpPr>
            <a:grpSpLocks/>
          </p:cNvGrpSpPr>
          <p:nvPr/>
        </p:nvGrpSpPr>
        <p:grpSpPr bwMode="auto">
          <a:xfrm>
            <a:off x="4716016" y="4725144"/>
            <a:ext cx="4142296" cy="1725980"/>
            <a:chOff x="4643439" y="4429135"/>
            <a:chExt cx="4429155" cy="1785950"/>
          </a:xfrm>
        </p:grpSpPr>
        <p:sp>
          <p:nvSpPr>
            <p:cNvPr id="12" name="Espace réservé du contenu 2"/>
            <p:cNvSpPr txBox="1">
              <a:spLocks/>
            </p:cNvSpPr>
            <p:nvPr/>
          </p:nvSpPr>
          <p:spPr bwMode="auto">
            <a:xfrm>
              <a:off x="4643439" y="4429135"/>
              <a:ext cx="4429155" cy="1785950"/>
            </a:xfrm>
            <a:prstGeom prst="rect">
              <a:avLst/>
            </a:prstGeom>
            <a:noFill/>
            <a:ln w="9525">
              <a:noFill/>
              <a:miter lim="800000"/>
              <a:headEnd/>
              <a:tailEnd/>
            </a:ln>
            <a:effectLst/>
          </p:spPr>
          <p:txBody>
            <a:bodyPr/>
            <a:lstStyle/>
            <a:p>
              <a:pPr marL="228600" indent="-228600" algn="ctr" hangingPunct="0">
                <a:spcBef>
                  <a:spcPct val="20000"/>
                </a:spcBef>
                <a:defRPr/>
              </a:pPr>
              <a:r>
                <a:rPr lang="fr-CH" sz="1200" kern="0" dirty="0">
                  <a:latin typeface="+mn-lt"/>
                </a:rPr>
                <a:t>Exclure un ou plusieurs intervalles de valeurs</a:t>
              </a:r>
              <a:endParaRPr lang="fr-FR" sz="1200" kern="0" dirty="0">
                <a:latin typeface="+mn-lt"/>
              </a:endParaRPr>
            </a:p>
          </p:txBody>
        </p:sp>
        <p:pic>
          <p:nvPicPr>
            <p:cNvPr id="13" name="Picture 5"/>
            <p:cNvPicPr>
              <a:picLocks noChangeAspect="1" noChangeArrowheads="1"/>
            </p:cNvPicPr>
            <p:nvPr/>
          </p:nvPicPr>
          <p:blipFill>
            <a:blip r:embed="rId6" cstate="print"/>
            <a:srcRect t="44992" r="26460"/>
            <a:stretch>
              <a:fillRect/>
            </a:stretch>
          </p:blipFill>
          <p:spPr bwMode="auto">
            <a:xfrm>
              <a:off x="4714876" y="4714884"/>
              <a:ext cx="4320000" cy="611378"/>
            </a:xfrm>
            <a:prstGeom prst="rect">
              <a:avLst/>
            </a:prstGeom>
            <a:noFill/>
            <a:ln w="9525">
              <a:noFill/>
              <a:miter lim="800000"/>
              <a:headEnd/>
              <a:tailEnd/>
            </a:ln>
          </p:spPr>
        </p:pic>
        <p:pic>
          <p:nvPicPr>
            <p:cNvPr id="14" name="Picture 7"/>
            <p:cNvPicPr>
              <a:picLocks noChangeAspect="1" noChangeArrowheads="1"/>
            </p:cNvPicPr>
            <p:nvPr/>
          </p:nvPicPr>
          <p:blipFill>
            <a:blip r:embed="rId7" cstate="print"/>
            <a:srcRect r="32500"/>
            <a:stretch>
              <a:fillRect/>
            </a:stretch>
          </p:blipFill>
          <p:spPr bwMode="auto">
            <a:xfrm>
              <a:off x="4714876" y="5429273"/>
              <a:ext cx="4320000" cy="681407"/>
            </a:xfrm>
            <a:prstGeom prst="rect">
              <a:avLst/>
            </a:prstGeom>
            <a:noFill/>
            <a:ln w="9525">
              <a:noFill/>
              <a:miter lim="800000"/>
              <a:headEnd/>
              <a:tailEnd/>
            </a:ln>
          </p:spPr>
        </p:pic>
      </p:grpSp>
      <p:grpSp>
        <p:nvGrpSpPr>
          <p:cNvPr id="22" name="Groupe 21"/>
          <p:cNvGrpSpPr/>
          <p:nvPr/>
        </p:nvGrpSpPr>
        <p:grpSpPr>
          <a:xfrm>
            <a:off x="5786446" y="1214422"/>
            <a:ext cx="3240000" cy="230860"/>
            <a:chOff x="5786446" y="1214422"/>
            <a:chExt cx="3240000" cy="230860"/>
          </a:xfrm>
        </p:grpSpPr>
        <p:pic>
          <p:nvPicPr>
            <p:cNvPr id="23" name="Picture 2"/>
            <p:cNvPicPr>
              <a:picLocks noChangeAspect="1" noChangeArrowheads="1"/>
            </p:cNvPicPr>
            <p:nvPr/>
          </p:nvPicPr>
          <p:blipFill>
            <a:blip r:embed="rId8" cstate="print"/>
            <a:srcRect/>
            <a:stretch>
              <a:fillRect/>
            </a:stretch>
          </p:blipFill>
          <p:spPr bwMode="auto">
            <a:xfrm>
              <a:off x="5786446" y="1214422"/>
              <a:ext cx="3240000" cy="230860"/>
            </a:xfrm>
            <a:prstGeom prst="rect">
              <a:avLst/>
            </a:prstGeom>
            <a:noFill/>
            <a:ln w="9525">
              <a:noFill/>
              <a:miter lim="800000"/>
              <a:headEnd/>
              <a:tailEnd/>
            </a:ln>
          </p:spPr>
        </p:pic>
        <p:sp>
          <p:nvSpPr>
            <p:cNvPr id="24" name="Rectangle 22"/>
            <p:cNvSpPr/>
            <p:nvPr/>
          </p:nvSpPr>
          <p:spPr bwMode="auto">
            <a:xfrm>
              <a:off x="6858016"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Schéma</a:t>
            </a:r>
          </a:p>
          <a:p>
            <a:pPr lvl="3"/>
            <a:endParaRPr lang="fr-CH" dirty="0" smtClean="0"/>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a:t>
            </a:fld>
            <a:endParaRPr lang="fr-CH"/>
          </a:p>
        </p:txBody>
      </p:sp>
      <p:sp>
        <p:nvSpPr>
          <p:cNvPr id="4" name="Titre 3"/>
          <p:cNvSpPr>
            <a:spLocks noGrp="1"/>
          </p:cNvSpPr>
          <p:nvPr>
            <p:ph type="title"/>
          </p:nvPr>
        </p:nvSpPr>
        <p:spPr/>
        <p:txBody>
          <a:bodyPr/>
          <a:lstStyle/>
          <a:p>
            <a:r>
              <a:rPr lang="fr-CH" dirty="0" smtClean="0"/>
              <a:t>Introduction</a:t>
            </a:r>
            <a:endParaRPr lang="fr-CH" dirty="0"/>
          </a:p>
        </p:txBody>
      </p:sp>
      <p:sp>
        <p:nvSpPr>
          <p:cNvPr id="5" name="Rectangle 4"/>
          <p:cNvSpPr/>
          <p:nvPr/>
        </p:nvSpPr>
        <p:spPr>
          <a:xfrm>
            <a:off x="4235330" y="1988840"/>
            <a:ext cx="2928958" cy="1789370"/>
          </a:xfrm>
          <a:prstGeom prst="rect">
            <a:avLst/>
          </a:prstGeom>
          <a:solidFill>
            <a:schemeClr val="accent1">
              <a:alpha val="1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Variante SAP</a:t>
            </a:r>
            <a:endParaRPr lang="fr-CH" dirty="0">
              <a:solidFill>
                <a:schemeClr val="tx1"/>
              </a:solidFill>
            </a:endParaRPr>
          </a:p>
        </p:txBody>
      </p:sp>
      <p:cxnSp>
        <p:nvCxnSpPr>
          <p:cNvPr id="6" name="Connecteur en angle 5"/>
          <p:cNvCxnSpPr>
            <a:stCxn id="7" idx="3"/>
            <a:endCxn id="5" idx="1"/>
          </p:cNvCxnSpPr>
          <p:nvPr/>
        </p:nvCxnSpPr>
        <p:spPr>
          <a:xfrm>
            <a:off x="3520950" y="2883525"/>
            <a:ext cx="714380" cy="158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67093" y="1988840"/>
            <a:ext cx="2853857" cy="1789370"/>
          </a:xfrm>
          <a:prstGeom prst="rect">
            <a:avLst/>
          </a:prstGeom>
          <a:solidFill>
            <a:schemeClr val="accent1">
              <a:alpha val="1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Écran de sélection</a:t>
            </a:r>
            <a:endParaRPr lang="fr-CH" dirty="0">
              <a:solidFill>
                <a:schemeClr val="tx1"/>
              </a:solidFill>
            </a:endParaRPr>
          </a:p>
        </p:txBody>
      </p:sp>
      <p:sp>
        <p:nvSpPr>
          <p:cNvPr id="8" name="Rectangle 7"/>
          <p:cNvSpPr/>
          <p:nvPr/>
        </p:nvSpPr>
        <p:spPr>
          <a:xfrm>
            <a:off x="663430" y="4417732"/>
            <a:ext cx="6500858" cy="1714512"/>
          </a:xfrm>
          <a:prstGeom prst="rect">
            <a:avLst/>
          </a:prstGeom>
          <a:solidFill>
            <a:srgbClr val="92D050">
              <a:alpha val="10000"/>
            </a:srgbClr>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CH" dirty="0" smtClean="0">
                <a:solidFill>
                  <a:schemeClr val="tx1"/>
                </a:solidFill>
              </a:rPr>
              <a:t>ALV </a:t>
            </a:r>
            <a:r>
              <a:rPr lang="fr-CH" dirty="0" err="1" smtClean="0">
                <a:solidFill>
                  <a:schemeClr val="tx1"/>
                </a:solidFill>
              </a:rPr>
              <a:t>Grid</a:t>
            </a:r>
            <a:endParaRPr lang="fr-CH" dirty="0">
              <a:solidFill>
                <a:schemeClr val="tx1"/>
              </a:solidFill>
            </a:endParaRPr>
          </a:p>
        </p:txBody>
      </p:sp>
      <p:cxnSp>
        <p:nvCxnSpPr>
          <p:cNvPr id="9" name="Connecteur en angle 24"/>
          <p:cNvCxnSpPr>
            <a:stCxn id="10" idx="2"/>
            <a:endCxn id="8" idx="3"/>
          </p:cNvCxnSpPr>
          <p:nvPr/>
        </p:nvCxnSpPr>
        <p:spPr>
          <a:xfrm rot="5400000">
            <a:off x="7374612" y="4434262"/>
            <a:ext cx="630402" cy="105105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572396" y="3573016"/>
            <a:ext cx="1285884" cy="1071570"/>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smtClean="0">
                <a:solidFill>
                  <a:schemeClr val="tx1"/>
                </a:solidFill>
              </a:rPr>
              <a:t>Exécution</a:t>
            </a:r>
            <a:endParaRPr lang="fr-CH" dirty="0">
              <a:solidFill>
                <a:schemeClr val="tx1"/>
              </a:solidFill>
            </a:endParaRPr>
          </a:p>
        </p:txBody>
      </p:sp>
      <p:cxnSp>
        <p:nvCxnSpPr>
          <p:cNvPr id="11" name="Connecteur en angle 32"/>
          <p:cNvCxnSpPr>
            <a:stCxn id="5" idx="3"/>
            <a:endCxn id="10" idx="0"/>
          </p:cNvCxnSpPr>
          <p:nvPr/>
        </p:nvCxnSpPr>
        <p:spPr>
          <a:xfrm>
            <a:off x="7164288" y="2883525"/>
            <a:ext cx="1051050" cy="689491"/>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2" descr="F:\VALAIS_SAP_FORMATION\PrintScreen\ECC_SAP12F_Printscreen\SAP12F_001.jpg"/>
          <p:cNvPicPr>
            <a:picLocks noChangeAspect="1" noChangeArrowheads="1"/>
          </p:cNvPicPr>
          <p:nvPr/>
        </p:nvPicPr>
        <p:blipFill>
          <a:blip r:embed="rId2" cstate="print"/>
          <a:srcRect/>
          <a:stretch>
            <a:fillRect/>
          </a:stretch>
        </p:blipFill>
        <p:spPr bwMode="auto">
          <a:xfrm>
            <a:off x="1092058" y="4560608"/>
            <a:ext cx="4714908" cy="1444891"/>
          </a:xfrm>
          <a:prstGeom prst="rect">
            <a:avLst/>
          </a:prstGeom>
          <a:noFill/>
        </p:spPr>
      </p:pic>
      <p:pic>
        <p:nvPicPr>
          <p:cNvPr id="13" name="Image 12" descr="SAP12F_002.jpg"/>
          <p:cNvPicPr>
            <a:picLocks noChangeAspect="1"/>
          </p:cNvPicPr>
          <p:nvPr/>
        </p:nvPicPr>
        <p:blipFill>
          <a:blip r:embed="rId3" cstate="print"/>
          <a:stretch>
            <a:fillRect/>
          </a:stretch>
        </p:blipFill>
        <p:spPr>
          <a:xfrm>
            <a:off x="4423471" y="2410058"/>
            <a:ext cx="2552677" cy="1197118"/>
          </a:xfrm>
          <a:prstGeom prst="rect">
            <a:avLst/>
          </a:prstGeom>
        </p:spPr>
      </p:pic>
      <p:pic>
        <p:nvPicPr>
          <p:cNvPr id="14" name="Image 13" descr="SAP12F_001.jpg"/>
          <p:cNvPicPr>
            <a:picLocks noChangeAspect="1"/>
          </p:cNvPicPr>
          <p:nvPr/>
        </p:nvPicPr>
        <p:blipFill>
          <a:blip r:embed="rId4" cstate="print"/>
          <a:stretch>
            <a:fillRect/>
          </a:stretch>
        </p:blipFill>
        <p:spPr>
          <a:xfrm>
            <a:off x="797878" y="2410058"/>
            <a:ext cx="2592287" cy="1197118"/>
          </a:xfrm>
          <a:prstGeom prst="rect">
            <a:avLst/>
          </a:prstGeom>
        </p:spPr>
      </p:pic>
      <p:pic>
        <p:nvPicPr>
          <p:cNvPr id="15" name="Picture 2"/>
          <p:cNvPicPr>
            <a:picLocks noChangeAspect="1" noChangeArrowheads="1"/>
          </p:cNvPicPr>
          <p:nvPr/>
        </p:nvPicPr>
        <p:blipFill>
          <a:blip r:embed="rId5" cstate="print"/>
          <a:srcRect/>
          <a:stretch>
            <a:fillRect/>
          </a:stretch>
        </p:blipFill>
        <p:spPr bwMode="auto">
          <a:xfrm>
            <a:off x="6391580" y="2050018"/>
            <a:ext cx="216024" cy="226825"/>
          </a:xfrm>
          <a:prstGeom prst="rect">
            <a:avLst/>
          </a:prstGeom>
          <a:noFill/>
          <a:ln w="9525">
            <a:noFill/>
            <a:miter lim="800000"/>
            <a:headEnd/>
            <a:tailEnd/>
          </a:ln>
        </p:spPr>
      </p:pic>
      <p:pic>
        <p:nvPicPr>
          <p:cNvPr id="16" name="Image 15"/>
          <p:cNvPicPr/>
          <p:nvPr/>
        </p:nvPicPr>
        <p:blipFill>
          <a:blip r:embed="rId6" cstate="print"/>
          <a:srcRect/>
          <a:stretch>
            <a:fillRect/>
          </a:stretch>
        </p:blipFill>
        <p:spPr bwMode="auto">
          <a:xfrm>
            <a:off x="8107338" y="4300545"/>
            <a:ext cx="216000" cy="2000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b="1" u="sng"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50</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fontScale="92500"/>
          </a:bodyPr>
          <a:lstStyle/>
          <a:p>
            <a:pPr>
              <a:defRPr/>
            </a:pPr>
            <a:r>
              <a:rPr lang="fr-CH" u="sng" dirty="0" smtClean="0"/>
              <a:t>Totalisation</a:t>
            </a:r>
            <a:r>
              <a:rPr lang="fr-CH" dirty="0" smtClean="0"/>
              <a:t> - </a:t>
            </a:r>
            <a:r>
              <a:rPr lang="fr-CH" dirty="0" smtClean="0">
                <a:solidFill>
                  <a:srgbClr val="00B050"/>
                </a:solidFill>
              </a:rPr>
              <a:t>Définition</a:t>
            </a:r>
          </a:p>
          <a:p>
            <a:pPr lvl="3">
              <a:defRPr/>
            </a:pPr>
            <a:endParaRPr lang="fr-FR" dirty="0" smtClean="0"/>
          </a:p>
          <a:p>
            <a:pPr lvl="1">
              <a:defRPr/>
            </a:pPr>
            <a:r>
              <a:rPr lang="fr-FR" dirty="0" smtClean="0"/>
              <a:t>Effectuer un total d’une colonne comportant des </a:t>
            </a:r>
            <a:r>
              <a:rPr lang="fr-FR" dirty="0" smtClean="0">
                <a:solidFill>
                  <a:srgbClr val="FF0000"/>
                </a:solidFill>
              </a:rPr>
              <a:t>valeurs "numériques"</a:t>
            </a:r>
          </a:p>
          <a:p>
            <a:pPr lvl="1">
              <a:defRPr/>
            </a:pPr>
            <a:r>
              <a:rPr lang="fr-CH" dirty="0" smtClean="0"/>
              <a:t>Bouton </a:t>
            </a:r>
          </a:p>
          <a:p>
            <a:pPr lvl="1">
              <a:defRPr/>
            </a:pPr>
            <a:r>
              <a:rPr lang="fr-CH" dirty="0" smtClean="0"/>
              <a:t>Possibilité de faire un total sur une ou plusieurs colonnes</a:t>
            </a:r>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1">
              <a:defRPr/>
            </a:pPr>
            <a:r>
              <a:rPr lang="fr-FR" dirty="0" smtClean="0"/>
              <a:t>Une ligne de total apparaît en fin de liste ET en-tête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51</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8" name="Groupe 7"/>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18"/>
            <p:cNvSpPr/>
            <p:nvPr/>
          </p:nvSpPr>
          <p:spPr bwMode="auto">
            <a:xfrm>
              <a:off x="7215208"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1" name="Picture 6"/>
          <p:cNvPicPr>
            <a:picLocks noChangeAspect="1" noChangeArrowheads="1"/>
          </p:cNvPicPr>
          <p:nvPr/>
        </p:nvPicPr>
        <p:blipFill>
          <a:blip r:embed="rId3" cstate="print"/>
          <a:srcRect/>
          <a:stretch>
            <a:fillRect/>
          </a:stretch>
        </p:blipFill>
        <p:spPr bwMode="auto">
          <a:xfrm>
            <a:off x="2123728" y="2132856"/>
            <a:ext cx="471273" cy="288000"/>
          </a:xfrm>
          <a:prstGeom prst="rect">
            <a:avLst/>
          </a:prstGeom>
          <a:noFill/>
          <a:ln w="9525">
            <a:noFill/>
            <a:miter lim="800000"/>
            <a:headEnd/>
            <a:tailEnd/>
          </a:ln>
        </p:spPr>
      </p:pic>
      <p:grpSp>
        <p:nvGrpSpPr>
          <p:cNvPr id="12" name="Gruppieren 26"/>
          <p:cNvGrpSpPr/>
          <p:nvPr/>
        </p:nvGrpSpPr>
        <p:grpSpPr>
          <a:xfrm>
            <a:off x="1311502" y="3068960"/>
            <a:ext cx="6500858" cy="2143140"/>
            <a:chOff x="1643042" y="3143248"/>
            <a:chExt cx="6500858" cy="2143140"/>
          </a:xfrm>
        </p:grpSpPr>
        <p:grpSp>
          <p:nvGrpSpPr>
            <p:cNvPr id="13" name="Groupe 19"/>
            <p:cNvGrpSpPr/>
            <p:nvPr/>
          </p:nvGrpSpPr>
          <p:grpSpPr>
            <a:xfrm>
              <a:off x="6143636" y="4214818"/>
              <a:ext cx="1568843" cy="438150"/>
              <a:chOff x="6143636" y="4210050"/>
              <a:chExt cx="1568843" cy="438150"/>
            </a:xfrm>
          </p:grpSpPr>
          <p:pic>
            <p:nvPicPr>
              <p:cNvPr id="18" name="Picture 21" descr="FlechePastel"/>
              <p:cNvPicPr>
                <a:picLocks noChangeAspect="1" noChangeArrowheads="1"/>
              </p:cNvPicPr>
              <p:nvPr/>
            </p:nvPicPr>
            <p:blipFill>
              <a:blip r:embed="rId4" cstate="print"/>
              <a:srcRect/>
              <a:stretch>
                <a:fillRect/>
              </a:stretch>
            </p:blipFill>
            <p:spPr bwMode="auto">
              <a:xfrm rot="19935859">
                <a:off x="7513697" y="4210050"/>
                <a:ext cx="198782" cy="410818"/>
              </a:xfrm>
              <a:prstGeom prst="rect">
                <a:avLst/>
              </a:prstGeom>
              <a:noFill/>
              <a:ln w="9525">
                <a:noFill/>
                <a:miter lim="800000"/>
                <a:headEnd/>
                <a:tailEnd/>
              </a:ln>
            </p:spPr>
          </p:pic>
          <p:pic>
            <p:nvPicPr>
              <p:cNvPr id="19" name="Picture 21" descr="FlechePastel"/>
              <p:cNvPicPr>
                <a:picLocks noChangeAspect="1" noChangeArrowheads="1"/>
              </p:cNvPicPr>
              <p:nvPr/>
            </p:nvPicPr>
            <p:blipFill>
              <a:blip r:embed="rId4" cstate="print"/>
              <a:srcRect/>
              <a:stretch>
                <a:fillRect/>
              </a:stretch>
            </p:blipFill>
            <p:spPr bwMode="auto">
              <a:xfrm rot="19935859">
                <a:off x="6143636" y="4237382"/>
                <a:ext cx="198782" cy="410818"/>
              </a:xfrm>
              <a:prstGeom prst="rect">
                <a:avLst/>
              </a:prstGeom>
              <a:noFill/>
              <a:ln w="9525">
                <a:noFill/>
                <a:miter lim="800000"/>
                <a:headEnd/>
                <a:tailEnd/>
              </a:ln>
            </p:spPr>
          </p:pic>
        </p:grpSp>
        <p:pic>
          <p:nvPicPr>
            <p:cNvPr id="14" name="Picture 1" descr="F:\VALAIS_SAP_FORMATION\PrintScreen\ECC_SAP12F_Printscreen\SAP12F_023.jpg"/>
            <p:cNvPicPr>
              <a:picLocks noChangeAspect="1" noChangeArrowheads="1"/>
            </p:cNvPicPr>
            <p:nvPr/>
          </p:nvPicPr>
          <p:blipFill>
            <a:blip r:embed="rId5" cstate="print"/>
            <a:srcRect/>
            <a:stretch>
              <a:fillRect/>
            </a:stretch>
          </p:blipFill>
          <p:spPr bwMode="auto">
            <a:xfrm>
              <a:off x="1643042" y="3143248"/>
              <a:ext cx="6453758" cy="985659"/>
            </a:xfrm>
            <a:prstGeom prst="rect">
              <a:avLst/>
            </a:prstGeom>
            <a:noFill/>
          </p:spPr>
        </p:pic>
        <p:pic>
          <p:nvPicPr>
            <p:cNvPr id="15" name="Picture 2" descr="F:\VALAIS_SAP_FORMATION\PrintScreen\ECC_SAP12F_Printscreen\SAP12F_022.jpg"/>
            <p:cNvPicPr>
              <a:picLocks noChangeAspect="1" noChangeArrowheads="1"/>
            </p:cNvPicPr>
            <p:nvPr/>
          </p:nvPicPr>
          <p:blipFill>
            <a:blip r:embed="rId6" cstate="print"/>
            <a:srcRect/>
            <a:stretch>
              <a:fillRect/>
            </a:stretch>
          </p:blipFill>
          <p:spPr bwMode="auto">
            <a:xfrm>
              <a:off x="1643042" y="4714884"/>
              <a:ext cx="6482850" cy="571504"/>
            </a:xfrm>
            <a:prstGeom prst="rect">
              <a:avLst/>
            </a:prstGeom>
            <a:noFill/>
          </p:spPr>
        </p:pic>
        <p:sp>
          <p:nvSpPr>
            <p:cNvPr id="16" name="Rectangle 20"/>
            <p:cNvSpPr/>
            <p:nvPr/>
          </p:nvSpPr>
          <p:spPr>
            <a:xfrm>
              <a:off x="5715008" y="5015109"/>
              <a:ext cx="1000132"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7" name="Rectangle 21"/>
            <p:cNvSpPr/>
            <p:nvPr/>
          </p:nvSpPr>
          <p:spPr>
            <a:xfrm>
              <a:off x="7072330" y="5015109"/>
              <a:ext cx="1071570"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0" name="Picture 4"/>
          <p:cNvPicPr>
            <a:picLocks noChangeAspect="1" noChangeArrowheads="1"/>
          </p:cNvPicPr>
          <p:nvPr/>
        </p:nvPicPr>
        <p:blipFill>
          <a:blip r:embed="rId7" cstate="print"/>
          <a:srcRect/>
          <a:stretch>
            <a:fillRect/>
          </a:stretch>
        </p:blipFill>
        <p:spPr bwMode="auto">
          <a:xfrm>
            <a:off x="6444208" y="5909171"/>
            <a:ext cx="1571636" cy="2857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Totalisation</a:t>
            </a:r>
            <a:endParaRPr lang="fr-CH" dirty="0" smtClean="0"/>
          </a:p>
          <a:p>
            <a:pPr lvl="3"/>
            <a:endParaRPr lang="fr-CH" dirty="0" smtClean="0"/>
          </a:p>
          <a:p>
            <a:pPr lvl="1"/>
            <a:r>
              <a:rPr lang="fr-CH" dirty="0" smtClean="0"/>
              <a:t>Afficher les colonnes pouvant être totalisées</a:t>
            </a:r>
          </a:p>
          <a:p>
            <a:pPr lvl="2"/>
            <a:r>
              <a:rPr lang="fr-CH" dirty="0" smtClean="0"/>
              <a:t>Modifier la mise en forme</a:t>
            </a:r>
          </a:p>
          <a:p>
            <a:pPr lvl="3"/>
            <a:r>
              <a:rPr lang="fr-CH" dirty="0" smtClean="0"/>
              <a:t>Onglet "Sélection colonnes"</a:t>
            </a:r>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52</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4390746" y="3356992"/>
            <a:ext cx="4357718" cy="3167245"/>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1044081" y="3204570"/>
            <a:ext cx="2813539" cy="1296000"/>
          </a:xfrm>
          <a:prstGeom prst="rect">
            <a:avLst/>
          </a:prstGeom>
          <a:noFill/>
          <a:ln w="9525">
            <a:noFill/>
            <a:miter lim="800000"/>
            <a:headEnd/>
            <a:tailEnd/>
          </a:ln>
        </p:spPr>
      </p:pic>
      <p:sp>
        <p:nvSpPr>
          <p:cNvPr id="7" name="Rectangle 6"/>
          <p:cNvSpPr/>
          <p:nvPr/>
        </p:nvSpPr>
        <p:spPr>
          <a:xfrm>
            <a:off x="1285852" y="3704636"/>
            <a:ext cx="2571768"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8" name="Rectangle 7"/>
          <p:cNvSpPr/>
          <p:nvPr/>
        </p:nvSpPr>
        <p:spPr>
          <a:xfrm>
            <a:off x="5890944" y="4285686"/>
            <a:ext cx="285752" cy="1785950"/>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9" name="Picture 11"/>
          <p:cNvPicPr>
            <a:picLocks noChangeAspect="1" noChangeArrowheads="1"/>
          </p:cNvPicPr>
          <p:nvPr/>
        </p:nvPicPr>
        <p:blipFill>
          <a:blip r:embed="rId4" cstate="print"/>
          <a:srcRect/>
          <a:stretch>
            <a:fillRect/>
          </a:stretch>
        </p:blipFill>
        <p:spPr bwMode="auto">
          <a:xfrm>
            <a:off x="3923928" y="2172997"/>
            <a:ext cx="471273" cy="288000"/>
          </a:xfrm>
          <a:prstGeom prst="rect">
            <a:avLst/>
          </a:prstGeom>
          <a:noFill/>
          <a:ln w="9525">
            <a:noFill/>
            <a:miter lim="800000"/>
            <a:headEnd/>
            <a:tailEnd/>
          </a:ln>
        </p:spPr>
      </p:pic>
      <p:cxnSp>
        <p:nvCxnSpPr>
          <p:cNvPr id="10" name="Forme 9"/>
          <p:cNvCxnSpPr>
            <a:stCxn id="7" idx="3"/>
            <a:endCxn id="5" idx="1"/>
          </p:cNvCxnSpPr>
          <p:nvPr/>
        </p:nvCxnSpPr>
        <p:spPr>
          <a:xfrm>
            <a:off x="3857620" y="3847512"/>
            <a:ext cx="533126" cy="1093103"/>
          </a:xfrm>
          <a:prstGeom prst="bent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Totalisation</a:t>
            </a:r>
          </a:p>
          <a:p>
            <a:pPr lvl="3"/>
            <a:endParaRPr lang="fr-CH" dirty="0" smtClean="0"/>
          </a:p>
          <a:p>
            <a:pPr lvl="1"/>
            <a:r>
              <a:rPr lang="fr-CH" dirty="0" smtClean="0"/>
              <a:t>Options</a:t>
            </a:r>
          </a:p>
          <a:p>
            <a:pPr lvl="2"/>
            <a:r>
              <a:rPr lang="fr-CH" dirty="0" smtClean="0"/>
              <a:t>Appuyer sur la flèche </a:t>
            </a:r>
          </a:p>
          <a:p>
            <a:pPr lvl="2"/>
            <a:r>
              <a:rPr lang="fr-CH" dirty="0" smtClean="0"/>
              <a:t>Sélectionner l'option désirée</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1"/>
            <a:r>
              <a:rPr lang="fr-CH" dirty="0" smtClean="0"/>
              <a:t>Remarque</a:t>
            </a:r>
          </a:p>
          <a:p>
            <a:pPr lvl="2"/>
            <a:r>
              <a:rPr lang="fr-CH" dirty="0" smtClean="0"/>
              <a:t>Uniquement une seule option est possible pour une colonne !!</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53</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3295236" y="3212976"/>
            <a:ext cx="2428892" cy="1570057"/>
          </a:xfrm>
          <a:prstGeom prst="rect">
            <a:avLst/>
          </a:prstGeom>
          <a:noFill/>
          <a:ln w="9525">
            <a:noFill/>
            <a:miter lim="800000"/>
            <a:headEnd/>
            <a:tailEnd/>
          </a:ln>
        </p:spPr>
      </p:pic>
      <p:pic>
        <p:nvPicPr>
          <p:cNvPr id="6" name="Picture 6"/>
          <p:cNvPicPr>
            <a:picLocks noChangeAspect="1" noChangeArrowheads="1"/>
          </p:cNvPicPr>
          <p:nvPr/>
        </p:nvPicPr>
        <p:blipFill>
          <a:blip r:embed="rId3" cstate="print"/>
          <a:srcRect/>
          <a:stretch>
            <a:fillRect/>
          </a:stretch>
        </p:blipFill>
        <p:spPr bwMode="auto">
          <a:xfrm>
            <a:off x="3495870" y="2152806"/>
            <a:ext cx="471273" cy="288000"/>
          </a:xfrm>
          <a:prstGeom prst="rect">
            <a:avLst/>
          </a:prstGeom>
          <a:noFill/>
          <a:ln w="9525">
            <a:noFill/>
            <a:miter lim="800000"/>
            <a:headEnd/>
            <a:tailEnd/>
          </a:ln>
        </p:spPr>
      </p:pic>
      <p:sp>
        <p:nvSpPr>
          <p:cNvPr id="7" name="Rectangle 6"/>
          <p:cNvSpPr/>
          <p:nvPr/>
        </p:nvSpPr>
        <p:spPr>
          <a:xfrm>
            <a:off x="3781622" y="2152806"/>
            <a:ext cx="214314"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457200" y="1142984"/>
            <a:ext cx="8229600" cy="5526376"/>
          </a:xfrm>
        </p:spPr>
        <p:txBody>
          <a:bodyPr>
            <a:normAutofit/>
          </a:bodyPr>
          <a:lstStyle/>
          <a:p>
            <a:pPr>
              <a:defRPr/>
            </a:pPr>
            <a:r>
              <a:rPr lang="fr-CH" u="sng" dirty="0" smtClean="0"/>
              <a:t>Totaux intermédiaires</a:t>
            </a:r>
            <a:r>
              <a:rPr lang="fr-CH" dirty="0" smtClean="0"/>
              <a:t> - </a:t>
            </a:r>
            <a:r>
              <a:rPr lang="fr-CH" dirty="0" smtClean="0">
                <a:solidFill>
                  <a:srgbClr val="00B050"/>
                </a:solidFill>
              </a:rPr>
              <a:t>Définition</a:t>
            </a:r>
          </a:p>
          <a:p>
            <a:pPr lvl="3">
              <a:defRPr/>
            </a:pPr>
            <a:endParaRPr lang="fr-FR" dirty="0" smtClean="0"/>
          </a:p>
          <a:p>
            <a:pPr lvl="1">
              <a:defRPr/>
            </a:pPr>
            <a:r>
              <a:rPr lang="fr-FR" dirty="0" smtClean="0"/>
              <a:t>Permet d’afficher des totaux intermédiaires sur les </a:t>
            </a:r>
            <a:r>
              <a:rPr lang="fr-FR" dirty="0" smtClean="0">
                <a:solidFill>
                  <a:srgbClr val="FF0000"/>
                </a:solidFill>
              </a:rPr>
              <a:t>colonnes totalisées</a:t>
            </a:r>
            <a:r>
              <a:rPr lang="fr-FR" dirty="0" smtClean="0"/>
              <a:t> </a:t>
            </a:r>
          </a:p>
          <a:p>
            <a:pPr lvl="1">
              <a:defRPr/>
            </a:pPr>
            <a:r>
              <a:rPr lang="fr-FR" dirty="0" smtClean="0"/>
              <a:t>Sélectionner la ou les colonnes pour les sous-totaux</a:t>
            </a:r>
          </a:p>
          <a:p>
            <a:pPr lvl="1">
              <a:defRPr/>
            </a:pPr>
            <a:r>
              <a:rPr lang="fr-CH" dirty="0" smtClean="0"/>
              <a:t>Bouton </a:t>
            </a:r>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lvl="3">
              <a:defRPr/>
            </a:pPr>
            <a:endParaRPr lang="fr-CH" dirty="0" smtClean="0"/>
          </a:p>
          <a:p>
            <a:pPr algn="ctr">
              <a:buNone/>
              <a:defRPr/>
            </a:pPr>
            <a:r>
              <a:rPr lang="fr-CH" sz="1200" dirty="0" smtClean="0"/>
              <a:t>(Totalisation pour la colonne Prix &amp; Totaux Intermédiaire par la colonne Destination)</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54</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4"/>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11"/>
            <p:cNvSpPr/>
            <p:nvPr/>
          </p:nvSpPr>
          <p:spPr bwMode="auto">
            <a:xfrm>
              <a:off x="7500960"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8"/>
          <p:cNvPicPr>
            <a:picLocks noChangeAspect="1" noChangeArrowheads="1"/>
          </p:cNvPicPr>
          <p:nvPr/>
        </p:nvPicPr>
        <p:blipFill>
          <a:blip r:embed="rId3" cstate="print"/>
          <a:srcRect/>
          <a:stretch>
            <a:fillRect/>
          </a:stretch>
        </p:blipFill>
        <p:spPr bwMode="auto">
          <a:xfrm>
            <a:off x="2156511" y="2575569"/>
            <a:ext cx="471273" cy="288000"/>
          </a:xfrm>
          <a:prstGeom prst="rect">
            <a:avLst/>
          </a:prstGeom>
          <a:noFill/>
          <a:ln w="9525">
            <a:noFill/>
            <a:miter lim="800000"/>
            <a:headEnd/>
            <a:tailEnd/>
          </a:ln>
        </p:spPr>
      </p:pic>
      <p:pic>
        <p:nvPicPr>
          <p:cNvPr id="11" name="Picture 1" descr="F:\VALAIS_SAP_FORMATION\PrintScreen\ECC_SAP12F_Printscreen\SAP12F_026.jpg"/>
          <p:cNvPicPr>
            <a:picLocks noChangeAspect="1" noChangeArrowheads="1"/>
          </p:cNvPicPr>
          <p:nvPr/>
        </p:nvPicPr>
        <p:blipFill>
          <a:blip r:embed="rId4" cstate="print"/>
          <a:srcRect t="11639"/>
          <a:stretch>
            <a:fillRect/>
          </a:stretch>
        </p:blipFill>
        <p:spPr bwMode="auto">
          <a:xfrm>
            <a:off x="1835696" y="3164908"/>
            <a:ext cx="5532781" cy="3000396"/>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Totaux intermédiaires</a:t>
            </a:r>
            <a:r>
              <a:rPr lang="fr-CH" dirty="0" smtClean="0"/>
              <a:t> - </a:t>
            </a:r>
            <a:r>
              <a:rPr lang="fr-CH" dirty="0" smtClean="0">
                <a:solidFill>
                  <a:srgbClr val="00B050"/>
                </a:solidFill>
              </a:rPr>
              <a:t>Affichage</a:t>
            </a:r>
          </a:p>
          <a:p>
            <a:pPr lvl="3"/>
            <a:endParaRPr lang="fr-FR" dirty="0" smtClean="0"/>
          </a:p>
          <a:p>
            <a:pPr lvl="1"/>
            <a:r>
              <a:rPr lang="fr-FR" dirty="0" smtClean="0"/>
              <a:t>Des lignes de rupture contenant le total de chaque sous-groupe s’affichent</a:t>
            </a:r>
          </a:p>
          <a:p>
            <a:pPr lvl="2"/>
            <a:r>
              <a:rPr lang="fr-FR" dirty="0" smtClean="0"/>
              <a:t>       Icône qui permet de cacher les lignes de détail</a:t>
            </a:r>
          </a:p>
          <a:p>
            <a:pPr lvl="2"/>
            <a:r>
              <a:rPr lang="fr-FR" dirty="0" smtClean="0"/>
              <a:t>       Icône qui permet d’afficher les lignes de détail</a:t>
            </a:r>
            <a:endParaRPr lang="fr-CH" dirty="0" smtClean="0"/>
          </a:p>
          <a:p>
            <a:pPr lvl="1"/>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55</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16" name="Groupe 15"/>
          <p:cNvGrpSpPr/>
          <p:nvPr/>
        </p:nvGrpSpPr>
        <p:grpSpPr>
          <a:xfrm>
            <a:off x="5786446" y="1214422"/>
            <a:ext cx="3240000" cy="230860"/>
            <a:chOff x="5786446" y="1214422"/>
            <a:chExt cx="3240000" cy="230860"/>
          </a:xfrm>
        </p:grpSpPr>
        <p:pic>
          <p:nvPicPr>
            <p:cNvPr id="17"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18" name="Rectangle 15"/>
            <p:cNvSpPr/>
            <p:nvPr/>
          </p:nvSpPr>
          <p:spPr bwMode="auto">
            <a:xfrm>
              <a:off x="7500960"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9" name="Picture 2"/>
          <p:cNvPicPr>
            <a:picLocks noChangeAspect="1" noChangeArrowheads="1"/>
          </p:cNvPicPr>
          <p:nvPr/>
        </p:nvPicPr>
        <p:blipFill>
          <a:blip r:embed="rId3" cstate="print"/>
          <a:srcRect/>
          <a:stretch>
            <a:fillRect/>
          </a:stretch>
        </p:blipFill>
        <p:spPr bwMode="auto">
          <a:xfrm>
            <a:off x="1676970" y="2524795"/>
            <a:ext cx="252000" cy="189832"/>
          </a:xfrm>
          <a:prstGeom prst="rect">
            <a:avLst/>
          </a:prstGeom>
          <a:noFill/>
          <a:ln w="9525">
            <a:noFill/>
            <a:miter lim="800000"/>
            <a:headEnd/>
            <a:tailEnd/>
          </a:ln>
        </p:spPr>
      </p:pic>
      <p:pic>
        <p:nvPicPr>
          <p:cNvPr id="20" name="Picture 6"/>
          <p:cNvPicPr>
            <a:picLocks noChangeAspect="1" noChangeArrowheads="1"/>
          </p:cNvPicPr>
          <p:nvPr/>
        </p:nvPicPr>
        <p:blipFill>
          <a:blip r:embed="rId4" cstate="print"/>
          <a:srcRect/>
          <a:stretch>
            <a:fillRect/>
          </a:stretch>
        </p:blipFill>
        <p:spPr bwMode="auto">
          <a:xfrm>
            <a:off x="1676970" y="2795705"/>
            <a:ext cx="252000" cy="239789"/>
          </a:xfrm>
          <a:prstGeom prst="rect">
            <a:avLst/>
          </a:prstGeom>
          <a:noFill/>
          <a:ln w="9525">
            <a:noFill/>
            <a:miter lim="800000"/>
            <a:headEnd/>
            <a:tailEnd/>
          </a:ln>
        </p:spPr>
      </p:pic>
      <p:grpSp>
        <p:nvGrpSpPr>
          <p:cNvPr id="21" name="Gruppieren 22"/>
          <p:cNvGrpSpPr/>
          <p:nvPr/>
        </p:nvGrpSpPr>
        <p:grpSpPr>
          <a:xfrm>
            <a:off x="1490651" y="3429000"/>
            <a:ext cx="6162698" cy="2786082"/>
            <a:chOff x="1909764" y="3500438"/>
            <a:chExt cx="6162698" cy="2786082"/>
          </a:xfrm>
        </p:grpSpPr>
        <p:pic>
          <p:nvPicPr>
            <p:cNvPr id="22" name="Picture 21" descr="FlechePastel"/>
            <p:cNvPicPr>
              <a:picLocks noChangeAspect="1" noChangeArrowheads="1"/>
            </p:cNvPicPr>
            <p:nvPr/>
          </p:nvPicPr>
          <p:blipFill>
            <a:blip r:embed="rId5" cstate="print"/>
            <a:srcRect/>
            <a:stretch>
              <a:fillRect/>
            </a:stretch>
          </p:blipFill>
          <p:spPr bwMode="auto">
            <a:xfrm rot="19935859">
              <a:off x="4156211" y="5166068"/>
              <a:ext cx="198438" cy="411162"/>
            </a:xfrm>
            <a:prstGeom prst="rect">
              <a:avLst/>
            </a:prstGeom>
            <a:noFill/>
            <a:ln w="9525">
              <a:noFill/>
              <a:miter lim="800000"/>
              <a:headEnd/>
              <a:tailEnd/>
            </a:ln>
          </p:spPr>
        </p:pic>
        <p:pic>
          <p:nvPicPr>
            <p:cNvPr id="23" name="Picture 1" descr="F:\VALAIS_SAP_FORMATION\PrintScreen\ECC_SAP12F_Printscreen\SAP12F_026.jpg"/>
            <p:cNvPicPr>
              <a:picLocks noChangeAspect="1" noChangeArrowheads="1"/>
            </p:cNvPicPr>
            <p:nvPr/>
          </p:nvPicPr>
          <p:blipFill>
            <a:blip r:embed="rId6" cstate="print"/>
            <a:srcRect/>
            <a:stretch>
              <a:fillRect/>
            </a:stretch>
          </p:blipFill>
          <p:spPr bwMode="auto">
            <a:xfrm>
              <a:off x="1928794" y="3500438"/>
              <a:ext cx="6143668" cy="1571636"/>
            </a:xfrm>
            <a:prstGeom prst="rect">
              <a:avLst/>
            </a:prstGeom>
            <a:noFill/>
          </p:spPr>
        </p:pic>
        <p:pic>
          <p:nvPicPr>
            <p:cNvPr id="24" name="Picture 1" descr="F:\VALAIS_SAP_FORMATION\PrintScreen\ECC_SAP12F_Printscreen\SAP12F_027.jpg"/>
            <p:cNvPicPr>
              <a:picLocks noChangeAspect="1" noChangeArrowheads="1"/>
            </p:cNvPicPr>
            <p:nvPr/>
          </p:nvPicPr>
          <p:blipFill>
            <a:blip r:embed="rId7" cstate="print"/>
            <a:srcRect/>
            <a:stretch>
              <a:fillRect/>
            </a:stretch>
          </p:blipFill>
          <p:spPr bwMode="auto">
            <a:xfrm>
              <a:off x="1909764" y="5643578"/>
              <a:ext cx="6162698" cy="642942"/>
            </a:xfrm>
            <a:prstGeom prst="rect">
              <a:avLst/>
            </a:prstGeom>
            <a:noFill/>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Totaux intermédiaires</a:t>
            </a:r>
            <a:r>
              <a:rPr lang="fr-CH" dirty="0" smtClean="0"/>
              <a:t> - </a:t>
            </a:r>
            <a:r>
              <a:rPr lang="fr-CH" dirty="0" smtClean="0">
                <a:solidFill>
                  <a:srgbClr val="00B050"/>
                </a:solidFill>
              </a:rPr>
              <a:t>Gestion</a:t>
            </a:r>
          </a:p>
          <a:p>
            <a:pPr lvl="3"/>
            <a:endParaRPr lang="fr-FR" dirty="0" smtClean="0"/>
          </a:p>
          <a:p>
            <a:pPr lvl="1"/>
            <a:r>
              <a:rPr lang="fr-FR" dirty="0" smtClean="0"/>
              <a:t>Gestion de la séquence des colonnes de totalisation</a:t>
            </a:r>
          </a:p>
          <a:p>
            <a:pPr lvl="1"/>
            <a:r>
              <a:rPr lang="fr-FR" dirty="0" smtClean="0"/>
              <a:t>Cliquer à nouveau sur le bouton</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56</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8"/>
          <p:cNvPicPr>
            <a:picLocks noChangeAspect="1" noChangeArrowheads="1"/>
          </p:cNvPicPr>
          <p:nvPr/>
        </p:nvPicPr>
        <p:blipFill>
          <a:blip r:embed="rId2" cstate="print"/>
          <a:srcRect/>
          <a:stretch>
            <a:fillRect/>
          </a:stretch>
        </p:blipFill>
        <p:spPr bwMode="auto">
          <a:xfrm>
            <a:off x="4644008" y="2204896"/>
            <a:ext cx="471273" cy="288000"/>
          </a:xfrm>
          <a:prstGeom prst="rect">
            <a:avLst/>
          </a:prstGeom>
          <a:noFill/>
          <a:ln w="9525">
            <a:noFill/>
            <a:miter lim="800000"/>
            <a:headEnd/>
            <a:tailEnd/>
          </a:ln>
        </p:spPr>
      </p:pic>
      <p:grpSp>
        <p:nvGrpSpPr>
          <p:cNvPr id="8" name="Groupe 7"/>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3"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13"/>
            <p:cNvSpPr/>
            <p:nvPr/>
          </p:nvSpPr>
          <p:spPr bwMode="auto">
            <a:xfrm>
              <a:off x="7500960" y="1214422"/>
              <a:ext cx="3571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1" name="Gruppieren 17"/>
          <p:cNvGrpSpPr/>
          <p:nvPr/>
        </p:nvGrpSpPr>
        <p:grpSpPr>
          <a:xfrm>
            <a:off x="2157948" y="3000880"/>
            <a:ext cx="4828105" cy="3164424"/>
            <a:chOff x="2500298" y="3071810"/>
            <a:chExt cx="4828105" cy="3164424"/>
          </a:xfrm>
        </p:grpSpPr>
        <p:pic>
          <p:nvPicPr>
            <p:cNvPr id="12" name="Picture 1" descr="F:\VALAIS_SAP_FORMATION\PrintScreen\ECC_SAP12F_Printscreen\SAP12F_028.jpg"/>
            <p:cNvPicPr>
              <a:picLocks noChangeAspect="1" noChangeArrowheads="1"/>
            </p:cNvPicPr>
            <p:nvPr/>
          </p:nvPicPr>
          <p:blipFill>
            <a:blip r:embed="rId4" cstate="print"/>
            <a:srcRect/>
            <a:stretch>
              <a:fillRect/>
            </a:stretch>
          </p:blipFill>
          <p:spPr bwMode="auto">
            <a:xfrm>
              <a:off x="2500298" y="3071810"/>
              <a:ext cx="4828105" cy="3164424"/>
            </a:xfrm>
            <a:prstGeom prst="rect">
              <a:avLst/>
            </a:prstGeom>
            <a:noFill/>
          </p:spPr>
        </p:pic>
        <p:sp>
          <p:nvSpPr>
            <p:cNvPr id="13" name="Rectangle 10"/>
            <p:cNvSpPr/>
            <p:nvPr/>
          </p:nvSpPr>
          <p:spPr>
            <a:xfrm>
              <a:off x="4143372" y="3786190"/>
              <a:ext cx="285752" cy="500066"/>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b="1" u="sng" dirty="0" smtClean="0"/>
              <a:t>Impression</a:t>
            </a:r>
          </a:p>
          <a:p>
            <a:r>
              <a:rPr lang="fr-CH" dirty="0" smtClean="0"/>
              <a:t>Exportation</a:t>
            </a:r>
          </a:p>
          <a:p>
            <a:r>
              <a:rPr lang="fr-CH"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57</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Impression</a:t>
            </a:r>
          </a:p>
          <a:p>
            <a:pPr lvl="3">
              <a:defRPr/>
            </a:pPr>
            <a:endParaRPr lang="fr-CH" dirty="0" smtClean="0"/>
          </a:p>
          <a:p>
            <a:pPr lvl="1">
              <a:defRPr/>
            </a:pPr>
            <a:r>
              <a:rPr lang="fr-CH" dirty="0" smtClean="0"/>
              <a:t>Imprimer la liste actuelle</a:t>
            </a:r>
          </a:p>
          <a:p>
            <a:pPr lvl="1">
              <a:defRPr/>
            </a:pPr>
            <a:r>
              <a:rPr lang="fr-FR" dirty="0" smtClean="0"/>
              <a:t>Le </a:t>
            </a:r>
            <a:r>
              <a:rPr lang="fr-FR" dirty="0" smtClean="0">
                <a:solidFill>
                  <a:srgbClr val="FF0000"/>
                </a:solidFill>
              </a:rPr>
              <a:t>masquage</a:t>
            </a:r>
            <a:r>
              <a:rPr lang="fr-FR" dirty="0" smtClean="0"/>
              <a:t> des colonnes est maintenu lors de l'impression</a:t>
            </a:r>
          </a:p>
          <a:p>
            <a:pPr lvl="1">
              <a:defRPr/>
            </a:pPr>
            <a:r>
              <a:rPr lang="fr-FR" dirty="0" smtClean="0"/>
              <a:t>Les </a:t>
            </a:r>
            <a:r>
              <a:rPr lang="fr-FR" dirty="0" smtClean="0">
                <a:solidFill>
                  <a:srgbClr val="FF0000"/>
                </a:solidFill>
              </a:rPr>
              <a:t>filtres actifs</a:t>
            </a:r>
            <a:r>
              <a:rPr lang="fr-FR" dirty="0" smtClean="0"/>
              <a:t> lors de l’impression sont eux pris en compte</a:t>
            </a:r>
          </a:p>
          <a:p>
            <a:pPr lvl="1">
              <a:defRPr/>
            </a:pPr>
            <a:r>
              <a:rPr lang="fr-FR" dirty="0" smtClean="0"/>
              <a:t>De même que les </a:t>
            </a:r>
            <a:r>
              <a:rPr lang="fr-FR" dirty="0" smtClean="0">
                <a:solidFill>
                  <a:srgbClr val="FF0000"/>
                </a:solidFill>
              </a:rPr>
              <a:t>totaux</a:t>
            </a:r>
            <a:r>
              <a:rPr lang="fr-FR" dirty="0" smtClean="0"/>
              <a:t> et </a:t>
            </a:r>
            <a:r>
              <a:rPr lang="fr-FR" dirty="0" smtClean="0">
                <a:solidFill>
                  <a:srgbClr val="FF0000"/>
                </a:solidFill>
              </a:rPr>
              <a:t>totaux</a:t>
            </a:r>
            <a:r>
              <a:rPr lang="fr-FR" dirty="0" smtClean="0">
                <a:solidFill>
                  <a:srgbClr val="FF0000"/>
                </a:solidFill>
                <a:effectLst>
                  <a:outerShdw blurRad="38100" dist="38100" dir="2700000" algn="tl">
                    <a:srgbClr val="000000">
                      <a:alpha val="43137"/>
                    </a:srgbClr>
                  </a:outerShdw>
                </a:effectLst>
              </a:rPr>
              <a:t> </a:t>
            </a:r>
            <a:r>
              <a:rPr lang="fr-FR" dirty="0" smtClean="0">
                <a:solidFill>
                  <a:srgbClr val="FF0000"/>
                </a:solidFill>
              </a:rPr>
              <a:t>intermédiaires</a:t>
            </a:r>
          </a:p>
          <a:p>
            <a:pPr lvl="1"/>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58</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 descr="F:\VALAIS_SAP_FORMATION\PrintScreen\ECC_SAP12F_Printscreen\SAP12F_029.jpg"/>
          <p:cNvPicPr>
            <a:picLocks noChangeAspect="1" noChangeArrowheads="1"/>
          </p:cNvPicPr>
          <p:nvPr/>
        </p:nvPicPr>
        <p:blipFill>
          <a:blip r:embed="rId2" cstate="print"/>
          <a:srcRect t="12617"/>
          <a:stretch>
            <a:fillRect/>
          </a:stretch>
        </p:blipFill>
        <p:spPr bwMode="auto">
          <a:xfrm>
            <a:off x="2446721" y="3676228"/>
            <a:ext cx="4196982" cy="2578301"/>
          </a:xfrm>
          <a:prstGeom prst="rect">
            <a:avLst/>
          </a:prstGeom>
          <a:noFill/>
        </p:spPr>
      </p:pic>
      <p:grpSp>
        <p:nvGrpSpPr>
          <p:cNvPr id="8" name="Groupe 7"/>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3"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10"/>
            <p:cNvSpPr/>
            <p:nvPr/>
          </p:nvSpPr>
          <p:spPr bwMode="auto">
            <a:xfrm>
              <a:off x="7858148" y="1214422"/>
              <a:ext cx="285752"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Impression</a:t>
            </a:r>
            <a:r>
              <a:rPr lang="fr-CH" dirty="0" smtClean="0"/>
              <a:t> - </a:t>
            </a:r>
            <a:r>
              <a:rPr lang="fr-CH" dirty="0" smtClean="0">
                <a:solidFill>
                  <a:srgbClr val="00B050"/>
                </a:solidFill>
              </a:rPr>
              <a:t>Astuce</a:t>
            </a:r>
          </a:p>
          <a:p>
            <a:pPr lvl="3"/>
            <a:endParaRPr lang="fr-FR" dirty="0" smtClean="0"/>
          </a:p>
          <a:p>
            <a:pPr lvl="1"/>
            <a:r>
              <a:rPr lang="fr-FR" dirty="0" smtClean="0"/>
              <a:t>Possibilité d'activer l'impression de la date et des numéros de pages via l’option « Modifier mise en forme… » </a:t>
            </a:r>
          </a:p>
          <a:p>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59</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4"/>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14"/>
            <p:cNvSpPr/>
            <p:nvPr/>
          </p:nvSpPr>
          <p:spPr bwMode="auto">
            <a:xfrm>
              <a:off x="7858148" y="1214422"/>
              <a:ext cx="285752"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0" name="Gruppieren 20"/>
          <p:cNvGrpSpPr/>
          <p:nvPr/>
        </p:nvGrpSpPr>
        <p:grpSpPr>
          <a:xfrm>
            <a:off x="1760911" y="2879156"/>
            <a:ext cx="6267473" cy="3286148"/>
            <a:chOff x="1876427" y="3000372"/>
            <a:chExt cx="6267473" cy="3286148"/>
          </a:xfrm>
        </p:grpSpPr>
        <p:pic>
          <p:nvPicPr>
            <p:cNvPr id="11" name="Picture 1" descr="F:\VALAIS_SAP_FORMATION\PrintScreen\ECC_SAP12F_Printscreen\SAP12F_030.jpg"/>
            <p:cNvPicPr>
              <a:picLocks noChangeAspect="1" noChangeArrowheads="1"/>
            </p:cNvPicPr>
            <p:nvPr/>
          </p:nvPicPr>
          <p:blipFill>
            <a:blip r:embed="rId3" cstate="print"/>
            <a:srcRect/>
            <a:stretch>
              <a:fillRect/>
            </a:stretch>
          </p:blipFill>
          <p:spPr bwMode="auto">
            <a:xfrm>
              <a:off x="1876427" y="3000372"/>
              <a:ext cx="6267473" cy="928694"/>
            </a:xfrm>
            <a:prstGeom prst="rect">
              <a:avLst/>
            </a:prstGeom>
            <a:noFill/>
          </p:spPr>
        </p:pic>
        <p:pic>
          <p:nvPicPr>
            <p:cNvPr id="12" name="Picture 2" descr="F:\VALAIS_SAP_FORMATION\PrintScreen\ECC_SAP12F_Printscreen\SAP12F_031.jpg"/>
            <p:cNvPicPr>
              <a:picLocks noChangeAspect="1" noChangeArrowheads="1"/>
            </p:cNvPicPr>
            <p:nvPr/>
          </p:nvPicPr>
          <p:blipFill>
            <a:blip r:embed="rId4" cstate="print"/>
            <a:srcRect r="30438" b="34331"/>
            <a:stretch>
              <a:fillRect/>
            </a:stretch>
          </p:blipFill>
          <p:spPr bwMode="auto">
            <a:xfrm>
              <a:off x="3254428" y="4143380"/>
              <a:ext cx="3101914" cy="2143140"/>
            </a:xfrm>
            <a:prstGeom prst="rect">
              <a:avLst/>
            </a:prstGeom>
            <a:noFill/>
          </p:spPr>
        </p:pic>
        <p:sp>
          <p:nvSpPr>
            <p:cNvPr id="13" name="Rectangle 16"/>
            <p:cNvSpPr/>
            <p:nvPr/>
          </p:nvSpPr>
          <p:spPr>
            <a:xfrm>
              <a:off x="5448327" y="3429000"/>
              <a:ext cx="2214578"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Rectangle 17"/>
            <p:cNvSpPr/>
            <p:nvPr/>
          </p:nvSpPr>
          <p:spPr>
            <a:xfrm>
              <a:off x="5019699" y="4357694"/>
              <a:ext cx="857256"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Picture 21" descr="FlechePastel"/>
            <p:cNvPicPr>
              <a:picLocks noChangeAspect="1" noChangeArrowheads="1"/>
            </p:cNvPicPr>
            <p:nvPr/>
          </p:nvPicPr>
          <p:blipFill>
            <a:blip r:embed="rId5" cstate="print"/>
            <a:srcRect/>
            <a:stretch>
              <a:fillRect/>
            </a:stretch>
          </p:blipFill>
          <p:spPr bwMode="auto">
            <a:xfrm rot="793209">
              <a:off x="6551205" y="3939904"/>
              <a:ext cx="325882" cy="675225"/>
            </a:xfrm>
            <a:prstGeom prst="rect">
              <a:avLst/>
            </a:prstGeom>
            <a:noFill/>
            <a:ln w="9525">
              <a:noFill/>
              <a:miter lim="800000"/>
              <a:headEnd/>
              <a:tailEnd/>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Variantes SAP</a:t>
            </a:r>
            <a:r>
              <a:rPr lang="fr-CH" dirty="0" smtClean="0"/>
              <a:t> - </a:t>
            </a:r>
            <a:r>
              <a:rPr lang="fr-CH" dirty="0" smtClean="0">
                <a:solidFill>
                  <a:srgbClr val="00B050"/>
                </a:solidFill>
              </a:rPr>
              <a:t>Définition</a:t>
            </a:r>
          </a:p>
          <a:p>
            <a:pPr lvl="3"/>
            <a:endParaRPr lang="fr-CH" dirty="0" smtClean="0"/>
          </a:p>
          <a:p>
            <a:pPr lvl="1"/>
            <a:r>
              <a:rPr lang="fr-CH" dirty="0" smtClean="0"/>
              <a:t>Permet d'enregistrer des champs pré-remplis ( = à un modèle )</a:t>
            </a:r>
          </a:p>
          <a:p>
            <a:pPr lvl="1"/>
            <a:r>
              <a:rPr lang="fr-CH" dirty="0" smtClean="0"/>
              <a:t>Sont utilisées dans les zones de saisie des critères de sélection</a:t>
            </a:r>
          </a:p>
          <a:p>
            <a:pPr lvl="1"/>
            <a:r>
              <a:rPr lang="fr-CH" dirty="0" smtClean="0"/>
              <a:t>Facilite et accélère la saisie des données</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6</a:t>
            </a:fld>
            <a:endParaRPr lang="fr-CH"/>
          </a:p>
        </p:txBody>
      </p:sp>
      <p:sp>
        <p:nvSpPr>
          <p:cNvPr id="4" name="Titre 3"/>
          <p:cNvSpPr>
            <a:spLocks noGrp="1"/>
          </p:cNvSpPr>
          <p:nvPr>
            <p:ph type="title"/>
          </p:nvPr>
        </p:nvSpPr>
        <p:spPr/>
        <p:txBody>
          <a:bodyPr/>
          <a:lstStyle/>
          <a:p>
            <a:r>
              <a:rPr lang="fr-CH" dirty="0" smtClean="0"/>
              <a:t>Introduction</a:t>
            </a:r>
            <a:endParaRPr lang="fr-CH" dirty="0"/>
          </a:p>
        </p:txBody>
      </p:sp>
      <p:pic>
        <p:nvPicPr>
          <p:cNvPr id="5" name="Image 4" descr="SAP12F_003.jpg"/>
          <p:cNvPicPr>
            <a:picLocks noChangeAspect="1"/>
          </p:cNvPicPr>
          <p:nvPr/>
        </p:nvPicPr>
        <p:blipFill>
          <a:blip r:embed="rId2" cstate="print"/>
          <a:stretch>
            <a:fillRect/>
          </a:stretch>
        </p:blipFill>
        <p:spPr>
          <a:xfrm>
            <a:off x="2349810" y="3441993"/>
            <a:ext cx="4444380" cy="2651303"/>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Visualisation</a:t>
            </a:r>
            <a:r>
              <a:rPr lang="fr-CH" dirty="0" smtClean="0"/>
              <a:t> - </a:t>
            </a:r>
            <a:r>
              <a:rPr lang="fr-CH" dirty="0" smtClean="0">
                <a:solidFill>
                  <a:srgbClr val="00B050"/>
                </a:solidFill>
              </a:rPr>
              <a:t>Edition de liste</a:t>
            </a:r>
          </a:p>
          <a:p>
            <a:pPr lvl="3"/>
            <a:endParaRPr lang="fr-FR" dirty="0" smtClean="0"/>
          </a:p>
          <a:p>
            <a:pPr lvl="1"/>
            <a:r>
              <a:rPr lang="fr-FR" dirty="0" smtClean="0"/>
              <a:t>Permet de basculer dans le mode édition de liste</a:t>
            </a:r>
          </a:p>
          <a:p>
            <a:pPr lvl="1"/>
            <a:r>
              <a:rPr lang="fr-FR" dirty="0" smtClean="0"/>
              <a:t>Bouton</a:t>
            </a:r>
          </a:p>
          <a:p>
            <a:pPr lvl="1"/>
            <a:r>
              <a:rPr lang="fr-FR" dirty="0" smtClean="0"/>
              <a:t>Visualiser le résultat de l'impression future</a:t>
            </a:r>
          </a:p>
          <a:p>
            <a:pPr lvl="2"/>
            <a:r>
              <a:rPr lang="fr-FR" dirty="0" smtClean="0"/>
              <a:t>Aperçu avant impression</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60</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0"/>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8"/>
            <p:cNvSpPr/>
            <p:nvPr/>
          </p:nvSpPr>
          <p:spPr bwMode="auto">
            <a:xfrm>
              <a:off x="8072462"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9"/>
          <p:cNvPicPr>
            <a:picLocks noChangeAspect="1" noChangeArrowheads="1"/>
          </p:cNvPicPr>
          <p:nvPr/>
        </p:nvPicPr>
        <p:blipFill>
          <a:blip r:embed="rId3" cstate="print"/>
          <a:srcRect/>
          <a:stretch>
            <a:fillRect/>
          </a:stretch>
        </p:blipFill>
        <p:spPr bwMode="auto">
          <a:xfrm>
            <a:off x="2123728" y="2194263"/>
            <a:ext cx="510545" cy="288000"/>
          </a:xfrm>
          <a:prstGeom prst="rect">
            <a:avLst/>
          </a:prstGeom>
          <a:noFill/>
          <a:ln w="9525">
            <a:noFill/>
            <a:miter lim="800000"/>
            <a:headEnd/>
            <a:tailEnd/>
          </a:ln>
        </p:spPr>
      </p:pic>
      <p:pic>
        <p:nvPicPr>
          <p:cNvPr id="11" name="Picture 1" descr="F:\VALAIS_SAP_FORMATION\PrintScreen\ECC_SAP12F_Printscreen\SAP12F_029.jpg"/>
          <p:cNvPicPr>
            <a:picLocks noChangeAspect="1" noChangeArrowheads="1"/>
          </p:cNvPicPr>
          <p:nvPr/>
        </p:nvPicPr>
        <p:blipFill>
          <a:blip r:embed="rId4" cstate="print"/>
          <a:srcRect t="12617"/>
          <a:stretch>
            <a:fillRect/>
          </a:stretch>
        </p:blipFill>
        <p:spPr bwMode="auto">
          <a:xfrm>
            <a:off x="2339752" y="3400272"/>
            <a:ext cx="4500945" cy="2765032"/>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b="1" u="sng" dirty="0" smtClean="0"/>
              <a:t>Exportation</a:t>
            </a:r>
          </a:p>
          <a:p>
            <a:r>
              <a:rPr lang="fr-CH" dirty="0" smtClean="0"/>
              <a:t>Options de mise en forme</a:t>
            </a:r>
          </a:p>
          <a:p>
            <a:r>
              <a:rPr lang="fr-CH" dirty="0" smtClean="0"/>
              <a:t>Particularité </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61</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CH" u="sng" dirty="0" smtClean="0"/>
              <a:t>Exportation</a:t>
            </a:r>
          </a:p>
          <a:p>
            <a:pPr lvl="3">
              <a:defRPr/>
            </a:pPr>
            <a:endParaRPr lang="fr-CH" dirty="0" smtClean="0"/>
          </a:p>
          <a:p>
            <a:pPr lvl="1">
              <a:defRPr/>
            </a:pPr>
            <a:r>
              <a:rPr lang="fr-CH" dirty="0" smtClean="0"/>
              <a:t>Menu d'exportation des données</a:t>
            </a:r>
          </a:p>
          <a:p>
            <a:pPr lvl="2">
              <a:defRPr/>
            </a:pPr>
            <a:r>
              <a:rPr lang="fr-FR" dirty="0" smtClean="0"/>
              <a:t>Un tableur</a:t>
            </a:r>
            <a:endParaRPr lang="fr-CH" dirty="0" smtClean="0"/>
          </a:p>
          <a:p>
            <a:pPr lvl="2">
              <a:defRPr/>
            </a:pPr>
            <a:r>
              <a:rPr lang="fr-FR" dirty="0" smtClean="0"/>
              <a:t>Un traitement de texte</a:t>
            </a:r>
            <a:endParaRPr lang="fr-CH" dirty="0" smtClean="0"/>
          </a:p>
          <a:p>
            <a:pPr lvl="2">
              <a:defRPr/>
            </a:pPr>
            <a:r>
              <a:rPr lang="fr-FR" dirty="0" smtClean="0"/>
              <a:t>Un fichier local</a:t>
            </a:r>
            <a:endParaRPr lang="fr-CH" dirty="0" smtClean="0"/>
          </a:p>
          <a:p>
            <a:pPr lvl="2">
              <a:defRPr/>
            </a:pPr>
            <a:r>
              <a:rPr lang="fr-FR" dirty="0" smtClean="0"/>
              <a:t>Envoi à un autre utilisateur SAP</a:t>
            </a:r>
            <a:endParaRPr lang="fr-CH" dirty="0" smtClean="0"/>
          </a:p>
          <a:p>
            <a:pPr lvl="2">
              <a:defRPr/>
            </a:pPr>
            <a:r>
              <a:rPr lang="fr-FR" dirty="0" smtClean="0"/>
              <a:t>Sauvegarde dans SAP Office</a:t>
            </a:r>
            <a:endParaRPr lang="fr-CH" dirty="0" smtClean="0"/>
          </a:p>
          <a:p>
            <a:pPr lvl="2">
              <a:defRPr/>
            </a:pPr>
            <a:r>
              <a:rPr lang="fr-FR" dirty="0" smtClean="0"/>
              <a:t>Impression en arrière-plan des Crystal R (</a:t>
            </a:r>
            <a:r>
              <a:rPr lang="fr-FR" dirty="0" smtClean="0">
                <a:solidFill>
                  <a:srgbClr val="FF0000"/>
                </a:solidFill>
              </a:rPr>
              <a:t>non disponible</a:t>
            </a:r>
            <a:r>
              <a:rPr lang="fr-FR" dirty="0" smtClean="0"/>
              <a:t>)</a:t>
            </a:r>
            <a:endParaRPr lang="fr-CH" dirty="0" smtClean="0"/>
          </a:p>
          <a:p>
            <a:pPr lvl="2">
              <a:defRPr/>
            </a:pPr>
            <a:r>
              <a:rPr lang="fr-FR" dirty="0" err="1" smtClean="0"/>
              <a:t>Télédéchargement</a:t>
            </a:r>
            <a:r>
              <a:rPr lang="fr-FR" dirty="0" smtClean="0"/>
              <a:t> dans un fichier au format HTML</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62</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0"/>
          <p:cNvPicPr>
            <a:picLocks noChangeAspect="1" noChangeArrowheads="1"/>
          </p:cNvPicPr>
          <p:nvPr/>
        </p:nvPicPr>
        <p:blipFill>
          <a:blip r:embed="rId2" cstate="print"/>
          <a:srcRect/>
          <a:stretch>
            <a:fillRect/>
          </a:stretch>
        </p:blipFill>
        <p:spPr bwMode="auto">
          <a:xfrm>
            <a:off x="4853543" y="1844824"/>
            <a:ext cx="510545" cy="288000"/>
          </a:xfrm>
          <a:prstGeom prst="rect">
            <a:avLst/>
          </a:prstGeom>
          <a:noFill/>
          <a:ln w="9525">
            <a:noFill/>
            <a:miter lim="800000"/>
            <a:headEnd/>
            <a:tailEnd/>
          </a:ln>
        </p:spPr>
      </p:pic>
      <p:grpSp>
        <p:nvGrpSpPr>
          <p:cNvPr id="8" name="Groupe 7"/>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3"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13"/>
            <p:cNvSpPr/>
            <p:nvPr/>
          </p:nvSpPr>
          <p:spPr bwMode="auto">
            <a:xfrm>
              <a:off x="8358214"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1" name="Picture 1" descr="F:\VALAIS_SAP_FORMATION\PrintScreen\ECC_SAP12F_Printscreen\SAP12F_032.jpg"/>
          <p:cNvPicPr>
            <a:picLocks noChangeAspect="1" noChangeArrowheads="1"/>
          </p:cNvPicPr>
          <p:nvPr/>
        </p:nvPicPr>
        <p:blipFill>
          <a:blip r:embed="rId4" cstate="print"/>
          <a:srcRect t="1528" r="3448"/>
          <a:stretch>
            <a:fillRect/>
          </a:stretch>
        </p:blipFill>
        <p:spPr bwMode="auto">
          <a:xfrm>
            <a:off x="2443680" y="4653136"/>
            <a:ext cx="4000528" cy="1357322"/>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FR" u="sng" dirty="0" smtClean="0"/>
              <a:t>Exportation</a:t>
            </a:r>
            <a:r>
              <a:rPr lang="fr-FR" dirty="0" smtClean="0"/>
              <a:t> </a:t>
            </a:r>
            <a:r>
              <a:rPr lang="fr-FR" dirty="0" smtClean="0">
                <a:solidFill>
                  <a:srgbClr val="00B050"/>
                </a:solidFill>
              </a:rPr>
              <a:t>vers un tableur</a:t>
            </a:r>
          </a:p>
          <a:p>
            <a:pPr lvl="3">
              <a:defRPr/>
            </a:pPr>
            <a:endParaRPr lang="fr-FR" dirty="0" smtClean="0"/>
          </a:p>
          <a:p>
            <a:pPr lvl="1" algn="l">
              <a:defRPr/>
            </a:pPr>
            <a:r>
              <a:rPr lang="fr-FR" dirty="0" smtClean="0"/>
              <a:t>Les filtres, tris, totaux, totaux intermédiaires,  masquages de colonnes sont pris en compte</a:t>
            </a:r>
          </a:p>
          <a:p>
            <a:pPr lvl="2">
              <a:defRPr/>
            </a:pPr>
            <a:r>
              <a:rPr lang="fr-FR" dirty="0" smtClean="0"/>
              <a:t>Format : </a:t>
            </a:r>
            <a:r>
              <a:rPr lang="fr-FR" b="1" dirty="0" smtClean="0">
                <a:solidFill>
                  <a:srgbClr val="FF0000"/>
                </a:solidFill>
              </a:rPr>
              <a:t>MHTML</a:t>
            </a:r>
          </a:p>
          <a:p>
            <a:pPr lvl="3">
              <a:defRPr/>
            </a:pPr>
            <a:endParaRPr lang="fr-FR" dirty="0" smtClean="0"/>
          </a:p>
          <a:p>
            <a:pPr lvl="3">
              <a:defRPr/>
            </a:pPr>
            <a:endParaRPr lang="fr-FR" dirty="0" smtClean="0"/>
          </a:p>
          <a:p>
            <a:pPr lvl="1" algn="l">
              <a:defRPr/>
            </a:pPr>
            <a:r>
              <a:rPr lang="fr-CH" dirty="0" smtClean="0"/>
              <a:t>Exportation de préférence vers Excel</a:t>
            </a:r>
            <a:br>
              <a:rPr lang="fr-CH" dirty="0" smtClean="0"/>
            </a:br>
            <a:r>
              <a:rPr lang="fr-CH" dirty="0" smtClean="0"/>
              <a:t>Option </a:t>
            </a:r>
            <a:r>
              <a:rPr lang="fr-CH" dirty="0" smtClean="0">
                <a:solidFill>
                  <a:srgbClr val="FF0000"/>
                </a:solidFill>
              </a:rPr>
              <a:t>Table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63</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14" name="Groupe 13"/>
          <p:cNvGrpSpPr/>
          <p:nvPr/>
        </p:nvGrpSpPr>
        <p:grpSpPr>
          <a:xfrm>
            <a:off x="5786446" y="1214422"/>
            <a:ext cx="3240000" cy="230860"/>
            <a:chOff x="5786446" y="1214422"/>
            <a:chExt cx="3240000" cy="230860"/>
          </a:xfrm>
        </p:grpSpPr>
        <p:pic>
          <p:nvPicPr>
            <p:cNvPr id="15"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16" name="Rectangle 12"/>
            <p:cNvSpPr/>
            <p:nvPr/>
          </p:nvSpPr>
          <p:spPr bwMode="auto">
            <a:xfrm>
              <a:off x="8358214"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7" name="Gruppieren 15"/>
          <p:cNvGrpSpPr/>
          <p:nvPr/>
        </p:nvGrpSpPr>
        <p:grpSpPr>
          <a:xfrm>
            <a:off x="1403648" y="2432396"/>
            <a:ext cx="6929467" cy="3444876"/>
            <a:chOff x="1857375" y="2627312"/>
            <a:chExt cx="6929467" cy="3444876"/>
          </a:xfrm>
        </p:grpSpPr>
        <p:pic>
          <p:nvPicPr>
            <p:cNvPr id="18" name="Picture 3"/>
            <p:cNvPicPr>
              <a:picLocks noChangeAspect="1" noChangeArrowheads="1"/>
            </p:cNvPicPr>
            <p:nvPr/>
          </p:nvPicPr>
          <p:blipFill>
            <a:blip r:embed="rId3" cstate="print"/>
            <a:srcRect/>
            <a:stretch>
              <a:fillRect/>
            </a:stretch>
          </p:blipFill>
          <p:spPr bwMode="auto">
            <a:xfrm>
              <a:off x="1857375" y="4875213"/>
              <a:ext cx="6119813" cy="1196975"/>
            </a:xfrm>
            <a:prstGeom prst="rect">
              <a:avLst/>
            </a:prstGeom>
            <a:noFill/>
            <a:ln w="9525">
              <a:noFill/>
              <a:miter lim="800000"/>
              <a:headEnd/>
              <a:tailEnd/>
            </a:ln>
          </p:spPr>
        </p:pic>
        <p:pic>
          <p:nvPicPr>
            <p:cNvPr id="19" name="Picture 21" descr="FlechePastel"/>
            <p:cNvPicPr>
              <a:picLocks noChangeAspect="1" noChangeArrowheads="1"/>
            </p:cNvPicPr>
            <p:nvPr/>
          </p:nvPicPr>
          <p:blipFill>
            <a:blip r:embed="rId4" cstate="print"/>
            <a:srcRect/>
            <a:stretch>
              <a:fillRect/>
            </a:stretch>
          </p:blipFill>
          <p:spPr bwMode="auto">
            <a:xfrm rot="19161175">
              <a:off x="3103315" y="4096572"/>
              <a:ext cx="317484" cy="653019"/>
            </a:xfrm>
            <a:prstGeom prst="rect">
              <a:avLst/>
            </a:prstGeom>
            <a:noFill/>
            <a:ln w="9525">
              <a:noFill/>
              <a:miter lim="800000"/>
              <a:headEnd/>
              <a:tailEnd/>
            </a:ln>
          </p:spPr>
        </p:pic>
        <p:pic>
          <p:nvPicPr>
            <p:cNvPr id="20" name="Picture 1" descr="F:\VALAIS_SAP_FORMATION\PrintScreen\ECC_SAP12F_Printscreen\SAP12F_033.jpg"/>
            <p:cNvPicPr>
              <a:picLocks noChangeAspect="1" noChangeArrowheads="1"/>
            </p:cNvPicPr>
            <p:nvPr/>
          </p:nvPicPr>
          <p:blipFill>
            <a:blip r:embed="rId5" cstate="print"/>
            <a:srcRect/>
            <a:stretch>
              <a:fillRect/>
            </a:stretch>
          </p:blipFill>
          <p:spPr bwMode="auto">
            <a:xfrm>
              <a:off x="6215074" y="2627312"/>
              <a:ext cx="2571768" cy="2011353"/>
            </a:xfrm>
            <a:prstGeom prst="rect">
              <a:avLst/>
            </a:prstGeom>
            <a:noFill/>
          </p:spPr>
        </p:pic>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FR" u="sng" dirty="0" smtClean="0"/>
              <a:t>Exportation</a:t>
            </a:r>
            <a:r>
              <a:rPr lang="fr-FR" dirty="0" smtClean="0"/>
              <a:t> </a:t>
            </a:r>
            <a:r>
              <a:rPr lang="fr-FR" dirty="0" smtClean="0">
                <a:solidFill>
                  <a:srgbClr val="00B050"/>
                </a:solidFill>
              </a:rPr>
              <a:t>vers un traitement de texte</a:t>
            </a:r>
          </a:p>
          <a:p>
            <a:pPr lvl="3">
              <a:defRPr/>
            </a:pPr>
            <a:endParaRPr lang="fr-FR" dirty="0" smtClean="0"/>
          </a:p>
          <a:p>
            <a:pPr lvl="1" algn="l">
              <a:defRPr/>
            </a:pPr>
            <a:r>
              <a:rPr lang="fr-CH" dirty="0" smtClean="0"/>
              <a:t>Exportation de préférence vers Word</a:t>
            </a:r>
            <a:br>
              <a:rPr lang="fr-CH" dirty="0" smtClean="0"/>
            </a:br>
            <a:r>
              <a:rPr lang="fr-CH" dirty="0" smtClean="0"/>
              <a:t>Option </a:t>
            </a:r>
            <a:r>
              <a:rPr lang="fr-CH" dirty="0" smtClean="0">
                <a:solidFill>
                  <a:srgbClr val="FF0000"/>
                </a:solidFill>
              </a:rPr>
              <a:t>Créer document</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64</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2"/>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8"/>
            <p:cNvSpPr/>
            <p:nvPr/>
          </p:nvSpPr>
          <p:spPr bwMode="auto">
            <a:xfrm>
              <a:off x="8358214"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grpSp>
        <p:nvGrpSpPr>
          <p:cNvPr id="10" name="Gruppieren 12"/>
          <p:cNvGrpSpPr/>
          <p:nvPr/>
        </p:nvGrpSpPr>
        <p:grpSpPr>
          <a:xfrm>
            <a:off x="1341623" y="2348880"/>
            <a:ext cx="7262825" cy="3738497"/>
            <a:chOff x="1595460" y="2548023"/>
            <a:chExt cx="7262825" cy="3738497"/>
          </a:xfrm>
        </p:grpSpPr>
        <p:pic>
          <p:nvPicPr>
            <p:cNvPr id="11" name="Picture 3"/>
            <p:cNvPicPr>
              <a:picLocks noChangeAspect="1" noChangeArrowheads="1"/>
            </p:cNvPicPr>
            <p:nvPr/>
          </p:nvPicPr>
          <p:blipFill>
            <a:blip r:embed="rId3" cstate="print"/>
            <a:srcRect/>
            <a:stretch>
              <a:fillRect/>
            </a:stretch>
          </p:blipFill>
          <p:spPr bwMode="auto">
            <a:xfrm>
              <a:off x="1595460" y="3671410"/>
              <a:ext cx="5333994" cy="2615110"/>
            </a:xfrm>
            <a:prstGeom prst="rect">
              <a:avLst/>
            </a:prstGeom>
            <a:noFill/>
            <a:ln w="9525">
              <a:noFill/>
              <a:miter lim="800000"/>
              <a:headEnd/>
              <a:tailEnd/>
            </a:ln>
          </p:spPr>
        </p:pic>
        <p:pic>
          <p:nvPicPr>
            <p:cNvPr id="12" name="Picture 21" descr="FlechePastel"/>
            <p:cNvPicPr>
              <a:picLocks noChangeAspect="1" noChangeArrowheads="1"/>
            </p:cNvPicPr>
            <p:nvPr/>
          </p:nvPicPr>
          <p:blipFill>
            <a:blip r:embed="rId4" cstate="print"/>
            <a:srcRect/>
            <a:stretch>
              <a:fillRect/>
            </a:stretch>
          </p:blipFill>
          <p:spPr bwMode="auto">
            <a:xfrm rot="19161175">
              <a:off x="3010105" y="2737084"/>
              <a:ext cx="333146" cy="687258"/>
            </a:xfrm>
            <a:prstGeom prst="rect">
              <a:avLst/>
            </a:prstGeom>
            <a:noFill/>
            <a:ln w="9525">
              <a:noFill/>
              <a:miter lim="800000"/>
              <a:headEnd/>
              <a:tailEnd/>
            </a:ln>
          </p:spPr>
        </p:pic>
        <p:pic>
          <p:nvPicPr>
            <p:cNvPr id="13" name="Picture 1" descr="F:\VALAIS_SAP_FORMATION\PrintScreen\ECC_SAP12F_Printscreen\SAP12F_034.jpg"/>
            <p:cNvPicPr>
              <a:picLocks noChangeAspect="1" noChangeArrowheads="1"/>
            </p:cNvPicPr>
            <p:nvPr/>
          </p:nvPicPr>
          <p:blipFill>
            <a:blip r:embed="rId5" cstate="print"/>
            <a:srcRect/>
            <a:stretch>
              <a:fillRect/>
            </a:stretch>
          </p:blipFill>
          <p:spPr bwMode="auto">
            <a:xfrm>
              <a:off x="5500694" y="2548023"/>
              <a:ext cx="3357591" cy="2022845"/>
            </a:xfrm>
            <a:prstGeom prst="rect">
              <a:avLst/>
            </a:prstGeom>
            <a:noFill/>
          </p:spPr>
        </p:pic>
        <p:sp>
          <p:nvSpPr>
            <p:cNvPr id="14" name="Rectangle 13"/>
            <p:cNvSpPr/>
            <p:nvPr/>
          </p:nvSpPr>
          <p:spPr>
            <a:xfrm>
              <a:off x="5572132" y="3190965"/>
              <a:ext cx="2214578" cy="785818"/>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a:bodyPr>
          <a:lstStyle/>
          <a:p>
            <a:pPr>
              <a:defRPr/>
            </a:pPr>
            <a:r>
              <a:rPr lang="fr-FR" u="sng" dirty="0" smtClean="0"/>
              <a:t>Exportation</a:t>
            </a:r>
            <a:r>
              <a:rPr lang="fr-FR" dirty="0" smtClean="0"/>
              <a:t> </a:t>
            </a:r>
            <a:r>
              <a:rPr lang="fr-FR" dirty="0" smtClean="0">
                <a:solidFill>
                  <a:srgbClr val="00B050"/>
                </a:solidFill>
              </a:rPr>
              <a:t>vers un fichier local</a:t>
            </a:r>
          </a:p>
          <a:p>
            <a:pPr lvl="3">
              <a:defRPr/>
            </a:pPr>
            <a:endParaRPr lang="fr-FR" dirty="0" smtClean="0"/>
          </a:p>
          <a:p>
            <a:pPr lvl="1">
              <a:defRPr/>
            </a:pPr>
            <a:r>
              <a:rPr lang="fr-FR" dirty="0" smtClean="0"/>
              <a:t>Sauvegarder les données sur votre ordinateur</a:t>
            </a:r>
          </a:p>
          <a:p>
            <a:pPr lvl="3">
              <a:defRPr/>
            </a:pPr>
            <a:endParaRPr lang="fr-FR" dirty="0" smtClean="0"/>
          </a:p>
          <a:p>
            <a:pPr lvl="1">
              <a:defRPr/>
            </a:pPr>
            <a:r>
              <a:rPr lang="fr-FR" dirty="0" smtClean="0"/>
              <a:t>Cinq formats de fichier sont à votre disposition :</a:t>
            </a:r>
            <a:endParaRPr lang="fr-CH" dirty="0" smtClean="0"/>
          </a:p>
          <a:p>
            <a:pPr lvl="2">
              <a:tabLst>
                <a:tab pos="3051175" algn="l"/>
                <a:tab pos="3232150" algn="l"/>
              </a:tabLst>
              <a:defRPr/>
            </a:pPr>
            <a:r>
              <a:rPr lang="fr-FR" sz="1400" dirty="0" smtClean="0"/>
              <a:t>Non converti	:	fichier au format </a:t>
            </a:r>
            <a:r>
              <a:rPr lang="fr-FR" sz="1400" b="1" dirty="0" smtClean="0"/>
              <a:t>ASCII</a:t>
            </a:r>
            <a:r>
              <a:rPr lang="fr-FR" sz="1400" dirty="0" smtClean="0"/>
              <a:t> (extension </a:t>
            </a:r>
            <a:r>
              <a:rPr lang="fr-FR" sz="1400" dirty="0" smtClean="0">
                <a:solidFill>
                  <a:srgbClr val="FF0000"/>
                </a:solidFill>
              </a:rPr>
              <a:t>TXT</a:t>
            </a:r>
            <a:r>
              <a:rPr lang="fr-FR" sz="1400" dirty="0" smtClean="0"/>
              <a:t>)</a:t>
            </a:r>
            <a:endParaRPr lang="fr-CH" sz="1400" dirty="0" smtClean="0">
              <a:solidFill>
                <a:srgbClr val="FF0000"/>
              </a:solidFill>
              <a:effectLst>
                <a:outerShdw blurRad="38100" dist="38100" dir="2700000" algn="tl">
                  <a:srgbClr val="000000">
                    <a:alpha val="43137"/>
                  </a:srgbClr>
                </a:outerShdw>
              </a:effectLst>
            </a:endParaRPr>
          </a:p>
          <a:p>
            <a:pPr lvl="2">
              <a:tabLst>
                <a:tab pos="3051175" algn="l"/>
                <a:tab pos="3232150" algn="l"/>
              </a:tabLst>
              <a:defRPr/>
            </a:pPr>
            <a:r>
              <a:rPr lang="fr-FR" sz="1400" dirty="0" smtClean="0"/>
              <a:t>Calcul avec tableur	:	fichier au format </a:t>
            </a:r>
            <a:r>
              <a:rPr lang="fr-FR" sz="1400" b="1" dirty="0" smtClean="0"/>
              <a:t>Excel</a:t>
            </a:r>
            <a:r>
              <a:rPr lang="fr-FR" sz="1400" dirty="0" smtClean="0"/>
              <a:t> (extension </a:t>
            </a:r>
            <a:r>
              <a:rPr lang="fr-FR" sz="1400" dirty="0" smtClean="0">
                <a:solidFill>
                  <a:srgbClr val="FF0000"/>
                </a:solidFill>
              </a:rPr>
              <a:t>XLS</a:t>
            </a:r>
            <a:r>
              <a:rPr lang="fr-FR" sz="1400" dirty="0" smtClean="0"/>
              <a:t>)</a:t>
            </a:r>
            <a:endParaRPr lang="fr-CH" sz="1400" dirty="0" smtClean="0">
              <a:solidFill>
                <a:srgbClr val="FF0000"/>
              </a:solidFill>
              <a:effectLst>
                <a:outerShdw blurRad="38100" dist="38100" dir="2700000" algn="tl">
                  <a:srgbClr val="000000">
                    <a:alpha val="43137"/>
                  </a:srgbClr>
                </a:outerShdw>
              </a:effectLst>
            </a:endParaRPr>
          </a:p>
          <a:p>
            <a:pPr lvl="2">
              <a:tabLst>
                <a:tab pos="3051175" algn="l"/>
                <a:tab pos="3232150" algn="l"/>
              </a:tabLst>
              <a:defRPr/>
            </a:pPr>
            <a:r>
              <a:rPr lang="fr-FR" sz="1400" dirty="0" err="1" smtClean="0"/>
              <a:t>Rich</a:t>
            </a:r>
            <a:r>
              <a:rPr lang="fr-FR" sz="1400" dirty="0" smtClean="0"/>
              <a:t> </a:t>
            </a:r>
            <a:r>
              <a:rPr lang="fr-FR" sz="1400" dirty="0" err="1" smtClean="0"/>
              <a:t>Text</a:t>
            </a:r>
            <a:r>
              <a:rPr lang="fr-FR" sz="1400" dirty="0" smtClean="0"/>
              <a:t> Format	:	fichier au format </a:t>
            </a:r>
            <a:r>
              <a:rPr lang="fr-FR" sz="1400" b="1" dirty="0" smtClean="0"/>
              <a:t>Word</a:t>
            </a:r>
            <a:r>
              <a:rPr lang="fr-FR" sz="1400" dirty="0" smtClean="0"/>
              <a:t> (extension </a:t>
            </a:r>
            <a:r>
              <a:rPr lang="fr-FR" sz="1400" dirty="0" smtClean="0">
                <a:solidFill>
                  <a:srgbClr val="FF0000"/>
                </a:solidFill>
              </a:rPr>
              <a:t>RTF</a:t>
            </a:r>
            <a:r>
              <a:rPr lang="fr-FR" sz="1400" dirty="0" smtClean="0"/>
              <a:t>)</a:t>
            </a:r>
            <a:endParaRPr lang="fr-CH" sz="1400" dirty="0" smtClean="0">
              <a:solidFill>
                <a:srgbClr val="FF0000"/>
              </a:solidFill>
              <a:effectLst>
                <a:outerShdw blurRad="38100" dist="38100" dir="2700000" algn="tl">
                  <a:srgbClr val="000000">
                    <a:alpha val="43137"/>
                  </a:srgbClr>
                </a:outerShdw>
              </a:effectLst>
            </a:endParaRPr>
          </a:p>
          <a:p>
            <a:pPr lvl="2">
              <a:tabLst>
                <a:tab pos="3051175" algn="l"/>
                <a:tab pos="3232150" algn="l"/>
              </a:tabLst>
              <a:defRPr/>
            </a:pPr>
            <a:r>
              <a:rPr lang="fr-FR" sz="1400" dirty="0" smtClean="0"/>
              <a:t>Format HTML	:	fichier au format </a:t>
            </a:r>
            <a:r>
              <a:rPr lang="fr-FR" sz="1400" b="1" dirty="0" smtClean="0"/>
              <a:t>HTML</a:t>
            </a:r>
            <a:r>
              <a:rPr lang="fr-FR" sz="1400" dirty="0" smtClean="0"/>
              <a:t> (Navigateur web) (extension </a:t>
            </a:r>
            <a:r>
              <a:rPr lang="fr-FR" sz="1400" dirty="0" smtClean="0">
                <a:solidFill>
                  <a:srgbClr val="FF0000"/>
                </a:solidFill>
              </a:rPr>
              <a:t>HTML</a:t>
            </a:r>
            <a:r>
              <a:rPr lang="fr-FR" sz="1400" dirty="0" smtClean="0"/>
              <a:t>)</a:t>
            </a:r>
            <a:endParaRPr lang="fr-CH" sz="1400" dirty="0" smtClean="0"/>
          </a:p>
          <a:p>
            <a:pPr lvl="2">
              <a:tabLst>
                <a:tab pos="3051175" algn="l"/>
                <a:tab pos="3232150" algn="l"/>
              </a:tabLst>
              <a:defRPr/>
            </a:pPr>
            <a:r>
              <a:rPr lang="fr-FR" sz="1400" dirty="0" smtClean="0"/>
              <a:t>Dans  le presse-papiers	:	données pouvant être reprise via l’option « </a:t>
            </a:r>
            <a:r>
              <a:rPr lang="fr-FR" sz="1400" dirty="0" smtClean="0">
                <a:solidFill>
                  <a:srgbClr val="FF0000"/>
                </a:solidFill>
              </a:rPr>
              <a:t>Coller</a:t>
            </a:r>
            <a:r>
              <a:rPr lang="fr-FR" sz="1400" dirty="0" smtClean="0"/>
              <a:t> »</a:t>
            </a:r>
          </a:p>
          <a:p>
            <a:pPr lvl="3">
              <a:tabLst>
                <a:tab pos="2782888" algn="l"/>
                <a:tab pos="2871788" algn="l"/>
              </a:tabLst>
              <a:defRPr/>
            </a:pPr>
            <a:endParaRPr lang="fr-FR" dirty="0" smtClean="0"/>
          </a:p>
          <a:p>
            <a:pPr lvl="3">
              <a:tabLst>
                <a:tab pos="2782888" algn="l"/>
                <a:tab pos="2871788" algn="l"/>
              </a:tabLst>
              <a:defRPr/>
            </a:pPr>
            <a:endParaRPr lang="fr-FR" dirty="0" smtClean="0"/>
          </a:p>
          <a:p>
            <a:pPr lvl="3">
              <a:tabLst>
                <a:tab pos="2782888" algn="l"/>
                <a:tab pos="2871788" algn="l"/>
              </a:tabLst>
              <a:defRPr/>
            </a:pPr>
            <a:endParaRPr lang="fr-FR" dirty="0" smtClean="0"/>
          </a:p>
          <a:p>
            <a:pPr lvl="3">
              <a:tabLst>
                <a:tab pos="2782888" algn="l"/>
                <a:tab pos="2871788" algn="l"/>
              </a:tabLst>
              <a:defRPr/>
            </a:pPr>
            <a:endParaRPr lang="fr-FR" dirty="0" smtClean="0"/>
          </a:p>
          <a:p>
            <a:pPr lvl="3">
              <a:tabLst>
                <a:tab pos="2782888" algn="l"/>
                <a:tab pos="2871788" algn="l"/>
              </a:tabLst>
              <a:defRPr/>
            </a:pPr>
            <a:endParaRPr lang="fr-FR" dirty="0" smtClean="0"/>
          </a:p>
          <a:p>
            <a:pPr lvl="1">
              <a:tabLst>
                <a:tab pos="2782888" algn="l"/>
                <a:tab pos="2871788" algn="l"/>
              </a:tabLst>
              <a:defRPr/>
            </a:pPr>
            <a:r>
              <a:rPr lang="fr-FR" dirty="0" smtClean="0"/>
              <a:t>Remarque</a:t>
            </a:r>
          </a:p>
          <a:p>
            <a:pPr lvl="2" algn="l">
              <a:tabLst>
                <a:tab pos="2782888" algn="l"/>
                <a:tab pos="2871788" algn="l"/>
              </a:tabLst>
              <a:defRPr/>
            </a:pPr>
            <a:r>
              <a:rPr lang="fr-FR" dirty="0" smtClean="0"/>
              <a:t>Les filtres, tris, totaux, totaux intermédiaires, </a:t>
            </a:r>
            <a:br>
              <a:rPr lang="fr-FR" dirty="0" smtClean="0"/>
            </a:br>
            <a:r>
              <a:rPr lang="fr-FR" dirty="0" smtClean="0"/>
              <a:t>masquages de colonnes sont pris en compte</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65</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4"/>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10"/>
            <p:cNvSpPr/>
            <p:nvPr/>
          </p:nvSpPr>
          <p:spPr bwMode="auto">
            <a:xfrm>
              <a:off x="8358214"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1" descr="F:\VALAIS_SAP_FORMATION\PrintScreen\ECC_SAP12F_Printscreen\SAP12F_035.jpg"/>
          <p:cNvPicPr>
            <a:picLocks noChangeAspect="1" noChangeArrowheads="1"/>
          </p:cNvPicPr>
          <p:nvPr/>
        </p:nvPicPr>
        <p:blipFill>
          <a:blip r:embed="rId3" cstate="print"/>
          <a:srcRect/>
          <a:stretch>
            <a:fillRect/>
          </a:stretch>
        </p:blipFill>
        <p:spPr bwMode="auto">
          <a:xfrm>
            <a:off x="6300192" y="4356460"/>
            <a:ext cx="1643074" cy="2096876"/>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FR" u="sng" dirty="0" smtClean="0"/>
              <a:t>Exportation</a:t>
            </a:r>
            <a:r>
              <a:rPr lang="fr-FR" dirty="0" smtClean="0"/>
              <a:t> - </a:t>
            </a:r>
            <a:r>
              <a:rPr lang="fr-FR" dirty="0" smtClean="0">
                <a:solidFill>
                  <a:srgbClr val="00B050"/>
                </a:solidFill>
              </a:rPr>
              <a:t>Envoi à un autre utilisateur SAP</a:t>
            </a:r>
          </a:p>
          <a:p>
            <a:pPr lvl="3"/>
            <a:endParaRPr lang="fr-CH" dirty="0" smtClean="0"/>
          </a:p>
          <a:p>
            <a:pPr lvl="1"/>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66</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20"/>
          <p:cNvGrpSpPr/>
          <p:nvPr/>
        </p:nvGrpSpPr>
        <p:grpSpPr>
          <a:xfrm>
            <a:off x="1259632" y="2060848"/>
            <a:ext cx="6756432" cy="4208178"/>
            <a:chOff x="1601782" y="2071678"/>
            <a:chExt cx="6756432" cy="4208178"/>
          </a:xfrm>
        </p:grpSpPr>
        <p:pic>
          <p:nvPicPr>
            <p:cNvPr id="8" name="Picture 1" descr="F:\VALAIS_SAP_FORMATION\PrintScreen\ECC_SAP12F_Printscreen\SAP12F_036.jpg"/>
            <p:cNvPicPr>
              <a:picLocks noChangeAspect="1" noChangeArrowheads="1"/>
            </p:cNvPicPr>
            <p:nvPr/>
          </p:nvPicPr>
          <p:blipFill>
            <a:blip r:embed="rId2" cstate="print"/>
            <a:srcRect b="13095"/>
            <a:stretch>
              <a:fillRect/>
            </a:stretch>
          </p:blipFill>
          <p:spPr bwMode="auto">
            <a:xfrm>
              <a:off x="4071934" y="2071678"/>
              <a:ext cx="4286280" cy="4208178"/>
            </a:xfrm>
            <a:prstGeom prst="rect">
              <a:avLst/>
            </a:prstGeom>
            <a:noFill/>
          </p:spPr>
        </p:pic>
        <p:grpSp>
          <p:nvGrpSpPr>
            <p:cNvPr id="9" name="Groupe 17"/>
            <p:cNvGrpSpPr>
              <a:grpSpLocks/>
            </p:cNvGrpSpPr>
            <p:nvPr/>
          </p:nvGrpSpPr>
          <p:grpSpPr bwMode="auto">
            <a:xfrm>
              <a:off x="1601782" y="2428868"/>
              <a:ext cx="2184400" cy="538162"/>
              <a:chOff x="1357290" y="2164097"/>
              <a:chExt cx="2184171" cy="537941"/>
            </a:xfrm>
          </p:grpSpPr>
          <p:pic>
            <p:nvPicPr>
              <p:cNvPr id="18" name="Picture 21" descr="FlechePastel"/>
              <p:cNvPicPr>
                <a:picLocks noChangeAspect="1" noChangeArrowheads="1"/>
              </p:cNvPicPr>
              <p:nvPr/>
            </p:nvPicPr>
            <p:blipFill>
              <a:blip r:embed="rId3" cstate="print"/>
              <a:srcRect/>
              <a:stretch>
                <a:fillRect/>
              </a:stretch>
            </p:blipFill>
            <p:spPr bwMode="auto">
              <a:xfrm rot="17526566" flipH="1">
                <a:off x="2784587" y="1945165"/>
                <a:ext cx="537941" cy="975806"/>
              </a:xfrm>
              <a:prstGeom prst="rect">
                <a:avLst/>
              </a:prstGeom>
              <a:noFill/>
              <a:ln w="9525">
                <a:noFill/>
                <a:miter lim="800000"/>
                <a:headEnd/>
                <a:tailEnd/>
              </a:ln>
            </p:spPr>
          </p:pic>
          <p:sp>
            <p:nvSpPr>
              <p:cNvPr id="19" name="Espace réservé du contenu 2"/>
              <p:cNvSpPr txBox="1">
                <a:spLocks/>
              </p:cNvSpPr>
              <p:nvPr/>
            </p:nvSpPr>
            <p:spPr bwMode="auto">
              <a:xfrm>
                <a:off x="1357290" y="2286284"/>
                <a:ext cx="1142880" cy="285633"/>
              </a:xfrm>
              <a:prstGeom prst="rect">
                <a:avLst/>
              </a:prstGeom>
              <a:noFill/>
              <a:ln w="9525">
                <a:noFill/>
                <a:miter lim="800000"/>
                <a:headEnd/>
                <a:tailEnd/>
              </a:ln>
              <a:effectLst/>
            </p:spPr>
            <p:txBody>
              <a:bodyPr/>
              <a:lstStyle/>
              <a:p>
                <a:pPr marL="342900" indent="-342900" algn="r">
                  <a:spcBef>
                    <a:spcPct val="20000"/>
                  </a:spcBef>
                  <a:defRPr/>
                </a:pPr>
                <a:r>
                  <a:rPr lang="fr-CH" sz="1400" kern="0" dirty="0">
                    <a:latin typeface="+mn-lt"/>
                  </a:rPr>
                  <a:t>Titre</a:t>
                </a:r>
              </a:p>
            </p:txBody>
          </p:sp>
        </p:grpSp>
        <p:grpSp>
          <p:nvGrpSpPr>
            <p:cNvPr id="10" name="Groupe 18"/>
            <p:cNvGrpSpPr>
              <a:grpSpLocks/>
            </p:cNvGrpSpPr>
            <p:nvPr/>
          </p:nvGrpSpPr>
          <p:grpSpPr bwMode="auto">
            <a:xfrm>
              <a:off x="1673220" y="3533779"/>
              <a:ext cx="2184400" cy="538163"/>
              <a:chOff x="1357290" y="3298705"/>
              <a:chExt cx="2184171" cy="537941"/>
            </a:xfrm>
          </p:grpSpPr>
          <p:pic>
            <p:nvPicPr>
              <p:cNvPr id="16" name="Picture 21" descr="FlechePastel"/>
              <p:cNvPicPr>
                <a:picLocks noChangeAspect="1" noChangeArrowheads="1"/>
              </p:cNvPicPr>
              <p:nvPr/>
            </p:nvPicPr>
            <p:blipFill>
              <a:blip r:embed="rId3" cstate="print"/>
              <a:srcRect/>
              <a:stretch>
                <a:fillRect/>
              </a:stretch>
            </p:blipFill>
            <p:spPr bwMode="auto">
              <a:xfrm rot="17526566" flipH="1">
                <a:off x="2784587" y="3079773"/>
                <a:ext cx="537941" cy="975806"/>
              </a:xfrm>
              <a:prstGeom prst="rect">
                <a:avLst/>
              </a:prstGeom>
              <a:noFill/>
              <a:ln w="9525">
                <a:noFill/>
                <a:miter lim="800000"/>
                <a:headEnd/>
                <a:tailEnd/>
              </a:ln>
            </p:spPr>
          </p:pic>
          <p:sp>
            <p:nvSpPr>
              <p:cNvPr id="17" name="Espace réservé du contenu 2"/>
              <p:cNvSpPr txBox="1">
                <a:spLocks/>
              </p:cNvSpPr>
              <p:nvPr/>
            </p:nvSpPr>
            <p:spPr bwMode="auto">
              <a:xfrm>
                <a:off x="1357290" y="3428826"/>
                <a:ext cx="1142880" cy="285632"/>
              </a:xfrm>
              <a:prstGeom prst="rect">
                <a:avLst/>
              </a:prstGeom>
              <a:noFill/>
              <a:ln w="9525">
                <a:noFill/>
                <a:miter lim="800000"/>
                <a:headEnd/>
                <a:tailEnd/>
              </a:ln>
              <a:effectLst/>
            </p:spPr>
            <p:txBody>
              <a:bodyPr/>
              <a:lstStyle/>
              <a:p>
                <a:pPr marL="342900" indent="-342900" algn="r">
                  <a:spcBef>
                    <a:spcPct val="20000"/>
                  </a:spcBef>
                  <a:defRPr/>
                </a:pPr>
                <a:r>
                  <a:rPr lang="fr-CH" sz="1400" kern="0" dirty="0">
                    <a:latin typeface="+mn-lt"/>
                  </a:rPr>
                  <a:t>Description</a:t>
                </a:r>
              </a:p>
            </p:txBody>
          </p:sp>
        </p:grpSp>
        <p:grpSp>
          <p:nvGrpSpPr>
            <p:cNvPr id="11" name="Groupe 19"/>
            <p:cNvGrpSpPr>
              <a:grpSpLocks/>
            </p:cNvGrpSpPr>
            <p:nvPr/>
          </p:nvGrpSpPr>
          <p:grpSpPr bwMode="auto">
            <a:xfrm>
              <a:off x="1643042" y="5421304"/>
              <a:ext cx="2184400" cy="538162"/>
              <a:chOff x="1357290" y="5370407"/>
              <a:chExt cx="2184171" cy="537941"/>
            </a:xfrm>
          </p:grpSpPr>
          <p:pic>
            <p:nvPicPr>
              <p:cNvPr id="14" name="Picture 21" descr="FlechePastel"/>
              <p:cNvPicPr>
                <a:picLocks noChangeAspect="1" noChangeArrowheads="1"/>
              </p:cNvPicPr>
              <p:nvPr/>
            </p:nvPicPr>
            <p:blipFill>
              <a:blip r:embed="rId3" cstate="print"/>
              <a:srcRect/>
              <a:stretch>
                <a:fillRect/>
              </a:stretch>
            </p:blipFill>
            <p:spPr bwMode="auto">
              <a:xfrm rot="17526566" flipH="1">
                <a:off x="2784587" y="5151475"/>
                <a:ext cx="537941" cy="975806"/>
              </a:xfrm>
              <a:prstGeom prst="rect">
                <a:avLst/>
              </a:prstGeom>
              <a:noFill/>
              <a:ln w="9525">
                <a:noFill/>
                <a:miter lim="800000"/>
                <a:headEnd/>
                <a:tailEnd/>
              </a:ln>
            </p:spPr>
          </p:pic>
          <p:sp>
            <p:nvSpPr>
              <p:cNvPr id="15" name="Espace réservé du contenu 2"/>
              <p:cNvSpPr txBox="1">
                <a:spLocks/>
              </p:cNvSpPr>
              <p:nvPr/>
            </p:nvSpPr>
            <p:spPr bwMode="auto">
              <a:xfrm>
                <a:off x="1357290" y="5500529"/>
                <a:ext cx="1142880" cy="285633"/>
              </a:xfrm>
              <a:prstGeom prst="rect">
                <a:avLst/>
              </a:prstGeom>
              <a:noFill/>
              <a:ln w="9525">
                <a:noFill/>
                <a:miter lim="800000"/>
                <a:headEnd/>
                <a:tailEnd/>
              </a:ln>
              <a:effectLst/>
            </p:spPr>
            <p:txBody>
              <a:bodyPr/>
              <a:lstStyle/>
              <a:p>
                <a:pPr marL="342900" indent="-342900" algn="r">
                  <a:spcBef>
                    <a:spcPct val="20000"/>
                  </a:spcBef>
                  <a:defRPr/>
                </a:pPr>
                <a:r>
                  <a:rPr lang="fr-CH" sz="1400" kern="0" dirty="0">
                    <a:latin typeface="+mn-lt"/>
                  </a:rPr>
                  <a:t>Destinataire</a:t>
                </a:r>
              </a:p>
            </p:txBody>
          </p:sp>
        </p:grpSp>
        <p:sp>
          <p:nvSpPr>
            <p:cNvPr id="12" name="Rectangle 17"/>
            <p:cNvSpPr/>
            <p:nvPr/>
          </p:nvSpPr>
          <p:spPr bwMode="auto">
            <a:xfrm>
              <a:off x="5929322" y="5500702"/>
              <a:ext cx="1143008" cy="357190"/>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sp>
          <p:nvSpPr>
            <p:cNvPr id="13" name="Rectangle à coins arrondis 19"/>
            <p:cNvSpPr/>
            <p:nvPr/>
          </p:nvSpPr>
          <p:spPr>
            <a:xfrm>
              <a:off x="5572132" y="4214818"/>
              <a:ext cx="2643206" cy="1143008"/>
            </a:xfrm>
            <a:prstGeom prst="round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fr-CH" sz="1400" dirty="0" smtClean="0"/>
                <a:t>Rien = user SAP (SAP </a:t>
              </a:r>
              <a:r>
                <a:rPr lang="fr-CH" sz="1400" dirty="0" err="1" smtClean="0"/>
                <a:t>Workplace</a:t>
              </a:r>
              <a:r>
                <a:rPr lang="fr-CH" sz="1400" dirty="0" smtClean="0"/>
                <a:t> pas la messagerie externe)</a:t>
              </a:r>
            </a:p>
            <a:p>
              <a:pPr algn="ctr"/>
              <a:endParaRPr lang="fr-CH" sz="1400" dirty="0" smtClean="0"/>
            </a:p>
            <a:p>
              <a:pPr algn="ctr"/>
              <a:r>
                <a:rPr lang="fr-CH" sz="1400" dirty="0" smtClean="0"/>
                <a:t>Type de destinataire</a:t>
              </a:r>
            </a:p>
            <a:p>
              <a:pPr algn="ctr"/>
              <a:r>
                <a:rPr lang="fr-CH" sz="1400" dirty="0" smtClean="0"/>
                <a:t>U = adresse internet</a:t>
              </a:r>
              <a:endParaRPr lang="fr-CH" sz="1400" dirty="0"/>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FR" u="sng" dirty="0" smtClean="0"/>
              <a:t>Exportation</a:t>
            </a:r>
            <a:r>
              <a:rPr lang="fr-FR" dirty="0" smtClean="0"/>
              <a:t> - </a:t>
            </a:r>
            <a:r>
              <a:rPr lang="fr-FR" dirty="0" smtClean="0">
                <a:solidFill>
                  <a:srgbClr val="00B050"/>
                </a:solidFill>
              </a:rPr>
              <a:t>Envoi à un autre utilisateur SAP</a:t>
            </a:r>
          </a:p>
          <a:p>
            <a:pPr lvl="3">
              <a:defRPr/>
            </a:pPr>
            <a:endParaRPr lang="fr-FR" dirty="0" smtClean="0"/>
          </a:p>
          <a:p>
            <a:pPr lvl="1">
              <a:defRPr/>
            </a:pPr>
            <a:r>
              <a:rPr lang="fr-FR" dirty="0" smtClean="0"/>
              <a:t>Onglet </a:t>
            </a:r>
            <a:r>
              <a:rPr lang="fr-FR" dirty="0" smtClean="0">
                <a:solidFill>
                  <a:srgbClr val="FF0000"/>
                </a:solidFill>
              </a:rPr>
              <a:t>Pièces jointes</a:t>
            </a:r>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1">
              <a:defRPr/>
            </a:pPr>
            <a:r>
              <a:rPr lang="fr-FR" dirty="0" smtClean="0"/>
              <a:t>Pour expédier le message, cliquer sur le bouton d’envoi</a:t>
            </a:r>
          </a:p>
          <a:p>
            <a:pPr lvl="2"/>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67</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7163965" y="4519753"/>
            <a:ext cx="360363" cy="360362"/>
          </a:xfrm>
          <a:prstGeom prst="rect">
            <a:avLst/>
          </a:prstGeom>
          <a:noFill/>
          <a:ln w="9525">
            <a:noFill/>
            <a:miter lim="800000"/>
            <a:headEnd/>
            <a:tailEnd/>
          </a:ln>
        </p:spPr>
      </p:pic>
      <p:grpSp>
        <p:nvGrpSpPr>
          <p:cNvPr id="13" name="Groupe 12"/>
          <p:cNvGrpSpPr/>
          <p:nvPr/>
        </p:nvGrpSpPr>
        <p:grpSpPr>
          <a:xfrm>
            <a:off x="2181225" y="2492896"/>
            <a:ext cx="4781550" cy="1452558"/>
            <a:chOff x="1950690" y="2408490"/>
            <a:chExt cx="4781550" cy="1452558"/>
          </a:xfrm>
        </p:grpSpPr>
        <p:pic>
          <p:nvPicPr>
            <p:cNvPr id="8" name="Picture 1" descr="F:\VALAIS_SAP_FORMATION\PrintScreen\ECC_SAP12F_Printscreen\SAP12F_037.jpg"/>
            <p:cNvPicPr>
              <a:picLocks noChangeAspect="1" noChangeArrowheads="1"/>
            </p:cNvPicPr>
            <p:nvPr/>
          </p:nvPicPr>
          <p:blipFill>
            <a:blip r:embed="rId3" cstate="print"/>
            <a:srcRect t="30682"/>
            <a:stretch>
              <a:fillRect/>
            </a:stretch>
          </p:blipFill>
          <p:spPr bwMode="auto">
            <a:xfrm>
              <a:off x="1950690" y="2408490"/>
              <a:ext cx="4781550" cy="1452558"/>
            </a:xfrm>
            <a:prstGeom prst="rect">
              <a:avLst/>
            </a:prstGeom>
            <a:noFill/>
          </p:spPr>
        </p:pic>
        <p:sp>
          <p:nvSpPr>
            <p:cNvPr id="9" name="Rectangle 8"/>
            <p:cNvSpPr/>
            <p:nvPr/>
          </p:nvSpPr>
          <p:spPr>
            <a:xfrm>
              <a:off x="4364526" y="2636912"/>
              <a:ext cx="1071570"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grpSp>
        <p:nvGrpSpPr>
          <p:cNvPr id="10" name="Gruppieren 18"/>
          <p:cNvGrpSpPr/>
          <p:nvPr/>
        </p:nvGrpSpPr>
        <p:grpSpPr>
          <a:xfrm>
            <a:off x="2600325" y="5188421"/>
            <a:ext cx="3943350" cy="904875"/>
            <a:chOff x="2847960" y="5214950"/>
            <a:chExt cx="3943350" cy="904875"/>
          </a:xfrm>
        </p:grpSpPr>
        <p:pic>
          <p:nvPicPr>
            <p:cNvPr id="11" name="Picture 2" descr="F:\VALAIS_SAP_FORMATION\PrintScreen\ECC_SAP12F_Printscreen\SAP12F_038.jpg"/>
            <p:cNvPicPr>
              <a:picLocks noChangeAspect="1" noChangeArrowheads="1"/>
            </p:cNvPicPr>
            <p:nvPr/>
          </p:nvPicPr>
          <p:blipFill>
            <a:blip r:embed="rId4" cstate="print"/>
            <a:srcRect/>
            <a:stretch>
              <a:fillRect/>
            </a:stretch>
          </p:blipFill>
          <p:spPr bwMode="auto">
            <a:xfrm>
              <a:off x="2847960" y="5214950"/>
              <a:ext cx="3943350" cy="904875"/>
            </a:xfrm>
            <a:prstGeom prst="rect">
              <a:avLst/>
            </a:prstGeom>
            <a:noFill/>
          </p:spPr>
        </p:pic>
        <p:sp>
          <p:nvSpPr>
            <p:cNvPr id="12" name="Rectangle 12"/>
            <p:cNvSpPr/>
            <p:nvPr/>
          </p:nvSpPr>
          <p:spPr>
            <a:xfrm>
              <a:off x="2857488" y="5500702"/>
              <a:ext cx="357190" cy="285752"/>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FR" u="sng" dirty="0" smtClean="0"/>
              <a:t>Exportation</a:t>
            </a:r>
            <a:r>
              <a:rPr lang="fr-FR" dirty="0" smtClean="0"/>
              <a:t> - </a:t>
            </a:r>
            <a:r>
              <a:rPr lang="fr-FR" dirty="0" smtClean="0">
                <a:solidFill>
                  <a:srgbClr val="00B050"/>
                </a:solidFill>
              </a:rPr>
              <a:t>Sauvegarder dans SAP Office</a:t>
            </a:r>
          </a:p>
          <a:p>
            <a:pPr lvl="3">
              <a:defRPr/>
            </a:pPr>
            <a:endParaRPr lang="fr-FR" dirty="0" smtClean="0"/>
          </a:p>
          <a:p>
            <a:pPr lvl="1">
              <a:defRPr/>
            </a:pPr>
            <a:r>
              <a:rPr lang="fr-FR" dirty="0" smtClean="0"/>
              <a:t>Par défaut, le programme propose de sauvegarder la liste au niveau de votre classeur personnel</a:t>
            </a:r>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1">
              <a:defRPr/>
            </a:pPr>
            <a:r>
              <a:rPr lang="fr-FR" dirty="0" smtClean="0"/>
              <a:t>Pour modifier la destination (</a:t>
            </a:r>
            <a:r>
              <a:rPr lang="fr-FR" dirty="0" smtClean="0">
                <a:solidFill>
                  <a:srgbClr val="FF0000"/>
                </a:solidFill>
              </a:rPr>
              <a:t>F4</a:t>
            </a:r>
            <a:r>
              <a:rPr lang="fr-FR" dirty="0" smtClean="0"/>
              <a:t>)</a:t>
            </a:r>
          </a:p>
          <a:p>
            <a:pPr lvl="3">
              <a:defRPr/>
            </a:pPr>
            <a:endParaRPr lang="fr-FR" dirty="0" smtClean="0"/>
          </a:p>
          <a:p>
            <a:pPr lvl="1">
              <a:defRPr/>
            </a:pPr>
            <a:r>
              <a:rPr lang="fr-FR" dirty="0" smtClean="0"/>
              <a:t>Pour effectuer la sauvegarder</a:t>
            </a:r>
            <a:endParaRPr lang="fr-CH" dirty="0" smtClean="0"/>
          </a:p>
          <a:p>
            <a:pPr lvl="1"/>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68</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11" name="Picture 2"/>
          <p:cNvPicPr>
            <a:picLocks noChangeAspect="1" noChangeArrowheads="1"/>
          </p:cNvPicPr>
          <p:nvPr/>
        </p:nvPicPr>
        <p:blipFill>
          <a:blip r:embed="rId2" cstate="print"/>
          <a:srcRect/>
          <a:stretch>
            <a:fillRect/>
          </a:stretch>
        </p:blipFill>
        <p:spPr bwMode="auto">
          <a:xfrm>
            <a:off x="4441920" y="5519512"/>
            <a:ext cx="1354216" cy="285752"/>
          </a:xfrm>
          <a:prstGeom prst="rect">
            <a:avLst/>
          </a:prstGeom>
          <a:noFill/>
          <a:ln w="9525">
            <a:noFill/>
            <a:miter lim="800000"/>
            <a:headEnd/>
            <a:tailEnd/>
          </a:ln>
        </p:spPr>
      </p:pic>
      <p:grpSp>
        <p:nvGrpSpPr>
          <p:cNvPr id="14" name="Groupe 13"/>
          <p:cNvGrpSpPr/>
          <p:nvPr/>
        </p:nvGrpSpPr>
        <p:grpSpPr>
          <a:xfrm>
            <a:off x="2379652" y="2639545"/>
            <a:ext cx="5000660" cy="1869575"/>
            <a:chOff x="2500298" y="2420888"/>
            <a:chExt cx="5000660" cy="1869575"/>
          </a:xfrm>
        </p:grpSpPr>
        <p:pic>
          <p:nvPicPr>
            <p:cNvPr id="12" name="Picture 1" descr="F:\VALAIS_SAP_FORMATION\PrintScreen\ECC_SAP12F_Printscreen\SAP12F_039.jpg"/>
            <p:cNvPicPr>
              <a:picLocks noChangeAspect="1" noChangeArrowheads="1"/>
            </p:cNvPicPr>
            <p:nvPr/>
          </p:nvPicPr>
          <p:blipFill>
            <a:blip r:embed="rId3" cstate="print"/>
            <a:srcRect/>
            <a:stretch>
              <a:fillRect/>
            </a:stretch>
          </p:blipFill>
          <p:spPr bwMode="auto">
            <a:xfrm>
              <a:off x="2500298" y="2420888"/>
              <a:ext cx="5000660" cy="1869575"/>
            </a:xfrm>
            <a:prstGeom prst="rect">
              <a:avLst/>
            </a:prstGeom>
            <a:noFill/>
          </p:spPr>
        </p:pic>
        <p:sp>
          <p:nvSpPr>
            <p:cNvPr id="13" name="Rectangle 12"/>
            <p:cNvSpPr/>
            <p:nvPr/>
          </p:nvSpPr>
          <p:spPr>
            <a:xfrm>
              <a:off x="3779912" y="3429000"/>
              <a:ext cx="857256"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b="1" u="sng" dirty="0" smtClean="0"/>
              <a:t>Options de mise en forme</a:t>
            </a:r>
          </a:p>
          <a:p>
            <a:r>
              <a:rPr lang="fr-CH" dirty="0" smtClean="0"/>
              <a:t>Particularité</a:t>
            </a:r>
          </a:p>
          <a:p>
            <a:r>
              <a:rPr lang="fr-CH" dirty="0" smtClean="0"/>
              <a:t>Récapitulatif</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69</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Variantes SAP</a:t>
            </a:r>
            <a:r>
              <a:rPr lang="fr-CH" dirty="0" smtClean="0"/>
              <a:t> - </a:t>
            </a:r>
            <a:r>
              <a:rPr lang="fr-CH" dirty="0" smtClean="0">
                <a:solidFill>
                  <a:srgbClr val="00B050"/>
                </a:solidFill>
              </a:rPr>
              <a:t>Utilisation</a:t>
            </a:r>
          </a:p>
          <a:p>
            <a:pPr lvl="3"/>
            <a:endParaRPr lang="fr-CH" dirty="0" smtClean="0"/>
          </a:p>
          <a:p>
            <a:pPr lvl="1"/>
            <a:r>
              <a:rPr lang="fr-CH" dirty="0" smtClean="0"/>
              <a:t>Pour sélectionner une variante d’affichage :  </a:t>
            </a:r>
          </a:p>
          <a:p>
            <a:pPr lvl="2"/>
            <a:r>
              <a:rPr lang="fr-CH" dirty="0" smtClean="0"/>
              <a:t>Via le bouton</a:t>
            </a:r>
          </a:p>
          <a:p>
            <a:pPr lvl="2"/>
            <a:r>
              <a:rPr lang="fr-CH" dirty="0" smtClean="0"/>
              <a:t>Via le menu</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1"/>
            <a:r>
              <a:rPr lang="fr-CH" dirty="0" smtClean="0"/>
              <a:t>Puis choisir la variante désirée dans la liste</a:t>
            </a:r>
          </a:p>
          <a:p>
            <a:endParaRPr lang="fr-CH" dirty="0" smtClean="0"/>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a:t>
            </a:fld>
            <a:endParaRPr lang="fr-CH"/>
          </a:p>
        </p:txBody>
      </p:sp>
      <p:sp>
        <p:nvSpPr>
          <p:cNvPr id="4" name="Titre 3"/>
          <p:cNvSpPr>
            <a:spLocks noGrp="1"/>
          </p:cNvSpPr>
          <p:nvPr>
            <p:ph type="title"/>
          </p:nvPr>
        </p:nvSpPr>
        <p:spPr/>
        <p:txBody>
          <a:bodyPr/>
          <a:lstStyle/>
          <a:p>
            <a:r>
              <a:rPr lang="fr-CH" dirty="0" smtClean="0"/>
              <a:t>Introduction</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2951020" y="2204864"/>
            <a:ext cx="324000" cy="340200"/>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2934814" y="2566808"/>
            <a:ext cx="4876800" cy="1219200"/>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1312642" y="4659976"/>
            <a:ext cx="3071834" cy="1315450"/>
          </a:xfrm>
          <a:prstGeom prst="rect">
            <a:avLst/>
          </a:prstGeom>
          <a:noFill/>
          <a:ln w="9525">
            <a:noFill/>
            <a:miter lim="800000"/>
            <a:headEnd/>
            <a:tailEnd/>
          </a:ln>
        </p:spPr>
      </p:pic>
      <p:sp>
        <p:nvSpPr>
          <p:cNvPr id="8" name="Rectangle 7"/>
          <p:cNvSpPr/>
          <p:nvPr/>
        </p:nvSpPr>
        <p:spPr>
          <a:xfrm>
            <a:off x="5042148" y="2780928"/>
            <a:ext cx="2692152"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3955848" y="5731546"/>
            <a:ext cx="285752" cy="214314"/>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0" name="Picture 2"/>
          <p:cNvPicPr>
            <a:picLocks noChangeAspect="1" noChangeArrowheads="1"/>
          </p:cNvPicPr>
          <p:nvPr/>
        </p:nvPicPr>
        <p:blipFill>
          <a:blip r:embed="rId5" cstate="print"/>
          <a:srcRect/>
          <a:stretch>
            <a:fillRect/>
          </a:stretch>
        </p:blipFill>
        <p:spPr bwMode="auto">
          <a:xfrm>
            <a:off x="5670360" y="4731414"/>
            <a:ext cx="2286016" cy="1361882"/>
          </a:xfrm>
          <a:prstGeom prst="rect">
            <a:avLst/>
          </a:prstGeom>
          <a:noFill/>
          <a:ln w="9525">
            <a:noFill/>
            <a:miter lim="800000"/>
            <a:headEnd/>
            <a:tailEnd/>
          </a:ln>
        </p:spPr>
      </p:pic>
      <p:cxnSp>
        <p:nvCxnSpPr>
          <p:cNvPr id="11" name="Connecteur en angle 10"/>
          <p:cNvCxnSpPr>
            <a:stCxn id="9" idx="3"/>
            <a:endCxn id="10" idx="1"/>
          </p:cNvCxnSpPr>
          <p:nvPr/>
        </p:nvCxnSpPr>
        <p:spPr>
          <a:xfrm flipV="1">
            <a:off x="4241600" y="5412355"/>
            <a:ext cx="1428760" cy="426348"/>
          </a:xfrm>
          <a:prstGeom prst="bent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defRPr/>
            </a:pPr>
            <a:r>
              <a:rPr lang="fr-FR" u="sng" dirty="0" smtClean="0"/>
              <a:t>Options de mise en forme</a:t>
            </a:r>
          </a:p>
          <a:p>
            <a:pPr lvl="3">
              <a:defRPr/>
            </a:pPr>
            <a:endParaRPr lang="fr-FR" dirty="0" smtClean="0"/>
          </a:p>
          <a:p>
            <a:pPr lvl="1">
              <a:defRPr/>
            </a:pPr>
            <a:r>
              <a:rPr lang="fr-FR" dirty="0" smtClean="0"/>
              <a:t>Une mise en forme permet de </a:t>
            </a:r>
          </a:p>
          <a:p>
            <a:pPr lvl="2">
              <a:defRPr/>
            </a:pPr>
            <a:r>
              <a:rPr lang="fr-FR" dirty="0" smtClean="0"/>
              <a:t>Sauvegarder une configuration précise</a:t>
            </a:r>
          </a:p>
          <a:p>
            <a:pPr lvl="2">
              <a:defRPr/>
            </a:pPr>
            <a:r>
              <a:rPr lang="fr-FR" dirty="0" smtClean="0"/>
              <a:t>Réutiliser sans redéfinir vos filtres, tris, masquages de colonnes, …</a:t>
            </a:r>
            <a:endParaRPr lang="fr-CH" dirty="0" smtClean="0"/>
          </a:p>
          <a:p>
            <a:pPr lvl="3">
              <a:defRPr/>
            </a:pPr>
            <a:endParaRPr lang="fr-CH" dirty="0" smtClean="0"/>
          </a:p>
          <a:p>
            <a:pPr lvl="3">
              <a:defRPr/>
            </a:pPr>
            <a:endParaRPr lang="fr-CH" dirty="0" smtClean="0"/>
          </a:p>
          <a:p>
            <a:pPr lvl="3">
              <a:defRPr/>
            </a:pPr>
            <a:endParaRPr lang="fr-CH" dirty="0" smtClean="0"/>
          </a:p>
          <a:p>
            <a:pPr lvl="1">
              <a:defRPr/>
            </a:pPr>
            <a:r>
              <a:rPr lang="fr-CH" dirty="0" smtClean="0"/>
              <a:t>Menu de mise en forme</a:t>
            </a:r>
          </a:p>
          <a:p>
            <a:pPr lvl="2">
              <a:tabLst>
                <a:tab pos="3678238" algn="l"/>
                <a:tab pos="3859213" algn="l"/>
              </a:tabLst>
              <a:defRPr/>
            </a:pPr>
            <a:r>
              <a:rPr lang="fr-FR" sz="1400" dirty="0" smtClean="0"/>
              <a:t>Sélectionner mise en forme…	:	permet de sélectionner une mise en forme existante</a:t>
            </a:r>
            <a:endParaRPr lang="fr-CH" sz="1400" dirty="0" smtClean="0"/>
          </a:p>
          <a:p>
            <a:pPr lvl="2">
              <a:tabLst>
                <a:tab pos="3678238" algn="l"/>
                <a:tab pos="3859213" algn="l"/>
              </a:tabLst>
              <a:defRPr/>
            </a:pPr>
            <a:r>
              <a:rPr lang="fr-FR" sz="1400" dirty="0" smtClean="0"/>
              <a:t>Modifier mise en forme…	:	modification de la mise en forme active</a:t>
            </a:r>
            <a:endParaRPr lang="fr-CH" sz="1400" dirty="0" smtClean="0"/>
          </a:p>
          <a:p>
            <a:pPr lvl="2">
              <a:tabLst>
                <a:tab pos="3678238" algn="l"/>
                <a:tab pos="3859213" algn="l"/>
              </a:tabLst>
              <a:defRPr/>
            </a:pPr>
            <a:r>
              <a:rPr lang="fr-FR" sz="1400" dirty="0" smtClean="0"/>
              <a:t>Sauvegarder mise en forme…	:	sauvegarde la mise en forme active</a:t>
            </a:r>
            <a:endParaRPr lang="fr-CH" sz="1400" dirty="0" smtClean="0"/>
          </a:p>
          <a:p>
            <a:pPr lvl="2">
              <a:tabLst>
                <a:tab pos="3678238" algn="l"/>
                <a:tab pos="3859213" algn="l"/>
              </a:tabLst>
              <a:defRPr/>
            </a:pPr>
            <a:r>
              <a:rPr lang="fr-FR" sz="1400" dirty="0" smtClean="0"/>
              <a:t>Gérer les mises en forme</a:t>
            </a:r>
            <a:endParaRPr lang="fr-CH" sz="1400"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70</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9"/>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8"/>
            <p:cNvSpPr/>
            <p:nvPr/>
          </p:nvSpPr>
          <p:spPr bwMode="auto">
            <a:xfrm>
              <a:off x="8643966"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2"/>
          <p:cNvPicPr>
            <a:picLocks noChangeAspect="1" noChangeArrowheads="1"/>
          </p:cNvPicPr>
          <p:nvPr/>
        </p:nvPicPr>
        <p:blipFill>
          <a:blip r:embed="rId3" cstate="print"/>
          <a:srcRect/>
          <a:stretch>
            <a:fillRect/>
          </a:stretch>
        </p:blipFill>
        <p:spPr bwMode="auto">
          <a:xfrm>
            <a:off x="4234190" y="4653136"/>
            <a:ext cx="2786082" cy="1289246"/>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a:stretch>
            <a:fillRect/>
          </a:stretch>
        </p:blipFill>
        <p:spPr bwMode="auto">
          <a:xfrm>
            <a:off x="3851920" y="3431423"/>
            <a:ext cx="549855" cy="3456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a:bodyPr>
          <a:lstStyle/>
          <a:p>
            <a:pPr>
              <a:tabLst>
                <a:tab pos="3587750" algn="l"/>
                <a:tab pos="3767138" algn="l"/>
              </a:tabLst>
              <a:defRPr/>
            </a:pPr>
            <a:r>
              <a:rPr lang="fr-FR" u="sng" dirty="0" smtClean="0"/>
              <a:t>Options de mise en forme</a:t>
            </a:r>
          </a:p>
          <a:p>
            <a:pPr lvl="3">
              <a:tabLst>
                <a:tab pos="3587750" algn="l"/>
                <a:tab pos="3767138" algn="l"/>
              </a:tabLst>
              <a:defRPr/>
            </a:pPr>
            <a:endParaRPr lang="fr-FR" dirty="0" smtClean="0"/>
          </a:p>
          <a:p>
            <a:pPr lvl="1">
              <a:tabLst>
                <a:tab pos="3587750" algn="l"/>
                <a:tab pos="3767138" algn="l"/>
              </a:tabLst>
              <a:defRPr/>
            </a:pPr>
            <a:r>
              <a:rPr lang="fr-FR" dirty="0" smtClean="0"/>
              <a:t>Configuration de base</a:t>
            </a:r>
          </a:p>
          <a:p>
            <a:pPr lvl="2">
              <a:defRPr/>
            </a:pPr>
            <a:r>
              <a:rPr lang="fr-FR" dirty="0" smtClean="0"/>
              <a:t>Sélectionner l’option « Sélectionner mise en forme… » du menu</a:t>
            </a:r>
            <a:endParaRPr lang="fr-CH" dirty="0" smtClean="0"/>
          </a:p>
          <a:p>
            <a:pPr lvl="2">
              <a:defRPr/>
            </a:pPr>
            <a:r>
              <a:rPr lang="fr-FR" dirty="0" smtClean="0"/>
              <a:t>Si aucune variante existe, la liste est vide</a:t>
            </a:r>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3">
              <a:defRPr/>
            </a:pPr>
            <a:endParaRPr lang="fr-FR" dirty="0" smtClean="0"/>
          </a:p>
          <a:p>
            <a:pPr lvl="2">
              <a:defRPr/>
            </a:pPr>
            <a:r>
              <a:rPr lang="fr-FR" dirty="0" smtClean="0"/>
              <a:t>Dans ce cas, il faut sauvegarder la configuration de base</a:t>
            </a:r>
            <a:endParaRPr lang="fr-CH" dirty="0" smtClean="0"/>
          </a:p>
          <a:p>
            <a:pPr lvl="2">
              <a:defRPr/>
            </a:pPr>
            <a:r>
              <a:rPr lang="fr-FR" dirty="0" smtClean="0"/>
              <a:t>Sélectionner l’option « Sauvegarder mise en forme… »</a:t>
            </a:r>
          </a:p>
          <a:p>
            <a:pPr lvl="3">
              <a:defRPr/>
            </a:pPr>
            <a:endParaRPr lang="fr-FR" u="sng" dirty="0" smtClean="0"/>
          </a:p>
          <a:p>
            <a:pPr lvl="3">
              <a:defRPr/>
            </a:pPr>
            <a:endParaRPr lang="fr-FR" u="sng" dirty="0" smtClean="0"/>
          </a:p>
          <a:p>
            <a:pPr lvl="3">
              <a:defRPr/>
            </a:pPr>
            <a:endParaRPr lang="fr-FR" u="sng" dirty="0" smtClean="0"/>
          </a:p>
          <a:p>
            <a:pPr lvl="3">
              <a:defRPr/>
            </a:pPr>
            <a:endParaRPr lang="fr-FR" u="sng" dirty="0" smtClean="0"/>
          </a:p>
          <a:p>
            <a:pPr lvl="3">
              <a:defRPr/>
            </a:pPr>
            <a:endParaRPr lang="fr-FR" u="sng" dirty="0" smtClean="0"/>
          </a:p>
          <a:p>
            <a:pPr lvl="3">
              <a:defRPr/>
            </a:pPr>
            <a:endParaRPr lang="fr-FR" u="sng" dirty="0" smtClean="0"/>
          </a:p>
          <a:p>
            <a:pPr lvl="2">
              <a:defRPr/>
            </a:pPr>
            <a:r>
              <a:rPr lang="fr-FR" u="sng" dirty="0" smtClean="0"/>
              <a:t>Remarque</a:t>
            </a:r>
            <a:r>
              <a:rPr lang="fr-FR" dirty="0" smtClean="0"/>
              <a:t> : La syntaxe commence par un " </a:t>
            </a:r>
            <a:r>
              <a:rPr lang="fr-FR" b="1" dirty="0" smtClean="0">
                <a:solidFill>
                  <a:srgbClr val="FF0000"/>
                </a:solidFill>
              </a:rPr>
              <a:t>/</a:t>
            </a:r>
            <a:r>
              <a:rPr lang="fr-FR" b="1" dirty="0" smtClean="0"/>
              <a:t> </a:t>
            </a:r>
            <a:r>
              <a:rPr lang="fr-FR" dirty="0" smtClean="0"/>
              <a:t>" [ Variantes Standards ]</a:t>
            </a:r>
            <a:endParaRPr lang="fr-FR" b="1"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71</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0"/>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8"/>
            <p:cNvSpPr/>
            <p:nvPr/>
          </p:nvSpPr>
          <p:spPr bwMode="auto">
            <a:xfrm>
              <a:off x="8643966"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10" name="Picture 2" descr="F:\VALAIS_SAP_FORMATION\PrintScreen\ECC_SAP12F_Printscreen\SAP12F_041.jpg"/>
          <p:cNvPicPr>
            <a:picLocks noChangeAspect="1" noChangeArrowheads="1"/>
          </p:cNvPicPr>
          <p:nvPr/>
        </p:nvPicPr>
        <p:blipFill>
          <a:blip r:embed="rId3" cstate="print"/>
          <a:srcRect/>
          <a:stretch>
            <a:fillRect/>
          </a:stretch>
        </p:blipFill>
        <p:spPr bwMode="auto">
          <a:xfrm>
            <a:off x="1643042" y="2852936"/>
            <a:ext cx="6929486" cy="704175"/>
          </a:xfrm>
          <a:prstGeom prst="rect">
            <a:avLst/>
          </a:prstGeom>
          <a:noFill/>
        </p:spPr>
      </p:pic>
      <p:grpSp>
        <p:nvGrpSpPr>
          <p:cNvPr id="11" name="Gruppieren 14"/>
          <p:cNvGrpSpPr/>
          <p:nvPr/>
        </p:nvGrpSpPr>
        <p:grpSpPr>
          <a:xfrm>
            <a:off x="1732384" y="4725144"/>
            <a:ext cx="4495800" cy="809625"/>
            <a:chOff x="2285984" y="4833953"/>
            <a:chExt cx="4495800" cy="809625"/>
          </a:xfrm>
        </p:grpSpPr>
        <p:pic>
          <p:nvPicPr>
            <p:cNvPr id="12" name="Picture 1" descr="F:\VALAIS_SAP_FORMATION\PrintScreen\ECC_SAP12F_Printscreen\SAP12F_042.jpg"/>
            <p:cNvPicPr>
              <a:picLocks noChangeAspect="1" noChangeArrowheads="1"/>
            </p:cNvPicPr>
            <p:nvPr/>
          </p:nvPicPr>
          <p:blipFill>
            <a:blip r:embed="rId4" cstate="print"/>
            <a:srcRect/>
            <a:stretch>
              <a:fillRect/>
            </a:stretch>
          </p:blipFill>
          <p:spPr bwMode="auto">
            <a:xfrm>
              <a:off x="2285984" y="4833953"/>
              <a:ext cx="4495800" cy="809625"/>
            </a:xfrm>
            <a:prstGeom prst="rect">
              <a:avLst/>
            </a:prstGeom>
            <a:noFill/>
          </p:spPr>
        </p:pic>
        <p:sp>
          <p:nvSpPr>
            <p:cNvPr id="13" name="Rectangle 11"/>
            <p:cNvSpPr/>
            <p:nvPr/>
          </p:nvSpPr>
          <p:spPr>
            <a:xfrm>
              <a:off x="3855223" y="4857760"/>
              <a:ext cx="928694" cy="214314"/>
            </a:xfrm>
            <a:prstGeom prst="rect">
              <a:avLst/>
            </a:prstGeom>
            <a:solidFill>
              <a:srgbClr val="FF0000">
                <a:alpha val="1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tabLst>
                <a:tab pos="3587750" algn="l"/>
                <a:tab pos="3767138" algn="l"/>
              </a:tabLst>
              <a:defRPr/>
            </a:pPr>
            <a:r>
              <a:rPr lang="fr-FR" u="sng" dirty="0" smtClean="0"/>
              <a:t>Options de mise en forme</a:t>
            </a:r>
          </a:p>
          <a:p>
            <a:pPr lvl="3">
              <a:tabLst>
                <a:tab pos="3587750" algn="l"/>
                <a:tab pos="3767138" algn="l"/>
              </a:tabLst>
              <a:defRPr/>
            </a:pPr>
            <a:endParaRPr lang="fr-FR" dirty="0" smtClean="0"/>
          </a:p>
          <a:p>
            <a:pPr lvl="1"/>
            <a:r>
              <a:rPr lang="fr-CH" dirty="0" smtClean="0"/>
              <a:t>Sauvegarde d’une mise en forme</a:t>
            </a:r>
          </a:p>
          <a:p>
            <a:pPr lvl="2"/>
            <a:r>
              <a:rPr lang="fr-CH" dirty="0" smtClean="0"/>
              <a:t>Sélectionner l’option "</a:t>
            </a:r>
            <a:r>
              <a:rPr lang="fr-CH" dirty="0" smtClean="0">
                <a:solidFill>
                  <a:srgbClr val="00B050"/>
                </a:solidFill>
              </a:rPr>
              <a:t>Sauvegarder mise en forme</a:t>
            </a:r>
            <a:r>
              <a:rPr lang="fr-CH" dirty="0" smtClean="0"/>
              <a:t>" du menu  </a:t>
            </a:r>
          </a:p>
          <a:p>
            <a:pPr lvl="3"/>
            <a:endParaRPr lang="fr-CH" dirty="0" smtClean="0"/>
          </a:p>
          <a:p>
            <a:pPr lvl="1"/>
            <a:r>
              <a:rPr lang="fr-CH" dirty="0" smtClean="0"/>
              <a:t>Options</a:t>
            </a:r>
          </a:p>
          <a:p>
            <a:pPr lvl="2"/>
            <a:r>
              <a:rPr lang="fr-CH" dirty="0" smtClean="0"/>
              <a:t>Propre à l’utilisateur</a:t>
            </a:r>
            <a:r>
              <a:rPr lang="fr-CH" dirty="0" smtClean="0">
                <a:sym typeface="Wingdings 2"/>
              </a:rPr>
              <a:t> </a:t>
            </a:r>
            <a:r>
              <a:rPr lang="fr-CH" b="1" dirty="0" smtClean="0">
                <a:solidFill>
                  <a:srgbClr val="FF0000"/>
                </a:solidFill>
                <a:sym typeface="Wingdings 2"/>
              </a:rPr>
              <a:t></a:t>
            </a:r>
            <a:r>
              <a:rPr lang="fr-CH" dirty="0" smtClean="0">
                <a:sym typeface="Wingdings 2"/>
              </a:rPr>
              <a:t> </a:t>
            </a:r>
            <a:endParaRPr lang="fr-CH" dirty="0" smtClean="0"/>
          </a:p>
          <a:p>
            <a:pPr lvl="3"/>
            <a:r>
              <a:rPr lang="fr-CH" dirty="0" smtClean="0"/>
              <a:t>Accessible uniquement pour l'utilisateur</a:t>
            </a:r>
          </a:p>
          <a:p>
            <a:pPr lvl="2"/>
            <a:r>
              <a:rPr lang="fr-CH" dirty="0" smtClean="0"/>
              <a:t>Paramétrage </a:t>
            </a:r>
          </a:p>
          <a:p>
            <a:pPr lvl="3"/>
            <a:r>
              <a:rPr lang="fr-CH" dirty="0" smtClean="0"/>
              <a:t>Si cochée = cette dernière est toujours appelée pour l'édition de liste si aucune variante d'affichage n'a été indiquée de façon explicite</a:t>
            </a:r>
          </a:p>
          <a:p>
            <a:pPr lvl="3"/>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72</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10"/>
          <p:cNvGrpSpPr/>
          <p:nvPr/>
        </p:nvGrpSpPr>
        <p:grpSpPr>
          <a:xfrm>
            <a:off x="5786446" y="1214422"/>
            <a:ext cx="3240000" cy="230860"/>
            <a:chOff x="5786446" y="1214422"/>
            <a:chExt cx="3240000" cy="230860"/>
          </a:xfrm>
        </p:grpSpPr>
        <p:pic>
          <p:nvPicPr>
            <p:cNvPr id="6"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7" name="Rectangle 6"/>
            <p:cNvSpPr/>
            <p:nvPr/>
          </p:nvSpPr>
          <p:spPr bwMode="auto">
            <a:xfrm>
              <a:off x="8643966"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pic>
        <p:nvPicPr>
          <p:cNvPr id="8" name="Picture 2"/>
          <p:cNvPicPr>
            <a:picLocks noChangeAspect="1" noChangeArrowheads="1"/>
          </p:cNvPicPr>
          <p:nvPr/>
        </p:nvPicPr>
        <p:blipFill>
          <a:blip r:embed="rId3" cstate="print"/>
          <a:srcRect/>
          <a:stretch>
            <a:fillRect/>
          </a:stretch>
        </p:blipFill>
        <p:spPr bwMode="auto">
          <a:xfrm>
            <a:off x="3165787" y="4437112"/>
            <a:ext cx="3494445" cy="2169245"/>
          </a:xfrm>
          <a:prstGeom prst="rect">
            <a:avLst/>
          </a:prstGeom>
          <a:noFill/>
          <a:ln w="9525">
            <a:noFill/>
            <a:miter lim="800000"/>
            <a:headEnd/>
            <a:tailEnd/>
          </a:ln>
        </p:spPr>
      </p:pic>
      <p:sp>
        <p:nvSpPr>
          <p:cNvPr id="9" name="Rectangle 8"/>
          <p:cNvSpPr/>
          <p:nvPr/>
        </p:nvSpPr>
        <p:spPr>
          <a:xfrm>
            <a:off x="4341505" y="6151624"/>
            <a:ext cx="1785950"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0" name="Picture 11"/>
          <p:cNvPicPr>
            <a:picLocks noChangeAspect="1" noChangeArrowheads="1"/>
          </p:cNvPicPr>
          <p:nvPr/>
        </p:nvPicPr>
        <p:blipFill>
          <a:blip r:embed="rId4" cstate="print"/>
          <a:srcRect/>
          <a:stretch>
            <a:fillRect/>
          </a:stretch>
        </p:blipFill>
        <p:spPr bwMode="auto">
          <a:xfrm>
            <a:off x="6808237" y="2132888"/>
            <a:ext cx="471273" cy="288000"/>
          </a:xfrm>
          <a:prstGeom prst="rect">
            <a:avLst/>
          </a:prstGeom>
          <a:noFill/>
          <a:ln w="9525">
            <a:noFill/>
            <a:miter lim="800000"/>
            <a:headEnd/>
            <a:tailEnd/>
          </a:ln>
        </p:spPr>
      </p:pic>
      <p:sp>
        <p:nvSpPr>
          <p:cNvPr id="11" name="Rectangle 10"/>
          <p:cNvSpPr/>
          <p:nvPr/>
        </p:nvSpPr>
        <p:spPr>
          <a:xfrm>
            <a:off x="7093990" y="2132888"/>
            <a:ext cx="214314"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a:bodyPr>
          <a:lstStyle/>
          <a:p>
            <a:pPr>
              <a:tabLst>
                <a:tab pos="3587750" algn="l"/>
                <a:tab pos="3767138" algn="l"/>
              </a:tabLst>
            </a:pPr>
            <a:r>
              <a:rPr lang="fr-FR" u="sng" dirty="0" smtClean="0"/>
              <a:t>Options de mise en forme</a:t>
            </a:r>
          </a:p>
          <a:p>
            <a:pPr lvl="3">
              <a:tabLst>
                <a:tab pos="3587750" algn="l"/>
                <a:tab pos="3767138" algn="l"/>
              </a:tabLst>
            </a:pPr>
            <a:endParaRPr lang="fr-FR" dirty="0" smtClean="0"/>
          </a:p>
          <a:p>
            <a:pPr lvl="1">
              <a:tabLst>
                <a:tab pos="3587750" algn="l"/>
                <a:tab pos="3767138" algn="l"/>
              </a:tabLst>
            </a:pPr>
            <a:r>
              <a:rPr lang="fr-FR" dirty="0" smtClean="0"/>
              <a:t>Sélection d'une mise en forme</a:t>
            </a:r>
          </a:p>
          <a:p>
            <a:pPr lvl="2">
              <a:tabLst>
                <a:tab pos="3587750" algn="l"/>
                <a:tab pos="3767138" algn="l"/>
              </a:tabLst>
            </a:pPr>
            <a:r>
              <a:rPr lang="fr-FR" dirty="0" smtClean="0"/>
              <a:t>Sélectionner l’option « Sélectionner mise en forme… » du menu</a:t>
            </a:r>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3">
              <a:tabLst>
                <a:tab pos="3587750" algn="l"/>
                <a:tab pos="3767138" algn="l"/>
              </a:tabLst>
            </a:pPr>
            <a:endParaRPr lang="fr-FR" dirty="0" smtClean="0"/>
          </a:p>
          <a:p>
            <a:pPr lvl="2">
              <a:tabLst>
                <a:tab pos="3587750" algn="l"/>
                <a:tab pos="3767138" algn="l"/>
              </a:tabLst>
            </a:pPr>
            <a:r>
              <a:rPr lang="fr-FR" dirty="0" smtClean="0"/>
              <a:t>Sélectionner la mise en forme désirée dans la liste</a:t>
            </a:r>
          </a:p>
          <a:p>
            <a:pPr lvl="3">
              <a:tabLst>
                <a:tab pos="3587750" algn="l"/>
                <a:tab pos="3767138" algn="l"/>
              </a:tabLst>
            </a:pPr>
            <a:endParaRPr lang="fr-FR" dirty="0" smtClean="0"/>
          </a:p>
          <a:p>
            <a:pPr lvl="2">
              <a:tabLst>
                <a:tab pos="3587750" algn="l"/>
                <a:tab pos="3767138" algn="l"/>
              </a:tabLst>
            </a:pPr>
            <a:r>
              <a:rPr lang="fr-FR" dirty="0" smtClean="0"/>
              <a:t>La liste sera dès lors affichée avec les tris, filtres, masques et totalisations enregistrés dans la variante</a:t>
            </a:r>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73</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1" descr="F:\VALAIS_SAP_FORMATION\PrintScreen\ECC_SAP12F_Printscreen\SAP12F_043.jpg"/>
          <p:cNvPicPr>
            <a:picLocks noChangeAspect="1" noChangeArrowheads="1"/>
          </p:cNvPicPr>
          <p:nvPr/>
        </p:nvPicPr>
        <p:blipFill>
          <a:blip r:embed="rId2" cstate="print"/>
          <a:srcRect/>
          <a:stretch>
            <a:fillRect/>
          </a:stretch>
        </p:blipFill>
        <p:spPr bwMode="auto">
          <a:xfrm>
            <a:off x="1500166" y="2708920"/>
            <a:ext cx="6143668" cy="1512155"/>
          </a:xfrm>
          <a:prstGeom prst="rect">
            <a:avLst/>
          </a:prstGeom>
          <a:noFill/>
        </p:spPr>
      </p:pic>
      <p:grpSp>
        <p:nvGrpSpPr>
          <p:cNvPr id="8" name="Groupe 7"/>
          <p:cNvGrpSpPr/>
          <p:nvPr/>
        </p:nvGrpSpPr>
        <p:grpSpPr>
          <a:xfrm>
            <a:off x="5786446" y="1214422"/>
            <a:ext cx="3240000" cy="230860"/>
            <a:chOff x="5786446" y="1214422"/>
            <a:chExt cx="3240000" cy="230860"/>
          </a:xfrm>
        </p:grpSpPr>
        <p:pic>
          <p:nvPicPr>
            <p:cNvPr id="9" name="Picture 2"/>
            <p:cNvPicPr>
              <a:picLocks noChangeAspect="1" noChangeArrowheads="1"/>
            </p:cNvPicPr>
            <p:nvPr/>
          </p:nvPicPr>
          <p:blipFill>
            <a:blip r:embed="rId3" cstate="print"/>
            <a:srcRect/>
            <a:stretch>
              <a:fillRect/>
            </a:stretch>
          </p:blipFill>
          <p:spPr bwMode="auto">
            <a:xfrm>
              <a:off x="5786446" y="1214422"/>
              <a:ext cx="3240000" cy="230860"/>
            </a:xfrm>
            <a:prstGeom prst="rect">
              <a:avLst/>
            </a:prstGeom>
            <a:noFill/>
            <a:ln w="9525">
              <a:noFill/>
              <a:miter lim="800000"/>
              <a:headEnd/>
              <a:tailEnd/>
            </a:ln>
          </p:spPr>
        </p:pic>
        <p:sp>
          <p:nvSpPr>
            <p:cNvPr id="10" name="Rectangle 9"/>
            <p:cNvSpPr/>
            <p:nvPr/>
          </p:nvSpPr>
          <p:spPr bwMode="auto">
            <a:xfrm>
              <a:off x="8643966"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pPr>
              <a:tabLst>
                <a:tab pos="3587750" algn="l"/>
                <a:tab pos="3767138" algn="l"/>
              </a:tabLst>
              <a:defRPr/>
            </a:pPr>
            <a:r>
              <a:rPr lang="fr-FR" u="sng" dirty="0" smtClean="0"/>
              <a:t>Options de mise en forme</a:t>
            </a:r>
          </a:p>
          <a:p>
            <a:pPr lvl="3">
              <a:tabLst>
                <a:tab pos="3587750" algn="l"/>
                <a:tab pos="3767138" algn="l"/>
              </a:tabLst>
              <a:defRPr/>
            </a:pPr>
            <a:endParaRPr lang="fr-FR" dirty="0" smtClean="0"/>
          </a:p>
          <a:p>
            <a:pPr lvl="1">
              <a:tabLst>
                <a:tab pos="3587750" algn="l"/>
                <a:tab pos="3767138" algn="l"/>
              </a:tabLst>
              <a:defRPr/>
            </a:pPr>
            <a:r>
              <a:rPr lang="fr-FR" dirty="0" smtClean="0"/>
              <a:t>Modifier une mise en forme</a:t>
            </a:r>
          </a:p>
          <a:p>
            <a:pPr lvl="2">
              <a:tabLst>
                <a:tab pos="3587750" algn="l"/>
                <a:tab pos="3767138" algn="l"/>
              </a:tabLst>
              <a:defRPr/>
            </a:pPr>
            <a:r>
              <a:rPr lang="fr-FR" dirty="0" smtClean="0"/>
              <a:t>Sélectionner l’option « Modifier mise en forme… » du menu</a:t>
            </a:r>
          </a:p>
          <a:p>
            <a:pPr lvl="3">
              <a:tabLst>
                <a:tab pos="3587750" algn="l"/>
                <a:tab pos="3767138" algn="l"/>
              </a:tabLst>
              <a:defRPr/>
            </a:pPr>
            <a:endParaRPr lang="fr-FR" dirty="0" smtClean="0"/>
          </a:p>
          <a:p>
            <a:pPr lvl="2">
              <a:defRPr/>
            </a:pPr>
            <a:r>
              <a:rPr lang="fr-CH" dirty="0" smtClean="0"/>
              <a:t>Onglet "Représentation" per</a:t>
            </a:r>
            <a:r>
              <a:rPr lang="fr-FR" dirty="0" smtClean="0"/>
              <a:t>met de gérer des données générales de présentation de la liste</a:t>
            </a:r>
          </a:p>
          <a:p>
            <a:pPr marL="1530350" lvl="3">
              <a:tabLst>
                <a:tab pos="5018088" algn="l"/>
              </a:tabLst>
              <a:defRPr/>
            </a:pPr>
            <a:r>
              <a:rPr lang="fr-FR" sz="1250" dirty="0" smtClean="0"/>
              <a:t>Avec </a:t>
            </a:r>
            <a:r>
              <a:rPr lang="fr-FR" dirty="0" smtClean="0"/>
              <a:t>intitulé court 	Abréviations dans les entêtes de colonne</a:t>
            </a:r>
            <a:endParaRPr lang="fr-CH" dirty="0" smtClean="0"/>
          </a:p>
          <a:p>
            <a:pPr marL="1530350" lvl="3">
              <a:tabLst>
                <a:tab pos="5018088" algn="l"/>
              </a:tabLst>
              <a:defRPr/>
            </a:pPr>
            <a:r>
              <a:rPr lang="fr-FR" dirty="0" smtClean="0"/>
              <a:t>Sans ligne séparation horizontale	Pas de  lignes de séparations horizontales</a:t>
            </a:r>
            <a:endParaRPr lang="fr-CH" dirty="0" smtClean="0"/>
          </a:p>
          <a:p>
            <a:pPr marL="1530350" lvl="3">
              <a:tabLst>
                <a:tab pos="5018088" algn="l"/>
              </a:tabLst>
              <a:defRPr/>
            </a:pPr>
            <a:r>
              <a:rPr lang="fr-FR" dirty="0" smtClean="0"/>
              <a:t>Sans ligne séparation verticale	Pas de lignes de séparations verticales</a:t>
            </a:r>
            <a:endParaRPr lang="fr-CH" dirty="0" smtClean="0"/>
          </a:p>
          <a:p>
            <a:pPr marL="1530350" lvl="3">
              <a:tabLst>
                <a:tab pos="5018088" algn="l"/>
              </a:tabLst>
              <a:defRPr/>
            </a:pPr>
            <a:r>
              <a:rPr lang="fr-FR" dirty="0" smtClean="0"/>
              <a:t>Sans regroupement d’entrée lors du tri	Toutes les valeurs de la colonne de tri</a:t>
            </a:r>
            <a:endParaRPr lang="fr-CH" dirty="0" smtClean="0"/>
          </a:p>
          <a:p>
            <a:pPr marL="1530350" lvl="3">
              <a:tabLst>
                <a:tab pos="5018088" algn="l"/>
              </a:tabLst>
              <a:defRPr/>
            </a:pPr>
            <a:r>
              <a:rPr lang="fr-FR" dirty="0" smtClean="0"/>
              <a:t>Optimisation. Colonnes	Largeur des colonnes automatique</a:t>
            </a:r>
            <a:endParaRPr lang="fr-CH" dirty="0" smtClean="0"/>
          </a:p>
          <a:p>
            <a:pPr marL="1530350" lvl="3">
              <a:tabLst>
                <a:tab pos="5018088" algn="l"/>
              </a:tabLst>
              <a:defRPr/>
            </a:pPr>
            <a:r>
              <a:rPr lang="fr-FR" dirty="0" smtClean="0"/>
              <a:t>Avec modèle zébré	Alternance de couleurs d’une ligne à l’autre</a:t>
            </a:r>
            <a:endParaRPr lang="fr-CH" dirty="0" smtClean="0"/>
          </a:p>
          <a:p>
            <a:pPr marL="1530350" lvl="3">
              <a:tabLst>
                <a:tab pos="5018088" algn="l"/>
              </a:tabLst>
              <a:defRPr/>
            </a:pPr>
            <a:r>
              <a:rPr lang="fr-FR" dirty="0" smtClean="0"/>
              <a:t>Affiche lignes totalisation au-dessus des entrées	la ligne totale est au début du groupe</a:t>
            </a:r>
            <a:endParaRPr lang="fr-CH" dirty="0" smtClean="0"/>
          </a:p>
          <a:p>
            <a:pPr marL="1530350" lvl="3">
              <a:tabLst>
                <a:tab pos="5018088" algn="l"/>
              </a:tabLst>
              <a:defRPr/>
            </a:pPr>
            <a:r>
              <a:rPr lang="fr-FR" dirty="0" smtClean="0"/>
              <a:t>Impression avec date, titre et no de page	Impression de la date, titre et </a:t>
            </a:r>
            <a:r>
              <a:rPr lang="fr-FR" sz="1250" dirty="0" smtClean="0"/>
              <a:t>no de page</a:t>
            </a:r>
            <a:endParaRPr lang="fr-CH" sz="1250" dirty="0" smtClean="0"/>
          </a:p>
          <a:p>
            <a:endParaRPr lang="fr-CH" dirty="0" smtClean="0"/>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74</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oupe 4"/>
          <p:cNvGrpSpPr/>
          <p:nvPr/>
        </p:nvGrpSpPr>
        <p:grpSpPr>
          <a:xfrm>
            <a:off x="5786446" y="1214422"/>
            <a:ext cx="3240000" cy="230860"/>
            <a:chOff x="5786446" y="1214422"/>
            <a:chExt cx="3240000" cy="230860"/>
          </a:xfrm>
        </p:grpSpPr>
        <p:pic>
          <p:nvPicPr>
            <p:cNvPr id="8" name="Picture 2"/>
            <p:cNvPicPr>
              <a:picLocks noChangeAspect="1" noChangeArrowheads="1"/>
            </p:cNvPicPr>
            <p:nvPr/>
          </p:nvPicPr>
          <p:blipFill>
            <a:blip r:embed="rId2" cstate="print"/>
            <a:srcRect/>
            <a:stretch>
              <a:fillRect/>
            </a:stretch>
          </p:blipFill>
          <p:spPr bwMode="auto">
            <a:xfrm>
              <a:off x="5786446" y="1214422"/>
              <a:ext cx="3240000" cy="230860"/>
            </a:xfrm>
            <a:prstGeom prst="rect">
              <a:avLst/>
            </a:prstGeom>
            <a:noFill/>
            <a:ln w="9525">
              <a:noFill/>
              <a:miter lim="800000"/>
              <a:headEnd/>
              <a:tailEnd/>
            </a:ln>
          </p:spPr>
        </p:pic>
        <p:sp>
          <p:nvSpPr>
            <p:cNvPr id="9" name="Rectangle 9"/>
            <p:cNvSpPr/>
            <p:nvPr/>
          </p:nvSpPr>
          <p:spPr bwMode="auto">
            <a:xfrm>
              <a:off x="8643966" y="1214422"/>
              <a:ext cx="357190"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b="1" u="sng" dirty="0" smtClean="0"/>
              <a:t>Particularité</a:t>
            </a:r>
            <a:endParaRPr lang="fr-CH" dirty="0" smtClean="0"/>
          </a:p>
          <a:p>
            <a:r>
              <a:rPr lang="fr-CH" dirty="0" smtClean="0"/>
              <a:t>Récapitulatif</a:t>
            </a:r>
          </a:p>
          <a:p>
            <a:endParaRPr lang="fr-CH" b="1" u="sng"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75</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Particularité</a:t>
            </a:r>
            <a:r>
              <a:rPr lang="fr-CH" dirty="0" smtClean="0"/>
              <a:t> - </a:t>
            </a:r>
            <a:r>
              <a:rPr lang="fr-CH" dirty="0" smtClean="0">
                <a:solidFill>
                  <a:srgbClr val="00B050"/>
                </a:solidFill>
              </a:rPr>
              <a:t>Variante SAP</a:t>
            </a:r>
          </a:p>
          <a:p>
            <a:pPr lvl="3"/>
            <a:endParaRPr lang="fr-CH" dirty="0" smtClean="0"/>
          </a:p>
          <a:p>
            <a:pPr lvl="1"/>
            <a:r>
              <a:rPr lang="fr-CH" dirty="0" smtClean="0"/>
              <a:t>Le champ "</a:t>
            </a:r>
            <a:r>
              <a:rPr lang="fr-CH" b="1" dirty="0" smtClean="0"/>
              <a:t>Mise en forme</a:t>
            </a:r>
            <a:r>
              <a:rPr lang="fr-CH" dirty="0" smtClean="0"/>
              <a:t>" permet d'afficher directement la requête dans la mise en forme ALV </a:t>
            </a:r>
            <a:r>
              <a:rPr lang="fr-CH" dirty="0" err="1" smtClean="0"/>
              <a:t>Grid</a:t>
            </a:r>
            <a:r>
              <a:rPr lang="fr-CH" dirty="0" smtClean="0"/>
              <a:t> sélectionnée</a:t>
            </a:r>
          </a:p>
          <a:p>
            <a:pPr lvl="2"/>
            <a:r>
              <a:rPr lang="fr-CH" dirty="0" smtClean="0"/>
              <a:t>Exemple : IP24 - Liste des dates d'entretien</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76</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pic>
        <p:nvPicPr>
          <p:cNvPr id="8" name="Picture 2"/>
          <p:cNvPicPr>
            <a:picLocks noChangeAspect="1" noChangeArrowheads="1"/>
          </p:cNvPicPr>
          <p:nvPr/>
        </p:nvPicPr>
        <p:blipFill>
          <a:blip r:embed="rId2" cstate="print"/>
          <a:srcRect/>
          <a:stretch>
            <a:fillRect/>
          </a:stretch>
        </p:blipFill>
        <p:spPr bwMode="auto">
          <a:xfrm>
            <a:off x="1081731" y="5065498"/>
            <a:ext cx="3248025" cy="590550"/>
          </a:xfrm>
          <a:prstGeom prst="rect">
            <a:avLst/>
          </a:prstGeom>
          <a:noFill/>
          <a:ln w="9525">
            <a:noFill/>
            <a:miter lim="800000"/>
            <a:headEnd/>
            <a:tailEnd/>
          </a:ln>
        </p:spPr>
      </p:pic>
      <p:sp>
        <p:nvSpPr>
          <p:cNvPr id="9" name="Rectangle 8"/>
          <p:cNvSpPr/>
          <p:nvPr/>
        </p:nvSpPr>
        <p:spPr>
          <a:xfrm>
            <a:off x="3367747" y="5279812"/>
            <a:ext cx="857256" cy="214314"/>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0" name="Picture 2"/>
          <p:cNvPicPr>
            <a:picLocks noChangeAspect="1" noChangeArrowheads="1"/>
          </p:cNvPicPr>
          <p:nvPr/>
        </p:nvPicPr>
        <p:blipFill>
          <a:blip r:embed="rId3" cstate="print"/>
          <a:srcRect/>
          <a:stretch>
            <a:fillRect/>
          </a:stretch>
        </p:blipFill>
        <p:spPr bwMode="auto">
          <a:xfrm>
            <a:off x="4615508" y="5084544"/>
            <a:ext cx="4005258" cy="1296784"/>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a:stretch>
            <a:fillRect/>
          </a:stretch>
        </p:blipFill>
        <p:spPr bwMode="auto">
          <a:xfrm>
            <a:off x="1081798" y="3195872"/>
            <a:ext cx="4786346" cy="1658716"/>
          </a:xfrm>
          <a:prstGeom prst="rect">
            <a:avLst/>
          </a:prstGeom>
          <a:noFill/>
          <a:ln w="9525">
            <a:noFill/>
            <a:miter lim="800000"/>
            <a:headEnd/>
            <a:tailEnd/>
          </a:ln>
        </p:spPr>
      </p:pic>
      <p:cxnSp>
        <p:nvCxnSpPr>
          <p:cNvPr id="12" name="Connecteur en angle 9"/>
          <p:cNvCxnSpPr>
            <a:stCxn id="9" idx="2"/>
            <a:endCxn id="10" idx="1"/>
          </p:cNvCxnSpPr>
          <p:nvPr/>
        </p:nvCxnSpPr>
        <p:spPr bwMode="auto">
          <a:xfrm rot="16200000" flipH="1">
            <a:off x="4086536" y="5203964"/>
            <a:ext cx="238810" cy="819133"/>
          </a:xfrm>
          <a:prstGeom prst="bentConnector2">
            <a:avLst/>
          </a:prstGeom>
          <a:solidFill>
            <a:schemeClr val="accent1"/>
          </a:solidFill>
          <a:ln w="28575" cap="flat" cmpd="sng" algn="ctr">
            <a:solidFill>
              <a:srgbClr val="FF0000"/>
            </a:solidFill>
            <a:prstDash val="solid"/>
            <a:round/>
            <a:headEnd type="none" w="med" len="med"/>
            <a:tailEnd type="arrow"/>
          </a:ln>
          <a:effectLst/>
        </p:spPr>
      </p:cxn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Particularité</a:t>
            </a:r>
            <a:r>
              <a:rPr lang="fr-CH" dirty="0" smtClean="0"/>
              <a:t> - </a:t>
            </a:r>
            <a:r>
              <a:rPr lang="fr-CH" dirty="0" smtClean="0">
                <a:solidFill>
                  <a:srgbClr val="00B050"/>
                </a:solidFill>
              </a:rPr>
              <a:t>Boutons</a:t>
            </a:r>
          </a:p>
          <a:p>
            <a:pPr lvl="3"/>
            <a:endParaRPr lang="fr-CH" dirty="0" smtClean="0"/>
          </a:p>
          <a:p>
            <a:pPr lvl="1"/>
            <a:r>
              <a:rPr lang="fr-CH" dirty="0" smtClean="0"/>
              <a:t>Les boutons ALV </a:t>
            </a:r>
            <a:r>
              <a:rPr lang="fr-CH" dirty="0" err="1" smtClean="0"/>
              <a:t>Grid</a:t>
            </a:r>
            <a:r>
              <a:rPr lang="fr-CH" dirty="0" smtClean="0"/>
              <a:t> ne sont pas identiques dans toutes les transactions </a:t>
            </a:r>
          </a:p>
          <a:p>
            <a:pPr lvl="2"/>
            <a:r>
              <a:rPr lang="fr-CH" dirty="0" smtClean="0"/>
              <a:t>Mais les fonctionnalités restent les mêmes</a:t>
            </a:r>
          </a:p>
          <a:p>
            <a:pPr lvl="3"/>
            <a:endParaRPr lang="fr-CH" dirty="0" smtClean="0"/>
          </a:p>
          <a:p>
            <a:pPr lvl="3"/>
            <a:endParaRPr lang="fr-CH" dirty="0" smtClean="0"/>
          </a:p>
          <a:p>
            <a:pPr lvl="3"/>
            <a:endParaRPr lang="fr-CH" dirty="0" smtClean="0"/>
          </a:p>
          <a:p>
            <a:pPr lvl="3"/>
            <a:endParaRPr lang="fr-CH" dirty="0" smtClean="0"/>
          </a:p>
          <a:p>
            <a:pPr lvl="3"/>
            <a:endParaRPr lang="fr-CH" dirty="0" smtClean="0"/>
          </a:p>
          <a:p>
            <a:pPr lvl="2">
              <a:buNone/>
              <a:tabLst>
                <a:tab pos="1703388" algn="l"/>
              </a:tabLst>
            </a:pPr>
            <a:r>
              <a:rPr lang="fr-CH" dirty="0" smtClean="0"/>
              <a:t>	 	Exportation vers Excel</a:t>
            </a:r>
          </a:p>
          <a:p>
            <a:pPr lvl="2">
              <a:buNone/>
              <a:tabLst>
                <a:tab pos="1703388" algn="l"/>
              </a:tabLst>
            </a:pPr>
            <a:r>
              <a:rPr lang="fr-CH" dirty="0" smtClean="0"/>
              <a:t>	 	Modifier mise en forme</a:t>
            </a:r>
          </a:p>
          <a:p>
            <a:pPr lvl="2">
              <a:buNone/>
              <a:tabLst>
                <a:tab pos="1703388" algn="l"/>
              </a:tabLst>
            </a:pPr>
            <a:r>
              <a:rPr lang="fr-CH" dirty="0" smtClean="0"/>
              <a:t> 		Sélectionner mise en forme</a:t>
            </a:r>
          </a:p>
          <a:p>
            <a:pPr lvl="2">
              <a:buNone/>
              <a:tabLst>
                <a:tab pos="1703388" algn="l"/>
              </a:tabLst>
            </a:pPr>
            <a:r>
              <a:rPr lang="fr-CH" dirty="0" smtClean="0"/>
              <a:t>	 	Sauvegarder mise en forme</a:t>
            </a:r>
          </a:p>
          <a:p>
            <a:pPr lvl="2"/>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77</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3"/>
          <p:cNvPicPr>
            <a:picLocks noChangeAspect="1" noChangeArrowheads="1"/>
          </p:cNvPicPr>
          <p:nvPr/>
        </p:nvPicPr>
        <p:blipFill>
          <a:blip r:embed="rId2" cstate="print"/>
          <a:srcRect/>
          <a:stretch>
            <a:fillRect/>
          </a:stretch>
        </p:blipFill>
        <p:spPr bwMode="auto">
          <a:xfrm>
            <a:off x="1619969" y="3025899"/>
            <a:ext cx="6048375" cy="619125"/>
          </a:xfrm>
          <a:prstGeom prst="rect">
            <a:avLst/>
          </a:prstGeom>
          <a:noFill/>
          <a:ln w="9525">
            <a:noFill/>
            <a:miter lim="800000"/>
            <a:headEnd/>
            <a:tailEnd/>
          </a:ln>
        </p:spPr>
      </p:pic>
      <p:sp>
        <p:nvSpPr>
          <p:cNvPr id="6" name="Rectangle 5"/>
          <p:cNvSpPr/>
          <p:nvPr/>
        </p:nvSpPr>
        <p:spPr>
          <a:xfrm>
            <a:off x="4644156" y="3311651"/>
            <a:ext cx="857256"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7" name="Picture 2"/>
          <p:cNvPicPr>
            <a:picLocks noChangeAspect="1" noChangeArrowheads="1"/>
          </p:cNvPicPr>
          <p:nvPr/>
        </p:nvPicPr>
        <p:blipFill>
          <a:blip r:embed="rId3" cstate="print"/>
          <a:srcRect/>
          <a:stretch>
            <a:fillRect/>
          </a:stretch>
        </p:blipFill>
        <p:spPr bwMode="auto">
          <a:xfrm>
            <a:off x="1907704" y="4263588"/>
            <a:ext cx="274286" cy="288000"/>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a:stretch>
            <a:fillRect/>
          </a:stretch>
        </p:blipFill>
        <p:spPr bwMode="auto">
          <a:xfrm>
            <a:off x="1907704" y="4549340"/>
            <a:ext cx="261818" cy="288000"/>
          </a:xfrm>
          <a:prstGeom prst="rect">
            <a:avLst/>
          </a:prstGeom>
          <a:noFill/>
          <a:ln w="9525">
            <a:noFill/>
            <a:miter lim="800000"/>
            <a:headEnd/>
            <a:tailEnd/>
          </a:ln>
        </p:spPr>
      </p:pic>
      <p:pic>
        <p:nvPicPr>
          <p:cNvPr id="9" name="Picture 4"/>
          <p:cNvPicPr>
            <a:picLocks noChangeAspect="1" noChangeArrowheads="1"/>
          </p:cNvPicPr>
          <p:nvPr/>
        </p:nvPicPr>
        <p:blipFill>
          <a:blip r:embed="rId5" cstate="print"/>
          <a:srcRect/>
          <a:stretch>
            <a:fillRect/>
          </a:stretch>
        </p:blipFill>
        <p:spPr bwMode="auto">
          <a:xfrm>
            <a:off x="1907704" y="4847926"/>
            <a:ext cx="274286" cy="288000"/>
          </a:xfrm>
          <a:prstGeom prst="rect">
            <a:avLst/>
          </a:prstGeom>
          <a:noFill/>
          <a:ln w="9525">
            <a:noFill/>
            <a:miter lim="800000"/>
            <a:headEnd/>
            <a:tailEnd/>
          </a:ln>
        </p:spPr>
      </p:pic>
      <p:pic>
        <p:nvPicPr>
          <p:cNvPr id="10" name="Picture 2"/>
          <p:cNvPicPr>
            <a:picLocks noChangeAspect="1" noChangeArrowheads="1"/>
          </p:cNvPicPr>
          <p:nvPr/>
        </p:nvPicPr>
        <p:blipFill>
          <a:blip r:embed="rId6" cstate="print"/>
          <a:srcRect/>
          <a:stretch>
            <a:fillRect/>
          </a:stretch>
        </p:blipFill>
        <p:spPr bwMode="auto">
          <a:xfrm>
            <a:off x="1907704" y="3975588"/>
            <a:ext cx="261818" cy="2880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Particularité</a:t>
            </a:r>
            <a:r>
              <a:rPr lang="fr-CH" dirty="0" smtClean="0"/>
              <a:t> - </a:t>
            </a:r>
            <a:r>
              <a:rPr lang="fr-CH" dirty="0" smtClean="0">
                <a:solidFill>
                  <a:srgbClr val="00B050"/>
                </a:solidFill>
              </a:rPr>
              <a:t>Masquer/Afficher</a:t>
            </a:r>
          </a:p>
          <a:p>
            <a:pPr lvl="3"/>
            <a:endParaRPr lang="fr-CH" dirty="0" smtClean="0"/>
          </a:p>
          <a:p>
            <a:pPr lvl="1"/>
            <a:r>
              <a:rPr lang="fr-CH" dirty="0" smtClean="0"/>
              <a:t>Afficher les boutons liés à l'ALV </a:t>
            </a:r>
            <a:r>
              <a:rPr lang="fr-CH" dirty="0" err="1" smtClean="0"/>
              <a:t>Grid</a:t>
            </a:r>
            <a:endParaRPr lang="fr-CH" dirty="0" smtClean="0"/>
          </a:p>
          <a:p>
            <a:pPr lvl="2"/>
            <a:r>
              <a:rPr lang="fr-CH" dirty="0" smtClean="0"/>
              <a:t>Exemple : COOIS - Système d'information des ordres</a:t>
            </a:r>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78</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2"/>
          <p:cNvPicPr>
            <a:picLocks noChangeAspect="1" noChangeArrowheads="1"/>
          </p:cNvPicPr>
          <p:nvPr/>
        </p:nvPicPr>
        <p:blipFill>
          <a:blip r:embed="rId2" cstate="print"/>
          <a:srcRect/>
          <a:stretch>
            <a:fillRect/>
          </a:stretch>
        </p:blipFill>
        <p:spPr bwMode="auto">
          <a:xfrm>
            <a:off x="1316062" y="3025738"/>
            <a:ext cx="4705350" cy="1038225"/>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5076056" y="1844824"/>
            <a:ext cx="350609" cy="288000"/>
          </a:xfrm>
          <a:prstGeom prst="rect">
            <a:avLst/>
          </a:prstGeom>
          <a:noFill/>
          <a:ln w="9525">
            <a:noFill/>
            <a:miter lim="800000"/>
            <a:headEnd/>
            <a:tailEnd/>
          </a:ln>
        </p:spPr>
      </p:pic>
      <p:pic>
        <p:nvPicPr>
          <p:cNvPr id="7" name="Picture 4"/>
          <p:cNvPicPr>
            <a:picLocks noChangeAspect="1" noChangeArrowheads="1"/>
          </p:cNvPicPr>
          <p:nvPr/>
        </p:nvPicPr>
        <p:blipFill>
          <a:blip r:embed="rId4" cstate="print"/>
          <a:srcRect/>
          <a:stretch>
            <a:fillRect/>
          </a:stretch>
        </p:blipFill>
        <p:spPr bwMode="auto">
          <a:xfrm>
            <a:off x="1330399" y="4635467"/>
            <a:ext cx="7058025" cy="1066800"/>
          </a:xfrm>
          <a:prstGeom prst="rect">
            <a:avLst/>
          </a:prstGeom>
          <a:noFill/>
          <a:ln w="9525">
            <a:noFill/>
            <a:miter lim="800000"/>
            <a:headEnd/>
            <a:tailEnd/>
          </a:ln>
        </p:spPr>
      </p:pic>
      <p:sp>
        <p:nvSpPr>
          <p:cNvPr id="8" name="Rectangle 7"/>
          <p:cNvSpPr/>
          <p:nvPr/>
        </p:nvSpPr>
        <p:spPr>
          <a:xfrm>
            <a:off x="1530376" y="3421021"/>
            <a:ext cx="285752" cy="214314"/>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9" name="Connecteur en angle 9"/>
          <p:cNvCxnSpPr>
            <a:stCxn id="8" idx="2"/>
            <a:endCxn id="10" idx="0"/>
          </p:cNvCxnSpPr>
          <p:nvPr/>
        </p:nvCxnSpPr>
        <p:spPr bwMode="auto">
          <a:xfrm rot="16200000" flipH="1">
            <a:off x="2155458" y="3153128"/>
            <a:ext cx="1357322" cy="2321735"/>
          </a:xfrm>
          <a:prstGeom prst="bentConnector3">
            <a:avLst>
              <a:gd name="adj1" fmla="val 50000"/>
            </a:avLst>
          </a:prstGeom>
          <a:solidFill>
            <a:schemeClr val="accent1"/>
          </a:solidFill>
          <a:ln w="28575" cap="flat" cmpd="sng" algn="ctr">
            <a:solidFill>
              <a:srgbClr val="FF0000"/>
            </a:solidFill>
            <a:prstDash val="solid"/>
            <a:round/>
            <a:headEnd type="none" w="med" len="med"/>
            <a:tailEnd type="arrow"/>
          </a:ln>
          <a:effectLst/>
        </p:spPr>
      </p:cxnSp>
      <p:sp>
        <p:nvSpPr>
          <p:cNvPr id="10" name="Rectangle 9"/>
          <p:cNvSpPr/>
          <p:nvPr/>
        </p:nvSpPr>
        <p:spPr>
          <a:xfrm>
            <a:off x="1530376" y="4992657"/>
            <a:ext cx="4929222" cy="357190"/>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Particularité</a:t>
            </a:r>
            <a:r>
              <a:rPr lang="fr-CH" dirty="0" smtClean="0"/>
              <a:t> - </a:t>
            </a:r>
            <a:r>
              <a:rPr lang="fr-CH" dirty="0" smtClean="0">
                <a:solidFill>
                  <a:srgbClr val="00B050"/>
                </a:solidFill>
              </a:rPr>
              <a:t>Liste détaillée</a:t>
            </a:r>
          </a:p>
          <a:p>
            <a:pPr lvl="3"/>
            <a:endParaRPr lang="fr-CH" dirty="0" smtClean="0"/>
          </a:p>
          <a:p>
            <a:pPr lvl="1"/>
            <a:r>
              <a:rPr lang="fr-CH" dirty="0" smtClean="0"/>
              <a:t>Bouton       "liste détaillée" pour liste ALV</a:t>
            </a:r>
          </a:p>
          <a:p>
            <a:pPr lvl="1"/>
            <a:r>
              <a:rPr lang="fr-CH" dirty="0" smtClean="0"/>
              <a:t>Modifier la mise en forme via le bouton </a:t>
            </a:r>
          </a:p>
          <a:p>
            <a:pPr lvl="2"/>
            <a:r>
              <a:rPr lang="fr-CH" dirty="0" smtClean="0"/>
              <a:t>Exemple : MB51 - Liste des documents article</a:t>
            </a:r>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79</a:t>
            </a:fld>
            <a:endParaRPr lang="fr-CH"/>
          </a:p>
        </p:txBody>
      </p:sp>
      <p:sp>
        <p:nvSpPr>
          <p:cNvPr id="4" name="Titre 3"/>
          <p:cNvSpPr>
            <a:spLocks noGrp="1"/>
          </p:cNvSpPr>
          <p:nvPr>
            <p:ph type="title"/>
          </p:nvPr>
        </p:nvSpPr>
        <p:spPr/>
        <p:txBody>
          <a:bodyPr/>
          <a:lstStyle/>
          <a:p>
            <a:r>
              <a:rPr lang="fr-CH" dirty="0" smtClean="0"/>
              <a:t>ALV </a:t>
            </a:r>
            <a:r>
              <a:rPr lang="fr-CH" dirty="0" err="1" smtClean="0"/>
              <a:t>Grid</a:t>
            </a:r>
            <a:endParaRPr lang="fr-CH" dirty="0"/>
          </a:p>
        </p:txBody>
      </p:sp>
      <p:pic>
        <p:nvPicPr>
          <p:cNvPr id="5" name="Picture 4"/>
          <p:cNvPicPr>
            <a:picLocks noChangeAspect="1" noChangeArrowheads="1"/>
          </p:cNvPicPr>
          <p:nvPr/>
        </p:nvPicPr>
        <p:blipFill>
          <a:blip r:embed="rId2" cstate="print"/>
          <a:srcRect/>
          <a:stretch>
            <a:fillRect/>
          </a:stretch>
        </p:blipFill>
        <p:spPr bwMode="auto">
          <a:xfrm>
            <a:off x="2123728" y="1855457"/>
            <a:ext cx="288000" cy="288000"/>
          </a:xfrm>
          <a:prstGeom prst="rect">
            <a:avLst/>
          </a:prstGeom>
          <a:noFill/>
          <a:ln w="9525">
            <a:noFill/>
            <a:miter lim="800000"/>
            <a:headEnd/>
            <a:tailEnd/>
          </a:ln>
        </p:spPr>
      </p:pic>
      <p:pic>
        <p:nvPicPr>
          <p:cNvPr id="6" name="Picture 8"/>
          <p:cNvPicPr>
            <a:picLocks noChangeAspect="1" noChangeArrowheads="1"/>
          </p:cNvPicPr>
          <p:nvPr/>
        </p:nvPicPr>
        <p:blipFill>
          <a:blip r:embed="rId3" cstate="print"/>
          <a:srcRect/>
          <a:stretch>
            <a:fillRect/>
          </a:stretch>
        </p:blipFill>
        <p:spPr bwMode="auto">
          <a:xfrm>
            <a:off x="5436096" y="2226130"/>
            <a:ext cx="261818" cy="288000"/>
          </a:xfrm>
          <a:prstGeom prst="rect">
            <a:avLst/>
          </a:prstGeom>
          <a:noFill/>
          <a:ln w="9525">
            <a:noFill/>
            <a:miter lim="800000"/>
            <a:headEnd/>
            <a:tailEnd/>
          </a:ln>
        </p:spPr>
      </p:pic>
      <p:pic>
        <p:nvPicPr>
          <p:cNvPr id="7" name="Picture 10"/>
          <p:cNvPicPr>
            <a:picLocks noChangeAspect="1" noChangeArrowheads="1"/>
          </p:cNvPicPr>
          <p:nvPr/>
        </p:nvPicPr>
        <p:blipFill>
          <a:blip r:embed="rId4" cstate="print"/>
          <a:srcRect/>
          <a:stretch>
            <a:fillRect/>
          </a:stretch>
        </p:blipFill>
        <p:spPr bwMode="auto">
          <a:xfrm>
            <a:off x="971600" y="3356992"/>
            <a:ext cx="4671970" cy="1517969"/>
          </a:xfrm>
          <a:prstGeom prst="rect">
            <a:avLst/>
          </a:prstGeom>
          <a:noFill/>
          <a:ln w="9525">
            <a:noFill/>
            <a:miter lim="800000"/>
            <a:headEnd/>
            <a:tailEnd/>
          </a:ln>
        </p:spPr>
      </p:pic>
      <p:pic>
        <p:nvPicPr>
          <p:cNvPr id="8" name="Picture 7"/>
          <p:cNvPicPr>
            <a:picLocks noChangeAspect="1" noChangeArrowheads="1"/>
          </p:cNvPicPr>
          <p:nvPr/>
        </p:nvPicPr>
        <p:blipFill>
          <a:blip r:embed="rId5" cstate="print"/>
          <a:srcRect/>
          <a:stretch>
            <a:fillRect/>
          </a:stretch>
        </p:blipFill>
        <p:spPr bwMode="auto">
          <a:xfrm>
            <a:off x="3563888" y="5151206"/>
            <a:ext cx="5112568" cy="1163915"/>
          </a:xfrm>
          <a:prstGeom prst="rect">
            <a:avLst/>
          </a:prstGeom>
          <a:noFill/>
          <a:ln w="9525">
            <a:noFill/>
            <a:miter lim="800000"/>
            <a:headEnd/>
            <a:tailEnd/>
          </a:ln>
        </p:spPr>
      </p:pic>
      <p:sp>
        <p:nvSpPr>
          <p:cNvPr id="9" name="Rectangle 8"/>
          <p:cNvSpPr/>
          <p:nvPr/>
        </p:nvSpPr>
        <p:spPr>
          <a:xfrm>
            <a:off x="3275856" y="3578817"/>
            <a:ext cx="285752" cy="285752"/>
          </a:xfrm>
          <a:prstGeom prst="rect">
            <a:avLst/>
          </a:prstGeom>
          <a:solidFill>
            <a:srgbClr val="FF0000">
              <a:alpha val="1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cxnSp>
        <p:nvCxnSpPr>
          <p:cNvPr id="10" name="Connecteur en angle 9"/>
          <p:cNvCxnSpPr>
            <a:stCxn id="9" idx="3"/>
            <a:endCxn id="8" idx="0"/>
          </p:cNvCxnSpPr>
          <p:nvPr/>
        </p:nvCxnSpPr>
        <p:spPr bwMode="auto">
          <a:xfrm>
            <a:off x="3561608" y="3721693"/>
            <a:ext cx="2558564" cy="1429513"/>
          </a:xfrm>
          <a:prstGeom prst="bentConnector2">
            <a:avLst/>
          </a:prstGeom>
          <a:solidFill>
            <a:schemeClr val="accent1"/>
          </a:solidFill>
          <a:ln w="28575" cap="flat" cmpd="sng" algn="ctr">
            <a:solidFill>
              <a:srgbClr val="FF0000"/>
            </a:solidFill>
            <a:prstDash val="solid"/>
            <a:round/>
            <a:headEnd type="none" w="med" len="med"/>
            <a:tailEnd type="arrow"/>
          </a:ln>
          <a:effectLst/>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42984"/>
            <a:ext cx="8229600" cy="5214974"/>
          </a:xfrm>
        </p:spPr>
        <p:txBody>
          <a:bodyPr/>
          <a:lstStyle/>
          <a:p>
            <a:r>
              <a:rPr lang="fr-CH" u="sng" dirty="0" smtClean="0"/>
              <a:t>ALV </a:t>
            </a:r>
            <a:r>
              <a:rPr lang="fr-CH" u="sng" dirty="0" err="1" smtClean="0"/>
              <a:t>Grid</a:t>
            </a:r>
            <a:r>
              <a:rPr lang="fr-CH" dirty="0" smtClean="0"/>
              <a:t> - </a:t>
            </a:r>
            <a:r>
              <a:rPr lang="fr-CH" dirty="0" smtClean="0">
                <a:solidFill>
                  <a:srgbClr val="00B050"/>
                </a:solidFill>
              </a:rPr>
              <a:t>Définition</a:t>
            </a:r>
          </a:p>
          <a:p>
            <a:pPr lvl="3"/>
            <a:endParaRPr lang="fr-CH" dirty="0" smtClean="0"/>
          </a:p>
          <a:p>
            <a:pPr lvl="1"/>
            <a:r>
              <a:rPr lang="fr-CH" dirty="0" smtClean="0"/>
              <a:t>Est un objet qui permet d’afficher une liste de données résultant d’une extraction</a:t>
            </a:r>
          </a:p>
          <a:p>
            <a:pPr lvl="2"/>
            <a:r>
              <a:rPr lang="fr-CH" dirty="0" smtClean="0"/>
              <a:t>Extraction avec ou sans variante SAP</a:t>
            </a:r>
          </a:p>
          <a:p>
            <a:pPr lvl="3"/>
            <a:endParaRPr lang="fr-CH" dirty="0" smtClean="0"/>
          </a:p>
          <a:p>
            <a:pPr lvl="1"/>
            <a:r>
              <a:rPr lang="fr-CH" dirty="0" smtClean="0"/>
              <a:t>Les données extraites sont présentées à l’écran sous forme de liste permettant de personnaliser l'affichage (tris, filtres, totaux, …)</a:t>
            </a:r>
          </a:p>
          <a:p>
            <a:pPr lvl="3"/>
            <a:endParaRPr lang="fr-CH" dirty="0" smtClean="0"/>
          </a:p>
          <a:p>
            <a:pPr lvl="1"/>
            <a:r>
              <a:rPr lang="fr-CH" dirty="0" smtClean="0"/>
              <a:t>ALV = ABAP List </a:t>
            </a:r>
            <a:r>
              <a:rPr lang="fr-CH" dirty="0" err="1" smtClean="0"/>
              <a:t>Viewer</a:t>
            </a:r>
            <a:r>
              <a:rPr lang="fr-CH" dirty="0" smtClean="0"/>
              <a:t> (ou SAP List </a:t>
            </a:r>
            <a:r>
              <a:rPr lang="fr-CH" dirty="0" err="1" smtClean="0"/>
              <a:t>Viewer</a:t>
            </a:r>
            <a:r>
              <a:rPr lang="fr-CH" dirty="0" smtClean="0"/>
              <a:t>)</a:t>
            </a:r>
          </a:p>
          <a:p>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8</a:t>
            </a:fld>
            <a:endParaRPr lang="fr-CH"/>
          </a:p>
        </p:txBody>
      </p:sp>
      <p:sp>
        <p:nvSpPr>
          <p:cNvPr id="4" name="Titre 3"/>
          <p:cNvSpPr>
            <a:spLocks noGrp="1"/>
          </p:cNvSpPr>
          <p:nvPr>
            <p:ph type="title"/>
          </p:nvPr>
        </p:nvSpPr>
        <p:spPr/>
        <p:txBody>
          <a:bodyPr/>
          <a:lstStyle/>
          <a:p>
            <a:r>
              <a:rPr lang="fr-CH" dirty="0" smtClean="0"/>
              <a:t>Introduction</a:t>
            </a:r>
            <a:endParaRPr lang="fr-CH" dirty="0"/>
          </a:p>
        </p:txBody>
      </p:sp>
      <p:pic>
        <p:nvPicPr>
          <p:cNvPr id="5" name="Picture 2" descr="F:\VALAIS_SAP_FORMATION\PrintScreen\ECC_SAP12F_Printscreen\SAP12F_001.jpg"/>
          <p:cNvPicPr>
            <a:picLocks noChangeAspect="1" noChangeArrowheads="1"/>
          </p:cNvPicPr>
          <p:nvPr/>
        </p:nvPicPr>
        <p:blipFill>
          <a:blip r:embed="rId2" cstate="print"/>
          <a:srcRect/>
          <a:stretch>
            <a:fillRect/>
          </a:stretch>
        </p:blipFill>
        <p:spPr bwMode="auto">
          <a:xfrm>
            <a:off x="1835696" y="4714884"/>
            <a:ext cx="6019592" cy="1500198"/>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p:txBody>
          <a:bodyPr/>
          <a:lstStyle/>
          <a:p>
            <a:r>
              <a:rPr lang="fr-CH" dirty="0" smtClean="0"/>
              <a:t>Introduction</a:t>
            </a:r>
          </a:p>
          <a:p>
            <a:r>
              <a:rPr lang="fr-CH" dirty="0" smtClean="0"/>
              <a:t>Variantes SAP</a:t>
            </a:r>
          </a:p>
          <a:p>
            <a:r>
              <a:rPr lang="fr-CH" b="1" u="sng" dirty="0" smtClean="0">
                <a:solidFill>
                  <a:srgbClr val="0070C0"/>
                </a:solidFill>
              </a:rPr>
              <a:t>ALV </a:t>
            </a:r>
            <a:r>
              <a:rPr lang="fr-CH" b="1" u="sng" dirty="0" err="1" smtClean="0">
                <a:solidFill>
                  <a:srgbClr val="0070C0"/>
                </a:solidFill>
              </a:rPr>
              <a:t>Grid</a:t>
            </a:r>
            <a:endParaRPr lang="fr-CH" b="1" u="sng" dirty="0" smtClean="0">
              <a:solidFill>
                <a:srgbClr val="0070C0"/>
              </a:solidFill>
            </a:endParaRPr>
          </a:p>
          <a:p>
            <a:r>
              <a:rPr lang="fr-CH" dirty="0" smtClean="0"/>
              <a:t>Conclusion</a:t>
            </a:r>
            <a:endParaRPr lang="fr-CH" dirty="0"/>
          </a:p>
        </p:txBody>
      </p:sp>
      <p:sp>
        <p:nvSpPr>
          <p:cNvPr id="3" name="Espace réservé du contenu 2"/>
          <p:cNvSpPr>
            <a:spLocks noGrp="1"/>
          </p:cNvSpPr>
          <p:nvPr>
            <p:ph sz="half" idx="2"/>
          </p:nvPr>
        </p:nvSpPr>
        <p:spPr/>
        <p:txBody>
          <a:bodyPr/>
          <a:lstStyle/>
          <a:p>
            <a:r>
              <a:rPr lang="fr-CH" dirty="0" smtClean="0"/>
              <a:t>Opération de base</a:t>
            </a:r>
          </a:p>
          <a:p>
            <a:r>
              <a:rPr lang="fr-CH" dirty="0" smtClean="0"/>
              <a:t>Modification de l'affichage</a:t>
            </a:r>
          </a:p>
          <a:p>
            <a:r>
              <a:rPr lang="fr-CH" dirty="0" smtClean="0"/>
              <a:t>Barre d'outils</a:t>
            </a:r>
          </a:p>
          <a:p>
            <a:r>
              <a:rPr lang="fr-CH" dirty="0" smtClean="0"/>
              <a:t>Tris - Filtres</a:t>
            </a:r>
          </a:p>
          <a:p>
            <a:r>
              <a:rPr lang="fr-CH" dirty="0" smtClean="0"/>
              <a:t>Totalisation &amp; Sous-totaux</a:t>
            </a:r>
          </a:p>
          <a:p>
            <a:r>
              <a:rPr lang="fr-CH" dirty="0" smtClean="0"/>
              <a:t>Impression</a:t>
            </a:r>
          </a:p>
          <a:p>
            <a:r>
              <a:rPr lang="fr-CH" dirty="0" smtClean="0"/>
              <a:t>Exportation</a:t>
            </a:r>
          </a:p>
          <a:p>
            <a:r>
              <a:rPr lang="fr-CH" dirty="0" smtClean="0"/>
              <a:t>Options de mise en forme</a:t>
            </a:r>
          </a:p>
          <a:p>
            <a:r>
              <a:rPr lang="fr-CH" dirty="0" smtClean="0"/>
              <a:t>Particularité</a:t>
            </a:r>
          </a:p>
          <a:p>
            <a:r>
              <a:rPr lang="fr-CH" b="1" u="sng" dirty="0" smtClean="0"/>
              <a:t>Récapitulatif</a:t>
            </a:r>
            <a:endParaRPr lang="fr-CH" b="1" u="sng"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80</a:t>
            </a:fld>
            <a:endParaRPr lang="fr-CH"/>
          </a:p>
        </p:txBody>
      </p:sp>
      <p:sp>
        <p:nvSpPr>
          <p:cNvPr id="5" name="Titre 4"/>
          <p:cNvSpPr>
            <a:spLocks noGrp="1"/>
          </p:cNvSpPr>
          <p:nvPr>
            <p:ph type="title"/>
          </p:nvPr>
        </p:nvSpPr>
        <p:spPr/>
        <p:txBody>
          <a:bodyPr/>
          <a:lstStyle/>
          <a:p>
            <a:r>
              <a:rPr lang="fr-CH" dirty="0" err="1" smtClean="0"/>
              <a:t>Overview</a:t>
            </a:r>
            <a:endParaRPr lang="fr-CH"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Récapitulatif</a:t>
            </a:r>
            <a:r>
              <a:rPr lang="fr-CH" dirty="0" smtClean="0"/>
              <a:t> </a:t>
            </a:r>
          </a:p>
          <a:p>
            <a:pPr lvl="3"/>
            <a:endParaRPr lang="fr-CH" dirty="0" smtClean="0"/>
          </a:p>
          <a:p>
            <a:pPr lvl="1"/>
            <a:r>
              <a:rPr lang="fr-CH" dirty="0" smtClean="0"/>
              <a:t>Les ALV </a:t>
            </a:r>
            <a:r>
              <a:rPr lang="fr-CH" dirty="0" err="1" smtClean="0"/>
              <a:t>Grid</a:t>
            </a:r>
            <a:r>
              <a:rPr lang="fr-CH" dirty="0" smtClean="0"/>
              <a:t> permettent de modifier l'affichage d'une liste :</a:t>
            </a:r>
          </a:p>
          <a:p>
            <a:pPr lvl="2"/>
            <a:r>
              <a:rPr lang="fr-CH" dirty="0" smtClean="0"/>
              <a:t>Masquer/afficher des colonnes</a:t>
            </a:r>
          </a:p>
          <a:p>
            <a:pPr lvl="2"/>
            <a:r>
              <a:rPr lang="fr-CH" dirty="0" smtClean="0"/>
              <a:t>Trier &amp; Filtrer</a:t>
            </a:r>
          </a:p>
          <a:p>
            <a:pPr lvl="2"/>
            <a:r>
              <a:rPr lang="fr-CH" dirty="0" smtClean="0"/>
              <a:t>Totalisation &amp; Sous-totalisation</a:t>
            </a:r>
          </a:p>
          <a:p>
            <a:pPr lvl="3"/>
            <a:endParaRPr lang="fr-CH" dirty="0" smtClean="0"/>
          </a:p>
          <a:p>
            <a:pPr lvl="3"/>
            <a:endParaRPr lang="fr-CH" dirty="0" smtClean="0"/>
          </a:p>
          <a:p>
            <a:pPr lvl="1"/>
            <a:r>
              <a:rPr lang="fr-CH" dirty="0" smtClean="0"/>
              <a:t>Pour gagner du temps, il est possible d'enregistrer une mise en forme</a:t>
            </a:r>
          </a:p>
          <a:p>
            <a:pPr lvl="2"/>
            <a:r>
              <a:rPr lang="fr-CH" dirty="0" smtClean="0"/>
              <a:t>= Modèle</a:t>
            </a:r>
          </a:p>
          <a:p>
            <a:pPr lvl="2"/>
            <a:r>
              <a:rPr lang="fr-CH" dirty="0" smtClean="0"/>
              <a:t>Réutilisable et modifiable à tout moment</a:t>
            </a:r>
          </a:p>
          <a:p>
            <a:pPr lvl="3"/>
            <a:endParaRPr lang="fr-CH" dirty="0" smtClean="0"/>
          </a:p>
          <a:p>
            <a:pPr lvl="3"/>
            <a:endParaRPr lang="fr-CH" dirty="0" smtClean="0"/>
          </a:p>
          <a:p>
            <a:pPr lvl="1"/>
            <a:r>
              <a:rPr lang="fr-CH" dirty="0" smtClean="0"/>
              <a:t>Il est également possible d'exporter les informations dans un fichier Microsoft Excel, … pour pouvoir effectuer d'autres modifications en local</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81</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lstStyle/>
          <a:p>
            <a:r>
              <a:rPr lang="fr-CH" u="sng" dirty="0" smtClean="0"/>
              <a:t>Récapitulatif</a:t>
            </a:r>
            <a:r>
              <a:rPr lang="fr-CH" dirty="0" smtClean="0"/>
              <a:t> - </a:t>
            </a:r>
            <a:r>
              <a:rPr lang="fr-CH" dirty="0" smtClean="0">
                <a:solidFill>
                  <a:srgbClr val="00B050"/>
                </a:solidFill>
              </a:rPr>
              <a:t>Attention</a:t>
            </a:r>
          </a:p>
          <a:p>
            <a:pPr lvl="3"/>
            <a:endParaRPr lang="fr-CH" dirty="0" smtClean="0"/>
          </a:p>
          <a:p>
            <a:pPr lvl="1"/>
            <a:r>
              <a:rPr lang="fr-CH" dirty="0" smtClean="0"/>
              <a:t>Les variantes SAP &amp; les variantes ALV ne sont pas identiques !!</a:t>
            </a:r>
          </a:p>
          <a:p>
            <a:pPr lvl="2">
              <a:tabLst>
                <a:tab pos="2509838" algn="l"/>
              </a:tabLst>
            </a:pPr>
            <a:r>
              <a:rPr lang="fr-CH" dirty="0" smtClean="0"/>
              <a:t>Variantes SAP	= variantes de sélection</a:t>
            </a:r>
          </a:p>
          <a:p>
            <a:pPr lvl="2">
              <a:tabLst>
                <a:tab pos="2509838" algn="l"/>
              </a:tabLst>
            </a:pPr>
            <a:r>
              <a:rPr lang="fr-CH" dirty="0" smtClean="0"/>
              <a:t>Variantes ALV	= variantes d'affichage</a:t>
            </a:r>
          </a:p>
          <a:p>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82</a:t>
            </a:fld>
            <a:endParaRPr lang="fr-CH"/>
          </a:p>
        </p:txBody>
      </p:sp>
      <p:sp>
        <p:nvSpPr>
          <p:cNvPr id="6" name="Titre 5"/>
          <p:cNvSpPr>
            <a:spLocks noGrp="1"/>
          </p:cNvSpPr>
          <p:nvPr>
            <p:ph type="title"/>
          </p:nvPr>
        </p:nvSpPr>
        <p:spPr/>
        <p:txBody>
          <a:bodyPr/>
          <a:lstStyle/>
          <a:p>
            <a:r>
              <a:rPr lang="fr-CH" dirty="0" smtClean="0"/>
              <a:t>ALV </a:t>
            </a:r>
            <a:r>
              <a:rPr lang="fr-CH" dirty="0" err="1" smtClean="0"/>
              <a:t>Grid</a:t>
            </a:r>
            <a:endParaRPr lang="fr-CH" dirty="0"/>
          </a:p>
        </p:txBody>
      </p:sp>
      <p:grpSp>
        <p:nvGrpSpPr>
          <p:cNvPr id="5" name="Gruppieren 13"/>
          <p:cNvGrpSpPr/>
          <p:nvPr/>
        </p:nvGrpSpPr>
        <p:grpSpPr>
          <a:xfrm>
            <a:off x="251520" y="3573016"/>
            <a:ext cx="8568952" cy="2504320"/>
            <a:chOff x="323528" y="3573016"/>
            <a:chExt cx="8568952" cy="2504320"/>
          </a:xfrm>
        </p:grpSpPr>
        <p:grpSp>
          <p:nvGrpSpPr>
            <p:cNvPr id="8" name="Groupe 11"/>
            <p:cNvGrpSpPr/>
            <p:nvPr/>
          </p:nvGrpSpPr>
          <p:grpSpPr>
            <a:xfrm>
              <a:off x="323528" y="3573016"/>
              <a:ext cx="2928958" cy="2432312"/>
              <a:chOff x="323528" y="3156928"/>
              <a:chExt cx="2928958" cy="2432312"/>
            </a:xfrm>
          </p:grpSpPr>
          <p:sp>
            <p:nvSpPr>
              <p:cNvPr id="14" name="Rectangle 4"/>
              <p:cNvSpPr/>
              <p:nvPr/>
            </p:nvSpPr>
            <p:spPr>
              <a:xfrm>
                <a:off x="323528" y="3156928"/>
                <a:ext cx="2928958" cy="2432312"/>
              </a:xfrm>
              <a:prstGeom prst="rect">
                <a:avLst/>
              </a:prstGeom>
              <a:solidFill>
                <a:schemeClr val="accent1">
                  <a:alpha val="1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Variante SAP</a:t>
                </a:r>
                <a:endParaRPr lang="fr-CH" dirty="0">
                  <a:solidFill>
                    <a:schemeClr val="tx1"/>
                  </a:solidFill>
                </a:endParaRPr>
              </a:p>
            </p:txBody>
          </p:sp>
          <p:pic>
            <p:nvPicPr>
              <p:cNvPr id="15" name="Picture 5"/>
              <p:cNvPicPr>
                <a:picLocks noChangeAspect="1" noChangeArrowheads="1"/>
              </p:cNvPicPr>
              <p:nvPr/>
            </p:nvPicPr>
            <p:blipFill>
              <a:blip r:embed="rId2" cstate="print"/>
              <a:srcRect/>
              <a:stretch>
                <a:fillRect/>
              </a:stretch>
            </p:blipFill>
            <p:spPr bwMode="auto">
              <a:xfrm>
                <a:off x="456007" y="4025349"/>
                <a:ext cx="2664000" cy="1419875"/>
              </a:xfrm>
              <a:prstGeom prst="rect">
                <a:avLst/>
              </a:prstGeom>
              <a:noFill/>
              <a:ln w="9525">
                <a:noFill/>
                <a:miter lim="800000"/>
                <a:headEnd/>
                <a:tailEnd/>
              </a:ln>
            </p:spPr>
          </p:pic>
          <p:pic>
            <p:nvPicPr>
              <p:cNvPr id="16" name="Picture 2"/>
              <p:cNvPicPr>
                <a:picLocks noChangeAspect="1" noChangeArrowheads="1"/>
              </p:cNvPicPr>
              <p:nvPr/>
            </p:nvPicPr>
            <p:blipFill>
              <a:blip r:embed="rId3" cstate="print"/>
              <a:srcRect/>
              <a:stretch>
                <a:fillRect/>
              </a:stretch>
            </p:blipFill>
            <p:spPr bwMode="auto">
              <a:xfrm>
                <a:off x="1619672" y="3573016"/>
                <a:ext cx="324000" cy="340200"/>
              </a:xfrm>
              <a:prstGeom prst="rect">
                <a:avLst/>
              </a:prstGeom>
              <a:noFill/>
              <a:ln w="9525">
                <a:noFill/>
                <a:miter lim="800000"/>
                <a:headEnd/>
                <a:tailEnd/>
              </a:ln>
            </p:spPr>
          </p:pic>
        </p:grpSp>
        <p:grpSp>
          <p:nvGrpSpPr>
            <p:cNvPr id="9" name="Groupe 12"/>
            <p:cNvGrpSpPr/>
            <p:nvPr/>
          </p:nvGrpSpPr>
          <p:grpSpPr>
            <a:xfrm>
              <a:off x="4499992" y="3629064"/>
              <a:ext cx="4392488" cy="2448272"/>
              <a:chOff x="4499992" y="3212976"/>
              <a:chExt cx="4392488" cy="2448272"/>
            </a:xfrm>
          </p:grpSpPr>
          <p:sp>
            <p:nvSpPr>
              <p:cNvPr id="11" name="Rectangle 6"/>
              <p:cNvSpPr/>
              <p:nvPr/>
            </p:nvSpPr>
            <p:spPr>
              <a:xfrm>
                <a:off x="4499992" y="3212976"/>
                <a:ext cx="4392488" cy="2448272"/>
              </a:xfrm>
              <a:prstGeom prst="rect">
                <a:avLst/>
              </a:prstGeom>
              <a:solidFill>
                <a:srgbClr val="92D050">
                  <a:alpha val="10000"/>
                </a:srgbClr>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CH" dirty="0" smtClean="0">
                    <a:solidFill>
                      <a:schemeClr val="tx1"/>
                    </a:solidFill>
                  </a:rPr>
                  <a:t>ALV </a:t>
                </a:r>
                <a:r>
                  <a:rPr lang="fr-CH" dirty="0" err="1" smtClean="0">
                    <a:solidFill>
                      <a:schemeClr val="tx1"/>
                    </a:solidFill>
                  </a:rPr>
                  <a:t>Grid</a:t>
                </a:r>
                <a:endParaRPr lang="fr-CH" dirty="0">
                  <a:solidFill>
                    <a:schemeClr val="tx1"/>
                  </a:solidFill>
                </a:endParaRPr>
              </a:p>
            </p:txBody>
          </p:sp>
          <p:pic>
            <p:nvPicPr>
              <p:cNvPr id="12" name="Picture 2" descr="F:\VALAIS_SAP_FORMATION\PrintScreen\ECC_SAP12F_Printscreen\SAP12F_001.jpg"/>
              <p:cNvPicPr>
                <a:picLocks noChangeAspect="1" noChangeArrowheads="1"/>
              </p:cNvPicPr>
              <p:nvPr/>
            </p:nvPicPr>
            <p:blipFill>
              <a:blip r:embed="rId4" cstate="print"/>
              <a:srcRect/>
              <a:stretch>
                <a:fillRect/>
              </a:stretch>
            </p:blipFill>
            <p:spPr bwMode="auto">
              <a:xfrm>
                <a:off x="4681907" y="4221088"/>
                <a:ext cx="3994549" cy="1224136"/>
              </a:xfrm>
              <a:prstGeom prst="rect">
                <a:avLst/>
              </a:prstGeom>
              <a:noFill/>
            </p:spPr>
          </p:pic>
          <p:pic>
            <p:nvPicPr>
              <p:cNvPr id="13" name="Picture 3"/>
              <p:cNvPicPr>
                <a:picLocks noChangeAspect="1" noChangeArrowheads="1"/>
              </p:cNvPicPr>
              <p:nvPr/>
            </p:nvPicPr>
            <p:blipFill>
              <a:blip r:embed="rId5" cstate="print"/>
              <a:srcRect/>
              <a:stretch>
                <a:fillRect/>
              </a:stretch>
            </p:blipFill>
            <p:spPr bwMode="auto">
              <a:xfrm>
                <a:off x="6398409" y="3659441"/>
                <a:ext cx="549855" cy="345623"/>
              </a:xfrm>
              <a:prstGeom prst="rect">
                <a:avLst/>
              </a:prstGeom>
              <a:noFill/>
              <a:ln w="9525">
                <a:noFill/>
                <a:miter lim="800000"/>
                <a:headEnd/>
                <a:tailEnd/>
              </a:ln>
            </p:spPr>
          </p:pic>
        </p:grpSp>
        <p:sp>
          <p:nvSpPr>
            <p:cNvPr id="10" name="Double flèche horizontale 10"/>
            <p:cNvSpPr/>
            <p:nvPr/>
          </p:nvSpPr>
          <p:spPr>
            <a:xfrm>
              <a:off x="3203848" y="4493160"/>
              <a:ext cx="1368152" cy="864096"/>
            </a:xfrm>
            <a:prstGeom prst="leftRightArrow">
              <a:avLst>
                <a:gd name="adj1" fmla="val 47539"/>
                <a:gd name="adj2" fmla="val 50000"/>
              </a:avLst>
            </a:prstGeom>
            <a:solidFill>
              <a:srgbClr val="FF0000"/>
            </a:solidFill>
            <a:ln/>
          </p:spPr>
          <p:style>
            <a:lnRef idx="0">
              <a:schemeClr val="accent2"/>
            </a:lnRef>
            <a:fillRef idx="3">
              <a:schemeClr val="accent2"/>
            </a:fillRef>
            <a:effectRef idx="3">
              <a:schemeClr val="accent2"/>
            </a:effectRef>
            <a:fontRef idx="minor">
              <a:schemeClr val="lt1"/>
            </a:fontRef>
          </p:style>
          <p:txBody>
            <a:bodyPr lIns="36000" tIns="36000" rIns="36000" bIns="36000" rtlCol="0" anchor="ctr"/>
            <a:lstStyle/>
            <a:p>
              <a:pPr algn="ctr"/>
              <a:r>
                <a:rPr lang="fr-CH" sz="3200" b="1" dirty="0" smtClean="0">
                  <a:solidFill>
                    <a:schemeClr val="tx1"/>
                  </a:solidFill>
                </a:rPr>
                <a:t>≠</a:t>
              </a:r>
              <a:endParaRPr lang="fr-CH" sz="5000" b="1" dirty="0">
                <a:solidFill>
                  <a:schemeClr val="tx1"/>
                </a:solidFill>
              </a:endParaRPr>
            </a:p>
          </p:txBody>
        </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CH" dirty="0" smtClean="0"/>
              <a:t>Pratique</a:t>
            </a:r>
            <a:endParaRPr lang="fr-CH" dirty="0"/>
          </a:p>
        </p:txBody>
      </p:sp>
      <p:sp>
        <p:nvSpPr>
          <p:cNvPr id="5" name="Espace réservé du contenu 4"/>
          <p:cNvSpPr>
            <a:spLocks noGrp="1"/>
          </p:cNvSpPr>
          <p:nvPr>
            <p:ph sz="half" idx="10"/>
          </p:nvPr>
        </p:nvSpPr>
        <p:spPr/>
        <p:txBody>
          <a:bodyPr/>
          <a:lstStyle/>
          <a:p>
            <a:r>
              <a:rPr lang="fr-CH" dirty="0" smtClean="0"/>
              <a:t>Chapitre "ALV </a:t>
            </a:r>
            <a:r>
              <a:rPr lang="fr-CH" dirty="0" err="1" smtClean="0"/>
              <a:t>Grid</a:t>
            </a:r>
            <a:r>
              <a:rPr lang="fr-CH" dirty="0" smtClean="0"/>
              <a:t>"</a:t>
            </a:r>
          </a:p>
          <a:p>
            <a:pPr lvl="1"/>
            <a:r>
              <a:rPr lang="fr-CH" dirty="0" smtClean="0"/>
              <a:t>…</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83</a:t>
            </a:fld>
            <a:endParaRPr lang="fr-CH"/>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sz="half" idx="1"/>
          </p:nvPr>
        </p:nvSpPr>
        <p:spPr/>
        <p:txBody>
          <a:bodyPr/>
          <a:lstStyle/>
          <a:p>
            <a:r>
              <a:rPr lang="fr-CH" dirty="0" smtClean="0"/>
              <a:t>Introduction</a:t>
            </a:r>
          </a:p>
          <a:p>
            <a:r>
              <a:rPr lang="fr-CH" dirty="0" smtClean="0"/>
              <a:t>Variantes SAP</a:t>
            </a:r>
          </a:p>
          <a:p>
            <a:r>
              <a:rPr lang="fr-CH" dirty="0" smtClean="0"/>
              <a:t>ALV </a:t>
            </a:r>
            <a:r>
              <a:rPr lang="fr-CH" dirty="0" err="1" smtClean="0"/>
              <a:t>Grid</a:t>
            </a:r>
            <a:endParaRPr lang="fr-CH" dirty="0" smtClean="0"/>
          </a:p>
          <a:p>
            <a:r>
              <a:rPr lang="fr-CH" b="1" u="sng" dirty="0" smtClean="0">
                <a:solidFill>
                  <a:srgbClr val="0070C0"/>
                </a:solidFill>
              </a:rPr>
              <a:t>Conclusion</a:t>
            </a:r>
            <a:endParaRPr lang="fr-CH" b="1" u="sng" dirty="0">
              <a:solidFill>
                <a:srgbClr val="0070C0"/>
              </a:solidFill>
            </a:endParaRPr>
          </a:p>
        </p:txBody>
      </p:sp>
      <p:sp>
        <p:nvSpPr>
          <p:cNvPr id="8" name="Espace réservé du contenu 7"/>
          <p:cNvSpPr>
            <a:spLocks noGrp="1"/>
          </p:cNvSpPr>
          <p:nvPr>
            <p:ph sz="half" idx="2"/>
          </p:nvPr>
        </p:nvSpPr>
        <p:spPr/>
        <p:txBody>
          <a:bodyPr/>
          <a:lstStyle/>
          <a:p>
            <a:r>
              <a:rPr lang="fr-CH" dirty="0" smtClean="0"/>
              <a:t>Questions</a:t>
            </a:r>
          </a:p>
          <a:p>
            <a:r>
              <a:rPr lang="fr-CH" dirty="0" smtClean="0"/>
              <a:t>Discussion</a:t>
            </a:r>
          </a:p>
          <a:p>
            <a:r>
              <a:rPr lang="fr-CH" dirty="0" smtClean="0"/>
              <a:t>Contact</a:t>
            </a:r>
            <a:endParaRPr lang="fr-CH" dirty="0"/>
          </a:p>
        </p:txBody>
      </p:sp>
      <p:sp>
        <p:nvSpPr>
          <p:cNvPr id="4" name="Espace réservé du numéro de diapositive 3"/>
          <p:cNvSpPr>
            <a:spLocks noGrp="1"/>
          </p:cNvSpPr>
          <p:nvPr>
            <p:ph type="sldNum" sz="quarter" idx="12"/>
          </p:nvPr>
        </p:nvSpPr>
        <p:spPr/>
        <p:txBody>
          <a:bodyPr/>
          <a:lstStyle/>
          <a:p>
            <a:fld id="{4D9D1695-9A20-4ABF-B09F-F410403341A1}" type="slidenum">
              <a:rPr lang="fr-CH" smtClean="0"/>
              <a:pPr/>
              <a:t>84</a:t>
            </a:fld>
            <a:endParaRPr lang="fr-CH"/>
          </a:p>
        </p:txBody>
      </p:sp>
      <p:sp>
        <p:nvSpPr>
          <p:cNvPr id="6" name="Titre 5"/>
          <p:cNvSpPr>
            <a:spLocks noGrp="1"/>
          </p:cNvSpPr>
          <p:nvPr>
            <p:ph type="title"/>
          </p:nvPr>
        </p:nvSpPr>
        <p:spPr/>
        <p:txBody>
          <a:bodyPr/>
          <a:lstStyle/>
          <a:p>
            <a:r>
              <a:rPr lang="fr-CH" dirty="0" smtClean="0"/>
              <a:t>Overview</a:t>
            </a:r>
            <a:endParaRPr lang="fr-CH"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H" u="sng" dirty="0" smtClean="0"/>
              <a:t>ALV </a:t>
            </a:r>
            <a:r>
              <a:rPr lang="fr-CH" u="sng" dirty="0" err="1" smtClean="0"/>
              <a:t>Grid</a:t>
            </a:r>
            <a:r>
              <a:rPr lang="fr-CH" dirty="0" smtClean="0"/>
              <a:t> - </a:t>
            </a:r>
            <a:r>
              <a:rPr lang="fr-CH" dirty="0" smtClean="0">
                <a:solidFill>
                  <a:srgbClr val="00B050"/>
                </a:solidFill>
              </a:rPr>
              <a:t>Composants</a:t>
            </a:r>
          </a:p>
          <a:p>
            <a:pPr lvl="3"/>
            <a:endParaRPr lang="fr-CH" dirty="0" smtClean="0"/>
          </a:p>
          <a:p>
            <a:pPr lvl="1"/>
            <a:endParaRPr lang="fr-CH" dirty="0"/>
          </a:p>
        </p:txBody>
      </p:sp>
      <p:sp>
        <p:nvSpPr>
          <p:cNvPr id="3" name="Espace réservé du numéro de diapositive 2"/>
          <p:cNvSpPr>
            <a:spLocks noGrp="1"/>
          </p:cNvSpPr>
          <p:nvPr>
            <p:ph type="sldNum" sz="quarter" idx="12"/>
          </p:nvPr>
        </p:nvSpPr>
        <p:spPr/>
        <p:txBody>
          <a:bodyPr/>
          <a:lstStyle/>
          <a:p>
            <a:fld id="{4D9D1695-9A20-4ABF-B09F-F410403341A1}" type="slidenum">
              <a:rPr lang="fr-CH" smtClean="0"/>
              <a:pPr/>
              <a:t>9</a:t>
            </a:fld>
            <a:endParaRPr lang="fr-CH"/>
          </a:p>
        </p:txBody>
      </p:sp>
      <p:sp>
        <p:nvSpPr>
          <p:cNvPr id="4" name="Titre 3"/>
          <p:cNvSpPr>
            <a:spLocks noGrp="1"/>
          </p:cNvSpPr>
          <p:nvPr>
            <p:ph type="title"/>
          </p:nvPr>
        </p:nvSpPr>
        <p:spPr/>
        <p:txBody>
          <a:bodyPr/>
          <a:lstStyle/>
          <a:p>
            <a:r>
              <a:rPr lang="fr-CH" dirty="0" smtClean="0"/>
              <a:t>Introduction</a:t>
            </a:r>
            <a:endParaRPr lang="fr-CH" dirty="0"/>
          </a:p>
        </p:txBody>
      </p:sp>
      <p:sp>
        <p:nvSpPr>
          <p:cNvPr id="5" name="Text Box 17"/>
          <p:cNvSpPr txBox="1">
            <a:spLocks noChangeArrowheads="1"/>
          </p:cNvSpPr>
          <p:nvPr/>
        </p:nvSpPr>
        <p:spPr bwMode="auto">
          <a:xfrm>
            <a:off x="433349" y="5842502"/>
            <a:ext cx="1357313" cy="584200"/>
          </a:xfrm>
          <a:prstGeom prst="rect">
            <a:avLst/>
          </a:prstGeom>
          <a:noFill/>
          <a:ln w="38100">
            <a:noFill/>
            <a:miter lim="800000"/>
            <a:headEnd/>
            <a:tailEnd/>
          </a:ln>
        </p:spPr>
        <p:txBody>
          <a:bodyPr anchor="ctr">
            <a:spAutoFit/>
          </a:bodyPr>
          <a:lstStyle/>
          <a:p>
            <a:pPr marL="476250">
              <a:spcBef>
                <a:spcPct val="50000"/>
              </a:spcBef>
              <a:buFont typeface="Wingdings" pitchFamily="2" charset="2"/>
              <a:buNone/>
              <a:tabLst>
                <a:tab pos="854075" algn="l"/>
              </a:tabLst>
            </a:pPr>
            <a:r>
              <a:rPr lang="fr-FR" dirty="0">
                <a:solidFill>
                  <a:srgbClr val="FF0000"/>
                </a:solidFill>
                <a:latin typeface="Arial Narrow" pitchFamily="34" charset="0"/>
              </a:rPr>
              <a:t>Barre d'état</a:t>
            </a:r>
          </a:p>
        </p:txBody>
      </p:sp>
      <p:sp>
        <p:nvSpPr>
          <p:cNvPr id="6" name="Text Box 17"/>
          <p:cNvSpPr txBox="1">
            <a:spLocks noChangeArrowheads="1"/>
          </p:cNvSpPr>
          <p:nvPr/>
        </p:nvSpPr>
        <p:spPr bwMode="auto">
          <a:xfrm>
            <a:off x="550764" y="2574899"/>
            <a:ext cx="1357906" cy="338645"/>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dirty="0">
                <a:solidFill>
                  <a:srgbClr val="FF0000"/>
                </a:solidFill>
                <a:latin typeface="Arial Narrow" pitchFamily="34" charset="0"/>
              </a:rPr>
              <a:t>Titre de liste</a:t>
            </a:r>
          </a:p>
        </p:txBody>
      </p:sp>
      <p:grpSp>
        <p:nvGrpSpPr>
          <p:cNvPr id="7" name="Groupe 19"/>
          <p:cNvGrpSpPr>
            <a:grpSpLocks/>
          </p:cNvGrpSpPr>
          <p:nvPr/>
        </p:nvGrpSpPr>
        <p:grpSpPr bwMode="auto">
          <a:xfrm>
            <a:off x="5049785" y="1484784"/>
            <a:ext cx="2073275" cy="565150"/>
            <a:chOff x="4143372" y="1071546"/>
            <a:chExt cx="2073277" cy="565655"/>
          </a:xfrm>
        </p:grpSpPr>
        <p:sp>
          <p:nvSpPr>
            <p:cNvPr id="8" name="Text Box 20"/>
            <p:cNvSpPr txBox="1">
              <a:spLocks noChangeArrowheads="1"/>
            </p:cNvSpPr>
            <p:nvPr/>
          </p:nvSpPr>
          <p:spPr bwMode="auto">
            <a:xfrm>
              <a:off x="4143372" y="1071546"/>
              <a:ext cx="2073277" cy="366714"/>
            </a:xfrm>
            <a:prstGeom prst="rect">
              <a:avLst/>
            </a:prstGeom>
            <a:noFill/>
            <a:ln w="38100">
              <a:noFill/>
              <a:miter lim="800000"/>
              <a:headEnd/>
              <a:tailEnd/>
            </a:ln>
          </p:spPr>
          <p:txBody>
            <a:bodyPr anchor="ctr">
              <a:spAutoFit/>
            </a:bodyPr>
            <a:lstStyle/>
            <a:p>
              <a:pPr marL="476250">
                <a:spcBef>
                  <a:spcPct val="50000"/>
                </a:spcBef>
                <a:buFont typeface="Wingdings" pitchFamily="2" charset="2"/>
                <a:buNone/>
                <a:tabLst>
                  <a:tab pos="854075" algn="l"/>
                </a:tabLst>
              </a:pPr>
              <a:r>
                <a:rPr lang="fr-FR" sz="1800" dirty="0">
                  <a:solidFill>
                    <a:srgbClr val="FF0000"/>
                  </a:solidFill>
                  <a:latin typeface="Arial Narrow" pitchFamily="34" charset="0"/>
                </a:rPr>
                <a:t> </a:t>
              </a:r>
              <a:r>
                <a:rPr lang="fr-FR" dirty="0">
                  <a:solidFill>
                    <a:srgbClr val="FF0000"/>
                  </a:solidFill>
                  <a:latin typeface="Arial Narrow" pitchFamily="34" charset="0"/>
                </a:rPr>
                <a:t>Barre d’outils</a:t>
              </a:r>
            </a:p>
          </p:txBody>
        </p:sp>
        <p:pic>
          <p:nvPicPr>
            <p:cNvPr id="9" name="Picture 21" descr="FlechePastel"/>
            <p:cNvPicPr>
              <a:picLocks noChangeAspect="1" noChangeArrowheads="1"/>
            </p:cNvPicPr>
            <p:nvPr/>
          </p:nvPicPr>
          <p:blipFill>
            <a:blip r:embed="rId2" cstate="print"/>
            <a:srcRect/>
            <a:stretch>
              <a:fillRect/>
            </a:stretch>
          </p:blipFill>
          <p:spPr bwMode="auto">
            <a:xfrm rot="4392198" flipH="1">
              <a:off x="4370378" y="1230475"/>
              <a:ext cx="280283" cy="533169"/>
            </a:xfrm>
            <a:prstGeom prst="rect">
              <a:avLst/>
            </a:prstGeom>
            <a:noFill/>
            <a:ln w="9525">
              <a:noFill/>
              <a:miter lim="800000"/>
              <a:headEnd/>
              <a:tailEnd/>
            </a:ln>
          </p:spPr>
        </p:pic>
      </p:grpSp>
      <p:sp>
        <p:nvSpPr>
          <p:cNvPr id="10" name="Text Box 17"/>
          <p:cNvSpPr txBox="1">
            <a:spLocks noChangeArrowheads="1"/>
          </p:cNvSpPr>
          <p:nvPr/>
        </p:nvSpPr>
        <p:spPr bwMode="auto">
          <a:xfrm>
            <a:off x="550764" y="3121161"/>
            <a:ext cx="1357285" cy="584535"/>
          </a:xfrm>
          <a:prstGeom prst="rect">
            <a:avLst/>
          </a:prstGeom>
          <a:noFill/>
          <a:ln w="38100">
            <a:noFill/>
            <a:miter lim="800000"/>
            <a:headEnd/>
            <a:tailEnd/>
          </a:ln>
        </p:spPr>
        <p:txBody>
          <a:bodyPr anchor="ctr">
            <a:spAutoFit/>
          </a:bodyPr>
          <a:lstStyle/>
          <a:p>
            <a:pPr algn="ctr">
              <a:spcBef>
                <a:spcPct val="50000"/>
              </a:spcBef>
              <a:buFont typeface="Wingdings" pitchFamily="2" charset="2"/>
              <a:buNone/>
            </a:pPr>
            <a:r>
              <a:rPr lang="fr-FR" dirty="0">
                <a:solidFill>
                  <a:srgbClr val="FF0000"/>
                </a:solidFill>
                <a:latin typeface="Arial Narrow" pitchFamily="34" charset="0"/>
              </a:rPr>
              <a:t>En-tête des colonnes</a:t>
            </a:r>
          </a:p>
        </p:txBody>
      </p:sp>
      <p:pic>
        <p:nvPicPr>
          <p:cNvPr id="11" name="Picture 2" descr="C:\Documents and Settings\szef\Desktop\screenshots_DE\screenshots_sap12D\sap12_de001.jpg"/>
          <p:cNvPicPr>
            <a:picLocks noChangeAspect="1" noChangeArrowheads="1"/>
          </p:cNvPicPr>
          <p:nvPr/>
        </p:nvPicPr>
        <p:blipFill>
          <a:blip r:embed="rId3" cstate="print"/>
          <a:srcRect/>
          <a:stretch>
            <a:fillRect/>
          </a:stretch>
        </p:blipFill>
        <p:spPr bwMode="auto">
          <a:xfrm>
            <a:off x="2461350" y="2117466"/>
            <a:ext cx="6215106" cy="3456922"/>
          </a:xfrm>
          <a:prstGeom prst="rect">
            <a:avLst/>
          </a:prstGeom>
          <a:noFill/>
        </p:spPr>
      </p:pic>
      <p:pic>
        <p:nvPicPr>
          <p:cNvPr id="12" name="Picture 18" descr="FlechePastel"/>
          <p:cNvPicPr>
            <a:picLocks noChangeAspect="1" noChangeArrowheads="1"/>
          </p:cNvPicPr>
          <p:nvPr/>
        </p:nvPicPr>
        <p:blipFill>
          <a:blip r:embed="rId4" cstate="print"/>
          <a:srcRect/>
          <a:stretch>
            <a:fillRect/>
          </a:stretch>
        </p:blipFill>
        <p:spPr bwMode="auto">
          <a:xfrm rot="13735573">
            <a:off x="1926379" y="5206763"/>
            <a:ext cx="334962" cy="638175"/>
          </a:xfrm>
          <a:prstGeom prst="rect">
            <a:avLst/>
          </a:prstGeom>
          <a:noFill/>
          <a:ln w="9525">
            <a:noFill/>
            <a:miter lim="800000"/>
            <a:headEnd/>
            <a:tailEnd/>
          </a:ln>
        </p:spPr>
      </p:pic>
      <p:pic>
        <p:nvPicPr>
          <p:cNvPr id="13" name="Picture 18" descr="FlechePastel"/>
          <p:cNvPicPr>
            <a:picLocks noChangeAspect="1" noChangeArrowheads="1"/>
          </p:cNvPicPr>
          <p:nvPr/>
        </p:nvPicPr>
        <p:blipFill>
          <a:blip r:embed="rId4" cstate="print"/>
          <a:srcRect/>
          <a:stretch>
            <a:fillRect/>
          </a:stretch>
        </p:blipFill>
        <p:spPr bwMode="auto">
          <a:xfrm rot="13735573">
            <a:off x="2078779" y="2566335"/>
            <a:ext cx="334962" cy="638175"/>
          </a:xfrm>
          <a:prstGeom prst="rect">
            <a:avLst/>
          </a:prstGeom>
          <a:noFill/>
          <a:ln w="9525">
            <a:noFill/>
            <a:miter lim="800000"/>
            <a:headEnd/>
            <a:tailEnd/>
          </a:ln>
        </p:spPr>
      </p:pic>
      <p:pic>
        <p:nvPicPr>
          <p:cNvPr id="14" name="Picture 18" descr="FlechePastel"/>
          <p:cNvPicPr>
            <a:picLocks noChangeAspect="1" noChangeArrowheads="1"/>
          </p:cNvPicPr>
          <p:nvPr/>
        </p:nvPicPr>
        <p:blipFill>
          <a:blip r:embed="rId4" cstate="print"/>
          <a:srcRect/>
          <a:stretch>
            <a:fillRect/>
          </a:stretch>
        </p:blipFill>
        <p:spPr bwMode="auto">
          <a:xfrm rot="13735573">
            <a:off x="1852370" y="2206295"/>
            <a:ext cx="334962" cy="638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plate_ACC_V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alpha val="20000"/>
          </a:srgbClr>
        </a:solidFill>
        <a:ln w="28575">
          <a:solidFill>
            <a:srgbClr val="FF0000"/>
          </a:solidFill>
        </a:ln>
      </a:spPr>
      <a:bodyPr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solidFill>
          <a:schemeClr val="bg1"/>
        </a:solidFill>
      </a:spPr>
      <a:bodyPr/>
      <a:lstStyle>
        <a:defPPr marL="0" marR="0" indent="0" algn="l" defTabSz="914400" rtl="0" eaLnBrk="1" fontAlgn="auto" latinLnBrk="0" hangingPunct="1">
          <a:lnSpc>
            <a:spcPct val="100000"/>
          </a:lnSpc>
          <a:spcBef>
            <a:spcPct val="0"/>
          </a:spcBef>
          <a:spcAft>
            <a:spcPts val="0"/>
          </a:spcAft>
          <a:buClrTx/>
          <a:buSzTx/>
          <a:buFontTx/>
          <a:buNone/>
          <a:tabLst/>
          <a:defRPr kumimoji="0" sz="2800" b="1" i="0" u="none" strike="noStrike" kern="1200" cap="none" spc="0" normalizeH="0" baseline="0" noProof="0" dirty="0" smtClean="0">
            <a:ln>
              <a:noFill/>
            </a:ln>
            <a:solidFill>
              <a:schemeClr val="accent6"/>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Template_ACC_V4</Template>
  <TotalTime>0</TotalTime>
  <Words>2622</Words>
  <Application>Microsoft Office PowerPoint</Application>
  <PresentationFormat>Affichage à l'écran (4:3)</PresentationFormat>
  <Paragraphs>1014</Paragraphs>
  <Slides>84</Slides>
  <Notes>1</Notes>
  <HiddenSlides>0</HiddenSlides>
  <MMClips>0</MMClips>
  <ScaleCrop>false</ScaleCrop>
  <HeadingPairs>
    <vt:vector size="4" baseType="variant">
      <vt:variant>
        <vt:lpstr>Thème</vt:lpstr>
      </vt:variant>
      <vt:variant>
        <vt:i4>1</vt:i4>
      </vt:variant>
      <vt:variant>
        <vt:lpstr>Titres des diapositives</vt:lpstr>
      </vt:variant>
      <vt:variant>
        <vt:i4>84</vt:i4>
      </vt:variant>
    </vt:vector>
  </HeadingPairs>
  <TitlesOfParts>
    <vt:vector size="85" baseType="lpstr">
      <vt:lpstr>Template_ACC_V4</vt:lpstr>
      <vt:lpstr>SAP Basis</vt:lpstr>
      <vt:lpstr>SAP Basis</vt:lpstr>
      <vt:lpstr>Overview</vt:lpstr>
      <vt:lpstr>Overview</vt:lpstr>
      <vt:lpstr>Introduction</vt:lpstr>
      <vt:lpstr>Introduction</vt:lpstr>
      <vt:lpstr>Introduction</vt:lpstr>
      <vt:lpstr>Introduction</vt:lpstr>
      <vt:lpstr>Introduction</vt:lpstr>
      <vt:lpstr>Overview</vt:lpstr>
      <vt:lpstr>Variantes SAP</vt:lpstr>
      <vt:lpstr>Variantes SAP</vt:lpstr>
      <vt:lpstr>Variantes SAP</vt:lpstr>
      <vt:lpstr>Variantes SAP</vt:lpstr>
      <vt:lpstr>Variantes SAP</vt:lpstr>
      <vt:lpstr>Variantes SAP</vt:lpstr>
      <vt:lpstr>Variantes SAP</vt:lpstr>
      <vt:lpstr>Variantes SAP</vt:lpstr>
      <vt:lpstr>Variantes SAP</vt:lpstr>
      <vt:lpstr>Variantes SAP</vt:lpstr>
      <vt:lpstr>Variantes SAP</vt:lpstr>
      <vt:lpstr>Variantes SAP</vt:lpstr>
      <vt:lpstr>Pratique</vt:lpstr>
      <vt:lpstr>Overview</vt:lpstr>
      <vt:lpstr>ALV Grid</vt:lpstr>
      <vt:lpstr>ALV Grid</vt:lpstr>
      <vt:lpstr>ALV Grid</vt:lpstr>
      <vt:lpstr>ALV Grid</vt:lpstr>
      <vt:lpstr>ALV Grid</vt:lpstr>
      <vt:lpstr>ALV Grid</vt:lpstr>
      <vt:lpstr>ALV Grid</vt:lpstr>
      <vt:lpstr>ALV Grid</vt:lpstr>
      <vt:lpstr>ALV Grid</vt:lpstr>
      <vt:lpstr>Overview</vt:lpstr>
      <vt:lpstr>ALV Grid</vt:lpstr>
      <vt:lpstr>ALV Grid</vt:lpstr>
      <vt:lpstr>ALV Grid</vt:lpstr>
      <vt:lpstr>ALV Grid</vt:lpstr>
      <vt:lpstr>ALV Grid</vt:lpstr>
      <vt:lpstr>Overview</vt:lpstr>
      <vt:lpstr>ALV Grid</vt:lpstr>
      <vt:lpstr>ALV Grid</vt:lpstr>
      <vt:lpstr>Overview</vt:lpstr>
      <vt:lpstr>ALV Grid</vt:lpstr>
      <vt:lpstr>ALV Grid</vt:lpstr>
      <vt:lpstr>ALV Grid</vt:lpstr>
      <vt:lpstr>ALV Grid</vt:lpstr>
      <vt:lpstr>ALV Grid</vt:lpstr>
      <vt:lpstr>ALV Grid</vt:lpstr>
      <vt:lpstr>Overview</vt:lpstr>
      <vt:lpstr>ALV Grid</vt:lpstr>
      <vt:lpstr>ALV Grid</vt:lpstr>
      <vt:lpstr>ALV Grid</vt:lpstr>
      <vt:lpstr>ALV Grid</vt:lpstr>
      <vt:lpstr>ALV Grid</vt:lpstr>
      <vt:lpstr>ALV Grid</vt:lpstr>
      <vt:lpstr>Overview</vt:lpstr>
      <vt:lpstr>ALV Grid</vt:lpstr>
      <vt:lpstr>ALV Grid</vt:lpstr>
      <vt:lpstr>ALV Grid</vt:lpstr>
      <vt:lpstr>Overview</vt:lpstr>
      <vt:lpstr>ALV Grid</vt:lpstr>
      <vt:lpstr>ALV Grid</vt:lpstr>
      <vt:lpstr>ALV Grid</vt:lpstr>
      <vt:lpstr>ALV Grid</vt:lpstr>
      <vt:lpstr>ALV Grid</vt:lpstr>
      <vt:lpstr>ALV Grid</vt:lpstr>
      <vt:lpstr>ALV Grid</vt:lpstr>
      <vt:lpstr>Overview</vt:lpstr>
      <vt:lpstr>ALV Grid</vt:lpstr>
      <vt:lpstr>ALV Grid</vt:lpstr>
      <vt:lpstr>ALV Grid</vt:lpstr>
      <vt:lpstr>ALV Grid</vt:lpstr>
      <vt:lpstr>ALV Grid</vt:lpstr>
      <vt:lpstr>Overview</vt:lpstr>
      <vt:lpstr>ALV Grid</vt:lpstr>
      <vt:lpstr>ALV Grid</vt:lpstr>
      <vt:lpstr>ALV Grid</vt:lpstr>
      <vt:lpstr>ALV Grid</vt:lpstr>
      <vt:lpstr>Overview</vt:lpstr>
      <vt:lpstr>ALV Grid</vt:lpstr>
      <vt:lpstr>ALV Grid</vt:lpstr>
      <vt:lpstr>Pratique</vt:lpstr>
      <vt:lpstr>Overview</vt:lpstr>
    </vt:vector>
  </TitlesOfParts>
  <Company>HES-SO Valais // Valais - Wallis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mod</dc:creator>
  <cp:lastModifiedBy>QUESNOT, Mickael</cp:lastModifiedBy>
  <cp:revision>192</cp:revision>
  <dcterms:created xsi:type="dcterms:W3CDTF">2011-11-30T13:15:29Z</dcterms:created>
  <dcterms:modified xsi:type="dcterms:W3CDTF">2013-04-19T07:54:21Z</dcterms:modified>
</cp:coreProperties>
</file>