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4297" r:id="rId1"/>
  </p:sldMasterIdLst>
  <p:notesMasterIdLst>
    <p:notesMasterId r:id="rId25"/>
  </p:notesMasterIdLst>
  <p:sldIdLst>
    <p:sldId id="268" r:id="rId2"/>
    <p:sldId id="269" r:id="rId3"/>
    <p:sldId id="270" r:id="rId4"/>
    <p:sldId id="271" r:id="rId5"/>
    <p:sldId id="272"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Lst>
  <p:sldSz cx="9144000" cy="6858000" type="screen4x3"/>
  <p:notesSz cx="6858000" cy="9144000"/>
  <p:defaultTextStyle>
    <a:defPPr>
      <a:defRPr lang="en-GB"/>
    </a:defPPr>
    <a:lvl1pPr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1pPr>
    <a:lvl2pPr marL="4572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2pPr>
    <a:lvl3pPr marL="9144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3pPr>
    <a:lvl4pPr marL="13716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4pPr>
    <a:lvl5pPr marL="18288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fr-FR"/>
          </a:p>
        </p:txBody>
      </p:sp>
      <p:sp>
        <p:nvSpPr>
          <p:cNvPr id="3074"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5"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6"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7" name="Rectangle 5"/>
          <p:cNvSpPr>
            <a:spLocks noGrp="1" noChangeArrowheads="1"/>
          </p:cNvSpPr>
          <p:nvPr>
            <p:ph type="hdr"/>
          </p:nvPr>
        </p:nvSpPr>
        <p:spPr bwMode="auto">
          <a:xfrm>
            <a:off x="0"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78" name="Rectangle 6"/>
          <p:cNvSpPr>
            <a:spLocks noGrp="1" noChangeArrowheads="1"/>
          </p:cNvSpPr>
          <p:nvPr>
            <p:ph type="dt"/>
          </p:nvPr>
        </p:nvSpPr>
        <p:spPr bwMode="auto">
          <a:xfrm>
            <a:off x="3884613"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12296" name="Rectangle 7"/>
          <p:cNvSpPr>
            <a:spLocks noGrp="1" noRot="1" noChangeAspect="1" noChangeArrowheads="1"/>
          </p:cNvSpPr>
          <p:nvPr>
            <p:ph type="sldImg"/>
          </p:nvPr>
        </p:nvSpPr>
        <p:spPr bwMode="auto">
          <a:xfrm>
            <a:off x="1143000" y="685800"/>
            <a:ext cx="4565650" cy="3427413"/>
          </a:xfrm>
          <a:prstGeom prst="rect">
            <a:avLst/>
          </a:prstGeom>
          <a:solidFill>
            <a:srgbClr val="FFFFFF"/>
          </a:solidFill>
          <a:ln w="9360">
            <a:solidFill>
              <a:srgbClr val="000000"/>
            </a:solidFill>
            <a:miter lim="800000"/>
            <a:headEnd/>
            <a:tailEnd/>
          </a:ln>
        </p:spPr>
      </p:sp>
      <p:sp>
        <p:nvSpPr>
          <p:cNvPr id="3080" name="Rectangle 8"/>
          <p:cNvSpPr>
            <a:spLocks noGrp="1" noChangeArrowheads="1"/>
          </p:cNvSpPr>
          <p:nvPr>
            <p:ph type="body"/>
          </p:nvPr>
        </p:nvSpPr>
        <p:spPr bwMode="auto">
          <a:xfrm>
            <a:off x="685800" y="4343400"/>
            <a:ext cx="5480050"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fr-FR" noProof="0" smtClean="0"/>
          </a:p>
        </p:txBody>
      </p:sp>
      <p:sp>
        <p:nvSpPr>
          <p:cNvPr id="3081" name="Rectangle 9"/>
          <p:cNvSpPr>
            <a:spLocks noGrp="1" noChangeArrowheads="1"/>
          </p:cNvSpPr>
          <p:nvPr>
            <p:ph type="ftr"/>
          </p:nvPr>
        </p:nvSpPr>
        <p:spPr bwMode="auto">
          <a:xfrm>
            <a:off x="0"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82" name="Rectangle 10"/>
          <p:cNvSpPr>
            <a:spLocks noGrp="1" noChangeArrowheads="1"/>
          </p:cNvSpPr>
          <p:nvPr>
            <p:ph type="sldNum"/>
          </p:nvPr>
        </p:nvSpPr>
        <p:spPr bwMode="auto">
          <a:xfrm>
            <a:off x="3884613"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fld id="{9EB42D98-C40E-4C61-88AA-FF6581379A33}" type="slidenum">
              <a:rPr lang="en-GB"/>
              <a:pPr>
                <a:defRPr/>
              </a:pPr>
              <a:t>‹N°›</a:t>
            </a:fld>
            <a:endParaRPr lang="en-GB"/>
          </a:p>
        </p:txBody>
      </p:sp>
    </p:spTree>
    <p:extLst>
      <p:ext uri="{BB962C8B-B14F-4D97-AF65-F5344CB8AC3E}">
        <p14:creationId xmlns:p14="http://schemas.microsoft.com/office/powerpoint/2010/main" val="1179215121"/>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2" cstate="print"/>
          <a:srcRect t="33333"/>
          <a:stretch>
            <a:fillRect/>
          </a:stretch>
        </p:blipFill>
        <p:spPr>
          <a:xfrm>
            <a:off x="0" y="0"/>
            <a:ext cx="9144000" cy="4572000"/>
          </a:xfrm>
          <a:prstGeom prst="rect">
            <a:avLst/>
          </a:prstGeom>
        </p:spPr>
      </p:pic>
      <p:sp>
        <p:nvSpPr>
          <p:cNvPr id="4" name="Date Placeholder 3"/>
          <p:cNvSpPr>
            <a:spLocks noGrp="1"/>
          </p:cNvSpPr>
          <p:nvPr>
            <p:ph type="dt" sz="half" idx="10"/>
          </p:nvPr>
        </p:nvSpPr>
        <p:spPr/>
        <p:txBody>
          <a:bodyPr/>
          <a:lstStyle/>
          <a:p>
            <a:pPr>
              <a:defRPr/>
            </a:pPr>
            <a:fld id="{60143619-AA58-42C9-BE19-D3C91726FA76}" type="datetime1">
              <a:rPr lang="fr-FR" smtClean="0"/>
              <a:pPr>
                <a:defRPr/>
              </a:pPr>
              <a:t>03/12/2012</a:t>
            </a:fld>
            <a:endParaRPr lang="en-GB"/>
          </a:p>
        </p:txBody>
      </p:sp>
      <p:sp>
        <p:nvSpPr>
          <p:cNvPr id="5" name="Footer Placeholder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Slide Number Placeholder 5"/>
          <p:cNvSpPr>
            <a:spLocks noGrp="1"/>
          </p:cNvSpPr>
          <p:nvPr>
            <p:ph type="sldNum" sz="quarter" idx="12"/>
          </p:nvPr>
        </p:nvSpPr>
        <p:spPr/>
        <p:txBody>
          <a:bodyPr/>
          <a:lstStyle/>
          <a:p>
            <a:pPr>
              <a:defRPr/>
            </a:pPr>
            <a:fld id="{C178E329-0E90-4061-AE68-194B7A06BB58}" type="slidenum">
              <a:rPr lang="en-GB" smtClean="0"/>
              <a:pPr>
                <a:defRPr/>
              </a:pPr>
              <a:t>‹N°›</a:t>
            </a:fld>
            <a:endParaRPr lang="en-GB"/>
          </a:p>
        </p:txBody>
      </p:sp>
      <p:sp>
        <p:nvSpPr>
          <p:cNvPr id="3" name="Subtitle 2"/>
          <p:cNvSpPr>
            <a:spLocks noGrp="1"/>
          </p:cNvSpPr>
          <p:nvPr>
            <p:ph type="subTitle" idx="1"/>
          </p:nvPr>
        </p:nvSpPr>
        <p:spPr>
          <a:xfrm>
            <a:off x="1219200" y="3886200"/>
            <a:ext cx="6400800" cy="1752600"/>
          </a:xfrm>
        </p:spPr>
        <p:txBody>
          <a:bodyPr>
            <a:normAutofit/>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en-US" dirty="0"/>
          </a:p>
        </p:txBody>
      </p:sp>
      <p:sp>
        <p:nvSpPr>
          <p:cNvPr id="2" name="Title 1"/>
          <p:cNvSpPr>
            <a:spLocks noGrp="1"/>
          </p:cNvSpPr>
          <p:nvPr>
            <p:ph type="ctrTitle"/>
          </p:nvPr>
        </p:nvSpPr>
        <p:spPr>
          <a:xfrm>
            <a:off x="685800" y="2007888"/>
            <a:ext cx="7772400" cy="1470025"/>
          </a:xfrm>
        </p:spPr>
        <p:txBody>
          <a:bodyPr/>
          <a:lstStyle>
            <a:lvl1pPr algn="ctr">
              <a:defRPr sz="3200"/>
            </a:lvl1pPr>
          </a:lstStyle>
          <a:p>
            <a:r>
              <a:rPr lang="fr-FR" smtClean="0"/>
              <a:t>Modifiez le style du titre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pPr>
              <a:defRPr/>
            </a:pPr>
            <a:fld id="{EBA05C0A-8C9D-4F5E-B98F-9CB9C1919C45}" type="datetime1">
              <a:rPr lang="fr-FR" smtClean="0"/>
              <a:pPr>
                <a:defRPr/>
              </a:pPr>
              <a:t>03/12/2012</a:t>
            </a:fld>
            <a:endParaRPr lang="en-GB"/>
          </a:p>
        </p:txBody>
      </p:sp>
      <p:sp>
        <p:nvSpPr>
          <p:cNvPr id="5" name="Footer Placeholder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Slide Number Placeholder 5"/>
          <p:cNvSpPr>
            <a:spLocks noGrp="1"/>
          </p:cNvSpPr>
          <p:nvPr>
            <p:ph type="sldNum" sz="quarter" idx="12"/>
          </p:nvPr>
        </p:nvSpPr>
        <p:spPr/>
        <p:txBody>
          <a:bodyPr/>
          <a:lstStyle/>
          <a:p>
            <a:pPr>
              <a:defRPr/>
            </a:pPr>
            <a:fld id="{0CA72B1C-F99D-42E9-83F8-3CB5BD96AB21}" type="slidenum">
              <a:rPr lang="en-GB" smtClean="0"/>
              <a:pPr>
                <a:defRPr/>
              </a:pPr>
              <a:t>‹N°›</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fr-FR" smtClean="0"/>
              <a:t>Modifiez le style du titre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pPr>
              <a:defRPr/>
            </a:pPr>
            <a:fld id="{6A6C83D5-9D85-45D4-89D4-E6A127D68544}" type="datetime1">
              <a:rPr lang="fr-FR" smtClean="0"/>
              <a:pPr>
                <a:defRPr/>
              </a:pPr>
              <a:t>03/12/2012</a:t>
            </a:fld>
            <a:endParaRPr lang="en-GB"/>
          </a:p>
        </p:txBody>
      </p:sp>
      <p:sp>
        <p:nvSpPr>
          <p:cNvPr id="5" name="Footer Placeholder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Slide Number Placeholder 5"/>
          <p:cNvSpPr>
            <a:spLocks noGrp="1"/>
          </p:cNvSpPr>
          <p:nvPr>
            <p:ph type="sldNum" sz="quarter" idx="12"/>
          </p:nvPr>
        </p:nvSpPr>
        <p:spPr/>
        <p:txBody>
          <a:bodyPr/>
          <a:lstStyle/>
          <a:p>
            <a:pPr>
              <a:defRPr/>
            </a:pPr>
            <a:fld id="{D23D86ED-2617-4431-869A-31F7177F2561}" type="slidenum">
              <a:rPr lang="en-GB" smtClean="0"/>
              <a:pPr>
                <a:defRPr/>
              </a:pPr>
              <a:t>‹N°›</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lvl1pPr>
              <a:defRPr sz="1600"/>
            </a:lvl1pPr>
          </a:lstStyle>
          <a:p>
            <a:r>
              <a:rPr lang="fr-FR" smtClean="0"/>
              <a:t>Modifiez le style du titre</a:t>
            </a:r>
            <a:endParaRPr lang="en-US" dirty="0"/>
          </a:p>
        </p:txBody>
      </p:sp>
      <p:sp>
        <p:nvSpPr>
          <p:cNvPr id="4" name="Date Placeholder 3"/>
          <p:cNvSpPr>
            <a:spLocks noGrp="1"/>
          </p:cNvSpPr>
          <p:nvPr>
            <p:ph type="dt" sz="half" idx="10"/>
          </p:nvPr>
        </p:nvSpPr>
        <p:spPr/>
        <p:txBody>
          <a:bodyPr/>
          <a:lstStyle/>
          <a:p>
            <a:pPr>
              <a:defRPr/>
            </a:pPr>
            <a:fld id="{59C21669-1926-4204-BC91-2C1C4E5257E3}" type="datetime1">
              <a:rPr lang="fr-FR" smtClean="0"/>
              <a:pPr>
                <a:defRPr/>
              </a:pPr>
              <a:t>03/12/2012</a:t>
            </a:fld>
            <a:endParaRPr lang="en-GB"/>
          </a:p>
        </p:txBody>
      </p:sp>
      <p:sp>
        <p:nvSpPr>
          <p:cNvPr id="5" name="Footer Placeholder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Slide Number Placeholder 5"/>
          <p:cNvSpPr>
            <a:spLocks noGrp="1"/>
          </p:cNvSpPr>
          <p:nvPr>
            <p:ph type="sldNum" sz="quarter" idx="12"/>
          </p:nvPr>
        </p:nvSpPr>
        <p:spPr/>
        <p:txBody>
          <a:bodyPr/>
          <a:lstStyle/>
          <a:p>
            <a:pPr>
              <a:defRPr/>
            </a:pPr>
            <a:fld id="{62B3A145-B4E2-4219-A370-C1A1C232B7E4}" type="slidenum">
              <a:rPr lang="en-GB" smtClean="0"/>
              <a:pPr>
                <a:defRPr/>
              </a:pPr>
              <a:t>‹N°›</a:t>
            </a:fld>
            <a:endParaRPr lang="en-GB"/>
          </a:p>
        </p:txBody>
      </p:sp>
      <p:sp>
        <p:nvSpPr>
          <p:cNvPr id="8" name="Content Placeholder 7"/>
          <p:cNvSpPr>
            <a:spLocks noGrp="1"/>
          </p:cNvSpPr>
          <p:nvPr>
            <p:ph sz="quarter" idx="13"/>
          </p:nvPr>
        </p:nvSpPr>
        <p:spPr>
          <a:xfrm>
            <a:off x="609600" y="1600200"/>
            <a:ext cx="7924800" cy="41148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3200" b="0" i="0" cap="all" baseline="0"/>
            </a:lvl1pPr>
          </a:lstStyle>
          <a:p>
            <a:r>
              <a:rPr lang="fr-FR" smtClean="0"/>
              <a:t>Modifiez le style du titre</a:t>
            </a:r>
            <a:endParaRPr lang="en-US" dirty="0"/>
          </a:p>
        </p:txBody>
      </p:sp>
      <p:sp>
        <p:nvSpPr>
          <p:cNvPr id="3" name="Text Placeholder 2"/>
          <p:cNvSpPr>
            <a:spLocks noGrp="1"/>
          </p:cNvSpPr>
          <p:nvPr>
            <p:ph type="body" idx="1"/>
          </p:nvPr>
        </p:nvSpPr>
        <p:spPr>
          <a:xfrm>
            <a:off x="609600" y="3462338"/>
            <a:ext cx="7885113" cy="1500187"/>
          </a:xfrm>
        </p:spPr>
        <p:txBody>
          <a:bodyPr anchor="b">
            <a:normAutofit/>
          </a:bodyPr>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pPr>
              <a:defRPr/>
            </a:pPr>
            <a:fld id="{D959B06D-E178-473F-8834-651EAF1098E8}" type="datetime1">
              <a:rPr lang="fr-FR" smtClean="0"/>
              <a:pPr>
                <a:defRPr/>
              </a:pPr>
              <a:t>03/12/2012</a:t>
            </a:fld>
            <a:endParaRPr lang="en-GB"/>
          </a:p>
        </p:txBody>
      </p:sp>
      <p:sp>
        <p:nvSpPr>
          <p:cNvPr id="5" name="Footer Placeholder 4"/>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6" name="Slide Number Placeholder 5"/>
          <p:cNvSpPr>
            <a:spLocks noGrp="1"/>
          </p:cNvSpPr>
          <p:nvPr>
            <p:ph type="sldNum" sz="quarter" idx="12"/>
          </p:nvPr>
        </p:nvSpPr>
        <p:spPr/>
        <p:txBody>
          <a:bodyPr/>
          <a:lstStyle/>
          <a:p>
            <a:pPr>
              <a:defRPr/>
            </a:pPr>
            <a:fld id="{A7355192-DF09-4BD9-B57F-C608D0B63F00}" type="slidenum">
              <a:rPr lang="en-GB" smtClean="0"/>
              <a:pPr>
                <a:defRPr/>
              </a:pPr>
              <a:t>‹N°›</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smtClean="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smtClean="0"/>
          </a:p>
        </p:txBody>
      </p:sp>
      <p:sp>
        <p:nvSpPr>
          <p:cNvPr id="2" name="Title 1"/>
          <p:cNvSpPr>
            <a:spLocks noGrp="1"/>
          </p:cNvSpPr>
          <p:nvPr>
            <p:ph type="title"/>
          </p:nvPr>
        </p:nvSpPr>
        <p:spPr>
          <a:xfrm>
            <a:off x="609600" y="274638"/>
            <a:ext cx="7924800" cy="1143000"/>
          </a:xfrm>
        </p:spPr>
        <p:txBody>
          <a:bodyPr/>
          <a:lstStyle/>
          <a:p>
            <a:r>
              <a:rPr lang="fr-FR" smtClean="0"/>
              <a:t>Modifiez le style du titre</a:t>
            </a:r>
            <a:endParaRPr lang="en-US" dirty="0"/>
          </a:p>
        </p:txBody>
      </p:sp>
      <p:sp>
        <p:nvSpPr>
          <p:cNvPr id="5" name="Date Placeholder 4"/>
          <p:cNvSpPr>
            <a:spLocks noGrp="1"/>
          </p:cNvSpPr>
          <p:nvPr>
            <p:ph type="dt" sz="half" idx="10"/>
          </p:nvPr>
        </p:nvSpPr>
        <p:spPr/>
        <p:txBody>
          <a:bodyPr/>
          <a:lstStyle/>
          <a:p>
            <a:pPr>
              <a:defRPr/>
            </a:pPr>
            <a:fld id="{C7276F25-A4AE-4D4E-83E4-BD57DEA19321}" type="datetime1">
              <a:rPr lang="fr-FR" smtClean="0"/>
              <a:pPr>
                <a:defRPr/>
              </a:pPr>
              <a:t>03/12/2012</a:t>
            </a:fld>
            <a:endParaRPr lang="en-GB"/>
          </a:p>
        </p:txBody>
      </p:sp>
      <p:sp>
        <p:nvSpPr>
          <p:cNvPr id="6" name="Footer Placeholder 5"/>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7" name="Slide Number Placeholder 6"/>
          <p:cNvSpPr>
            <a:spLocks noGrp="1"/>
          </p:cNvSpPr>
          <p:nvPr>
            <p:ph type="sldNum" sz="quarter" idx="12"/>
          </p:nvPr>
        </p:nvSpPr>
        <p:spPr/>
        <p:txBody>
          <a:bodyPr/>
          <a:lstStyle/>
          <a:p>
            <a:pPr>
              <a:defRPr/>
            </a:pPr>
            <a:fld id="{4FC222FB-AC7C-437D-9A55-AFB1B2A78910}" type="slidenum">
              <a:rPr lang="en-GB" smtClean="0"/>
              <a:pPr>
                <a:defRPr/>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smtClean="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smtClean="0"/>
          </a:p>
        </p:txBody>
      </p:sp>
      <p:sp>
        <p:nvSpPr>
          <p:cNvPr id="2" name="Title 1"/>
          <p:cNvSpPr>
            <a:spLocks noGrp="1"/>
          </p:cNvSpPr>
          <p:nvPr>
            <p:ph type="title"/>
          </p:nvPr>
        </p:nvSpPr>
        <p:spPr>
          <a:xfrm>
            <a:off x="609600" y="274638"/>
            <a:ext cx="7924800" cy="1143000"/>
          </a:xfrm>
        </p:spPr>
        <p:txBody>
          <a:bodyPr/>
          <a:lstStyle>
            <a:lvl1pPr>
              <a:defRPr/>
            </a:lvl1pPr>
          </a:lstStyle>
          <a:p>
            <a:r>
              <a:rPr lang="fr-FR" smtClean="0"/>
              <a:t>Modifiez le style du titre</a:t>
            </a:r>
            <a:endParaRPr lang="en-US" dirty="0"/>
          </a:p>
        </p:txBody>
      </p:sp>
      <p:sp>
        <p:nvSpPr>
          <p:cNvPr id="3" name="Text Placeholder 2"/>
          <p:cNvSpPr>
            <a:spLocks noGrp="1"/>
          </p:cNvSpPr>
          <p:nvPr>
            <p:ph type="body" idx="1"/>
          </p:nvPr>
        </p:nvSpPr>
        <p:spPr>
          <a:xfrm>
            <a:off x="609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5" name="Text Placeholder 4"/>
          <p:cNvSpPr>
            <a:spLocks noGrp="1"/>
          </p:cNvSpPr>
          <p:nvPr>
            <p:ph type="body" sz="quarter" idx="3"/>
          </p:nvPr>
        </p:nvSpPr>
        <p:spPr>
          <a:xfrm>
            <a:off x="4800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7" name="Date Placeholder 6"/>
          <p:cNvSpPr>
            <a:spLocks noGrp="1"/>
          </p:cNvSpPr>
          <p:nvPr>
            <p:ph type="dt" sz="half" idx="10"/>
          </p:nvPr>
        </p:nvSpPr>
        <p:spPr/>
        <p:txBody>
          <a:bodyPr/>
          <a:lstStyle/>
          <a:p>
            <a:pPr>
              <a:defRPr/>
            </a:pPr>
            <a:fld id="{CDFEEB10-8F6C-4618-AAE7-8B30DF66D31B}" type="datetime1">
              <a:rPr lang="fr-FR" smtClean="0"/>
              <a:pPr>
                <a:defRPr/>
              </a:pPr>
              <a:t>03/12/2012</a:t>
            </a:fld>
            <a:endParaRPr lang="en-GB"/>
          </a:p>
        </p:txBody>
      </p:sp>
      <p:sp>
        <p:nvSpPr>
          <p:cNvPr id="8" name="Footer Placeholder 7"/>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9" name="Slide Number Placeholder 8"/>
          <p:cNvSpPr>
            <a:spLocks noGrp="1"/>
          </p:cNvSpPr>
          <p:nvPr>
            <p:ph type="sldNum" sz="quarter" idx="12"/>
          </p:nvPr>
        </p:nvSpPr>
        <p:spPr/>
        <p:txBody>
          <a:bodyPr/>
          <a:lstStyle/>
          <a:p>
            <a:pPr>
              <a:defRPr/>
            </a:pPr>
            <a:fld id="{69F9972E-B32E-4B89-8BFC-FDC53D233070}" type="slidenum">
              <a:rPr lang="en-GB" smtClean="0"/>
              <a:pPr>
                <a:defRPr/>
              </a:pPr>
              <a:t>‹N°›</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pPr>
              <a:defRPr/>
            </a:pPr>
            <a:fld id="{59A1C8BB-94EC-48E1-AE97-677B1C370306}" type="datetime1">
              <a:rPr lang="fr-FR" smtClean="0"/>
              <a:pPr>
                <a:defRPr/>
              </a:pPr>
              <a:t>03/12/2012</a:t>
            </a:fld>
            <a:endParaRPr lang="en-GB"/>
          </a:p>
        </p:txBody>
      </p:sp>
      <p:sp>
        <p:nvSpPr>
          <p:cNvPr id="4" name="Footer Placeholder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Slide Number Placeholder 4"/>
          <p:cNvSpPr>
            <a:spLocks noGrp="1"/>
          </p:cNvSpPr>
          <p:nvPr>
            <p:ph type="sldNum" sz="quarter" idx="12"/>
          </p:nvPr>
        </p:nvSpPr>
        <p:spPr/>
        <p:txBody>
          <a:bodyPr/>
          <a:lstStyle/>
          <a:p>
            <a:pPr>
              <a:defRPr/>
            </a:pPr>
            <a:fld id="{70F45BB4-B74E-439A-BEC8-D69268510359}" type="slidenum">
              <a:rPr lang="en-GB" smtClean="0"/>
              <a:pPr>
                <a:defRPr/>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5845517B-123D-4759-B02D-544E65C1E857}" type="datetime1">
              <a:rPr lang="fr-FR" smtClean="0"/>
              <a:pPr>
                <a:defRPr/>
              </a:pPr>
              <a:t>03/12/2012</a:t>
            </a:fld>
            <a:endParaRPr lang="en-GB"/>
          </a:p>
        </p:txBody>
      </p:sp>
      <p:sp>
        <p:nvSpPr>
          <p:cNvPr id="3" name="Footer Placeholder 2"/>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4" name="Slide Number Placeholder 3"/>
          <p:cNvSpPr>
            <a:spLocks noGrp="1"/>
          </p:cNvSpPr>
          <p:nvPr>
            <p:ph type="sldNum" sz="quarter" idx="12"/>
          </p:nvPr>
        </p:nvSpPr>
        <p:spPr/>
        <p:txBody>
          <a:bodyPr/>
          <a:lstStyle/>
          <a:p>
            <a:pPr>
              <a:defRPr/>
            </a:pPr>
            <a:fld id="{7647A7FA-854E-4A49-899C-BCAB66229742}" type="slidenum">
              <a:rPr lang="en-GB" smtClean="0"/>
              <a:pPr>
                <a:defRPr/>
              </a:pPr>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2" name="Title 1"/>
          <p:cNvSpPr>
            <a:spLocks noGrp="1"/>
          </p:cNvSpPr>
          <p:nvPr>
            <p:ph type="title"/>
          </p:nvPr>
        </p:nvSpPr>
        <p:spPr>
          <a:xfrm>
            <a:off x="612648" y="1447800"/>
            <a:ext cx="2971800" cy="1097280"/>
          </a:xfrm>
        </p:spPr>
        <p:txBody>
          <a:bodyPr anchor="b"/>
          <a:lstStyle>
            <a:lvl1pPr algn="l">
              <a:defRPr sz="1800" b="0" i="0" cap="none" baseline="0">
                <a:solidFill>
                  <a:schemeClr val="tx2"/>
                </a:solidFill>
              </a:defRPr>
            </a:lvl1pPr>
          </a:lstStyle>
          <a:p>
            <a:r>
              <a:rPr lang="fr-FR" smtClean="0"/>
              <a:t>Modifiez le style du titre</a:t>
            </a:r>
            <a:endParaRPr lang="en-US" dirty="0"/>
          </a:p>
        </p:txBody>
      </p:sp>
      <p:sp>
        <p:nvSpPr>
          <p:cNvPr id="4" name="Text Placeholder 3"/>
          <p:cNvSpPr>
            <a:spLocks noGrp="1"/>
          </p:cNvSpPr>
          <p:nvPr>
            <p:ph type="body" sz="half" idx="2"/>
          </p:nvPr>
        </p:nvSpPr>
        <p:spPr>
          <a:xfrm>
            <a:off x="612648" y="2547891"/>
            <a:ext cx="2971800" cy="3167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pPr>
              <a:defRPr/>
            </a:pPr>
            <a:fld id="{31243A83-1DC5-4954-AB32-55190848BB7D}" type="datetime1">
              <a:rPr lang="fr-FR" smtClean="0"/>
              <a:pPr>
                <a:defRPr/>
              </a:pPr>
              <a:t>03/12/2012</a:t>
            </a:fld>
            <a:endParaRPr lang="en-GB"/>
          </a:p>
        </p:txBody>
      </p:sp>
      <p:sp>
        <p:nvSpPr>
          <p:cNvPr id="6" name="Footer Placeholder 5"/>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7" name="Slide Number Placeholder 6"/>
          <p:cNvSpPr>
            <a:spLocks noGrp="1"/>
          </p:cNvSpPr>
          <p:nvPr>
            <p:ph type="sldNum" sz="quarter" idx="12"/>
          </p:nvPr>
        </p:nvSpPr>
        <p:spPr/>
        <p:txBody>
          <a:bodyPr/>
          <a:lstStyle/>
          <a:p>
            <a:pPr>
              <a:defRPr/>
            </a:pPr>
            <a:fld id="{13D82A1A-C33F-49D8-BA42-5C3ACFFC42A7}" type="slidenum">
              <a:rPr lang="en-GB" smtClean="0"/>
              <a:pPr>
                <a:defRPr/>
              </a:pPr>
              <a:t>‹N°›</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pic>
        <p:nvPicPr>
          <p:cNvPr id="11" name="Picture 10" descr="horizon.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609600" y="1447800"/>
            <a:ext cx="2971800" cy="1097280"/>
          </a:xfrm>
        </p:spPr>
        <p:txBody>
          <a:bodyPr anchor="b"/>
          <a:lstStyle>
            <a:lvl1pPr algn="l">
              <a:defRPr sz="1800" b="0" i="0" cap="none" baseline="0">
                <a:solidFill>
                  <a:schemeClr val="tx2"/>
                </a:solidFill>
              </a:defRPr>
            </a:lvl1pPr>
          </a:lstStyle>
          <a:p>
            <a:r>
              <a:rPr lang="fr-FR" smtClean="0"/>
              <a:t>Modifiez le style du titre</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609600" y="2547890"/>
            <a:ext cx="2971800" cy="2405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pPr>
              <a:defRPr/>
            </a:pPr>
            <a:fld id="{15C99200-6D1D-4EE8-8FE1-A53F137E9A10}" type="datetime1">
              <a:rPr lang="fr-FR" smtClean="0"/>
              <a:pPr>
                <a:defRPr/>
              </a:pPr>
              <a:t>03/12/2012</a:t>
            </a:fld>
            <a:endParaRPr lang="en-GB"/>
          </a:p>
        </p:txBody>
      </p:sp>
      <p:sp>
        <p:nvSpPr>
          <p:cNvPr id="6" name="Footer Placeholder 5"/>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7" name="Slide Number Placeholder 6"/>
          <p:cNvSpPr>
            <a:spLocks noGrp="1"/>
          </p:cNvSpPr>
          <p:nvPr>
            <p:ph type="sldNum" sz="quarter" idx="12"/>
          </p:nvPr>
        </p:nvSpPr>
        <p:spPr/>
        <p:txBody>
          <a:bodyPr/>
          <a:lstStyle/>
          <a:p>
            <a:pPr>
              <a:defRPr/>
            </a:pPr>
            <a:fld id="{79F1AE72-7784-4231-ACEA-49B0350CB2C9}" type="slidenum">
              <a:rPr lang="en-GB" smtClean="0"/>
              <a:pPr>
                <a:defRPr/>
              </a:pPr>
              <a:t>‹N°›</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fr-FR" smtClean="0"/>
              <a:t>Modifiez le style du titre</a:t>
            </a:r>
            <a:endParaRPr lang="en-US" dirty="0"/>
          </a:p>
        </p:txBody>
      </p:sp>
      <p:sp>
        <p:nvSpPr>
          <p:cNvPr id="3" name="Text Placeholder 2"/>
          <p:cNvSpPr>
            <a:spLocks noGrp="1"/>
          </p:cNvSpPr>
          <p:nvPr>
            <p:ph type="body" idx="1"/>
          </p:nvPr>
        </p:nvSpPr>
        <p:spPr>
          <a:xfrm>
            <a:off x="609600" y="1600200"/>
            <a:ext cx="79248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smtClean="0"/>
          </a:p>
        </p:txBody>
      </p:sp>
      <p:sp>
        <p:nvSpPr>
          <p:cNvPr id="4" name="Date Placeholder 3"/>
          <p:cNvSpPr>
            <a:spLocks noGrp="1"/>
          </p:cNvSpPr>
          <p:nvPr>
            <p:ph type="dt" sz="half" idx="2"/>
          </p:nvPr>
        </p:nvSpPr>
        <p:spPr>
          <a:xfrm>
            <a:off x="5715000" y="6356350"/>
            <a:ext cx="1524000" cy="365125"/>
          </a:xfrm>
          <a:prstGeom prst="rect">
            <a:avLst/>
          </a:prstGeom>
        </p:spPr>
        <p:txBody>
          <a:bodyPr vert="horz" lIns="91440" tIns="45720" rIns="91440" bIns="45720" rtlCol="0" anchor="ctr"/>
          <a:lstStyle>
            <a:lvl1pPr algn="r">
              <a:defRPr sz="1000" strike="noStrike" spc="60" baseline="0">
                <a:solidFill>
                  <a:schemeClr val="tx1"/>
                </a:solidFill>
              </a:defRPr>
            </a:lvl1pPr>
          </a:lstStyle>
          <a:p>
            <a:pPr>
              <a:defRPr/>
            </a:pPr>
            <a:fld id="{2101D9F4-5D8F-409A-B164-7CB5581879CB}" type="datetime1">
              <a:rPr lang="fr-FR" smtClean="0"/>
              <a:pPr>
                <a:defRPr/>
              </a:pPr>
              <a:t>03/12/2012</a:t>
            </a:fld>
            <a:endParaRPr lang="en-GB"/>
          </a:p>
        </p:txBody>
      </p:sp>
      <p:sp>
        <p:nvSpPr>
          <p:cNvPr id="5" name="Footer Placeholder 4"/>
          <p:cNvSpPr>
            <a:spLocks noGrp="1"/>
          </p:cNvSpPr>
          <p:nvPr>
            <p:ph type="ftr" sz="quarter" idx="3"/>
          </p:nvPr>
        </p:nvSpPr>
        <p:spPr>
          <a:xfrm>
            <a:off x="609600" y="6356350"/>
            <a:ext cx="2895600" cy="365125"/>
          </a:xfrm>
          <a:prstGeom prst="rect">
            <a:avLst/>
          </a:prstGeom>
        </p:spPr>
        <p:txBody>
          <a:bodyPr vert="horz" lIns="91440" tIns="45720" rIns="91440" bIns="45720" rtlCol="0" anchor="ctr"/>
          <a:lstStyle>
            <a:lvl1pPr algn="l">
              <a:defRPr sz="1000" cap="all" spc="60" baseline="0">
                <a:solidFill>
                  <a:schemeClr val="tx1"/>
                </a:solidFill>
              </a:defRPr>
            </a:lvl1pPr>
          </a:lstStyle>
          <a:p>
            <a:pPr>
              <a:defRPr/>
            </a:pPr>
            <a:r>
              <a:rPr lang="fr-FR" smtClean="0"/>
              <a:t>Sharesap.com®. Copyright©. Tous droits réservés. Par Mickael QUESNOT</a:t>
            </a:r>
            <a:endParaRPr lang="en-GB"/>
          </a:p>
        </p:txBody>
      </p:sp>
      <p:sp>
        <p:nvSpPr>
          <p:cNvPr id="6" name="Slide Number Placeholder 5"/>
          <p:cNvSpPr>
            <a:spLocks noGrp="1"/>
          </p:cNvSpPr>
          <p:nvPr>
            <p:ph type="sldNum" sz="quarter" idx="4"/>
          </p:nvPr>
        </p:nvSpPr>
        <p:spPr>
          <a:xfrm>
            <a:off x="7543800" y="6356350"/>
            <a:ext cx="990600" cy="365125"/>
          </a:xfrm>
          <a:prstGeom prst="rect">
            <a:avLst/>
          </a:prstGeom>
        </p:spPr>
        <p:txBody>
          <a:bodyPr vert="horz" lIns="91440" tIns="45720" rIns="91440" bIns="45720" rtlCol="0" anchor="ctr"/>
          <a:lstStyle>
            <a:lvl1pPr algn="r">
              <a:defRPr sz="1100" baseline="0">
                <a:solidFill>
                  <a:schemeClr val="tx1"/>
                </a:solidFill>
              </a:defRPr>
            </a:lvl1pPr>
          </a:lstStyle>
          <a:p>
            <a:pPr>
              <a:defRPr/>
            </a:pPr>
            <a:fld id="{42CE6BC5-E280-4217-A4D4-7FCB0C000197}" type="slidenum">
              <a:rPr lang="en-GB" smtClean="0"/>
              <a:pPr>
                <a:defRPr/>
              </a:pPr>
              <a:t>‹N°›</a:t>
            </a:fld>
            <a:endParaRPr lang="en-GB"/>
          </a:p>
        </p:txBody>
      </p:sp>
    </p:spTree>
  </p:cSld>
  <p:clrMap bg1="dk1" tx1="lt1" bg2="dk2" tx2="lt2" accent1="accent1" accent2="accent2" accent3="accent3" accent4="accent4" accent5="accent5" accent6="accent6" hlink="hlink" folHlink="folHlink"/>
  <p:sldLayoutIdLst>
    <p:sldLayoutId id="2147484298" r:id="rId1"/>
    <p:sldLayoutId id="2147484299" r:id="rId2"/>
    <p:sldLayoutId id="2147484300" r:id="rId3"/>
    <p:sldLayoutId id="2147484301" r:id="rId4"/>
    <p:sldLayoutId id="2147484302" r:id="rId5"/>
    <p:sldLayoutId id="2147484303" r:id="rId6"/>
    <p:sldLayoutId id="2147484304" r:id="rId7"/>
    <p:sldLayoutId id="2147484305" r:id="rId8"/>
    <p:sldLayoutId id="2147484306" r:id="rId9"/>
    <p:sldLayoutId id="2147484307" r:id="rId10"/>
    <p:sldLayoutId id="2147484308" r:id="rId11"/>
  </p:sldLayoutIdLst>
  <p:hf hdr="0"/>
  <p:txStyles>
    <p:title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tmp"/><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tmp"/><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tmp"/><Relationship Id="rId2" Type="http://schemas.openxmlformats.org/officeDocument/2006/relationships/hyperlink" Target="http://help.sap.com/saphelp_erp2004/helpdata/fr/67/c50d38c5a5c82ee10000009b38f842/content.htm"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tmp"/><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tmp"/><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tmp"/><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tmp"/><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tmp"/><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hyperlink" Target="http://help.sap.com/saphelp_erp2004/helpdata/fr/3e/ef130430f5d211bdf10004ace6148f/content.htm"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help.sap.com/saphelp_erp2004/helpdata/fr/8d/b97c2d414511d188fc0000e8322f96/frameset.htm" TargetMode="External"/><Relationship Id="rId2" Type="http://schemas.openxmlformats.org/officeDocument/2006/relationships/hyperlink" Target="http://help.sap.com/saphelp_erp2004/helpdata/fr/c3/72ca9255cd11d189660000e8323c4f/frameset.htm" TargetMode="External"/><Relationship Id="rId1" Type="http://schemas.openxmlformats.org/officeDocument/2006/relationships/slideLayout" Target="../slideLayouts/slideLayout2.xml"/><Relationship Id="rId4" Type="http://schemas.openxmlformats.org/officeDocument/2006/relationships/hyperlink" Target="http://help.sap.com/saphelp_erp2004/helpdata/fr/4d/2b8ec943ad11d189410000e829fbbd/frameset.htm"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tmp"/><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tmp"/><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Sous-titre 6"/>
          <p:cNvSpPr>
            <a:spLocks noGrp="1"/>
          </p:cNvSpPr>
          <p:nvPr>
            <p:ph type="subTitle" idx="1"/>
          </p:nvPr>
        </p:nvSpPr>
        <p:spPr/>
        <p:txBody>
          <a:bodyPr/>
          <a:lstStyle/>
          <a:p>
            <a:pPr eaLnBrk="1" hangingPunct="1">
              <a:spcBef>
                <a:spcPct val="0"/>
              </a:spcBef>
            </a:pPr>
            <a:r>
              <a:rPr lang="fr-FR" smtClean="0"/>
              <a:t>Par Mickael QUESNOT </a:t>
            </a:r>
          </a:p>
        </p:txBody>
      </p:sp>
      <p:sp>
        <p:nvSpPr>
          <p:cNvPr id="6" name="Titre 5"/>
          <p:cNvSpPr>
            <a:spLocks noGrp="1"/>
          </p:cNvSpPr>
          <p:nvPr>
            <p:ph type="ctrTitle"/>
          </p:nvPr>
        </p:nvSpPr>
        <p:spPr/>
        <p:txBody>
          <a:bodyPr/>
          <a:lstStyle/>
          <a:p>
            <a:pPr>
              <a:defRPr/>
            </a:pPr>
            <a:r>
              <a:rPr lang="fr-FR" b="1" dirty="0"/>
              <a:t>Commandes (MM-PUR-PO)</a:t>
            </a:r>
            <a:r>
              <a:rPr lang="fr-FR" dirty="0" smtClean="0">
                <a:solidFill>
                  <a:schemeClr val="tx2">
                    <a:satMod val="200000"/>
                  </a:schemeClr>
                </a:solidFill>
              </a:rPr>
              <a:t>©</a:t>
            </a:r>
            <a:endParaRPr lang="fr-FR" dirty="0">
              <a:solidFill>
                <a:schemeClr val="tx2">
                  <a:satMod val="200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activités découlant des commandes (telles que l'entrée de marchandises et les factures) sont enregistrées dans un protocole, ce qui vous permet de suivre le processus d’approvisionnement.</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pPr>
                <a:defRPr/>
              </a:pPr>
              <a:t>03/12/2012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10</a:t>
            </a:fld>
            <a:endParaRPr lang="en-GB"/>
          </a:p>
        </p:txBody>
      </p:sp>
      <p:pic>
        <p:nvPicPr>
          <p:cNvPr id="7" name="Espace réservé du contenu 6" descr="Commande transfert 4200000028 créée par Bernd Tetzlaff"/>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35247932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Vous pouvez utiliser des commandes pour des opérations d'approvisionnement exceptionnelles</a:t>
            </a:r>
            <a:r>
              <a:rPr lang="fr-FR" dirty="0" smtClean="0"/>
              <a:t>. me21n</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pPr>
                <a:defRPr/>
              </a:pPr>
              <a:t>03/12/2012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11</a:t>
            </a:fld>
            <a:endParaRPr lang="en-GB"/>
          </a:p>
        </p:txBody>
      </p:sp>
      <p:pic>
        <p:nvPicPr>
          <p:cNvPr id="9" name="Espace réservé du contenu 8" descr="Commande Invest. 4900000082 créée par FICHTNERJ"/>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2938332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par exemple, vous souhaitez acheter un article une seule fois à un fournisseur, vous créez une commande. </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pPr>
                <a:defRPr/>
              </a:pPr>
              <a:t>03/12/2012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12</a:t>
            </a:fld>
            <a:endParaRPr lang="en-GB"/>
          </a:p>
        </p:txBody>
      </p:sp>
      <p:pic>
        <p:nvPicPr>
          <p:cNvPr id="7" name="Espace réservé du contenu 6" descr="Créer commande d'achat"/>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40881517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 vous envisagez une relation d’approvisionnement à plus long terme avec ce fournisseur, il est conseillé d’établir un « contrat-cadre » qui permet généralement d’obtenir des conditions d'achat plus avantageuses. </a:t>
            </a:r>
            <a:r>
              <a:rPr lang="fr-FR" dirty="0" smtClean="0"/>
              <a:t>me31k</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pPr>
                <a:defRPr/>
              </a:pPr>
              <a:t>03/12/2012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13</a:t>
            </a:fld>
            <a:endParaRPr lang="en-GB"/>
          </a:p>
        </p:txBody>
      </p:sp>
      <p:pic>
        <p:nvPicPr>
          <p:cNvPr id="7" name="Espace réservé du contenu 6" descr="Créer Contrat : écran initial"/>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41484905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Pour la gestion des achats optimisée, la quantité de la commande peut être arrondie lors du traitement de cette dernière pour tirer un avantage maximum des conditions négociées ou pour optimiser l'utilisation des capacités de transport existantes</a:t>
            </a:r>
            <a:r>
              <a:rPr lang="fr-FR" dirty="0" smtClean="0"/>
              <a:t>. me12</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pPr>
                <a:defRPr/>
              </a:pPr>
              <a:t>03/12/2012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14</a:t>
            </a:fld>
            <a:endParaRPr lang="en-GB"/>
          </a:p>
        </p:txBody>
      </p:sp>
      <p:pic>
        <p:nvPicPr>
          <p:cNvPr id="7" name="Espace réservé du contenu 6" descr="Modifier fiche infos-achats : données organ. achats 1"/>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cxnSp>
        <p:nvCxnSpPr>
          <p:cNvPr id="9" name="Connecteur droit avec flèche 8"/>
          <p:cNvCxnSpPr/>
          <p:nvPr/>
        </p:nvCxnSpPr>
        <p:spPr>
          <a:xfrm flipH="1">
            <a:off x="3203848" y="1124744"/>
            <a:ext cx="2520280" cy="302433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95475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Pour plus d'informations, voir </a:t>
            </a:r>
            <a:r>
              <a:rPr lang="fr-FR" dirty="0">
                <a:hlinkClick r:id="rId2" action="ppaction://hlinkfile"/>
              </a:rPr>
              <a:t>Optimisation de la quantité de commande</a:t>
            </a:r>
            <a:r>
              <a:rPr lang="fr-FR" dirty="0"/>
              <a:t>.</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pPr>
                <a:defRPr/>
              </a:pPr>
              <a:t>03/12/2012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15</a:t>
            </a:fld>
            <a:endParaRPr lang="en-GB"/>
          </a:p>
        </p:txBody>
      </p:sp>
      <p:pic>
        <p:nvPicPr>
          <p:cNvPr id="7" name="Espace réservé du contenu 6" descr="Performance Assistant"/>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27140301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Pour les articles ou services achetés qui ne bénéficient pas d'un suivi individuel, vous pouvez également créer une commande avec une période de validité prolongée prédéfinie et une valeur limite. </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pPr>
                <a:defRPr/>
              </a:pPr>
              <a:t>03/12/2012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16</a:t>
            </a:fld>
            <a:endParaRPr lang="en-GB"/>
          </a:p>
        </p:txBody>
      </p:sp>
      <p:pic>
        <p:nvPicPr>
          <p:cNvPr id="8"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912614" y="1600200"/>
            <a:ext cx="7318771"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Flèche droite 6"/>
          <p:cNvSpPr/>
          <p:nvPr/>
        </p:nvSpPr>
        <p:spPr>
          <a:xfrm>
            <a:off x="0" y="1700808"/>
            <a:ext cx="899592" cy="17281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8332455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(Ce peut être le cas, par exemple, pour l’achat des fournitures de bureau.) Ce type de commande est de même nature qu’un « contrat </a:t>
            </a:r>
            <a:r>
              <a:rPr lang="fr-FR" dirty="0" smtClean="0"/>
              <a:t>».</a:t>
            </a:r>
            <a:br>
              <a:rPr lang="fr-FR" dirty="0" smtClean="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pPr>
                <a:defRPr/>
              </a:pPr>
              <a:t>03/12/2012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17</a:t>
            </a:fld>
            <a:endParaRPr lang="en-GB"/>
          </a:p>
        </p:txBody>
      </p:sp>
      <p:pic>
        <p:nvPicPr>
          <p:cNvPr id="7" name="Espace réservé du contenu 6" descr="Types de postes autorisés pour type de doc. FO Commande-cadr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31593294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Autrement dit, vous n’avez pas à spécifier les articles individuels ni à exécuter les activités liées à l'entrée de marchandises.</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pPr>
                <a:defRPr/>
              </a:pPr>
              <a:t>03/12/2012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18</a:t>
            </a:fld>
            <a:endParaRPr lang="en-GB"/>
          </a:p>
        </p:txBody>
      </p:sp>
      <p:pic>
        <p:nvPicPr>
          <p:cNvPr id="9" name="Espace réservé du contenu 8" descr="Commande-cadre 4400000027 créée par Z1220SCM13 SCM Purchasing"/>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35180153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Vous pouvez également réduire au strict minimum les tâches de contrôle des factures en employant des processus automatiques.</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pPr>
                <a:defRPr/>
              </a:pPr>
              <a:t>03/12/2012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19</a:t>
            </a:fld>
            <a:endParaRPr lang="en-GB"/>
          </a:p>
        </p:txBody>
      </p:sp>
      <p:pic>
        <p:nvPicPr>
          <p:cNvPr id="7" name="Espace réservé du contenu 6" descr="Commande-cadre 4400000027 créée par Z1220SCM13 SCM Purchasing"/>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592288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Espace réservé de la date 4"/>
          <p:cNvSpPr>
            <a:spLocks noGrp="1"/>
          </p:cNvSpPr>
          <p:nvPr>
            <p:ph type="dt" sz="half" idx="10"/>
          </p:nvPr>
        </p:nvSpPr>
        <p:spPr bwMode="auto">
          <a:noFill/>
          <a:ln>
            <a:miter lim="800000"/>
            <a:headEnd/>
            <a:tailEnd/>
          </a:ln>
        </p:spPr>
        <p:txBody>
          <a:bodyPr wrap="square" lIns="91440" tIns="45720" rIns="91440" bIns="45720" numCol="1" anchorCtr="0" compatLnSpc="1">
            <a:prstTxWarp prst="textNoShape">
              <a:avLst/>
            </a:prstTxWarp>
          </a:bodyPr>
          <a:lstStyle/>
          <a:p>
            <a:fld id="{A2C022C3-4711-4261-9E08-13E019E1A60F}" type="datetime1">
              <a:rPr lang="fr-FR" smtClean="0"/>
              <a:pPr/>
              <a:t>03/12/2012</a:t>
            </a:fld>
            <a:endParaRPr lang="fr-FR" smtClean="0"/>
          </a:p>
        </p:txBody>
      </p:sp>
      <p:sp>
        <p:nvSpPr>
          <p:cNvPr id="9220" name="Espace réservé du pied de page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normAutofit fontScale="92500" lnSpcReduction="10000"/>
          </a:bodyPr>
          <a:lstStyle/>
          <a:p>
            <a:r>
              <a:rPr lang="fr-FR" dirty="0" smtClean="0"/>
              <a:t>Sharesap.com®. Copyright©. Tous droits réservés. Par Mickael QUESNOT</a:t>
            </a:r>
            <a:endParaRPr lang="en-GB" dirty="0" smtClean="0"/>
          </a:p>
        </p:txBody>
      </p:sp>
      <p:sp>
        <p:nvSpPr>
          <p:cNvPr id="9221" name="Espace réservé du numéro de diapositive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2568360E-3132-4606-A59E-7ACAEA8A2C5C}" type="slidenum">
              <a:rPr lang="en-GB" smtClean="0"/>
              <a:pPr/>
              <a:t>2</a:t>
            </a:fld>
            <a:endParaRPr lang="en-GB" smtClean="0"/>
          </a:p>
        </p:txBody>
      </p:sp>
      <p:sp>
        <p:nvSpPr>
          <p:cNvPr id="8197" name="Rectangle 2"/>
          <p:cNvSpPr>
            <a:spLocks noGrp="1" noChangeArrowheads="1"/>
          </p:cNvSpPr>
          <p:nvPr>
            <p:ph sz="quarter" idx="13"/>
          </p:nvPr>
        </p:nvSpPr>
        <p:spPr>
          <a:xfrm>
            <a:off x="179388" y="188913"/>
            <a:ext cx="8634412" cy="5824537"/>
          </a:xfrm>
        </p:spPr>
        <p:txBody>
          <a:bodyPr>
            <a:normAutofit fontScale="77500" lnSpcReduction="20000"/>
          </a:bodyPr>
          <a:lstStyle/>
          <a:p>
            <a:pPr marL="411480" eaLnBrk="1" fontAlgn="auto" hangingPunct="1">
              <a:spcAft>
                <a:spcPts val="0"/>
              </a:spcAft>
              <a:buFont typeface="Wingdings" pitchFamily="2" charset="2"/>
              <a:buNone/>
              <a:defRPr/>
            </a:pPr>
            <a:endParaRPr lang="fr-FR" b="1" dirty="0" smtClean="0"/>
          </a:p>
          <a:p>
            <a:pPr>
              <a:defRPr/>
            </a:pPr>
            <a:r>
              <a:rPr lang="fr-FR" dirty="0" smtClean="0"/>
              <a:t>Si votre entreprise a besoin d'expertise SD, MM, WM, PS, </a:t>
            </a:r>
            <a:r>
              <a:rPr lang="fr-FR" dirty="0" err="1" smtClean="0"/>
              <a:t>Retail</a:t>
            </a:r>
            <a:r>
              <a:rPr lang="fr-FR" dirty="0" smtClean="0"/>
              <a:t>, HR… pour renforcer son centre de compétences,</a:t>
            </a:r>
          </a:p>
          <a:p>
            <a:pPr>
              <a:defRPr/>
            </a:pPr>
            <a:endParaRPr lang="fr-FR" dirty="0" smtClean="0"/>
          </a:p>
          <a:p>
            <a:pPr>
              <a:defRPr/>
            </a:pPr>
            <a:r>
              <a:rPr lang="fr-FR" dirty="0" smtClean="0"/>
              <a:t>Si elle veut libérer son centre de compétences des réponses aux questions sur l'utilisation de SAP pour qu'il se concentre sur la maintenance évolutive,</a:t>
            </a:r>
          </a:p>
          <a:p>
            <a:pPr>
              <a:defRPr/>
            </a:pPr>
            <a:endParaRPr lang="fr-FR" dirty="0" smtClean="0"/>
          </a:p>
          <a:p>
            <a:pPr>
              <a:defRPr/>
            </a:pPr>
            <a:r>
              <a:rPr lang="fr-FR" dirty="0" smtClean="0"/>
              <a:t> Si elle veut EXTERNALISER son centre de compétences,</a:t>
            </a:r>
          </a:p>
          <a:p>
            <a:pPr>
              <a:defRPr/>
            </a:pPr>
            <a:endParaRPr lang="fr-FR" dirty="0" smtClean="0"/>
          </a:p>
          <a:p>
            <a:pPr>
              <a:defRPr/>
            </a:pPr>
            <a:r>
              <a:rPr lang="fr-FR" dirty="0" smtClean="0"/>
              <a:t>Si elle veut une Tierce Maintenance Applicative (TMA),</a:t>
            </a:r>
          </a:p>
          <a:p>
            <a:pPr>
              <a:defRPr/>
            </a:pPr>
            <a:endParaRPr lang="fr-FR" dirty="0" smtClean="0"/>
          </a:p>
          <a:p>
            <a:pPr>
              <a:defRPr/>
            </a:pPr>
            <a:r>
              <a:rPr lang="fr-FR" dirty="0" smtClean="0"/>
              <a:t> Si elle veut former ses utilisateurs, ...</a:t>
            </a:r>
          </a:p>
          <a:p>
            <a:pPr>
              <a:defRPr/>
            </a:pPr>
            <a:endParaRPr lang="fr-FR" dirty="0" smtClean="0"/>
          </a:p>
          <a:p>
            <a:pPr>
              <a:defRPr/>
            </a:pPr>
            <a:r>
              <a:rPr lang="fr-FR" dirty="0" smtClean="0"/>
              <a:t>SHARESAP peut répondre à l'ensemble de vos besoins avec le meilleur rapport qualité/prix du marché. </a:t>
            </a:r>
          </a:p>
          <a:p>
            <a:pPr>
              <a:defRPr/>
            </a:pPr>
            <a:endParaRPr lang="fr-FR" dirty="0" smtClean="0"/>
          </a:p>
          <a:p>
            <a:pPr>
              <a:defRPr/>
            </a:pPr>
            <a:r>
              <a:rPr lang="fr-FR" dirty="0" smtClean="0"/>
              <a:t>SHARESAP dispose en autre de plusieurs plateaux de TMA dont un sur la NORMANDIE. SHARESAP a toutes les compétences pour vous satisfaire. </a:t>
            </a:r>
          </a:p>
          <a:p>
            <a:pPr>
              <a:defRPr/>
            </a:pPr>
            <a:endParaRPr lang="fr-FR" dirty="0" smtClean="0"/>
          </a:p>
          <a:p>
            <a:pPr>
              <a:defRPr/>
            </a:pPr>
            <a:r>
              <a:rPr lang="fr-FR" dirty="0" smtClean="0"/>
              <a:t>Vous pouvez me contacter via la rubrique Contact ou sur mon adresse courriel </a:t>
            </a:r>
            <a:r>
              <a:rPr lang="fr-FR" u="sng" dirty="0" smtClean="0">
                <a:hlinkClick r:id="rId2"/>
              </a:rPr>
              <a:t>quesnot@sharesap.com</a:t>
            </a:r>
            <a:r>
              <a:rPr lang="fr-FR" u="sng" dirty="0" smtClean="0"/>
              <a:t>.</a:t>
            </a:r>
          </a:p>
          <a:p>
            <a:pPr>
              <a:defRPr/>
            </a:pPr>
            <a:endParaRPr lang="fr-FR" u="sng" dirty="0"/>
          </a:p>
          <a:p>
            <a:pPr marL="336550" indent="-33655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cap="small" dirty="0"/>
              <a:t>	</a:t>
            </a:r>
            <a:r>
              <a:rPr lang="fr-FR" dirty="0">
                <a:hlinkClick r:id="rId3"/>
              </a:rPr>
              <a:t>www.SHARESAP.com</a:t>
            </a:r>
            <a:r>
              <a:rPr lang="fr-FR" dirty="0"/>
              <a:t> et SHARESAP ne sont pas affiliés à SAP® AG ou à l'une de ses filiales</a:t>
            </a:r>
            <a:r>
              <a:rPr lang="fr-FR" dirty="0" smtClean="0"/>
              <a:t>.</a:t>
            </a:r>
          </a:p>
          <a:p>
            <a:pPr marL="336550" indent="-33655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dirty="0"/>
              <a:t/>
            </a:r>
            <a:br>
              <a:rPr lang="fr-FR" dirty="0"/>
            </a:br>
            <a:r>
              <a:rPr lang="fr-FR" dirty="0"/>
              <a:t>SAP® est une marque déposée par SAP AG ainsi que les noms suivants : SAP ECC, ABAP, R/3.</a:t>
            </a:r>
            <a:br>
              <a:rPr lang="fr-FR" dirty="0"/>
            </a:br>
            <a:r>
              <a:rPr lang="fr-FR" dirty="0"/>
              <a:t/>
            </a:r>
            <a:br>
              <a:rPr lang="fr-FR" dirty="0"/>
            </a:br>
            <a:endParaRPr lang="fr-FR"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09600" y="274638"/>
            <a:ext cx="7924800" cy="2074242"/>
          </a:xfrm>
        </p:spPr>
        <p:txBody>
          <a:bodyPr/>
          <a:lstStyle/>
          <a:p>
            <a:r>
              <a:rPr lang="fr-FR" dirty="0"/>
              <a:t>À partir de la version 4.6A, la commande </a:t>
            </a:r>
            <a:r>
              <a:rPr lang="fr-FR" dirty="0" err="1"/>
              <a:t>Enjoy</a:t>
            </a:r>
            <a:r>
              <a:rPr lang="fr-FR" dirty="0"/>
              <a:t>, dotée d'une nouvelle interface conçue selon des lignes directrices concernant l'organisation scientifique du travail, est disponible parallèlement à la commande « traditionnelle </a:t>
            </a:r>
            <a:r>
              <a:rPr lang="fr-FR" dirty="0" smtClean="0"/>
              <a:t>»</a:t>
            </a:r>
            <a:r>
              <a:rPr lang="fr-FR" dirty="0"/>
              <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pPr>
                <a:defRPr/>
              </a:pPr>
              <a:t>03/12/2012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20</a:t>
            </a:fld>
            <a:endParaRPr lang="en-GB"/>
          </a:p>
        </p:txBody>
      </p:sp>
      <p:pic>
        <p:nvPicPr>
          <p:cNvPr id="7" name="Espace réservé du contenu 6" descr="Imputation de la limit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880811" y="2885967"/>
            <a:ext cx="5382377" cy="1543265"/>
          </a:xfrm>
        </p:spPr>
      </p:pic>
    </p:spTree>
    <p:extLst>
      <p:ext uri="{BB962C8B-B14F-4D97-AF65-F5344CB8AC3E}">
        <p14:creationId xmlns:p14="http://schemas.microsoft.com/office/powerpoint/2010/main" val="32220792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procédures et les chemins de menus décrits dans la bibliothèque R/3 font référence à la commande traditionnelle (ME21, ME22, ME23) et non à la commande </a:t>
            </a:r>
            <a:r>
              <a:rPr lang="fr-FR" dirty="0" err="1"/>
              <a:t>Enjoy</a:t>
            </a:r>
            <a:r>
              <a:rPr lang="fr-FR" dirty="0"/>
              <a:t> (ME21N, ME22N, ME23N).</a:t>
            </a:r>
            <a:br>
              <a:rPr lang="fr-FR"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pPr>
                <a:defRPr/>
              </a:pPr>
              <a:t>03/12/2012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21</a:t>
            </a:fld>
            <a:endParaRPr lang="en-GB"/>
          </a:p>
        </p:txBody>
      </p:sp>
      <p:pic>
        <p:nvPicPr>
          <p:cNvPr id="7" name="Espace réservé du contenu 6" descr="Accès simplifié aux menus"/>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38826296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Pour plus d’informations sur l'interface et les fonctions de la commande </a:t>
            </a:r>
            <a:r>
              <a:rPr lang="fr-FR" dirty="0" err="1"/>
              <a:t>Enjoy</a:t>
            </a:r>
            <a:r>
              <a:rPr lang="fr-FR" dirty="0"/>
              <a:t>, voir l'aide (que vous pouvez afficher ou masquer) de l'application. La fonctionnalité de commande </a:t>
            </a:r>
            <a:r>
              <a:rPr lang="fr-FR" dirty="0" err="1"/>
              <a:t>Enjoy</a:t>
            </a:r>
            <a:r>
              <a:rPr lang="fr-FR" dirty="0"/>
              <a:t> vous permet d'enregistrer des commandes incomplètes ou incorrectes dans le système SAP (fonction </a:t>
            </a:r>
            <a:r>
              <a:rPr lang="fr-FR" dirty="0">
                <a:hlinkClick r:id="rId2" action="ppaction://hlinkfile"/>
              </a:rPr>
              <a:t>Maintenir</a:t>
            </a:r>
            <a:r>
              <a:rPr lang="fr-FR" dirty="0"/>
              <a:t>).</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pPr>
                <a:defRPr/>
              </a:pPr>
              <a:t>03/12/2012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22</a:t>
            </a:fld>
            <a:endParaRPr lang="en-GB"/>
          </a:p>
        </p:txBody>
      </p:sp>
      <p:pic>
        <p:nvPicPr>
          <p:cNvPr id="7" name="Espace réservé du contenu 6" descr="Créer commande d'achat"/>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8865994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Voir aussi :</a:t>
            </a:r>
            <a:br>
              <a:rPr lang="fr-FR" b="1"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pPr>
                <a:defRPr/>
              </a:pPr>
              <a:t>03/12/2012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23</a:t>
            </a:fld>
            <a:endParaRPr lang="en-GB"/>
          </a:p>
        </p:txBody>
      </p:sp>
      <p:sp>
        <p:nvSpPr>
          <p:cNvPr id="6" name="Espace réservé du contenu 5"/>
          <p:cNvSpPr>
            <a:spLocks noGrp="1"/>
          </p:cNvSpPr>
          <p:nvPr>
            <p:ph sz="quarter" idx="13"/>
          </p:nvPr>
        </p:nvSpPr>
        <p:spPr/>
        <p:txBody>
          <a:bodyPr/>
          <a:lstStyle/>
          <a:p>
            <a:r>
              <a:rPr lang="fr-FR" b="1" dirty="0" smtClean="0">
                <a:hlinkClick r:id="rId2" action="ppaction://hlinkfile"/>
              </a:rPr>
              <a:t>MM </a:t>
            </a:r>
            <a:r>
              <a:rPr lang="fr-FR" b="1" dirty="0">
                <a:hlinkClick r:id="rId2" action="ppaction://hlinkfile"/>
              </a:rPr>
              <a:t>Gestion des services externes</a:t>
            </a:r>
            <a:r>
              <a:rPr lang="fr-FR" b="1"/>
              <a:t>. </a:t>
            </a:r>
            <a:endParaRPr lang="fr-FR" b="1" smtClean="0"/>
          </a:p>
          <a:p>
            <a:r>
              <a:rPr lang="fr-FR" b="1" smtClean="0">
                <a:hlinkClick r:id="rId3" action="ppaction://hlinkfile"/>
              </a:rPr>
              <a:t>MM </a:t>
            </a:r>
            <a:r>
              <a:rPr lang="fr-FR" b="1" dirty="0">
                <a:hlinkClick r:id="rId3" action="ppaction://hlinkfile"/>
              </a:rPr>
              <a:t>Évaluation des fournisseurs</a:t>
            </a:r>
            <a:r>
              <a:rPr lang="fr-FR" b="1"/>
              <a:t>. </a:t>
            </a:r>
            <a:endParaRPr lang="fr-FR" b="1" smtClean="0"/>
          </a:p>
          <a:p>
            <a:r>
              <a:rPr lang="fr-FR" b="1" dirty="0" smtClean="0">
                <a:hlinkClick r:id="rId4" action="ppaction://hlinkfile"/>
              </a:rPr>
              <a:t>MM </a:t>
            </a:r>
            <a:r>
              <a:rPr lang="fr-FR" b="1" dirty="0">
                <a:hlinkClick r:id="rId4" action="ppaction://hlinkfile"/>
              </a:rPr>
              <a:t>Stocks spéciaux et différentes formes d'approvisionnement dans la gestion des articles</a:t>
            </a:r>
            <a:r>
              <a:rPr lang="fr-FR" b="1" dirty="0"/>
              <a:t> (informations sur les types spéciaux de commande comme la consignation, la sous-traitance ou les transferts inter-sociétés).</a:t>
            </a:r>
            <a:endParaRPr lang="fr-FR" dirty="0"/>
          </a:p>
        </p:txBody>
      </p:sp>
    </p:spTree>
    <p:extLst>
      <p:ext uri="{BB962C8B-B14F-4D97-AF65-F5344CB8AC3E}">
        <p14:creationId xmlns:p14="http://schemas.microsoft.com/office/powerpoint/2010/main" val="3133678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Applications</a:t>
            </a:r>
            <a:br>
              <a:rPr lang="fr-FR" b="1" dirty="0"/>
            </a:br>
            <a:r>
              <a:rPr lang="fr-FR" b="1" dirty="0"/>
              <a:t>La commande peut être utilisée pour divers approvisionnements</a:t>
            </a:r>
            <a:r>
              <a:rPr lang="fr-FR" b="1" dirty="0" smtClean="0"/>
              <a:t>. ME22N</a:t>
            </a:r>
            <a:r>
              <a:rPr lang="fr-FR" b="1" dirty="0"/>
              <a:t/>
            </a:r>
            <a:br>
              <a:rPr lang="fr-FR" b="1" dirty="0"/>
            </a:b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pPr>
                <a:defRPr/>
              </a:pPr>
              <a:t>03/12/2012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3</a:t>
            </a:fld>
            <a:endParaRPr lang="en-GB"/>
          </a:p>
        </p:txBody>
      </p:sp>
      <p:pic>
        <p:nvPicPr>
          <p:cNvPr id="7" name="Espace réservé du contenu 6" descr="Commande standard 4500025988 créée par Mickael QUESNOT"/>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Vous pouvez fournir les articles pour la consommation directe ou pour le stock. </a:t>
            </a:r>
            <a:r>
              <a:rPr lang="fr-FR" dirty="0" smtClean="0"/>
              <a:t>ME23n</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pPr>
                <a:defRPr/>
              </a:pPr>
              <a:t>03/12/2012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4</a:t>
            </a:fld>
            <a:endParaRPr lang="en-GB"/>
          </a:p>
        </p:txBody>
      </p:sp>
      <p:pic>
        <p:nvPicPr>
          <p:cNvPr id="7" name="Espace réservé du contenu 6" descr="Commande Invest. 4900000014 créée par LANGMANNC"/>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13782519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Vous pouvez également procurer des services. </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pPr>
                <a:defRPr/>
              </a:pPr>
              <a:t>03/12/2012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5</a:t>
            </a:fld>
            <a:endParaRPr lang="en-GB"/>
          </a:p>
        </p:txBody>
      </p:sp>
      <p:pic>
        <p:nvPicPr>
          <p:cNvPr id="7" name="Espace réservé du contenu 6" descr="Accès simplifié aux menus"/>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21266375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Plusieurs types d'approvisionnement spécial sont également possibles : « sous-traitance », « donneur d’ordre externe » (contrats qui impliquent des négociations triangulaires et des expéditions directes au client) et « consignation ».</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pPr>
                <a:defRPr/>
              </a:pPr>
              <a:t>03/12/2012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6</a:t>
            </a:fld>
            <a:endParaRPr lang="en-GB"/>
          </a:p>
        </p:txBody>
      </p:sp>
      <p:pic>
        <p:nvPicPr>
          <p:cNvPr id="7" name="Espace réservé du contenu 6" descr="Délimiter plage valeurs (1)    7 Entrées trouvées"/>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920666" y="1600200"/>
            <a:ext cx="3302668" cy="4114800"/>
          </a:xfrm>
        </p:spPr>
      </p:pic>
    </p:spTree>
    <p:extLst>
      <p:ext uri="{BB962C8B-B14F-4D97-AF65-F5344CB8AC3E}">
        <p14:creationId xmlns:p14="http://schemas.microsoft.com/office/powerpoint/2010/main" val="32567980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Vous pouvez utiliser des commandes pour couvrir vos besoins en faisant appel à des sources d’approvisionnement externes (c'est-à-dire qu’un fournisseur procure un article ou un service). </a:t>
            </a:r>
            <a:r>
              <a:rPr lang="fr-FR" dirty="0" smtClean="0"/>
              <a:t>ME25</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pPr>
                <a:defRPr/>
              </a:pPr>
              <a:t>03/12/2012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7</a:t>
            </a:fld>
            <a:endParaRPr lang="en-GB"/>
          </a:p>
        </p:txBody>
      </p:sp>
      <p:pic>
        <p:nvPicPr>
          <p:cNvPr id="9" name="Espace réservé du contenu 6" descr="Commande standard 4500025988 créée par Mickael QUESNOT"/>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
        <p:nvSpPr>
          <p:cNvPr id="10" name="Flèche droite 9"/>
          <p:cNvSpPr/>
          <p:nvPr/>
        </p:nvSpPr>
        <p:spPr>
          <a:xfrm>
            <a:off x="2483768" y="1772816"/>
            <a:ext cx="720080" cy="15121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8183912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Vous pouvez également utiliser une commande pour acquérir un article requis par une division auprès d’une source d’approvisionnement interne, c'est-à-dire une autre division</a:t>
            </a:r>
            <a:r>
              <a:rPr lang="fr-FR" dirty="0" smtClean="0"/>
              <a:t>. </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pPr>
                <a:defRPr/>
              </a:pPr>
              <a:t>03/12/2012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8</a:t>
            </a:fld>
            <a:endParaRPr lang="en-GB"/>
          </a:p>
        </p:txBody>
      </p:sp>
      <p:pic>
        <p:nvPicPr>
          <p:cNvPr id="7" name="Espace réservé du contenu 6" descr="Commande transfert 4200000028 créée par Bernd Tetzlaff"/>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cxnSp>
        <p:nvCxnSpPr>
          <p:cNvPr id="9" name="Connecteur droit avec flèche 8"/>
          <p:cNvCxnSpPr/>
          <p:nvPr/>
        </p:nvCxnSpPr>
        <p:spPr>
          <a:xfrm flipH="1">
            <a:off x="3779912" y="1268760"/>
            <a:ext cx="1656184" cy="11521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94065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 telles opérations impliquent des transferts physiques sur de longues distances.</a:t>
            </a:r>
            <a:endParaRPr lang="fr-FR" dirty="0"/>
          </a:p>
        </p:txBody>
      </p:sp>
      <p:sp>
        <p:nvSpPr>
          <p:cNvPr id="3" name="Espace réservé de la date 2"/>
          <p:cNvSpPr>
            <a:spLocks noGrp="1"/>
          </p:cNvSpPr>
          <p:nvPr>
            <p:ph type="dt" sz="half" idx="10"/>
          </p:nvPr>
        </p:nvSpPr>
        <p:spPr/>
        <p:txBody>
          <a:bodyPr/>
          <a:lstStyle/>
          <a:p>
            <a:pPr>
              <a:defRPr/>
            </a:pPr>
            <a:fld id="{59C21669-1926-4204-BC91-2C1C4E5257E3}" type="datetime1">
              <a:rPr lang="fr-FR" smtClean="0"/>
              <a:pPr>
                <a:defRPr/>
              </a:pPr>
              <a:t>03/12/2012</a:t>
            </a:fld>
            <a:endParaRPr lang="en-GB"/>
          </a:p>
        </p:txBody>
      </p:sp>
      <p:sp>
        <p:nvSpPr>
          <p:cNvPr id="4" name="Espace réservé du pied de page 3"/>
          <p:cNvSpPr>
            <a:spLocks noGrp="1"/>
          </p:cNvSpPr>
          <p:nvPr>
            <p:ph type="ftr" sz="quarter" idx="11"/>
          </p:nvPr>
        </p:nvSpPr>
        <p:spPr/>
        <p:txBody>
          <a:bodyPr/>
          <a:lstStyle/>
          <a:p>
            <a:pPr>
              <a:defRPr/>
            </a:pPr>
            <a:r>
              <a:rPr lang="fr-FR" smtClean="0"/>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62B3A145-B4E2-4219-A370-C1A1C232B7E4}" type="slidenum">
              <a:rPr lang="en-GB" smtClean="0"/>
              <a:pPr>
                <a:defRPr/>
              </a:pPr>
              <a:t>9</a:t>
            </a:fld>
            <a:endParaRPr lang="en-GB"/>
          </a:p>
        </p:txBody>
      </p:sp>
      <p:pic>
        <p:nvPicPr>
          <p:cNvPr id="7" name="Espace réservé du contenu 6" descr="Afficher fournisseur: Adress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50324" y="1600200"/>
            <a:ext cx="7643351" cy="4114800"/>
          </a:xfrm>
        </p:spPr>
      </p:pic>
    </p:spTree>
    <p:extLst>
      <p:ext uri="{BB962C8B-B14F-4D97-AF65-F5344CB8AC3E}">
        <p14:creationId xmlns:p14="http://schemas.microsoft.com/office/powerpoint/2010/main" val="123860263"/>
      </p:ext>
    </p:extLst>
  </p:cSld>
  <p:clrMapOvr>
    <a:masterClrMapping/>
  </p:clrMapOvr>
</p:sld>
</file>

<file path=ppt/theme/theme1.xml><?xml version="1.0" encoding="utf-8"?>
<a:theme xmlns:a="http://schemas.openxmlformats.org/drawingml/2006/main" name="Horizon">
  <a:themeElements>
    <a:clrScheme name="Horizon">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Horizon">
      <a:maj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Horizon</Template>
  <TotalTime>1207</TotalTime>
  <Words>867</Words>
  <Application>Microsoft Office PowerPoint</Application>
  <PresentationFormat>Affichage à l'écran (4:3)</PresentationFormat>
  <Paragraphs>111</Paragraphs>
  <Slides>23</Slides>
  <Notes>0</Notes>
  <HiddenSlides>0</HiddenSlides>
  <MMClips>0</MMClips>
  <ScaleCrop>false</ScaleCrop>
  <HeadingPairs>
    <vt:vector size="4" baseType="variant">
      <vt:variant>
        <vt:lpstr>Thème</vt:lpstr>
      </vt:variant>
      <vt:variant>
        <vt:i4>1</vt:i4>
      </vt:variant>
      <vt:variant>
        <vt:lpstr>Titres des diapositives</vt:lpstr>
      </vt:variant>
      <vt:variant>
        <vt:i4>23</vt:i4>
      </vt:variant>
    </vt:vector>
  </HeadingPairs>
  <TitlesOfParts>
    <vt:vector size="24" baseType="lpstr">
      <vt:lpstr>Horizon</vt:lpstr>
      <vt:lpstr>Commandes (MM-PUR-PO)©</vt:lpstr>
      <vt:lpstr>Présentation PowerPoint</vt:lpstr>
      <vt:lpstr>Applications La commande peut être utilisée pour divers approvisionnements. ME22N </vt:lpstr>
      <vt:lpstr>Vous pouvez fournir les articles pour la consommation directe ou pour le stock. ME23n</vt:lpstr>
      <vt:lpstr>Vous pouvez également procurer des services. </vt:lpstr>
      <vt:lpstr>Plusieurs types d'approvisionnement spécial sont également possibles : « sous-traitance », « donneur d’ordre externe » (contrats qui impliquent des négociations triangulaires et des expéditions directes au client) et « consignation ».</vt:lpstr>
      <vt:lpstr>Vous pouvez utiliser des commandes pour couvrir vos besoins en faisant appel à des sources d’approvisionnement externes (c'est-à-dire qu’un fournisseur procure un article ou un service). ME25</vt:lpstr>
      <vt:lpstr>Vous pouvez également utiliser une commande pour acquérir un article requis par une division auprès d’une source d’approvisionnement interne, c'est-à-dire une autre division. </vt:lpstr>
      <vt:lpstr>De telles opérations impliquent des transferts physiques sur de longues distances.</vt:lpstr>
      <vt:lpstr>Les activités découlant des commandes (telles que l'entrée de marchandises et les factures) sont enregistrées dans un protocole, ce qui vous permet de suivre le processus d’approvisionnement.</vt:lpstr>
      <vt:lpstr>Vous pouvez utiliser des commandes pour des opérations d'approvisionnement exceptionnelles. me21n</vt:lpstr>
      <vt:lpstr>Si, par exemple, vous souhaitez acheter un article une seule fois à un fournisseur, vous créez une commande. </vt:lpstr>
      <vt:lpstr>Si vous envisagez une relation d’approvisionnement à plus long terme avec ce fournisseur, il est conseillé d’établir un « contrat-cadre » qui permet généralement d’obtenir des conditions d'achat plus avantageuses. me31k</vt:lpstr>
      <vt:lpstr>Pour la gestion des achats optimisée, la quantité de la commande peut être arrondie lors du traitement de cette dernière pour tirer un avantage maximum des conditions négociées ou pour optimiser l'utilisation des capacités de transport existantes. me12</vt:lpstr>
      <vt:lpstr>Pour plus d'informations, voir Optimisation de la quantité de commande.</vt:lpstr>
      <vt:lpstr>Pour les articles ou services achetés qui ne bénéficient pas d'un suivi individuel, vous pouvez également créer une commande avec une période de validité prolongée prédéfinie et une valeur limite. </vt:lpstr>
      <vt:lpstr>(Ce peut être le cas, par exemple, pour l’achat des fournitures de bureau.) Ce type de commande est de même nature qu’un « contrat ». </vt:lpstr>
      <vt:lpstr>Autrement dit, vous n’avez pas à spécifier les articles individuels ni à exécuter les activités liées à l'entrée de marchandises.</vt:lpstr>
      <vt:lpstr>Vous pouvez également réduire au strict minimum les tâches de contrôle des factures en employant des processus automatiques.</vt:lpstr>
      <vt:lpstr>À partir de la version 4.6A, la commande Enjoy, dotée d'une nouvelle interface conçue selon des lignes directrices concernant l'organisation scientifique du travail, est disponible parallèlement à la commande « traditionnelle » </vt:lpstr>
      <vt:lpstr>Les procédures et les chemins de menus décrits dans la bibliothèque R/3 font référence à la commande traditionnelle (ME21, ME22, ME23) et non à la commande Enjoy (ME21N, ME22N, ME23N). </vt:lpstr>
      <vt:lpstr>Pour plus d’informations sur l'interface et les fonctions de la commande Enjoy, voir l'aide (que vous pouvez afficher ou masquer) de l'application. La fonctionnalité de commande Enjoy vous permet d'enregistrer des commandes incomplètes ou incorrectes dans le système SAP (fonction Maintenir).</vt:lpstr>
      <vt:lpstr>Voir aussi :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dc:creator>QUESNOT, Mickael</dc:creator>
  <cp:lastModifiedBy>QUESNOT, Mickael</cp:lastModifiedBy>
  <cp:revision>202</cp:revision>
  <dcterms:modified xsi:type="dcterms:W3CDTF">2012-12-03T17:15:16Z</dcterms:modified>
</cp:coreProperties>
</file>