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4" r:id="rId1"/>
  </p:sldMasterIdLst>
  <p:notesMasterIdLst>
    <p:notesMasterId r:id="rId10"/>
  </p:notesMasterIdLst>
  <p:sldIdLst>
    <p:sldId id="273" r:id="rId2"/>
    <p:sldId id="271" r:id="rId3"/>
    <p:sldId id="272" r:id="rId4"/>
    <p:sldId id="263" r:id="rId5"/>
    <p:sldId id="269" r:id="rId6"/>
    <p:sldId id="270" r:id="rId7"/>
    <p:sldId id="264" r:id="rId8"/>
    <p:sldId id="268" r:id="rId9"/>
  </p:sldIdLst>
  <p:sldSz cx="9144000" cy="7620000"/>
  <p:notesSz cx="6772275" cy="99028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78"/>
      </p:cViewPr>
      <p:guideLst>
        <p:guide orient="horz" pos="24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8575" y="0"/>
            <a:ext cx="29337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fr-FR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58875" y="742950"/>
            <a:ext cx="4454525" cy="37131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3288" y="4703763"/>
            <a:ext cx="4965700" cy="445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8575" y="9409113"/>
            <a:ext cx="293370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0C491B6-07D5-4125-9B6C-535C56EE480E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752386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58875" y="742950"/>
            <a:ext cx="4454525" cy="3713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7B6CFD-9429-4589-90FC-448F578C7D8F}" type="slidenum">
              <a:rPr lang="fr-FR" altLang="fr-FR"/>
              <a:pPr/>
              <a:t>4</a:t>
            </a:fld>
            <a:endParaRPr lang="fr-FR" altLang="fr-FR"/>
          </a:p>
        </p:txBody>
      </p:sp>
      <p:sp>
        <p:nvSpPr>
          <p:cNvPr id="1229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8875" y="742950"/>
            <a:ext cx="4454525" cy="3713163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249F98-9A6E-41E9-A0A8-93581225F0A3}" type="slidenum">
              <a:rPr lang="fr-FR" altLang="fr-FR"/>
              <a:pPr/>
              <a:t>5</a:t>
            </a:fld>
            <a:endParaRPr lang="fr-FR" altLang="fr-FR"/>
          </a:p>
        </p:txBody>
      </p:sp>
      <p:sp>
        <p:nvSpPr>
          <p:cNvPr id="2457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8875" y="742950"/>
            <a:ext cx="4454525" cy="3713163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26446B-A4AB-45C0-895E-4935F2D0E29F}" type="slidenum">
              <a:rPr lang="fr-FR" altLang="fr-FR"/>
              <a:pPr/>
              <a:t>6</a:t>
            </a:fld>
            <a:endParaRPr lang="fr-FR" altLang="fr-FR"/>
          </a:p>
        </p:txBody>
      </p:sp>
      <p:sp>
        <p:nvSpPr>
          <p:cNvPr id="2662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8875" y="742950"/>
            <a:ext cx="4454525" cy="3713163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B2BB79-37C8-461E-95EE-273AD8E0D0F1}" type="slidenum">
              <a:rPr lang="fr-FR" altLang="fr-FR"/>
              <a:pPr/>
              <a:t>7</a:t>
            </a:fld>
            <a:endParaRPr lang="fr-FR" altLang="fr-FR"/>
          </a:p>
        </p:txBody>
      </p:sp>
      <p:sp>
        <p:nvSpPr>
          <p:cNvPr id="1433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8875" y="742950"/>
            <a:ext cx="4454525" cy="3713163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9BCB9-4B57-44F1-9BF0-9BC0D8FC2A82}" type="slidenum">
              <a:rPr lang="fr-FR" altLang="fr-FR"/>
              <a:pPr/>
              <a:t>8</a:t>
            </a:fld>
            <a:endParaRPr lang="fr-FR" altLang="fr-FR"/>
          </a:p>
        </p:txBody>
      </p:sp>
      <p:sp>
        <p:nvSpPr>
          <p:cNvPr id="2253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8875" y="742950"/>
            <a:ext cx="4454525" cy="3713163"/>
          </a:xfrm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7450667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387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79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7101841"/>
            <a:ext cx="8833104" cy="343959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3132667"/>
            <a:ext cx="6400800" cy="1947333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55448" y="2689013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69333"/>
            <a:ext cx="8833104" cy="727456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350347"/>
            <a:ext cx="609600" cy="6773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455333"/>
            <a:ext cx="420624" cy="4673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4343400" y="2443834"/>
            <a:ext cx="457200" cy="490361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64EF5A1-6E6B-40CB-878B-75A618FE1630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685800" y="423334"/>
            <a:ext cx="7772400" cy="1947333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2CEB5-3786-412D-BE94-B1C91FFBE9EE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7450667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7101841"/>
            <a:ext cx="8833104" cy="343959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72720"/>
            <a:ext cx="8833104" cy="727456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 rot="5400000">
            <a:off x="3674872" y="3642360"/>
            <a:ext cx="693928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3250848"/>
            <a:ext cx="609600" cy="6773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355834"/>
            <a:ext cx="420624" cy="4673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915912" y="3344335"/>
            <a:ext cx="457200" cy="490361"/>
          </a:xfrm>
        </p:spPr>
        <p:txBody>
          <a:bodyPr/>
          <a:lstStyle/>
          <a:p>
            <a:fld id="{5B8B74F8-25CF-4855-B428-66D5ACE2F2F6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04800" y="338667"/>
            <a:ext cx="6553200" cy="6468184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391400" y="338669"/>
            <a:ext cx="1447800" cy="6501694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3" y="359833"/>
            <a:ext cx="8404225" cy="839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3" y="1880306"/>
            <a:ext cx="84042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2858639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1688" y="1140414"/>
            <a:ext cx="457200" cy="490361"/>
          </a:xfrm>
        </p:spPr>
        <p:txBody>
          <a:bodyPr/>
          <a:lstStyle/>
          <a:p>
            <a:fld id="{FBE3A137-BFC2-4962-9145-555FD6129B24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301752" y="1696720"/>
            <a:ext cx="8503920" cy="5080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7450667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21167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540000"/>
            <a:ext cx="8833104" cy="338667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58169"/>
            <a:ext cx="8833104" cy="237744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8426" y="3048000"/>
            <a:ext cx="6480174" cy="1859139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7101841"/>
            <a:ext cx="8833104" cy="343959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69333"/>
            <a:ext cx="8833104" cy="727456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152400" y="2709333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350347"/>
            <a:ext cx="609600" cy="6773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455333"/>
            <a:ext cx="420624" cy="4673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43400" y="2443834"/>
            <a:ext cx="457200" cy="490361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554C627-3630-4467-8E60-167C9D08EBFE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592667"/>
            <a:ext cx="7772400" cy="1693333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1752" y="254000"/>
            <a:ext cx="8534400" cy="84328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5791200" y="7122160"/>
            <a:ext cx="3044952" cy="406400"/>
          </a:xfrm>
        </p:spPr>
        <p:txBody>
          <a:bodyPr/>
          <a:lstStyle/>
          <a:p>
            <a:endParaRPr lang="fr-FR" alt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9652-79EE-4766-B65B-BF0417A3B395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 flipV="1">
            <a:off x="4563081" y="1750725"/>
            <a:ext cx="8921" cy="5355063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1"/>
          </p:nvPr>
        </p:nvSpPr>
        <p:spPr>
          <a:xfrm>
            <a:off x="301752" y="1524000"/>
            <a:ext cx="4038600" cy="5201920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4038600" cy="5201920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 flipV="1">
            <a:off x="4572000" y="2444750"/>
            <a:ext cx="0" cy="465328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608667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7450667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524000"/>
            <a:ext cx="8833104" cy="10160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7101840"/>
            <a:ext cx="8833104" cy="34544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01752" y="1693333"/>
            <a:ext cx="4040188" cy="814416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791331" y="1693333"/>
            <a:ext cx="4041775" cy="81280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04800" y="7122160"/>
            <a:ext cx="3581400" cy="406400"/>
          </a:xfrm>
        </p:spPr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52400" y="1422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72720"/>
            <a:ext cx="8833104" cy="727456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ce réservé du contenu 23"/>
          <p:cNvSpPr>
            <a:spLocks noGrp="1"/>
          </p:cNvSpPr>
          <p:nvPr>
            <p:ph sz="quarter" idx="2"/>
          </p:nvPr>
        </p:nvSpPr>
        <p:spPr>
          <a:xfrm>
            <a:off x="301752" y="2745981"/>
            <a:ext cx="4041648" cy="4242671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u contenu 25"/>
          <p:cNvSpPr>
            <a:spLocks noGrp="1"/>
          </p:cNvSpPr>
          <p:nvPr>
            <p:ph sz="quarter" idx="4"/>
          </p:nvPr>
        </p:nvSpPr>
        <p:spPr>
          <a:xfrm>
            <a:off x="4800600" y="2745981"/>
            <a:ext cx="4038600" cy="424688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1062262"/>
            <a:ext cx="609600" cy="6773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167249"/>
            <a:ext cx="420624" cy="4673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4343400" y="1158241"/>
            <a:ext cx="457200" cy="490361"/>
          </a:xfrm>
        </p:spPr>
        <p:txBody>
          <a:bodyPr/>
          <a:lstStyle>
            <a:lvl1pPr algn="ctr">
              <a:defRPr/>
            </a:lvl1pPr>
          </a:lstStyle>
          <a:p>
            <a:fld id="{4F57C2F0-84B9-4C21-960F-F0D159E572C3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23" name="Titr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4343400" y="1151134"/>
            <a:ext cx="457200" cy="490361"/>
          </a:xfrm>
        </p:spPr>
        <p:txBody>
          <a:bodyPr/>
          <a:lstStyle/>
          <a:p>
            <a:fld id="{E5517BEE-C13F-4E03-9FE9-44D78BAAD881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7450667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7101841"/>
            <a:ext cx="8833104" cy="343959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76107"/>
            <a:ext cx="8833104" cy="727456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4267200" y="7027333"/>
            <a:ext cx="609600" cy="49036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A19CB31-1B98-479A-8C0E-D7CDECAB794E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69333"/>
            <a:ext cx="8833104" cy="33866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7450667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20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77334"/>
            <a:ext cx="2743200" cy="6519333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1016000"/>
            <a:ext cx="2362200" cy="1100667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381000" y="2201334"/>
            <a:ext cx="2362200" cy="4605514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69333"/>
            <a:ext cx="8833104" cy="727456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152400" y="592667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1"/>
          </p:nvPr>
        </p:nvSpPr>
        <p:spPr>
          <a:xfrm>
            <a:off x="3124200" y="762000"/>
            <a:ext cx="5638800" cy="6011333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54000"/>
            <a:ext cx="609600" cy="6773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58987"/>
            <a:ext cx="420624" cy="4673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371600" y="347487"/>
            <a:ext cx="457200" cy="490361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D4D15BB-D158-4BEC-BFA7-2B20EC1B5BF5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7098206"/>
            <a:ext cx="8833104" cy="343959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01752" y="7123164"/>
            <a:ext cx="3383280" cy="406400"/>
          </a:xfrm>
        </p:spPr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cteur droit 20"/>
          <p:cNvSpPr>
            <a:spLocks noChangeShapeType="1"/>
          </p:cNvSpPr>
          <p:nvPr/>
        </p:nvSpPr>
        <p:spPr bwMode="auto">
          <a:xfrm>
            <a:off x="152400" y="592667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7450667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69333"/>
            <a:ext cx="8833104" cy="33528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77334"/>
            <a:ext cx="2743200" cy="6519333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72720"/>
            <a:ext cx="8833104" cy="727456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54000"/>
            <a:ext cx="609600" cy="6773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58987"/>
            <a:ext cx="420624" cy="4673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371600" y="347487"/>
            <a:ext cx="457200" cy="490361"/>
          </a:xfrm>
        </p:spPr>
        <p:txBody>
          <a:bodyPr/>
          <a:lstStyle/>
          <a:p>
            <a:fld id="{FAC7A98E-E917-424E-BF4D-378E73B2C63F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75" y="5588000"/>
            <a:ext cx="5867400" cy="1354667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000375" y="677334"/>
            <a:ext cx="5867400" cy="474133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81000" y="1100667"/>
            <a:ext cx="2438400" cy="58420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7098206"/>
            <a:ext cx="8833104" cy="343959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5788152" y="7116649"/>
            <a:ext cx="3044952" cy="406400"/>
          </a:xfrm>
        </p:spPr>
        <p:txBody>
          <a:bodyPr/>
          <a:lstStyle/>
          <a:p>
            <a:endParaRPr lang="fr-FR" alt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01752" y="7123164"/>
            <a:ext cx="3584448" cy="406400"/>
          </a:xfrm>
        </p:spPr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7450667"/>
            <a:ext cx="9144000" cy="1693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9144000" cy="1548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76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7098206"/>
            <a:ext cx="8833104" cy="343959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5791200" y="7116649"/>
            <a:ext cx="3044952" cy="4064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04800" y="7123164"/>
            <a:ext cx="3581400" cy="4064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72720"/>
            <a:ext cx="8833104" cy="727456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152400" y="141860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1062262"/>
            <a:ext cx="609600" cy="6773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167249"/>
            <a:ext cx="420624" cy="46736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4343400" y="1155750"/>
            <a:ext cx="457200" cy="490361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CD3E7CD-2D90-4FF6-89B9-B3119E95EC1E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301752" y="254000"/>
            <a:ext cx="8534400" cy="84328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301752" y="1693333"/>
            <a:ext cx="8534400" cy="51104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Par Mickaël QUESNOT,</a:t>
            </a:r>
          </a:p>
          <a:p>
            <a:r>
              <a:rPr lang="fr-FR" dirty="0"/>
              <a:t>Consultant SAP</a:t>
            </a: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altLang="fr-FR" sz="4400" b="1" dirty="0">
                <a:latin typeface="Arial" pitchFamily="34" charset="0"/>
              </a:rPr>
              <a:t>PLANNING DETAILLE DE LA FORMATION</a:t>
            </a:r>
            <a:r>
              <a:rPr lang="fr-FR" altLang="fr-FR" sz="4400" dirty="0">
                <a:latin typeface="Arial" pitchFamily="34" charset="0"/>
              </a:rPr>
              <a:t/>
            </a:r>
            <a:br>
              <a:rPr lang="fr-FR" altLang="fr-FR" sz="4400" dirty="0">
                <a:latin typeface="Arial" pitchFamily="34" charset="0"/>
              </a:rPr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8361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51834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50626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8197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228600" y="1577752"/>
            <a:ext cx="8634412" cy="5476039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</p:spTree>
    <p:extLst>
      <p:ext uri="{BB962C8B-B14F-4D97-AF65-F5344CB8AC3E}">
        <p14:creationId xmlns:p14="http://schemas.microsoft.com/office/powerpoint/2010/main" val="75972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" name="Text Box 102"/>
          <p:cNvSpPr txBox="1">
            <a:spLocks noChangeArrowheads="1"/>
          </p:cNvSpPr>
          <p:nvPr/>
        </p:nvSpPr>
        <p:spPr bwMode="auto">
          <a:xfrm>
            <a:off x="1219200" y="1"/>
            <a:ext cx="65532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b="1"/>
              <a:t>PRESENTATION GENERALE</a:t>
            </a:r>
          </a:p>
          <a:p>
            <a:pPr algn="ctr">
              <a:spcBef>
                <a:spcPct val="50000"/>
              </a:spcBef>
            </a:pPr>
            <a:endParaRPr lang="fr-FR" altLang="fr-FR"/>
          </a:p>
        </p:txBody>
      </p:sp>
      <p:sp>
        <p:nvSpPr>
          <p:cNvPr id="11367" name="Text Box 103"/>
          <p:cNvSpPr txBox="1">
            <a:spLocks noChangeArrowheads="1"/>
          </p:cNvSpPr>
          <p:nvPr/>
        </p:nvSpPr>
        <p:spPr bwMode="auto">
          <a:xfrm>
            <a:off x="609600" y="1354138"/>
            <a:ext cx="7620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/>
          </a:p>
        </p:txBody>
      </p:sp>
      <p:sp>
        <p:nvSpPr>
          <p:cNvPr id="11369" name="Text Box 105"/>
          <p:cNvSpPr txBox="1">
            <a:spLocks noChangeArrowheads="1"/>
          </p:cNvSpPr>
          <p:nvPr/>
        </p:nvSpPr>
        <p:spPr bwMode="auto">
          <a:xfrm>
            <a:off x="1524000" y="1439863"/>
            <a:ext cx="7620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1"/>
            </a:pPr>
            <a:endParaRPr lang="en-US" altLang="fr-FR" dirty="0">
              <a:latin typeface="Arial" pitchFamily="34" charset="0"/>
            </a:endParaRPr>
          </a:p>
          <a:p>
            <a:r>
              <a:rPr lang="en-US" altLang="fr-FR" sz="1800" b="1" dirty="0">
                <a:latin typeface="Arial" pitchFamily="34" charset="0"/>
              </a:rPr>
              <a:t>1. SAP et </a:t>
            </a:r>
            <a:r>
              <a:rPr lang="en-US" altLang="fr-FR" sz="1800" b="1" dirty="0" smtClean="0">
                <a:latin typeface="Arial" pitchFamily="34" charset="0"/>
              </a:rPr>
              <a:t>les consultants</a:t>
            </a:r>
            <a:endParaRPr lang="en-US" altLang="fr-FR" sz="1800" b="1" dirty="0">
              <a:latin typeface="Arial" pitchFamily="34" charset="0"/>
            </a:endParaRPr>
          </a:p>
          <a:p>
            <a:pPr>
              <a:buFontTx/>
              <a:buChar char="1"/>
            </a:pPr>
            <a:endParaRPr lang="en-US" altLang="fr-FR" sz="1800" b="1" dirty="0">
              <a:latin typeface="Arial" pitchFamily="34" charset="0"/>
            </a:endParaRPr>
          </a:p>
          <a:p>
            <a:r>
              <a:rPr lang="en-US" altLang="fr-FR" sz="1800" b="1" dirty="0">
                <a:latin typeface="Arial" pitchFamily="34" charset="0"/>
              </a:rPr>
              <a:t>2. Les Modules SAP</a:t>
            </a:r>
          </a:p>
          <a:p>
            <a:endParaRPr lang="en-US" altLang="fr-FR" sz="1800" b="1" dirty="0">
              <a:latin typeface="Arial" pitchFamily="34" charset="0"/>
            </a:endParaRPr>
          </a:p>
          <a:p>
            <a:r>
              <a:rPr lang="en-US" altLang="fr-FR" sz="1800" b="1" dirty="0">
                <a:latin typeface="Arial" pitchFamily="34" charset="0"/>
              </a:rPr>
              <a:t>3. Les structures </a:t>
            </a:r>
            <a:r>
              <a:rPr lang="en-US" altLang="fr-FR" sz="1800" b="1" dirty="0" err="1">
                <a:latin typeface="Arial" pitchFamily="34" charset="0"/>
              </a:rPr>
              <a:t>organisationnelles</a:t>
            </a:r>
            <a:endParaRPr lang="en-US" altLang="fr-FR" sz="1800" b="1" dirty="0">
              <a:latin typeface="Arial" pitchFamily="34" charset="0"/>
            </a:endParaRPr>
          </a:p>
          <a:p>
            <a:endParaRPr lang="en-US" altLang="fr-FR" sz="1800" b="1" dirty="0">
              <a:latin typeface="Arial" pitchFamily="34" charset="0"/>
            </a:endParaRPr>
          </a:p>
          <a:p>
            <a:r>
              <a:rPr lang="en-US" altLang="fr-FR" sz="1800" b="1" dirty="0">
                <a:latin typeface="Arial" pitchFamily="34" charset="0"/>
              </a:rPr>
              <a:t>4. Simulation d’un flux  </a:t>
            </a:r>
            <a:r>
              <a:rPr lang="en-US" altLang="fr-FR" sz="1800" b="1" dirty="0" err="1">
                <a:latin typeface="Arial" pitchFamily="34" charset="0"/>
              </a:rPr>
              <a:t>dans</a:t>
            </a:r>
            <a:r>
              <a:rPr lang="en-US" altLang="fr-FR" sz="1800" b="1" dirty="0">
                <a:latin typeface="Arial" pitchFamily="34" charset="0"/>
              </a:rPr>
              <a:t> SAP</a:t>
            </a:r>
          </a:p>
          <a:p>
            <a:endParaRPr lang="en-US" altLang="fr-FR" sz="1800" b="1" dirty="0">
              <a:latin typeface="Arial" pitchFamily="34" charset="0"/>
            </a:endParaRPr>
          </a:p>
          <a:p>
            <a:r>
              <a:rPr lang="en-US" altLang="fr-FR" sz="1800" b="1" dirty="0">
                <a:latin typeface="Arial" pitchFamily="34" charset="0"/>
              </a:rPr>
              <a:t>5. Questions Reponses</a:t>
            </a:r>
            <a:endParaRPr lang="en-US" altLang="fr-FR" sz="1800" b="1" dirty="0"/>
          </a:p>
          <a:p>
            <a:endParaRPr lang="en-US" altLang="fr-FR" sz="1800" b="1" dirty="0"/>
          </a:p>
          <a:p>
            <a:pPr>
              <a:spcBef>
                <a:spcPct val="50000"/>
              </a:spcBef>
            </a:pPr>
            <a:endParaRPr lang="fr-FR" altLang="fr-FR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2" name="Text Box 100"/>
          <p:cNvSpPr txBox="1">
            <a:spLocks noChangeArrowheads="1"/>
          </p:cNvSpPr>
          <p:nvPr/>
        </p:nvSpPr>
        <p:spPr bwMode="auto">
          <a:xfrm>
            <a:off x="533400" y="152400"/>
            <a:ext cx="8077200" cy="87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fr-FR" altLang="fr-FR" sz="2200" b="1"/>
              <a:t>MODULE SD</a:t>
            </a:r>
          </a:p>
          <a:p>
            <a:pPr algn="ctr">
              <a:spcBef>
                <a:spcPct val="50000"/>
              </a:spcBef>
            </a:pPr>
            <a:r>
              <a:rPr lang="fr-FR" altLang="fr-FR" sz="2200" b="1"/>
              <a:t>VENTES</a:t>
            </a:r>
          </a:p>
        </p:txBody>
      </p:sp>
      <p:sp>
        <p:nvSpPr>
          <p:cNvPr id="23653" name="Text Box 101"/>
          <p:cNvSpPr txBox="1">
            <a:spLocks noChangeArrowheads="1"/>
          </p:cNvSpPr>
          <p:nvPr/>
        </p:nvSpPr>
        <p:spPr bwMode="auto">
          <a:xfrm>
            <a:off x="1295400" y="1185864"/>
            <a:ext cx="8305800" cy="475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altLang="fr-FR" sz="1800" b="1"/>
              <a:t>1. Structures organisationnelles</a:t>
            </a:r>
          </a:p>
          <a:p>
            <a:pPr>
              <a:spcBef>
                <a:spcPct val="50000"/>
              </a:spcBef>
            </a:pPr>
            <a:r>
              <a:rPr lang="fr-FR" altLang="fr-FR" sz="1800" b="1"/>
              <a:t>2. Données de base</a:t>
            </a:r>
            <a:endParaRPr lang="fr-FR" altLang="fr-FR" sz="1800"/>
          </a:p>
          <a:p>
            <a:pPr>
              <a:spcBef>
                <a:spcPct val="50000"/>
              </a:spcBef>
            </a:pPr>
            <a:r>
              <a:rPr lang="fr-FR" altLang="fr-FR" sz="1600"/>
              <a:t>	2.1. Clients </a:t>
            </a:r>
          </a:p>
          <a:p>
            <a:pPr>
              <a:spcBef>
                <a:spcPct val="50000"/>
              </a:spcBef>
            </a:pPr>
            <a:r>
              <a:rPr lang="fr-FR" altLang="fr-FR" sz="1600"/>
              <a:t>	2.2. Article  </a:t>
            </a:r>
          </a:p>
          <a:p>
            <a:pPr>
              <a:spcBef>
                <a:spcPct val="50000"/>
              </a:spcBef>
            </a:pPr>
            <a:r>
              <a:rPr lang="fr-FR" altLang="fr-FR" sz="1600"/>
              <a:t>	2.3. Fiche info-vente </a:t>
            </a:r>
          </a:p>
          <a:p>
            <a:pPr>
              <a:spcBef>
                <a:spcPct val="50000"/>
              </a:spcBef>
            </a:pPr>
            <a:r>
              <a:rPr lang="fr-FR" altLang="fr-FR" sz="1600"/>
              <a:t>	2.4. Conditions de prix</a:t>
            </a:r>
          </a:p>
          <a:p>
            <a:pPr>
              <a:spcBef>
                <a:spcPct val="50000"/>
              </a:spcBef>
            </a:pPr>
            <a:r>
              <a:rPr lang="fr-FR" altLang="fr-FR" sz="1800" b="1"/>
              <a:t>3. Flux de commande</a:t>
            </a:r>
            <a:endParaRPr lang="fr-FR" altLang="fr-FR" sz="1800"/>
          </a:p>
          <a:p>
            <a:pPr>
              <a:spcBef>
                <a:spcPct val="50000"/>
              </a:spcBef>
            </a:pPr>
            <a:r>
              <a:rPr lang="fr-FR" altLang="fr-FR" sz="1600"/>
              <a:t>	3.1. Commande client </a:t>
            </a:r>
          </a:p>
          <a:p>
            <a:pPr>
              <a:spcBef>
                <a:spcPct val="50000"/>
              </a:spcBef>
            </a:pPr>
            <a:r>
              <a:rPr lang="fr-FR" altLang="fr-FR" sz="1600"/>
              <a:t>	3.2. Livraison client </a:t>
            </a:r>
          </a:p>
          <a:p>
            <a:pPr>
              <a:spcBef>
                <a:spcPct val="50000"/>
              </a:spcBef>
            </a:pPr>
            <a:r>
              <a:rPr lang="fr-FR" altLang="fr-FR" sz="1600"/>
              <a:t>	3.3. Facturation</a:t>
            </a:r>
          </a:p>
          <a:p>
            <a:pPr>
              <a:spcBef>
                <a:spcPct val="50000"/>
              </a:spcBef>
            </a:pPr>
            <a:r>
              <a:rPr lang="fr-FR" altLang="fr-FR" sz="1800" b="1"/>
              <a:t>4. Systèmes d ’informations et listes SD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fr-FR" alt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0" name="Text Box 100"/>
          <p:cNvSpPr txBox="1">
            <a:spLocks noChangeArrowheads="1"/>
          </p:cNvSpPr>
          <p:nvPr/>
        </p:nvSpPr>
        <p:spPr bwMode="auto">
          <a:xfrm>
            <a:off x="533400" y="0"/>
            <a:ext cx="8077200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b="1"/>
              <a:t>MODULE PP</a:t>
            </a:r>
          </a:p>
          <a:p>
            <a:pPr algn="ctr">
              <a:lnSpc>
                <a:spcPct val="10000"/>
              </a:lnSpc>
              <a:spcBef>
                <a:spcPct val="50000"/>
              </a:spcBef>
            </a:pPr>
            <a:r>
              <a:rPr lang="fr-FR" altLang="fr-FR" b="1"/>
              <a:t>Production</a:t>
            </a:r>
          </a:p>
        </p:txBody>
      </p:sp>
      <p:sp>
        <p:nvSpPr>
          <p:cNvPr id="25701" name="Text Box 101"/>
          <p:cNvSpPr txBox="1">
            <a:spLocks noChangeArrowheads="1"/>
          </p:cNvSpPr>
          <p:nvPr/>
        </p:nvSpPr>
        <p:spPr bwMode="auto">
          <a:xfrm>
            <a:off x="304800" y="257985"/>
            <a:ext cx="8305800" cy="7362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fr-FR" altLang="fr-FR" sz="1700" b="1" dirty="0"/>
              <a:t>1. Positionnement du module PP</a:t>
            </a:r>
            <a:endParaRPr lang="fr-FR" altLang="fr-FR" sz="1800" b="1" dirty="0"/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500" dirty="0"/>
              <a:t>	1.1. Rappel des modules SAP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500" dirty="0"/>
              <a:t>	1.2. Intégration dans la chaîne logistique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500" dirty="0"/>
              <a:t>	1.3. Composantes du module PP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700" b="1" dirty="0"/>
              <a:t>2. Données de base</a:t>
            </a:r>
            <a:endParaRPr lang="fr-FR" altLang="fr-FR" sz="1700" dirty="0"/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 dirty="0"/>
              <a:t>	</a:t>
            </a:r>
            <a:r>
              <a:rPr lang="fr-FR" altLang="fr-FR" sz="1500" dirty="0"/>
              <a:t>2.1. Articles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2.2. Nomenclatures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2.3. Postes de travail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2.4. Gammes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700" b="1" dirty="0"/>
              <a:t>3. Plan industriel et commercial &amp; planification à long terme</a:t>
            </a:r>
            <a:endParaRPr lang="fr-FR" altLang="fr-FR" sz="1700" dirty="0"/>
          </a:p>
          <a:p>
            <a:pPr>
              <a:spcBef>
                <a:spcPct val="50000"/>
              </a:spcBef>
            </a:pPr>
            <a:r>
              <a:rPr lang="fr-FR" altLang="fr-FR" sz="1500" dirty="0"/>
              <a:t>	3.1. Vue d ’ensemble de la planification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700" b="1" dirty="0"/>
              <a:t>4. </a:t>
            </a:r>
            <a:r>
              <a:rPr lang="fr-FR" altLang="fr-FR" sz="1700" b="1" dirty="0" err="1"/>
              <a:t>Traîtement</a:t>
            </a:r>
            <a:r>
              <a:rPr lang="fr-FR" altLang="fr-FR" sz="1700" b="1" dirty="0"/>
              <a:t> d ’une commande client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 dirty="0"/>
              <a:t>	</a:t>
            </a:r>
            <a:r>
              <a:rPr lang="fr-FR" altLang="fr-FR" sz="1500" dirty="0"/>
              <a:t>4.1. Gestion de la demande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4.2. PDP / MRP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4.3. Analyse des capacités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4.4. Ordre de fabrication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700" b="1" dirty="0"/>
              <a:t>5. Liste des transactions</a:t>
            </a:r>
            <a:r>
              <a:rPr lang="fr-FR" altLang="fr-FR" sz="1700" dirty="0"/>
              <a:t>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 dirty="0"/>
              <a:t>	</a:t>
            </a:r>
            <a:r>
              <a:rPr lang="fr-FR" altLang="fr-FR" sz="1500" dirty="0"/>
              <a:t>5.1. Affichage article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5.2.Affichage nomenclature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5.3. Explosion nomenclature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5.4. Cas d ’emploi nomenclature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5.5. Affichage poste de travail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fr-FR" altLang="fr-FR" sz="1500" dirty="0"/>
              <a:t>	5.6. Affichage gamme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500" dirty="0"/>
              <a:t>	5.7.Analyses des ordres de production</a:t>
            </a:r>
            <a:endParaRPr lang="fr-FR" altLang="fr-FR" sz="1600" dirty="0"/>
          </a:p>
          <a:p>
            <a:pPr>
              <a:spcBef>
                <a:spcPct val="50000"/>
              </a:spcBef>
            </a:pPr>
            <a:endParaRPr lang="fr-FR" altLang="fr-FR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Text Box 102"/>
          <p:cNvSpPr txBox="1">
            <a:spLocks noChangeArrowheads="1"/>
          </p:cNvSpPr>
          <p:nvPr/>
        </p:nvSpPr>
        <p:spPr bwMode="auto">
          <a:xfrm>
            <a:off x="609600" y="0"/>
            <a:ext cx="8077200" cy="105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fr-FR" altLang="fr-FR" b="1"/>
              <a:t>MODULE MM </a:t>
            </a:r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fr-FR" altLang="fr-FR" b="1"/>
              <a:t>Achats, Approvisionnements et Stocks</a:t>
            </a:r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endParaRPr lang="fr-FR" altLang="fr-FR" b="1"/>
          </a:p>
        </p:txBody>
      </p:sp>
      <p:sp>
        <p:nvSpPr>
          <p:cNvPr id="13415" name="Text Box 103"/>
          <p:cNvSpPr txBox="1">
            <a:spLocks noChangeArrowheads="1"/>
          </p:cNvSpPr>
          <p:nvPr/>
        </p:nvSpPr>
        <p:spPr bwMode="auto">
          <a:xfrm>
            <a:off x="533400" y="1100139"/>
            <a:ext cx="8305800" cy="64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800" b="1" dirty="0"/>
              <a:t>1. Rappel sur les unités structurelles</a:t>
            </a:r>
          </a:p>
          <a:p>
            <a:pPr>
              <a:lnSpc>
                <a:spcPct val="30000"/>
              </a:lnSpc>
              <a:spcBef>
                <a:spcPct val="50000"/>
              </a:spcBef>
              <a:buFontTx/>
              <a:buChar char="•"/>
            </a:pPr>
            <a:r>
              <a:rPr lang="fr-FR" altLang="fr-FR" sz="1800" dirty="0"/>
              <a:t> </a:t>
            </a:r>
            <a:r>
              <a:rPr lang="fr-FR" altLang="fr-FR" sz="1600" dirty="0"/>
              <a:t>Organisation d ’achats ;  Division ; Magasins ; Groupe acheteur... </a:t>
            </a:r>
          </a:p>
          <a:p>
            <a:pPr>
              <a:spcBef>
                <a:spcPct val="50000"/>
              </a:spcBef>
            </a:pPr>
            <a:r>
              <a:rPr lang="fr-FR" altLang="fr-FR" sz="1800" b="1" dirty="0"/>
              <a:t>2. Les données de base MM</a:t>
            </a:r>
            <a:endParaRPr lang="fr-FR" altLang="fr-FR" sz="1800" dirty="0"/>
          </a:p>
          <a:p>
            <a:pPr>
              <a:lnSpc>
                <a:spcPct val="40000"/>
              </a:lnSpc>
              <a:spcBef>
                <a:spcPct val="50000"/>
              </a:spcBef>
              <a:buFontTx/>
              <a:buChar char="•"/>
            </a:pPr>
            <a:r>
              <a:rPr lang="fr-FR" altLang="fr-FR" sz="1800" dirty="0"/>
              <a:t> </a:t>
            </a:r>
            <a:r>
              <a:rPr lang="fr-FR" altLang="fr-FR" sz="1600" dirty="0"/>
              <a:t>Articles ; Fournisseurs ; Fiche info-achat</a:t>
            </a:r>
          </a:p>
          <a:p>
            <a:pPr>
              <a:spcBef>
                <a:spcPct val="50000"/>
              </a:spcBef>
            </a:pPr>
            <a:r>
              <a:rPr lang="fr-FR" altLang="fr-FR" sz="1800" b="1" dirty="0"/>
              <a:t>3. Gestion des achats / approvisionnements</a:t>
            </a:r>
            <a:endParaRPr lang="fr-FR" altLang="fr-FR" sz="1800" dirty="0"/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fr-FR" altLang="fr-FR" sz="1800" dirty="0"/>
              <a:t> </a:t>
            </a:r>
            <a:r>
              <a:rPr lang="fr-FR" altLang="fr-FR" sz="1600" dirty="0"/>
              <a:t>Demande d ’achat ; source d ’approvisionnement et détermination de la source ; commande d ’achat</a:t>
            </a:r>
          </a:p>
          <a:p>
            <a:pPr>
              <a:spcBef>
                <a:spcPct val="50000"/>
              </a:spcBef>
            </a:pPr>
            <a:r>
              <a:rPr lang="fr-FR" altLang="fr-FR" sz="1800" b="1" dirty="0"/>
              <a:t>4. Gestion des stocks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fr-FR" altLang="fr-FR" sz="1600" dirty="0"/>
              <a:t> Les concepts : stock propre, stock spécial, type de stock, notion de code mouvement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fr-FR" altLang="fr-FR" sz="1600" dirty="0"/>
              <a:t> Documents sur les mouvements de stock ; entrée de marchandises sur commande </a:t>
            </a:r>
          </a:p>
          <a:p>
            <a:pPr>
              <a:spcBef>
                <a:spcPct val="50000"/>
              </a:spcBef>
            </a:pPr>
            <a:r>
              <a:rPr lang="fr-FR" altLang="fr-FR" sz="1800" b="1" dirty="0"/>
              <a:t>5. Contrôle des factures</a:t>
            </a:r>
            <a:r>
              <a:rPr lang="fr-FR" altLang="fr-FR" sz="1800" dirty="0"/>
              <a:t>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fr-FR" altLang="fr-FR" sz="1800" dirty="0"/>
              <a:t> </a:t>
            </a:r>
            <a:r>
              <a:rPr lang="fr-FR" altLang="fr-FR" sz="1600" dirty="0"/>
              <a:t>Enregistrement d ’une facture ; contrôle des écarts sur facture ; déblocage factures automatique et manuel, avoir et annulation de factures</a:t>
            </a:r>
          </a:p>
          <a:p>
            <a:pPr>
              <a:spcBef>
                <a:spcPct val="50000"/>
              </a:spcBef>
            </a:pPr>
            <a:r>
              <a:rPr lang="fr-FR" altLang="fr-FR" sz="1800" b="1" dirty="0"/>
              <a:t>6. Systèmes d ’information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fr-FR" altLang="fr-FR" sz="1600" dirty="0"/>
              <a:t>SIL (Système d ’Information Logistique ) ; Affichage de listes ; Analyse générale des achats ; Analyse des opérations de stocks</a:t>
            </a:r>
          </a:p>
          <a:p>
            <a:pPr>
              <a:spcBef>
                <a:spcPct val="50000"/>
              </a:spcBef>
            </a:pPr>
            <a:endParaRPr lang="fr-FR" altLang="fr-FR" sz="2000" dirty="0"/>
          </a:p>
          <a:p>
            <a:pPr>
              <a:spcBef>
                <a:spcPct val="50000"/>
              </a:spcBef>
            </a:pPr>
            <a:endParaRPr lang="fr-FR" altLang="fr-FR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4" name="Text Box 100"/>
          <p:cNvSpPr txBox="1">
            <a:spLocks noChangeArrowheads="1"/>
          </p:cNvSpPr>
          <p:nvPr/>
        </p:nvSpPr>
        <p:spPr bwMode="auto">
          <a:xfrm>
            <a:off x="762000" y="1"/>
            <a:ext cx="8077200" cy="114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fr-FR" altLang="fr-FR" sz="2200" b="1"/>
              <a:t>MODULE CO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fr-FR" altLang="fr-FR" sz="2200" b="1"/>
              <a:t>CONTROLE DE GESTION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endParaRPr lang="fr-FR" altLang="fr-FR" sz="2200" b="1"/>
          </a:p>
        </p:txBody>
      </p:sp>
      <p:sp>
        <p:nvSpPr>
          <p:cNvPr id="21605" name="Text Box 101"/>
          <p:cNvSpPr txBox="1">
            <a:spLocks noChangeArrowheads="1"/>
          </p:cNvSpPr>
          <p:nvPr/>
        </p:nvSpPr>
        <p:spPr bwMode="auto">
          <a:xfrm>
            <a:off x="1295400" y="592140"/>
            <a:ext cx="8305800" cy="668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fr-FR" altLang="fr-FR" sz="1800" b="1"/>
          </a:p>
          <a:p>
            <a:pPr>
              <a:spcBef>
                <a:spcPct val="50000"/>
              </a:spcBef>
            </a:pPr>
            <a:endParaRPr lang="fr-FR" altLang="fr-FR" sz="1800" b="1"/>
          </a:p>
          <a:p>
            <a:pPr>
              <a:spcBef>
                <a:spcPct val="50000"/>
              </a:spcBef>
            </a:pPr>
            <a:r>
              <a:rPr lang="fr-FR" altLang="fr-FR" sz="1800" b="1"/>
              <a:t>1. Les données de base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fr-FR" altLang="fr-FR" sz="1600"/>
              <a:t>	1.1. Natures comptables primaires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fr-FR" altLang="fr-FR" sz="1600"/>
              <a:t>	1.2. Natures comptables secondaires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/>
              <a:t>	1.3. Types d ’activités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/>
              <a:t>	1.4. Centres de coûts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/>
              <a:t>	1.5. Centres de profits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/>
              <a:t>	1.6. La fiche article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800" b="1"/>
              <a:t>2. Les structures organisationnelles</a:t>
            </a:r>
            <a:endParaRPr lang="fr-FR" altLang="fr-FR" sz="1800"/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/>
              <a:t>	2.1. Mandant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/>
              <a:t>	2.2. Société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/>
              <a:t>	2.3. Périmètre analytique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/>
              <a:t>	2.4. Périmètre de résultat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800" b="1"/>
              <a:t>3. Interaction entre CO et le reste des modules</a:t>
            </a:r>
            <a:endParaRPr lang="fr-FR" altLang="fr-FR" sz="1800"/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fr-FR" altLang="fr-FR" sz="1600"/>
              <a:t>	3.1. Exemple d ’interaction d ’un flux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fr-FR" altLang="fr-FR" sz="1800" b="1"/>
              <a:t>4. CO : outils de valorisation, de contrôle et d ’analyse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fr-FR" altLang="fr-FR" sz="1800" b="1"/>
              <a:t>5. Possibilités du système d ’informations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fr-FR" alt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</a:t>
            </a:r>
            <a:endParaRPr lang="fr-FR" altLang="fr-FR"/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162</TotalTime>
  <Words>352</Words>
  <Application>Microsoft Office PowerPoint</Application>
  <PresentationFormat>Personnalisé</PresentationFormat>
  <Paragraphs>123</Paragraphs>
  <Slides>8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1" baseType="lpstr">
      <vt:lpstr>Times New Roman</vt:lpstr>
      <vt:lpstr>Arial</vt:lpstr>
      <vt:lpstr>Civil</vt:lpstr>
      <vt:lpstr>PLANNING DETAILLE DE LA FORMATION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VALOIS S.A.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VALOIS Pharmacie</dc:creator>
  <cp:lastModifiedBy>QUESNOT, Mickael</cp:lastModifiedBy>
  <cp:revision>12</cp:revision>
  <cp:lastPrinted>2001-04-13T08:01:54Z</cp:lastPrinted>
  <dcterms:created xsi:type="dcterms:W3CDTF">2001-03-19T15:40:22Z</dcterms:created>
  <dcterms:modified xsi:type="dcterms:W3CDTF">2013-11-13T11:47:30Z</dcterms:modified>
</cp:coreProperties>
</file>