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996" r:id="rId1"/>
  </p:sldMasterIdLst>
  <p:notesMasterIdLst>
    <p:notesMasterId r:id="rId24"/>
  </p:notesMasterIdLst>
  <p:sldIdLst>
    <p:sldId id="268" r:id="rId2"/>
    <p:sldId id="289" r:id="rId3"/>
    <p:sldId id="290" r:id="rId4"/>
    <p:sldId id="288" r:id="rId5"/>
    <p:sldId id="287" r:id="rId6"/>
    <p:sldId id="277" r:id="rId7"/>
    <p:sldId id="271" r:id="rId8"/>
    <p:sldId id="274" r:id="rId9"/>
    <p:sldId id="272" r:id="rId10"/>
    <p:sldId id="273" r:id="rId11"/>
    <p:sldId id="275" r:id="rId12"/>
    <p:sldId id="276" r:id="rId13"/>
    <p:sldId id="278" r:id="rId14"/>
    <p:sldId id="279" r:id="rId15"/>
    <p:sldId id="280" r:id="rId16"/>
    <p:sldId id="281" r:id="rId17"/>
    <p:sldId id="282" r:id="rId18"/>
    <p:sldId id="283" r:id="rId19"/>
    <p:sldId id="284" r:id="rId20"/>
    <p:sldId id="285" r:id="rId21"/>
    <p:sldId id="286" r:id="rId22"/>
    <p:sldId id="270" r:id="rId23"/>
  </p:sldIdLst>
  <p:sldSz cx="9144000" cy="6858000" type="screen4x3"/>
  <p:notesSz cx="6858000" cy="9144000"/>
  <p:defaultTextStyle>
    <a:defPPr>
      <a:defRPr lang="en-GB"/>
    </a:defPPr>
    <a:lvl1pPr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1pPr>
    <a:lvl2pPr marL="457200"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2pPr>
    <a:lvl3pPr marL="914400"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3pPr>
    <a:lvl4pPr marL="1371600"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4pPr>
    <a:lvl5pPr marL="1828800"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AutoShape 1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36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3074" name="AutoShape 2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3075" name="AutoShape 3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3076" name="AutoShape 4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2965450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buSzPct val="45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dt"/>
          </p:nvPr>
        </p:nvSpPr>
        <p:spPr bwMode="auto">
          <a:xfrm>
            <a:off x="3884613" y="0"/>
            <a:ext cx="2965450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buSzPct val="45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2296" name="Rectangle 7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65650" cy="34274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80" name="Rectangle 8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0050" cy="41132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endParaRPr lang="fr-FR" noProof="0" smtClean="0"/>
          </a:p>
        </p:txBody>
      </p:sp>
      <p:sp>
        <p:nvSpPr>
          <p:cNvPr id="3081" name="Rectangle 9"/>
          <p:cNvSpPr>
            <a:spLocks noGrp="1" noChangeArrowheads="1"/>
          </p:cNvSpPr>
          <p:nvPr>
            <p:ph type="ftr"/>
          </p:nvPr>
        </p:nvSpPr>
        <p:spPr bwMode="auto">
          <a:xfrm>
            <a:off x="0" y="8685213"/>
            <a:ext cx="2965450" cy="450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buSzPct val="45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82" name="Rectangle 10"/>
          <p:cNvSpPr>
            <a:spLocks noGrp="1" noChangeArrowheads="1"/>
          </p:cNvSpPr>
          <p:nvPr>
            <p:ph type="sldNum"/>
          </p:nvPr>
        </p:nvSpPr>
        <p:spPr bwMode="auto">
          <a:xfrm>
            <a:off x="3884613" y="8685213"/>
            <a:ext cx="2965450" cy="450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buSzPct val="45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fld id="{9EB42D98-C40E-4C61-88AA-FF6581379A33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495855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A1BE8E9-7BE6-4049-83A7-45FCCB5DF123}" type="slidenum">
              <a:rPr lang="de-DE" smtClean="0"/>
              <a:pPr>
                <a:defRPr/>
              </a:pPr>
              <a:t>2</a:t>
            </a:fld>
            <a:endParaRPr lang="de-DE" dirty="0"/>
          </a:p>
        </p:txBody>
      </p:sp>
      <p:sp>
        <p:nvSpPr>
          <p:cNvPr id="23555" name="Slide Image Placeholder 14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6" name="Notes Placeholder 15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fr-F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7ABE4D58-8875-42FC-87E4-0ECADDBEA3C8}" type="slidenum">
              <a:rPr lang="en-GB" smtClean="0"/>
              <a:pPr/>
              <a:t>22</a:t>
            </a:fld>
            <a:endParaRPr lang="en-GB" smtClean="0"/>
          </a:p>
        </p:txBody>
      </p:sp>
      <p:sp>
        <p:nvSpPr>
          <p:cNvPr id="13315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 algn="r">
              <a:lnSpc>
                <a:spcPct val="100000"/>
              </a:lnSpc>
              <a:buClr>
                <a:srgbClr val="20003A"/>
              </a:buCl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124B0476-0C96-4AA2-AC64-CB436B3095A4}" type="slidenum">
              <a:rPr lang="en-GB" sz="1200">
                <a:solidFill>
                  <a:srgbClr val="000000"/>
                </a:solidFill>
              </a:rPr>
              <a:pPr algn="r">
                <a:lnSpc>
                  <a:spcPct val="100000"/>
                </a:lnSpc>
                <a:buClr>
                  <a:srgbClr val="20003A"/>
                </a:buCl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22</a:t>
            </a:fld>
            <a:endParaRPr lang="en-GB" sz="1200">
              <a:solidFill>
                <a:srgbClr val="000000"/>
              </a:solidFill>
            </a:endParaRPr>
          </a:p>
        </p:txBody>
      </p:sp>
      <p:sp>
        <p:nvSpPr>
          <p:cNvPr id="13316" name="Text Box 2"/>
          <p:cNvSpPr txBox="1">
            <a:spLocks noChangeArrowheads="1"/>
          </p:cNvSpPr>
          <p:nvPr/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>
              <a:lnSpc>
                <a:spcPct val="100000"/>
              </a:lnSpc>
              <a:buClr>
                <a:srgbClr val="20003A"/>
              </a:buCl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fr-FR" sz="1200">
              <a:solidFill>
                <a:srgbClr val="000000"/>
              </a:solidFill>
            </a:endParaRPr>
          </a:p>
        </p:txBody>
      </p:sp>
      <p:sp>
        <p:nvSpPr>
          <p:cNvPr id="13317" name="Text Box 3"/>
          <p:cNvSpPr txBox="1"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>
              <a:lnSpc>
                <a:spcPct val="100000"/>
              </a:lnSpc>
              <a:buClr>
                <a:srgbClr val="20003A"/>
              </a:buCl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fr-FR" sz="1200">
              <a:solidFill>
                <a:srgbClr val="000000"/>
              </a:solidFill>
            </a:endParaRPr>
          </a:p>
        </p:txBody>
      </p:sp>
      <p:sp>
        <p:nvSpPr>
          <p:cNvPr id="13318" name="Text Box 4"/>
          <p:cNvSpPr txBox="1">
            <a:spLocks noChangeArrowheads="1"/>
          </p:cNvSpPr>
          <p:nvPr/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 algn="r">
              <a:lnSpc>
                <a:spcPct val="100000"/>
              </a:lnSpc>
              <a:buClr>
                <a:srgbClr val="20003A"/>
              </a:buCl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fr-FR" sz="1200">
              <a:solidFill>
                <a:srgbClr val="000000"/>
              </a:solidFill>
            </a:endParaRPr>
          </a:p>
        </p:txBody>
      </p:sp>
      <p:sp>
        <p:nvSpPr>
          <p:cNvPr id="13319" name="Text Box 5"/>
          <p:cNvSpPr txBox="1">
            <a:spLocks noChangeArrowheads="1"/>
          </p:cNvSpPr>
          <p:nvPr/>
        </p:nvSpPr>
        <p:spPr bwMode="auto">
          <a:xfrm>
            <a:off x="1146175" y="685800"/>
            <a:ext cx="4572000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13320" name="Rectangle 6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1638" cy="4114800"/>
          </a:xfrm>
          <a:noFill/>
          <a:ln/>
        </p:spPr>
        <p:txBody>
          <a:bodyPr wrap="none" anchor="ctr"/>
          <a:lstStyle/>
          <a:p>
            <a:endParaRPr lang="fr-F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haresap,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8" name="Titr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9" name="Sous-titr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fr-FR" smtClean="0"/>
              <a:t>Cliquez pour modifier le style des sous-titres du masque</a:t>
            </a:r>
            <a:endParaRPr lang="en-US"/>
          </a:p>
        </p:txBody>
      </p:sp>
      <p:sp>
        <p:nvSpPr>
          <p:cNvPr id="15" name="Espace réservé de la date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FE1CA5E-2A59-4DEA-B9BB-683F36F70D46}" type="datetime1">
              <a:rPr lang="fr-FR" smtClean="0"/>
              <a:t>30/10/2013</a:t>
            </a:fld>
            <a:endParaRPr lang="en-GB"/>
          </a:p>
        </p:txBody>
      </p:sp>
      <p:sp>
        <p:nvSpPr>
          <p:cNvPr id="16" name="Espace réservé du pied de page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 smtClean="0"/>
              <a:t>Sharesap.com®. Copyright©. All rights reserved. Par Mickael QUESNOT, Consultant SAP</a:t>
            </a:r>
            <a:endParaRPr lang="en-GB"/>
          </a:p>
        </p:txBody>
      </p:sp>
      <p:sp>
        <p:nvSpPr>
          <p:cNvPr id="17" name="Espace réservé du numéro de diapositive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178E329-0E90-4061-AE68-194B7A06BB58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888788-C898-424E-B353-8FA2EB41D87C}" type="datetime1">
              <a:rPr lang="fr-FR" smtClean="0"/>
              <a:t>30/10/2013</a:t>
            </a:fld>
            <a:endParaRPr lang="en-GB"/>
          </a:p>
        </p:txBody>
      </p:sp>
      <p:sp>
        <p:nvSpPr>
          <p:cNvPr id="5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Sharesap.com®. Copyright©. All rights reserved. Par Mickael QUESNOT, Consultant SAP</a:t>
            </a:r>
            <a:endParaRPr lang="en-GB"/>
          </a:p>
        </p:txBody>
      </p:sp>
      <p:sp>
        <p:nvSpPr>
          <p:cNvPr id="6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A72B1C-F99D-42E9-83F8-3CB5BD96AB21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B06ADA-EE94-4D32-BFD2-D5689511E171}" type="datetime1">
              <a:rPr lang="fr-FR" smtClean="0"/>
              <a:t>30/10/2013</a:t>
            </a:fld>
            <a:endParaRPr lang="en-GB"/>
          </a:p>
        </p:txBody>
      </p:sp>
      <p:sp>
        <p:nvSpPr>
          <p:cNvPr id="5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Sharesap.com®. Copyright©. All rights reserved. Par Mickael QUESNOT, Consultant SAP</a:t>
            </a:r>
            <a:endParaRPr lang="en-GB"/>
          </a:p>
        </p:txBody>
      </p:sp>
      <p:sp>
        <p:nvSpPr>
          <p:cNvPr id="6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3D86ED-2617-4431-869A-31F7177F2561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py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>
            <a:spLocks noChangeArrowheads="1"/>
          </p:cNvSpPr>
          <p:nvPr userDrawn="1"/>
        </p:nvSpPr>
        <p:spPr bwMode="gray">
          <a:xfrm>
            <a:off x="323850" y="323850"/>
            <a:ext cx="8404225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GB" altLang="fr-FR" sz="2400" b="1" dirty="0">
                <a:solidFill>
                  <a:schemeClr val="accent2"/>
                </a:solidFill>
              </a:rPr>
              <a:t>© </a:t>
            </a:r>
            <a:r>
              <a:rPr lang="de-DE" altLang="fr-FR" sz="2400" b="1" dirty="0" smtClean="0">
                <a:solidFill>
                  <a:schemeClr val="accent2"/>
                </a:solidFill>
              </a:rPr>
              <a:t>SHARESAP. </a:t>
            </a:r>
            <a:r>
              <a:rPr lang="de-DE" altLang="fr-FR" sz="2400" b="1" dirty="0">
                <a:solidFill>
                  <a:schemeClr val="accent2"/>
                </a:solidFill>
              </a:rPr>
              <a:t>All </a:t>
            </a:r>
            <a:r>
              <a:rPr lang="de-DE" altLang="fr-FR" sz="2400" b="1" dirty="0" err="1">
                <a:solidFill>
                  <a:schemeClr val="accent2"/>
                </a:solidFill>
              </a:rPr>
              <a:t>rights</a:t>
            </a:r>
            <a:r>
              <a:rPr lang="de-DE" altLang="fr-FR" sz="2400" b="1" dirty="0">
                <a:solidFill>
                  <a:schemeClr val="accent2"/>
                </a:solidFill>
              </a:rPr>
              <a:t> </a:t>
            </a:r>
            <a:r>
              <a:rPr lang="de-DE" altLang="fr-FR" sz="2400" b="1" dirty="0" err="1">
                <a:solidFill>
                  <a:schemeClr val="accent2"/>
                </a:solidFill>
              </a:rPr>
              <a:t>reserved</a:t>
            </a:r>
            <a:r>
              <a:rPr lang="de-DE" altLang="fr-FR" sz="2400" b="1" dirty="0">
                <a:solidFill>
                  <a:schemeClr val="accent2"/>
                </a:solidFill>
              </a:rPr>
              <a:t>.</a:t>
            </a:r>
          </a:p>
        </p:txBody>
      </p:sp>
      <p:sp>
        <p:nvSpPr>
          <p:cNvPr id="3" name="TextBox 9"/>
          <p:cNvSpPr txBox="1">
            <a:spLocks noChangeArrowheads="1"/>
          </p:cNvSpPr>
          <p:nvPr userDrawn="1"/>
        </p:nvSpPr>
        <p:spPr bwMode="gray">
          <a:xfrm>
            <a:off x="323850" y="1692275"/>
            <a:ext cx="8404225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ts val="1200"/>
              </a:spcBef>
            </a:pPr>
            <a:r>
              <a:rPr lang="fr-FR" altLang="fr-FR" sz="1000" noProof="1">
                <a:ea typeface="MS PGothic" pitchFamily="34" charset="-128"/>
              </a:rPr>
              <a:t>No part of this publication may be reproduced or transmitted in any form or for any purpose without the express permission of </a:t>
            </a:r>
            <a:r>
              <a:rPr lang="fr-FR" altLang="fr-FR" sz="1000" noProof="1" smtClean="0">
                <a:ea typeface="MS PGothic" pitchFamily="34" charset="-128"/>
              </a:rPr>
              <a:t>SHARESAP. </a:t>
            </a:r>
            <a:r>
              <a:rPr lang="fr-FR" altLang="fr-FR" sz="1000" noProof="1">
                <a:ea typeface="MS PGothic" pitchFamily="34" charset="-128"/>
              </a:rPr>
              <a:t/>
            </a:r>
            <a:br>
              <a:rPr lang="fr-FR" altLang="fr-FR" sz="1000" noProof="1">
                <a:ea typeface="MS PGothic" pitchFamily="34" charset="-128"/>
              </a:rPr>
            </a:br>
            <a:r>
              <a:rPr lang="fr-FR" altLang="fr-FR" sz="1000" noProof="1">
                <a:ea typeface="MS PGothic" pitchFamily="34" charset="-128"/>
              </a:rPr>
              <a:t>The information contained herein may be changed without prior notice.</a:t>
            </a:r>
          </a:p>
          <a:p>
            <a:pPr eaLnBrk="1" hangingPunct="1">
              <a:spcBef>
                <a:spcPts val="1200"/>
              </a:spcBef>
            </a:pPr>
            <a:r>
              <a:rPr lang="fr-FR" altLang="fr-FR" sz="1000" noProof="1">
                <a:ea typeface="MS PGothic" pitchFamily="34" charset="-128"/>
              </a:rPr>
              <a:t>Some software products marketed by </a:t>
            </a:r>
            <a:r>
              <a:rPr lang="fr-FR" altLang="fr-FR" sz="1000" noProof="1" smtClean="0">
                <a:ea typeface="MS PGothic" pitchFamily="34" charset="-128"/>
              </a:rPr>
              <a:t>SHARESAP </a:t>
            </a:r>
            <a:r>
              <a:rPr lang="fr-FR" altLang="fr-FR" sz="1000" noProof="1">
                <a:ea typeface="MS PGothic" pitchFamily="34" charset="-128"/>
              </a:rPr>
              <a:t>and its distributors contain proprietary software components of other software vendors.</a:t>
            </a:r>
          </a:p>
          <a:p>
            <a:pPr eaLnBrk="1" hangingPunct="1">
              <a:spcBef>
                <a:spcPts val="1200"/>
              </a:spcBef>
            </a:pPr>
            <a:r>
              <a:rPr lang="fr-FR" altLang="fr-FR" sz="1000" noProof="1">
                <a:ea typeface="MS PGothic" pitchFamily="34" charset="-128"/>
              </a:rPr>
              <a:t>National product specifications may vary.</a:t>
            </a:r>
          </a:p>
          <a:p>
            <a:pPr eaLnBrk="1" hangingPunct="1">
              <a:spcBef>
                <a:spcPts val="1200"/>
              </a:spcBef>
            </a:pPr>
            <a:r>
              <a:rPr lang="fr-FR" altLang="fr-FR" sz="1000" noProof="1">
                <a:ea typeface="MS PGothic" pitchFamily="34" charset="-128"/>
              </a:rPr>
              <a:t>These materials are provided by </a:t>
            </a:r>
            <a:r>
              <a:rPr lang="fr-FR" altLang="fr-FR" sz="1000" noProof="1" smtClean="0">
                <a:ea typeface="MS PGothic" pitchFamily="34" charset="-128"/>
              </a:rPr>
              <a:t>SHARESAP for </a:t>
            </a:r>
            <a:r>
              <a:rPr lang="fr-FR" altLang="fr-FR" sz="1000" noProof="1">
                <a:ea typeface="MS PGothic" pitchFamily="34" charset="-128"/>
              </a:rPr>
              <a:t>informational purposes only, without representation or warranty of any kind, and </a:t>
            </a:r>
            <a:r>
              <a:rPr lang="fr-FR" altLang="fr-FR" sz="1000" noProof="1" smtClean="0">
                <a:ea typeface="MS PGothic" pitchFamily="34" charset="-128"/>
              </a:rPr>
              <a:t>SHARESAP shall </a:t>
            </a:r>
            <a:r>
              <a:rPr lang="fr-FR" altLang="fr-FR" sz="1000" noProof="1">
                <a:ea typeface="MS PGothic" pitchFamily="34" charset="-128"/>
              </a:rPr>
              <a:t>not be liable for errors or omissions with respect to the materials. The only warranties for </a:t>
            </a:r>
            <a:r>
              <a:rPr lang="fr-FR" altLang="fr-FR" sz="1000" noProof="1" smtClean="0">
                <a:ea typeface="MS PGothic" pitchFamily="34" charset="-128"/>
              </a:rPr>
              <a:t>SHARESAP products </a:t>
            </a:r>
            <a:r>
              <a:rPr lang="fr-FR" altLang="fr-FR" sz="1000" noProof="1">
                <a:ea typeface="MS PGothic" pitchFamily="34" charset="-128"/>
              </a:rPr>
              <a:t>and services are those that are set forth in the express warranty statements accompanying such products and services, if any. Nothing herein should be construed as constituting an additional warranty. </a:t>
            </a:r>
          </a:p>
          <a:p>
            <a:pPr eaLnBrk="1" hangingPunct="1">
              <a:spcBef>
                <a:spcPts val="1200"/>
              </a:spcBef>
            </a:pPr>
            <a:r>
              <a:rPr lang="fr-FR" altLang="fr-FR" sz="1000" noProof="1" smtClean="0">
                <a:ea typeface="MS PGothic" pitchFamily="34" charset="-128"/>
              </a:rPr>
              <a:t>SHARESAP </a:t>
            </a:r>
            <a:r>
              <a:rPr lang="fr-FR" altLang="fr-FR" sz="1000" noProof="1">
                <a:ea typeface="MS PGothic" pitchFamily="34" charset="-128"/>
              </a:rPr>
              <a:t>and other </a:t>
            </a:r>
            <a:r>
              <a:rPr lang="fr-FR" altLang="fr-FR" sz="1000" noProof="1" smtClean="0">
                <a:ea typeface="MS PGothic" pitchFamily="34" charset="-128"/>
              </a:rPr>
              <a:t>SHARESAP </a:t>
            </a:r>
            <a:r>
              <a:rPr lang="fr-FR" altLang="fr-FR" sz="1000" noProof="1">
                <a:ea typeface="MS PGothic" pitchFamily="34" charset="-128"/>
              </a:rPr>
              <a:t>products and services mentioned herein as well as their respective logos are trademarks or registered trademarks of </a:t>
            </a:r>
            <a:r>
              <a:rPr lang="fr-FR" altLang="fr-FR" sz="1000" noProof="1" smtClean="0">
                <a:ea typeface="MS PGothic" pitchFamily="34" charset="-128"/>
              </a:rPr>
              <a:t>SHARESAP </a:t>
            </a:r>
            <a:r>
              <a:rPr lang="fr-FR" altLang="fr-FR" sz="1000" noProof="1">
                <a:ea typeface="MS PGothic" pitchFamily="34" charset="-128"/>
              </a:rPr>
              <a:t>in </a:t>
            </a:r>
            <a:r>
              <a:rPr lang="fr-FR" altLang="fr-FR" sz="1000" noProof="1" smtClean="0">
                <a:ea typeface="MS PGothic" pitchFamily="34" charset="-128"/>
              </a:rPr>
              <a:t>France and </a:t>
            </a:r>
            <a:r>
              <a:rPr lang="fr-FR" altLang="fr-FR" sz="1000" noProof="1">
                <a:ea typeface="MS PGothic" pitchFamily="34" charset="-128"/>
              </a:rPr>
              <a:t>other countries.  </a:t>
            </a:r>
            <a:br>
              <a:rPr lang="fr-FR" altLang="fr-FR" sz="1000" noProof="1">
                <a:ea typeface="MS PGothic" pitchFamily="34" charset="-128"/>
              </a:rPr>
            </a:br>
            <a:r>
              <a:rPr lang="fr-FR" altLang="fr-FR" sz="1000" noProof="1">
                <a:ea typeface="MS PGothic" pitchFamily="34" charset="-128"/>
              </a:rPr>
              <a:t>Please see </a:t>
            </a:r>
            <a:r>
              <a:rPr lang="fr-FR" altLang="fr-FR" sz="1000" noProof="1">
                <a:ea typeface="MS PGothic" pitchFamily="34" charset="-128"/>
                <a:hlinkClick r:id="rId2"/>
              </a:rPr>
              <a:t>http://</a:t>
            </a:r>
            <a:r>
              <a:rPr lang="fr-FR" altLang="fr-FR" sz="1000" noProof="1" smtClean="0">
                <a:ea typeface="MS PGothic" pitchFamily="34" charset="-128"/>
                <a:hlinkClick r:id="rId2"/>
              </a:rPr>
              <a:t>www.sharesap,com</a:t>
            </a:r>
            <a:r>
              <a:rPr lang="fr-FR" altLang="fr-FR" sz="1000" noProof="1" smtClean="0">
                <a:ea typeface="MS PGothic" pitchFamily="34" charset="-128"/>
              </a:rPr>
              <a:t> for </a:t>
            </a:r>
            <a:r>
              <a:rPr lang="fr-FR" altLang="fr-FR" sz="1000" noProof="1">
                <a:ea typeface="MS PGothic" pitchFamily="34" charset="-128"/>
              </a:rPr>
              <a:t>additional trademark information and notices.</a:t>
            </a:r>
          </a:p>
        </p:txBody>
      </p:sp>
    </p:spTree>
    <p:extLst>
      <p:ext uri="{BB962C8B-B14F-4D97-AF65-F5344CB8AC3E}">
        <p14:creationId xmlns:p14="http://schemas.microsoft.com/office/powerpoint/2010/main" val="12586582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1400"/>
            </a:lvl1pPr>
            <a:extLst/>
          </a:lstStyle>
          <a:p>
            <a:r>
              <a:rPr lang="fr-FR" dirty="0" smtClean="0"/>
              <a:t>Cliquez pour modifier le style du titre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3AC1DB-9BD4-4A9A-8867-1E3B76135784}" type="datetime1">
              <a:rPr lang="fr-FR" smtClean="0"/>
              <a:t>30/10/2013</a:t>
            </a:fld>
            <a:endParaRPr lang="en-GB"/>
          </a:p>
        </p:txBody>
      </p:sp>
      <p:sp>
        <p:nvSpPr>
          <p:cNvPr id="5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Sharesap.com®. Copyright©. All rights reserved. Par Mickael QUESNOT, Consultant SAP</a:t>
            </a:r>
            <a:endParaRPr lang="en-GB"/>
          </a:p>
        </p:txBody>
      </p:sp>
      <p:sp>
        <p:nvSpPr>
          <p:cNvPr id="6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B3A145-B4E2-4219-A370-C1A1C232B7E4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rme libre 3"/>
          <p:cNvSpPr>
            <a:spLocks/>
          </p:cNvSpPr>
          <p:nvPr/>
        </p:nvSpPr>
        <p:spPr bwMode="auto">
          <a:xfrm>
            <a:off x="4829175" y="1073150"/>
            <a:ext cx="4321175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Forme libre 4"/>
          <p:cNvSpPr>
            <a:spLocks/>
          </p:cNvSpPr>
          <p:nvPr/>
        </p:nvSpPr>
        <p:spPr bwMode="auto">
          <a:xfrm>
            <a:off x="374650" y="0"/>
            <a:ext cx="5513388" cy="6615113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Forme libre 5"/>
          <p:cNvSpPr>
            <a:spLocks/>
          </p:cNvSpPr>
          <p:nvPr/>
        </p:nvSpPr>
        <p:spPr bwMode="auto">
          <a:xfrm rot="5236414">
            <a:off x="4461669" y="1483519"/>
            <a:ext cx="4114800" cy="1189038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Forme libre 6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Forme libre 7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Forme libre 8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Forme libre 9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1" name="Forme libre 10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2" name="Forme libre 11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3" name="Forme libre 12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4" name="Forme libre 13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5" name="Forme libre 14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6" name="Forme libre 15"/>
          <p:cNvSpPr>
            <a:spLocks/>
          </p:cNvSpPr>
          <p:nvPr/>
        </p:nvSpPr>
        <p:spPr bwMode="auto">
          <a:xfrm>
            <a:off x="366713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7" name="Forme libre 16"/>
          <p:cNvSpPr>
            <a:spLocks/>
          </p:cNvSpPr>
          <p:nvPr/>
        </p:nvSpPr>
        <p:spPr bwMode="auto">
          <a:xfrm>
            <a:off x="366713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8" name="Forme libre 17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363538" y="401638"/>
            <a:ext cx="8504237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0" name="Rectangle 19"/>
          <p:cNvSpPr/>
          <p:nvPr/>
        </p:nvSpPr>
        <p:spPr>
          <a:xfrm flipH="1">
            <a:off x="371475" y="681038"/>
            <a:ext cx="2698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411163" y="681038"/>
            <a:ext cx="2698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447675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3" name="Rectangle 22"/>
          <p:cNvSpPr/>
          <p:nvPr/>
        </p:nvSpPr>
        <p:spPr>
          <a:xfrm flipH="1">
            <a:off x="476250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4" name="Rectangle 23"/>
          <p:cNvSpPr/>
          <p:nvPr/>
        </p:nvSpPr>
        <p:spPr>
          <a:xfrm>
            <a:off x="500063" y="681038"/>
            <a:ext cx="36512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bIns="0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2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D31F37E-C6C7-4638-B92A-1AC9C0CF0ADE}" type="datetime1">
              <a:rPr lang="fr-FR" smtClean="0"/>
              <a:t>30/10/2013</a:t>
            </a:fld>
            <a:endParaRPr lang="en-GB"/>
          </a:p>
        </p:txBody>
      </p:sp>
      <p:sp>
        <p:nvSpPr>
          <p:cNvPr id="2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 smtClean="0"/>
              <a:t>Sharesap.com®. Copyright©. All rights reserved. Par Mickael QUESNOT, Consultant SAP</a:t>
            </a:r>
            <a:endParaRPr lang="en-GB"/>
          </a:p>
        </p:txBody>
      </p:sp>
      <p:sp>
        <p:nvSpPr>
          <p:cNvPr id="2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7355192-DF09-4BD9-B57F-C608D0B63F0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E1226AA-76D1-4295-8FA7-CB5ABDEA933C}" type="datetime1">
              <a:rPr lang="fr-FR" smtClean="0"/>
              <a:t>30/10/2013</a:t>
            </a:fld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 smtClean="0"/>
              <a:t>Sharesap.com®. Copyright©. All rights reserved. Par Mickael QUESNOT, Consultant SAP</a:t>
            </a:r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FC222FB-AC7C-437D-9A55-AFB1B2A7891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01638"/>
            <a:ext cx="8867775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7313" y="681038"/>
            <a:ext cx="460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7625" y="681038"/>
            <a:ext cx="26988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28575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0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 flipH="1">
            <a:off x="149225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 flipH="1">
            <a:off x="188913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 flipH="1">
            <a:off x="227013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5" name="Rectangle 14"/>
          <p:cNvSpPr/>
          <p:nvPr/>
        </p:nvSpPr>
        <p:spPr>
          <a:xfrm flipH="1">
            <a:off x="255588" y="681038"/>
            <a:ext cx="79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79400" y="681038"/>
            <a:ext cx="36513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/>
          <a:lstStyle>
            <a:lvl1pPr>
              <a:defRPr sz="4000"/>
            </a:lvl1pPr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1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350D0C6-49D0-4A96-AC0E-C73519EEE310}" type="datetime1">
              <a:rPr lang="fr-FR" smtClean="0"/>
              <a:t>30/10/2013</a:t>
            </a:fld>
            <a:endParaRPr lang="en-GB"/>
          </a:p>
        </p:txBody>
      </p:sp>
      <p:sp>
        <p:nvSpPr>
          <p:cNvPr id="1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 smtClean="0"/>
              <a:t>Sharesap.com®. Copyright©. All rights reserved. Par Mickael QUESNOT, Consultant SAP</a:t>
            </a:r>
            <a:endParaRPr lang="en-GB"/>
          </a:p>
        </p:txBody>
      </p:sp>
      <p:sp>
        <p:nvSpPr>
          <p:cNvPr id="1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9F9972E-B32E-4B89-8BFC-FDC53D23307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E48-CC09-4314-9BA7-4863FFA6A90F}" type="datetime1">
              <a:rPr lang="fr-FR" smtClean="0"/>
              <a:t>30/10/2013</a:t>
            </a:fld>
            <a:endParaRPr lang="en-GB"/>
          </a:p>
        </p:txBody>
      </p:sp>
      <p:sp>
        <p:nvSpPr>
          <p:cNvPr id="4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Sharesap.com®. Copyright©. All rights reserved. Par Mickael QUESNOT, Consultant SAP</a:t>
            </a:r>
            <a:endParaRPr lang="en-GB"/>
          </a:p>
        </p:txBody>
      </p:sp>
      <p:sp>
        <p:nvSpPr>
          <p:cNvPr id="5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F45BB4-B74E-439A-BEC8-D69268510359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AFEB5AC-BE49-4A42-B210-99A79881525C}" type="datetime1">
              <a:rPr lang="fr-FR" smtClean="0"/>
              <a:t>30/10/2013</a:t>
            </a:fld>
            <a:endParaRPr lang="en-GB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 smtClean="0"/>
              <a:t>Sharesap.com®. Copyright©. All rights reserved. Par Mickael QUESNOT, Consultant SAP</a:t>
            </a:r>
            <a:endParaRPr lang="en-GB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647A7FA-854E-4A49-899C-BCAB66229742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CFB6BB-A3D3-43AE-ABCA-6DBBBF146D3E}" type="datetime1">
              <a:rPr lang="fr-FR" smtClean="0"/>
              <a:t>30/10/2013</a:t>
            </a:fld>
            <a:endParaRPr lang="en-GB"/>
          </a:p>
        </p:txBody>
      </p:sp>
      <p:sp>
        <p:nvSpPr>
          <p:cNvPr id="6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Sharesap.com®. Copyright©. All rights reserved. Par Mickael QUESNOT, Consultant SAP</a:t>
            </a:r>
            <a:endParaRPr lang="en-GB"/>
          </a:p>
        </p:txBody>
      </p:sp>
      <p:sp>
        <p:nvSpPr>
          <p:cNvPr id="7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D82A1A-C33F-49D8-BA42-5C3ACFFC42A7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68300" y="0"/>
            <a:ext cx="8777288" cy="1878013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6" name="Connecteur droit 5"/>
          <p:cNvCxnSpPr/>
          <p:nvPr/>
        </p:nvCxnSpPr>
        <p:spPr>
          <a:xfrm flipV="1">
            <a:off x="363538" y="1884363"/>
            <a:ext cx="8782050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" name="Groupe 19"/>
          <p:cNvGrpSpPr>
            <a:grpSpLocks/>
          </p:cNvGrpSpPr>
          <p:nvPr/>
        </p:nvGrpSpPr>
        <p:grpSpPr bwMode="auto">
          <a:xfrm rot="5400000">
            <a:off x="8515351" y="1219200"/>
            <a:ext cx="131762" cy="128587"/>
            <a:chOff x="6668087" y="1297746"/>
            <a:chExt cx="161840" cy="156602"/>
          </a:xfrm>
        </p:grpSpPr>
        <p:cxnSp>
          <p:nvCxnSpPr>
            <p:cNvPr id="8" name="Connecteur droit 7"/>
            <p:cNvCxnSpPr/>
            <p:nvPr/>
          </p:nvCxnSpPr>
          <p:spPr>
            <a:xfrm rot="16200000">
              <a:off x="6663593" y="1288707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Connecteur droit 9"/>
            <p:cNvCxnSpPr/>
            <p:nvPr/>
          </p:nvCxnSpPr>
          <p:spPr>
            <a:xfrm rot="5400000" flipH="1">
              <a:off x="6744513" y="1287732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e 25"/>
          <p:cNvGrpSpPr>
            <a:grpSpLocks/>
          </p:cNvGrpSpPr>
          <p:nvPr/>
        </p:nvGrpSpPr>
        <p:grpSpPr bwMode="auto">
          <a:xfrm rot="5400000">
            <a:off x="8667751" y="1371600"/>
            <a:ext cx="131762" cy="128587"/>
            <a:chOff x="6668087" y="1297746"/>
            <a:chExt cx="161840" cy="156602"/>
          </a:xfrm>
        </p:grpSpPr>
        <p:cxnSp>
          <p:nvCxnSpPr>
            <p:cNvPr id="12" name="Connecteur droit 11"/>
            <p:cNvCxnSpPr/>
            <p:nvPr/>
          </p:nvCxnSpPr>
          <p:spPr>
            <a:xfrm rot="16200000">
              <a:off x="6663593" y="1288707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 droit 12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cteur droit 13"/>
            <p:cNvCxnSpPr/>
            <p:nvPr/>
          </p:nvCxnSpPr>
          <p:spPr>
            <a:xfrm rot="5400000" flipH="1">
              <a:off x="6744513" y="1287732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e 29"/>
          <p:cNvGrpSpPr>
            <a:grpSpLocks/>
          </p:cNvGrpSpPr>
          <p:nvPr/>
        </p:nvGrpSpPr>
        <p:grpSpPr bwMode="auto">
          <a:xfrm rot="5400000">
            <a:off x="8320087" y="1474788"/>
            <a:ext cx="131763" cy="128588"/>
            <a:chOff x="6668087" y="1297746"/>
            <a:chExt cx="161840" cy="156602"/>
          </a:xfrm>
        </p:grpSpPr>
        <p:cxnSp>
          <p:nvCxnSpPr>
            <p:cNvPr id="16" name="Connecteur droit 15"/>
            <p:cNvCxnSpPr/>
            <p:nvPr/>
          </p:nvCxnSpPr>
          <p:spPr>
            <a:xfrm rot="16200000">
              <a:off x="6663592" y="1288707"/>
              <a:ext cx="88934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eur droit 16"/>
            <p:cNvCxnSpPr/>
            <p:nvPr/>
          </p:nvCxnSpPr>
          <p:spPr>
            <a:xfrm rot="16200000" flipV="1">
              <a:off x="6685198" y="1391513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necteur droit 17"/>
            <p:cNvCxnSpPr/>
            <p:nvPr/>
          </p:nvCxnSpPr>
          <p:spPr>
            <a:xfrm rot="5400000" flipH="1">
              <a:off x="6744512" y="1287732"/>
              <a:ext cx="88934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re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fr-FR" noProof="0" smtClean="0"/>
              <a:t>Cliquez sur l'icône pour ajouter une image</a:t>
            </a:r>
            <a:endParaRPr lang="en-US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9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6477000" y="55563"/>
            <a:ext cx="21336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ACC2159-CA36-44FC-9188-5400DC37AAAC}" type="datetime1">
              <a:rPr lang="fr-FR" smtClean="0"/>
              <a:t>30/10/2013</a:t>
            </a:fld>
            <a:endParaRPr lang="en-GB"/>
          </a:p>
        </p:txBody>
      </p:sp>
      <p:sp>
        <p:nvSpPr>
          <p:cNvPr id="20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914400" y="55563"/>
            <a:ext cx="55626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 smtClean="0"/>
              <a:t>Sharesap.com®. Copyright©. All rights reserved. Par Mickael QUESNOT, Consultant SAP</a:t>
            </a:r>
            <a:endParaRPr lang="en-GB"/>
          </a:p>
        </p:txBody>
      </p:sp>
      <p:sp>
        <p:nvSpPr>
          <p:cNvPr id="21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8610600" y="55563"/>
            <a:ext cx="4572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9F1AE72-7784-4231-ACEA-49B0350CB2C9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2" name="Espace réservé du titre 21"/>
          <p:cNvSpPr>
            <a:spLocks noGrp="1"/>
          </p:cNvSpPr>
          <p:nvPr>
            <p:ph type="title"/>
          </p:nvPr>
        </p:nvSpPr>
        <p:spPr>
          <a:xfrm>
            <a:off x="914400" y="512763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lang="fr-FR" dirty="0" smtClean="0"/>
              <a:t>Cliquez pour modifier le style du titre</a:t>
            </a:r>
            <a:endParaRPr lang="en-US" dirty="0"/>
          </a:p>
        </p:txBody>
      </p:sp>
      <p:sp>
        <p:nvSpPr>
          <p:cNvPr id="1036" name="Espace réservé du texte 12"/>
          <p:cNvSpPr>
            <a:spLocks noGrp="1"/>
          </p:cNvSpPr>
          <p:nvPr>
            <p:ph type="body" idx="1"/>
          </p:nvPr>
        </p:nvSpPr>
        <p:spPr bwMode="auto">
          <a:xfrm>
            <a:off x="914400" y="1784350"/>
            <a:ext cx="7772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smtClean="0"/>
          </a:p>
        </p:txBody>
      </p:sp>
      <p:sp>
        <p:nvSpPr>
          <p:cNvPr id="14" name="Espace réservé de la date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E25BE884-708C-4F5A-8E9C-7D389D908496}" type="datetime1">
              <a:rPr lang="fr-FR" smtClean="0"/>
              <a:t>30/10/2013</a:t>
            </a:fld>
            <a:endParaRPr lang="en-GB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r>
              <a:rPr lang="en-US" smtClean="0"/>
              <a:t>Sharesap.com®. Copyright©. All rights reserved. Par Mickael QUESNOT, Consultant SAP</a:t>
            </a:r>
            <a:endParaRPr lang="en-GB"/>
          </a:p>
        </p:txBody>
      </p:sp>
      <p:sp>
        <p:nvSpPr>
          <p:cNvPr id="23" name="Espace réservé du numéro de diapositive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42CE6BC5-E280-4217-A4D4-7FCB0C000197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123" r:id="rId1"/>
    <p:sldLayoutId id="2147484118" r:id="rId2"/>
    <p:sldLayoutId id="2147484124" r:id="rId3"/>
    <p:sldLayoutId id="2147484125" r:id="rId4"/>
    <p:sldLayoutId id="2147484126" r:id="rId5"/>
    <p:sldLayoutId id="2147484119" r:id="rId6"/>
    <p:sldLayoutId id="2147484127" r:id="rId7"/>
    <p:sldLayoutId id="2147484120" r:id="rId8"/>
    <p:sldLayoutId id="2147484128" r:id="rId9"/>
    <p:sldLayoutId id="2147484121" r:id="rId10"/>
    <p:sldLayoutId id="2147484122" r:id="rId11"/>
    <p:sldLayoutId id="2147484129" r:id="rId12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1400" kern="1200" spc="-100">
          <a:solidFill>
            <a:srgbClr val="C1EE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C1EEFF"/>
          </a:solidFill>
          <a:latin typeface="Consolas" pitchFamily="49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C1EEFF"/>
          </a:solidFill>
          <a:latin typeface="Consolas" pitchFamily="49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C1EEFF"/>
          </a:solidFill>
          <a:latin typeface="Consolas" pitchFamily="49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C1EEFF"/>
          </a:solidFill>
          <a:latin typeface="Consolas" pitchFamily="49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1400">
          <a:solidFill>
            <a:srgbClr val="C1EEFF"/>
          </a:solidFill>
          <a:latin typeface="Consolas" pitchFamily="49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1400">
          <a:solidFill>
            <a:srgbClr val="C1EEFF"/>
          </a:solidFill>
          <a:latin typeface="Consolas" pitchFamily="49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1400">
          <a:solidFill>
            <a:srgbClr val="C1EEFF"/>
          </a:solidFill>
          <a:latin typeface="Consolas" pitchFamily="49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1400">
          <a:solidFill>
            <a:srgbClr val="C1EEFF"/>
          </a:solidFill>
          <a:latin typeface="Consolas" pitchFamily="49" charset="0"/>
        </a:defRPr>
      </a:lvl9pPr>
      <a:extLst/>
    </p:titleStyle>
    <p:bodyStyle>
      <a:lvl1pPr marL="411163" indent="-342900" algn="l" rtl="0" eaLnBrk="0" fontAlgn="base" hangingPunct="0">
        <a:spcBef>
          <a:spcPts val="70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Char char="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5363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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0475" indent="-228600" algn="l" rtl="0" eaLnBrk="0" fontAlgn="base" hangingPunct="0">
        <a:spcBef>
          <a:spcPct val="20000"/>
        </a:spcBef>
        <a:spcAft>
          <a:spcPct val="0"/>
        </a:spcAft>
        <a:buClr>
          <a:srgbClr val="FEB80A"/>
        </a:buClr>
        <a:buFont typeface="Wingdings 3" pitchFamily="18" charset="2"/>
        <a:buChar char="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138" indent="-209550" algn="l" rtl="0" eaLnBrk="0" fontAlgn="base" hangingPunct="0">
        <a:spcBef>
          <a:spcPct val="20000"/>
        </a:spcBef>
        <a:spcAft>
          <a:spcPct val="0"/>
        </a:spcAft>
        <a:buClr>
          <a:srgbClr val="FEB80A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haresap.com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haresap.com/" TargetMode="External"/><Relationship Id="rId2" Type="http://schemas.openxmlformats.org/officeDocument/2006/relationships/hyperlink" Target="mailto:quesnot@sharesap.com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sz="2400" dirty="0" smtClean="0"/>
              <a:t>Lancement des commandes d'achat </a:t>
            </a:r>
            <a:r>
              <a:rPr lang="fr-FR" sz="2400" dirty="0" err="1" smtClean="0"/>
              <a:t>EnjoySAP</a:t>
            </a:r>
            <a:endParaRPr lang="fr-FR" sz="2400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8198" name="Sous-titre 6"/>
          <p:cNvSpPr>
            <a:spLocks noGrp="1"/>
          </p:cNvSpPr>
          <p:nvPr>
            <p:ph type="subTitle" idx="1"/>
          </p:nvPr>
        </p:nvSpPr>
        <p:spPr>
          <a:xfrm>
            <a:off x="914400" y="2835275"/>
            <a:ext cx="7772400" cy="1508125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fr-FR" smtClean="0"/>
              <a:t>Par Mickael QUESNOT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·        </a:t>
            </a:r>
            <a:r>
              <a:rPr lang="fr-FR" b="1" dirty="0" smtClean="0"/>
              <a:t>Version clôturée :</a:t>
            </a:r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/>
            </a:r>
            <a:br>
              <a:rPr lang="fr-FR" dirty="0" smtClean="0"/>
            </a:b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Sharesap.com®. Copyright©. All rights reserved. Par Mickael QUESNOT, Consultant SAP</a:t>
            </a:r>
            <a:endParaRPr lang="en-GB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5138" y="2286213"/>
            <a:ext cx="4038600" cy="3493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56138" y="2062622"/>
            <a:ext cx="4038600" cy="3940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Si vous avez activé la gestion des versions dans le paramétrage des </a:t>
            </a:r>
            <a:r>
              <a:rPr lang="fr-FR" i="1" dirty="0" smtClean="0"/>
              <a:t>Achats</a:t>
            </a:r>
            <a:r>
              <a:rPr lang="fr-FR" dirty="0" smtClean="0"/>
              <a:t> sous </a:t>
            </a:r>
            <a:r>
              <a:rPr lang="fr-FR" i="1" dirty="0" smtClean="0"/>
              <a:t>Gestion des versions</a:t>
            </a:r>
            <a:r>
              <a:rPr lang="fr-FR" dirty="0" smtClean="0"/>
              <a:t> </a:t>
            </a:r>
            <a:r>
              <a:rPr lang="fr-FR" dirty="0" smtClean="0">
                <a:sym typeface="Symbol"/>
              </a:rPr>
              <a:t></a:t>
            </a:r>
            <a:r>
              <a:rPr lang="fr-FR" dirty="0" smtClean="0"/>
              <a:t> </a:t>
            </a:r>
            <a:r>
              <a:rPr lang="fr-FR" i="1" dirty="0" smtClean="0"/>
              <a:t>Configurer gestion des versions pour les documents d'achat externes</a:t>
            </a:r>
            <a:r>
              <a:rPr lang="fr-FR" dirty="0" smtClean="0"/>
              <a:t>, la version de la commande d'achat doit être clôturée.</a:t>
            </a: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Sharesap.com®. Copyright©. All rights reserved. Par Mickael QUESNOT, Consultant SAP</a:t>
            </a:r>
            <a:endParaRPr lang="en-GB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827640"/>
            <a:ext cx="7772400" cy="4485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Fonctionnalités</a:t>
            </a:r>
            <a:br>
              <a:rPr lang="fr-FR" b="1" dirty="0" smtClean="0"/>
            </a:b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Sharesap.com®. Copyright©. All rights reserved. Par Mickael QUESNOT, Consultant SAP</a:t>
            </a:r>
            <a:endParaRPr lang="en-GB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En tant que personne autorisée à effectuer le lancement, vous pouvez afficher la version actuelle de la commande d'achat dans la transaction </a:t>
            </a:r>
            <a:r>
              <a:rPr lang="fr-FR" i="1" dirty="0" smtClean="0"/>
              <a:t>Lancement de la commande</a:t>
            </a:r>
            <a:r>
              <a:rPr lang="fr-FR" dirty="0" smtClean="0"/>
              <a:t> (ME29N). </a:t>
            </a:r>
            <a:br>
              <a:rPr lang="fr-FR" dirty="0" smtClean="0"/>
            </a:b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Sharesap.com®. Copyright©. All rights reserved. Par Mickael QUESNOT, Consultant SAP</a:t>
            </a:r>
            <a:endParaRPr lang="en-GB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971802"/>
            <a:ext cx="7772400" cy="4197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à coins arrondis 7"/>
          <p:cNvSpPr/>
          <p:nvPr/>
        </p:nvSpPr>
        <p:spPr>
          <a:xfrm>
            <a:off x="683568" y="2636912"/>
            <a:ext cx="6768752" cy="1296144"/>
          </a:xfrm>
          <a:prstGeom prst="roundRect">
            <a:avLst/>
          </a:prstGeom>
          <a:noFill/>
          <a:ln w="349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Vous pouvez décider de lancer ou refuser la commande en fonction des informations affichées.</a:t>
            </a: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Sharesap.com®. Copyright©. All rights reserved. Par Mickael QUESNOT, Consultant SAP</a:t>
            </a:r>
            <a:endParaRPr lang="en-GB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5138" y="1992516"/>
            <a:ext cx="4038600" cy="4081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56138" y="2094308"/>
            <a:ext cx="4038600" cy="3877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Connecteur droit avec flèche 11"/>
          <p:cNvCxnSpPr/>
          <p:nvPr/>
        </p:nvCxnSpPr>
        <p:spPr>
          <a:xfrm rot="16200000" flipV="1">
            <a:off x="3455876" y="3537012"/>
            <a:ext cx="648072" cy="144016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texte 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1" dirty="0" smtClean="0"/>
              <a:t>Lancement de la commande</a:t>
            </a:r>
          </a:p>
          <a:p>
            <a:endParaRPr lang="fr-FR" dirty="0"/>
          </a:p>
        </p:txBody>
      </p:sp>
      <p:sp>
        <p:nvSpPr>
          <p:cNvPr id="8" name="Titr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Fonctionnalités</a:t>
            </a:r>
            <a:br>
              <a:rPr lang="fr-FR" b="1" dirty="0" smtClean="0"/>
            </a:br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Sharesap.com®. Copyright©. All rights reserved. Par Mickael QUESNOT, Consultant SAP</a:t>
            </a:r>
            <a:endParaRPr lang="en-GB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Si l'état actuel de la commande vous satisfait, sélectionnez </a:t>
            </a:r>
            <a:r>
              <a:rPr lang="fr-FR" i="1" dirty="0" smtClean="0"/>
              <a:t>Lancer</a:t>
            </a:r>
            <a:r>
              <a:rPr lang="fr-FR" dirty="0" smtClean="0"/>
              <a:t> dans la page à onglet </a:t>
            </a:r>
            <a:r>
              <a:rPr lang="fr-FR" i="1" dirty="0" smtClean="0"/>
              <a:t>Stratégie de lancement</a:t>
            </a:r>
            <a:r>
              <a:rPr lang="fr-FR" dirty="0" smtClean="0"/>
              <a:t> afin de procéder au lancement avec votre clé de lancement.</a:t>
            </a:r>
            <a:br>
              <a:rPr lang="fr-FR" dirty="0" smtClean="0"/>
            </a:br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Sharesap.com®. Copyright©. All rights reserved. Par Mickael QUESNOT, Consultant SAP</a:t>
            </a:r>
            <a:endParaRPr lang="en-GB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3087164"/>
            <a:ext cx="7772400" cy="1966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1844824"/>
            <a:ext cx="655885" cy="474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3" name="Connecteur droit avec flèche 12"/>
          <p:cNvCxnSpPr/>
          <p:nvPr/>
        </p:nvCxnSpPr>
        <p:spPr>
          <a:xfrm rot="16200000" flipV="1">
            <a:off x="4463988" y="4545124"/>
            <a:ext cx="576064" cy="504056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5" name="Connecteur droit avec flèche 14"/>
          <p:cNvCxnSpPr/>
          <p:nvPr/>
        </p:nvCxnSpPr>
        <p:spPr>
          <a:xfrm rot="5400000">
            <a:off x="6480212" y="3609020"/>
            <a:ext cx="720080" cy="72008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Pour annuler un lancement précédemment effectué avec votre clé de lancement via la transaction </a:t>
            </a:r>
            <a:r>
              <a:rPr lang="fr-FR" i="1" dirty="0" smtClean="0"/>
              <a:t>Lancement de la commande</a:t>
            </a:r>
            <a:r>
              <a:rPr lang="fr-FR" dirty="0" smtClean="0"/>
              <a:t> (ME29N), cliquez sur le bouton Annuler lancement.</a:t>
            </a:r>
            <a:br>
              <a:rPr lang="fr-FR" dirty="0" smtClean="0"/>
            </a:b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Sharesap.com®. Copyright©. All rights reserved. Par Mickael QUESNOT, Consultant SAP</a:t>
            </a:r>
            <a:endParaRPr lang="en-GB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2919735"/>
            <a:ext cx="7772400" cy="2301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2060848"/>
            <a:ext cx="792948" cy="493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1" dirty="0" smtClean="0"/>
              <a:t>Refus de la commande</a:t>
            </a:r>
          </a:p>
          <a:p>
            <a:endParaRPr lang="fr-FR" dirty="0"/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Fonctionnalités</a:t>
            </a: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Sharesap.com®. Copyright©. All rights reserved. Par Mickael QUESNOT, Consultant SAP</a:t>
            </a:r>
            <a:endParaRPr lang="en-GB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Si la commande d'achat </a:t>
            </a:r>
            <a:r>
              <a:rPr lang="fr-FR" b="1" dirty="0" smtClean="0"/>
              <a:t>ne</a:t>
            </a:r>
            <a:r>
              <a:rPr lang="fr-FR" dirty="0" smtClean="0"/>
              <a:t> vous satisfait </a:t>
            </a:r>
            <a:r>
              <a:rPr lang="fr-FR" b="1" dirty="0" smtClean="0"/>
              <a:t>pas</a:t>
            </a:r>
            <a:r>
              <a:rPr lang="fr-FR" dirty="0" smtClean="0"/>
              <a:t>, vous pouvez la refuser en cliquant sur  </a:t>
            </a:r>
            <a:r>
              <a:rPr lang="fr-FR" i="1" dirty="0" smtClean="0"/>
              <a:t>Refuser</a:t>
            </a:r>
            <a:r>
              <a:rPr lang="fr-FR" dirty="0" smtClean="0"/>
              <a:t> dans la page à onglet </a:t>
            </a:r>
            <a:r>
              <a:rPr lang="fr-FR" i="1" dirty="0" smtClean="0"/>
              <a:t>Stratégie de lancement</a:t>
            </a:r>
            <a:r>
              <a:rPr lang="fr-FR" dirty="0" smtClean="0"/>
              <a:t>.</a:t>
            </a:r>
            <a:br>
              <a:rPr lang="fr-FR" dirty="0" smtClean="0"/>
            </a:b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Sharesap.com®. Copyright©. All rights reserved. Par Mickael QUESNOT, Consultant SAP</a:t>
            </a:r>
            <a:endParaRPr lang="en-GB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2707236"/>
            <a:ext cx="7772400" cy="2726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7" y="1556792"/>
            <a:ext cx="698259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" name="Connecteur droit avec flèche 9"/>
          <p:cNvCxnSpPr/>
          <p:nvPr/>
        </p:nvCxnSpPr>
        <p:spPr>
          <a:xfrm rot="5400000" flipH="1" flipV="1">
            <a:off x="2375756" y="4545124"/>
            <a:ext cx="576064" cy="72008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09800" y="4665091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dirty="0"/>
              <a:t>Sharesap.com®. Copyright©. </a:t>
            </a:r>
            <a:r>
              <a:rPr lang="fr-FR" dirty="0" smtClean="0"/>
              <a:t>All </a:t>
            </a:r>
            <a:r>
              <a:rPr lang="fr-FR" dirty="0" err="1" smtClean="0"/>
              <a:t>rights</a:t>
            </a:r>
            <a:r>
              <a:rPr lang="fr-FR" dirty="0" smtClean="0"/>
              <a:t> </a:t>
            </a:r>
            <a:r>
              <a:rPr lang="fr-FR" dirty="0" err="1" smtClean="0"/>
              <a:t>reserved</a:t>
            </a:r>
            <a:r>
              <a:rPr lang="fr-FR" dirty="0" smtClean="0"/>
              <a:t>. </a:t>
            </a:r>
            <a:r>
              <a:rPr lang="fr-FR" dirty="0"/>
              <a:t>Par Mickael QUESNOT, Consultant SAP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923260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L'acheteur doit ensuite annuler le refus via la transaction </a:t>
            </a:r>
            <a:r>
              <a:rPr lang="fr-FR" i="1" dirty="0" smtClean="0"/>
              <a:t>Modification de commande d'achat</a:t>
            </a:r>
            <a:r>
              <a:rPr lang="fr-FR" dirty="0" smtClean="0"/>
              <a:t> (ME22N) en cliquant sur Réinitialiser refus dans la page à onglet </a:t>
            </a:r>
            <a:r>
              <a:rPr lang="fr-FR" i="1" dirty="0" smtClean="0"/>
              <a:t>Stratégie de lancement</a:t>
            </a:r>
            <a:r>
              <a:rPr lang="fr-FR" dirty="0" smtClean="0"/>
              <a:t>. Il peut ensuite à nouveau traiter la commande d'achat.</a:t>
            </a:r>
            <a:br>
              <a:rPr lang="fr-FR" dirty="0" smtClean="0"/>
            </a:b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Sharesap.com®. Copyright©. All rights reserved. Par Mickael QUESNOT, Consultant SAP</a:t>
            </a:r>
            <a:endParaRPr lang="en-GB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2335439"/>
            <a:ext cx="7772400" cy="3469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Connecteur droit avec flèche 11"/>
          <p:cNvCxnSpPr/>
          <p:nvPr/>
        </p:nvCxnSpPr>
        <p:spPr>
          <a:xfrm rot="16200000" flipV="1">
            <a:off x="2375756" y="4329100"/>
            <a:ext cx="576064" cy="72008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Vous pouvez également annuler le refus via la transaction </a:t>
            </a:r>
            <a:r>
              <a:rPr lang="fr-FR" i="1" dirty="0" smtClean="0"/>
              <a:t>Lancement de la commande</a:t>
            </a:r>
            <a:r>
              <a:rPr lang="fr-FR" dirty="0" smtClean="0"/>
              <a:t> (ME29N) en cliquant sur le bouton Réinitialiser refus.</a:t>
            </a:r>
            <a:br>
              <a:rPr lang="fr-FR" dirty="0" smtClean="0"/>
            </a:br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Sharesap.com®. Copyright©. All rights reserved. Par Mickael QUESNOT, Consultant SAP</a:t>
            </a:r>
            <a:endParaRPr lang="en-GB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2478447"/>
            <a:ext cx="7772400" cy="31838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1412776"/>
            <a:ext cx="766564" cy="766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Connecteur droit avec flèche 11"/>
          <p:cNvCxnSpPr/>
          <p:nvPr/>
        </p:nvCxnSpPr>
        <p:spPr>
          <a:xfrm rot="16200000" flipV="1">
            <a:off x="2303748" y="4545124"/>
            <a:ext cx="720080" cy="72008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1"/>
          <p:cNvSpPr>
            <a:spLocks noGrp="1" noChangeArrowheads="1"/>
          </p:cNvSpPr>
          <p:nvPr>
            <p:ph idx="1"/>
          </p:nvPr>
        </p:nvSpPr>
        <p:spPr>
          <a:xfrm>
            <a:off x="395288" y="0"/>
            <a:ext cx="8748712" cy="6092825"/>
          </a:xfrm>
        </p:spPr>
        <p:txBody>
          <a:bodyPr/>
          <a:lstStyle/>
          <a:p>
            <a:pPr marL="336550" indent="-336550" eaLnBrk="1" hangingPunct="1">
              <a:lnSpc>
                <a:spcPct val="80000"/>
              </a:lnSpc>
              <a:spcBef>
                <a:spcPts val="37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en-GB" sz="1200" b="1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fr-FR" sz="1200" b="1" cap="small" dirty="0" smtClean="0"/>
              <a:t>Mes références SAP  : CODILOG,  APTAR, VALOIS, Janssen </a:t>
            </a:r>
            <a:r>
              <a:rPr lang="fr-FR" sz="1200" b="1" cap="small" dirty="0" err="1" smtClean="0"/>
              <a:t>Cilag</a:t>
            </a:r>
            <a:r>
              <a:rPr lang="fr-FR" sz="1200" b="1" cap="small" dirty="0" smtClean="0"/>
              <a:t>, Aventis, </a:t>
            </a:r>
            <a:r>
              <a:rPr lang="fr-FR" sz="1200" b="1" cap="small" dirty="0" err="1" smtClean="0"/>
              <a:t>Lubrizol</a:t>
            </a:r>
            <a:r>
              <a:rPr lang="fr-FR" sz="1200" b="1" cap="small" dirty="0" smtClean="0"/>
              <a:t>, Bayer, Le CESI</a:t>
            </a:r>
            <a:br>
              <a:rPr lang="fr-FR" sz="1200" b="1" cap="small" dirty="0" smtClean="0"/>
            </a:br>
            <a:endParaRPr lang="fr-FR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err="1" smtClean="0"/>
              <a:t>Toute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représentation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ou</a:t>
            </a:r>
            <a:r>
              <a:rPr lang="en-GB" sz="1200" b="1" cap="small" dirty="0" smtClean="0"/>
              <a:t> reproduction de </a:t>
            </a:r>
            <a:r>
              <a:rPr lang="en-GB" sz="1200" b="1" cap="small" dirty="0" err="1" smtClean="0"/>
              <a:t>mes</a:t>
            </a:r>
            <a:r>
              <a:rPr lang="en-GB" sz="1200" b="1" cap="small" dirty="0" smtClean="0"/>
              <a:t> guides , </a:t>
            </a:r>
            <a:r>
              <a:rPr lang="en-GB" sz="1200" b="1" cap="small" dirty="0" err="1" smtClean="0"/>
              <a:t>même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partielle</a:t>
            </a:r>
            <a:r>
              <a:rPr lang="en-GB" sz="1200" b="1" cap="small" dirty="0" smtClean="0"/>
              <a:t>, par </a:t>
            </a:r>
            <a:r>
              <a:rPr lang="en-GB" sz="1200" b="1" cap="small" dirty="0" err="1" smtClean="0"/>
              <a:t>quelques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procédés</a:t>
            </a:r>
            <a:r>
              <a:rPr lang="en-GB" sz="1200" b="1" cap="small" dirty="0" smtClean="0"/>
              <a:t> et à</a:t>
            </a:r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err="1" smtClean="0"/>
              <a:t>quelques</a:t>
            </a:r>
            <a:r>
              <a:rPr lang="en-GB" sz="1200" b="1" cap="small" dirty="0" smtClean="0"/>
              <a:t> fins </a:t>
            </a:r>
            <a:r>
              <a:rPr lang="en-GB" sz="1200" b="1" cap="small" dirty="0" err="1" smtClean="0"/>
              <a:t>que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ce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soit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est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interdite</a:t>
            </a:r>
            <a:r>
              <a:rPr lang="en-GB" sz="1200" b="1" cap="small" dirty="0" smtClean="0"/>
              <a:t> sans </a:t>
            </a:r>
            <a:r>
              <a:rPr lang="en-GB" sz="1200" b="1" cap="small" dirty="0" err="1" smtClean="0"/>
              <a:t>mon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autorisation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écrite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explicite</a:t>
            </a:r>
            <a:r>
              <a:rPr lang="en-GB" sz="1200" b="1" cap="small" dirty="0" smtClean="0"/>
              <a:t>.</a:t>
            </a:r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err="1" smtClean="0"/>
              <a:t>L'utilisation</a:t>
            </a:r>
            <a:r>
              <a:rPr lang="en-GB" sz="1200" b="1" cap="small" dirty="0" smtClean="0"/>
              <a:t> de </a:t>
            </a:r>
            <a:r>
              <a:rPr lang="en-GB" sz="1200" b="1" cap="small" dirty="0" err="1" smtClean="0"/>
              <a:t>mes</a:t>
            </a:r>
            <a:r>
              <a:rPr lang="en-GB" sz="1200" b="1" cap="small" dirty="0" smtClean="0"/>
              <a:t> documents </a:t>
            </a:r>
            <a:r>
              <a:rPr lang="en-GB" sz="1200" b="1" cap="small" dirty="0" err="1" smtClean="0"/>
              <a:t>est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strictement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réservée</a:t>
            </a:r>
            <a:r>
              <a:rPr lang="en-GB" sz="1200" b="1" cap="small" dirty="0" smtClean="0"/>
              <a:t> à un usage </a:t>
            </a:r>
            <a:r>
              <a:rPr lang="en-GB" sz="1200" b="1" cap="small" dirty="0" err="1" smtClean="0"/>
              <a:t>privé</a:t>
            </a:r>
            <a:r>
              <a:rPr lang="en-GB" sz="1200" b="1" cap="small" dirty="0" smtClean="0"/>
              <a:t> (article L122-5 du code de la </a:t>
            </a:r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err="1" smtClean="0"/>
              <a:t>Propriété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intellectuelle</a:t>
            </a:r>
            <a:r>
              <a:rPr lang="en-GB" sz="1200" b="1" cap="small" dirty="0" smtClean="0"/>
              <a:t>).</a:t>
            </a:r>
            <a:br>
              <a:rPr lang="en-GB" sz="1200" b="1" cap="small" dirty="0" smtClean="0"/>
            </a:b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smtClean="0"/>
              <a:t>Pour tout </a:t>
            </a:r>
            <a:r>
              <a:rPr lang="en-GB" sz="1200" b="1" cap="small" dirty="0" err="1" smtClean="0"/>
              <a:t>autre</a:t>
            </a:r>
            <a:r>
              <a:rPr lang="en-GB" sz="1200" b="1" cap="small" dirty="0" smtClean="0"/>
              <a:t> usage, </a:t>
            </a:r>
            <a:r>
              <a:rPr lang="en-GB" sz="1200" b="1" cap="small" dirty="0" err="1" smtClean="0"/>
              <a:t>merci</a:t>
            </a:r>
            <a:r>
              <a:rPr lang="en-GB" sz="1200" b="1" cap="small" dirty="0" smtClean="0"/>
              <a:t> de me consulter </a:t>
            </a:r>
            <a:r>
              <a:rPr lang="en-GB" sz="1200" b="1" cap="small" dirty="0" err="1" smtClean="0"/>
              <a:t>préalablement</a:t>
            </a:r>
            <a:r>
              <a:rPr lang="en-GB" sz="1200" b="1" cap="small" dirty="0" smtClean="0"/>
              <a:t>. </a:t>
            </a:r>
            <a:br>
              <a:rPr lang="en-GB" sz="1200" b="1" cap="small" dirty="0" smtClean="0"/>
            </a:b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cap="small" dirty="0" smtClean="0"/>
              <a:t/>
            </a:r>
            <a:br>
              <a:rPr lang="en-GB" sz="1200" cap="small" dirty="0" smtClean="0"/>
            </a:br>
            <a:r>
              <a:rPr lang="en-GB" sz="1200" b="1" cap="small" dirty="0" smtClean="0"/>
              <a:t>SAP , Marque </a:t>
            </a:r>
            <a:r>
              <a:rPr lang="en-GB" sz="1200" b="1" cap="small" dirty="0" err="1" smtClean="0"/>
              <a:t>déposée</a:t>
            </a:r>
            <a:r>
              <a:rPr lang="en-GB" sz="1200" b="1" cap="small" dirty="0" smtClean="0"/>
              <a:t> par SAP AG et </a:t>
            </a:r>
            <a:r>
              <a:rPr lang="en-GB" sz="1200" b="1" cap="small" dirty="0" err="1" smtClean="0"/>
              <a:t>noms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suivants</a:t>
            </a:r>
            <a:r>
              <a:rPr lang="en-GB" sz="1200" b="1" cap="small" dirty="0" smtClean="0"/>
              <a:t> :</a:t>
            </a:r>
            <a:br>
              <a:rPr lang="en-GB" sz="1200" b="1" cap="small" dirty="0" smtClean="0"/>
            </a:b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cap="small" dirty="0" smtClean="0"/>
              <a:t/>
            </a:r>
            <a:br>
              <a:rPr lang="en-GB" sz="1200" cap="small" dirty="0" smtClean="0"/>
            </a:br>
            <a:r>
              <a:rPr lang="en-GB" sz="1200" b="1" cap="small" dirty="0" smtClean="0"/>
              <a:t>ABAP, ABAP/4, BAPI, Management Cockpit, </a:t>
            </a:r>
            <a:r>
              <a:rPr lang="en-GB" sz="1200" b="1" cap="small" dirty="0" err="1" smtClean="0"/>
              <a:t>InterSAP</a:t>
            </a:r>
            <a:r>
              <a:rPr lang="en-GB" sz="1200" b="1" cap="small" dirty="0" smtClean="0"/>
              <a:t>, RIVA, R/2, R/3, R/3 Retail, SAP (Logo), SAP (Word), </a:t>
            </a:r>
            <a:r>
              <a:rPr lang="en-GB" sz="1200" b="1" cap="small" dirty="0" err="1" smtClean="0"/>
              <a:t>SAPaccess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SAPfile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SAPfind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SAPmail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SAPoffice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SAPscript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SAPtime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SAPtronic</a:t>
            </a:r>
            <a:r>
              <a:rPr lang="en-GB" sz="1200" b="1" cap="small" dirty="0" smtClean="0"/>
              <a:t>, SAP-EDI, SAP </a:t>
            </a:r>
            <a:r>
              <a:rPr lang="en-GB" sz="1200" b="1" cap="small" dirty="0" err="1" smtClean="0"/>
              <a:t>EarlyWatch</a:t>
            </a:r>
            <a:r>
              <a:rPr lang="en-GB" sz="1200" b="1" cap="small" dirty="0" smtClean="0"/>
              <a:t>, SAP </a:t>
            </a:r>
            <a:r>
              <a:rPr lang="en-GB" sz="1200" b="1" cap="small" dirty="0" err="1" smtClean="0"/>
              <a:t>ArchiveLink</a:t>
            </a:r>
            <a:r>
              <a:rPr lang="en-GB" sz="1200" b="1" cap="small" dirty="0" smtClean="0"/>
              <a:t>, SAP Business Workflow, ALE/WEB, SAPPHIRE, </a:t>
            </a:r>
            <a:r>
              <a:rPr lang="en-GB" sz="1200" b="1" cap="small" dirty="0" err="1" smtClean="0"/>
              <a:t>TeamSAP</a:t>
            </a:r>
            <a:r>
              <a:rPr lang="en-GB" sz="1200" b="1" cap="small" dirty="0" smtClean="0"/>
              <a:t> </a:t>
            </a:r>
            <a:br>
              <a:rPr lang="en-GB" sz="1200" b="1" cap="small" dirty="0" smtClean="0"/>
            </a:b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smtClean="0"/>
              <a:t>Je ne </a:t>
            </a:r>
            <a:r>
              <a:rPr lang="en-GB" sz="1200" b="1" cap="small" dirty="0" err="1" smtClean="0"/>
              <a:t>peux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être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accusé</a:t>
            </a:r>
            <a:r>
              <a:rPr lang="en-GB" sz="1200" b="1" cap="small" dirty="0" smtClean="0"/>
              <a:t> de </a:t>
            </a:r>
            <a:r>
              <a:rPr lang="en-GB" sz="1200" b="1" cap="small" dirty="0" err="1" smtClean="0"/>
              <a:t>contrefaçon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ou</a:t>
            </a:r>
            <a:r>
              <a:rPr lang="en-GB" sz="1200" b="1" cap="small" dirty="0" smtClean="0"/>
              <a:t> de reproductions </a:t>
            </a:r>
            <a:r>
              <a:rPr lang="en-GB" sz="1200" b="1" cap="small" dirty="0" err="1" smtClean="0"/>
              <a:t>interdites</a:t>
            </a:r>
            <a:r>
              <a:rPr lang="en-GB" sz="1200" b="1" cap="small" dirty="0" smtClean="0"/>
              <a:t> pour les raisons </a:t>
            </a:r>
            <a:r>
              <a:rPr lang="en-GB" sz="1200" b="1" cap="small" dirty="0" err="1" smtClean="0"/>
              <a:t>suivantes</a:t>
            </a:r>
            <a:r>
              <a:rPr lang="en-GB" sz="1200" b="1" cap="small" dirty="0" smtClean="0"/>
              <a:t> : </a:t>
            </a:r>
            <a:br>
              <a:rPr lang="en-GB" sz="1200" b="1" cap="small" dirty="0" smtClean="0"/>
            </a:b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Char char="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err="1" smtClean="0"/>
              <a:t>Mes</a:t>
            </a:r>
            <a:r>
              <a:rPr lang="en-GB" sz="1200" b="1" cap="small" dirty="0" smtClean="0"/>
              <a:t> guides </a:t>
            </a:r>
            <a:r>
              <a:rPr lang="en-GB" sz="1200" b="1" cap="small" dirty="0" err="1" smtClean="0"/>
              <a:t>utilisateurs</a:t>
            </a:r>
            <a:r>
              <a:rPr lang="en-GB" sz="1200" b="1" cap="small" dirty="0" smtClean="0"/>
              <a:t> et de </a:t>
            </a:r>
            <a:r>
              <a:rPr lang="en-GB" sz="1200" b="1" cap="small" dirty="0" err="1" smtClean="0"/>
              <a:t>paramétrage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sont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issus</a:t>
            </a:r>
            <a:r>
              <a:rPr lang="en-GB" sz="1200" b="1" cap="small" dirty="0" smtClean="0"/>
              <a:t> de </a:t>
            </a:r>
            <a:r>
              <a:rPr lang="en-GB" sz="1200" b="1" cap="small" dirty="0" err="1" smtClean="0"/>
              <a:t>mes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connaissances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personnelles</a:t>
            </a:r>
            <a:r>
              <a:rPr lang="en-GB" sz="1200" b="1" cap="small" dirty="0" smtClean="0"/>
              <a:t> et de sites web.</a:t>
            </a:r>
            <a:br>
              <a:rPr lang="en-GB" sz="1200" b="1" cap="small" dirty="0" smtClean="0"/>
            </a:b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Char char="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smtClean="0"/>
              <a:t>Les </a:t>
            </a:r>
            <a:r>
              <a:rPr lang="en-GB" sz="1200" b="1" cap="small" dirty="0" err="1" smtClean="0"/>
              <a:t>noms</a:t>
            </a:r>
            <a:r>
              <a:rPr lang="en-GB" sz="1200" b="1" cap="small" dirty="0" smtClean="0"/>
              <a:t> des </a:t>
            </a:r>
            <a:r>
              <a:rPr lang="en-GB" sz="1200" b="1" cap="small" dirty="0" err="1" smtClean="0"/>
              <a:t>personnes</a:t>
            </a:r>
            <a:r>
              <a:rPr lang="en-GB" sz="1200" b="1" cap="small" dirty="0" smtClean="0"/>
              <a:t> et sites </a:t>
            </a:r>
            <a:r>
              <a:rPr lang="en-GB" sz="1200" b="1" cap="small" dirty="0" err="1" smtClean="0"/>
              <a:t>sont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clairement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énoncés</a:t>
            </a:r>
            <a:r>
              <a:rPr lang="en-GB" sz="1200" b="1" cap="small" dirty="0" smtClean="0"/>
              <a:t>.</a:t>
            </a:r>
            <a:br>
              <a:rPr lang="en-GB" sz="1200" b="1" cap="small" dirty="0" smtClean="0"/>
            </a:b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smtClean="0">
                <a:solidFill>
                  <a:srgbClr val="CC3300"/>
                </a:solidFill>
              </a:rPr>
              <a:t>	http://www.sharesap.com 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est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indépendant</a:t>
            </a:r>
            <a:r>
              <a:rPr lang="en-GB" sz="1200" b="1" cap="small" dirty="0" smtClean="0"/>
              <a:t> de SAP</a:t>
            </a:r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smtClean="0">
                <a:solidFill>
                  <a:srgbClr val="CC3300"/>
                </a:solidFill>
              </a:rPr>
              <a:t>	http://www.sharesap.com 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est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indépendant</a:t>
            </a:r>
            <a:r>
              <a:rPr lang="en-GB" sz="1200" b="1" cap="small" dirty="0" smtClean="0"/>
              <a:t> de CODILOG</a:t>
            </a:r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smtClean="0"/>
              <a:t>	</a:t>
            </a:r>
            <a:r>
              <a:rPr lang="en-GB" sz="1200" b="1" cap="small" dirty="0" err="1" smtClean="0"/>
              <a:t>Sharesap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n'est</a:t>
            </a:r>
            <a:r>
              <a:rPr lang="en-GB" sz="1200" b="1" cap="small" dirty="0" smtClean="0"/>
              <a:t> pas </a:t>
            </a:r>
            <a:r>
              <a:rPr lang="en-GB" sz="1200" b="1" cap="small" dirty="0" err="1" smtClean="0"/>
              <a:t>affilié</a:t>
            </a:r>
            <a:r>
              <a:rPr lang="en-GB" sz="1200" b="1" cap="small" dirty="0" smtClean="0"/>
              <a:t> à SAP AG </a:t>
            </a:r>
            <a:r>
              <a:rPr lang="en-GB" sz="1200" b="1" cap="small" dirty="0" err="1" smtClean="0"/>
              <a:t>ou</a:t>
            </a:r>
            <a:r>
              <a:rPr lang="en-GB" sz="1200" b="1" cap="small" dirty="0" smtClean="0"/>
              <a:t> à </a:t>
            </a:r>
            <a:r>
              <a:rPr lang="en-GB" sz="1200" b="1" cap="small" dirty="0" err="1" smtClean="0"/>
              <a:t>l'une</a:t>
            </a:r>
            <a:r>
              <a:rPr lang="en-GB" sz="1200" b="1" cap="small" dirty="0" smtClean="0"/>
              <a:t> de </a:t>
            </a:r>
            <a:r>
              <a:rPr lang="en-GB" sz="1200" b="1" cap="small" dirty="0" err="1" smtClean="0"/>
              <a:t>ses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filiales</a:t>
            </a:r>
            <a:r>
              <a:rPr lang="en-GB" sz="1200" b="1" cap="small" dirty="0" smtClean="0"/>
              <a:t>. </a:t>
            </a:r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smtClean="0"/>
              <a:t>	 </a:t>
            </a:r>
            <a:r>
              <a:rPr lang="en-GB" sz="1200" b="1" cap="small" dirty="0" err="1" smtClean="0"/>
              <a:t>Sharesap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n'est</a:t>
            </a:r>
            <a:r>
              <a:rPr lang="en-GB" sz="1200" b="1" cap="small" dirty="0" smtClean="0"/>
              <a:t> pas </a:t>
            </a:r>
            <a:r>
              <a:rPr lang="en-GB" sz="1200" b="1" cap="small" dirty="0" err="1" smtClean="0"/>
              <a:t>affilié</a:t>
            </a:r>
            <a:r>
              <a:rPr lang="en-GB" sz="1200" b="1" cap="small" dirty="0" smtClean="0"/>
              <a:t> à NEURONES </a:t>
            </a:r>
            <a:r>
              <a:rPr lang="en-GB" sz="1200" b="1" cap="small" dirty="0" err="1" smtClean="0"/>
              <a:t>ou</a:t>
            </a:r>
            <a:r>
              <a:rPr lang="en-GB" sz="1200" b="1" cap="small" dirty="0" smtClean="0"/>
              <a:t> à </a:t>
            </a:r>
            <a:r>
              <a:rPr lang="en-GB" sz="1200" b="1" cap="small" dirty="0" err="1" smtClean="0"/>
              <a:t>l'une</a:t>
            </a:r>
            <a:r>
              <a:rPr lang="en-GB" sz="1200" b="1" cap="small" dirty="0" smtClean="0"/>
              <a:t> de </a:t>
            </a:r>
            <a:r>
              <a:rPr lang="en-GB" sz="1200" b="1" cap="small" dirty="0" err="1" smtClean="0"/>
              <a:t>ses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filiales</a:t>
            </a:r>
            <a:r>
              <a:rPr lang="en-GB" sz="1200" b="1" cap="small" dirty="0" smtClean="0"/>
              <a:t>. </a:t>
            </a:r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smtClean="0">
                <a:hlinkClick r:id="rId3"/>
              </a:rPr>
              <a:t>www.sharesap.com</a:t>
            </a:r>
            <a:r>
              <a:rPr lang="en-GB" sz="1200" b="1" cap="small" dirty="0" smtClean="0"/>
              <a:t>. Copyright (C) . </a:t>
            </a:r>
            <a:r>
              <a:rPr lang="en-GB" sz="1200" b="1" cap="small" dirty="0" err="1" smtClean="0"/>
              <a:t>Tous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droits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réservés</a:t>
            </a:r>
            <a:r>
              <a:rPr lang="en-GB" sz="1200" b="1" cap="small" dirty="0" smtClean="0"/>
              <a:t>. </a:t>
            </a:r>
          </a:p>
          <a:p>
            <a:pPr marL="336550" indent="-336550" eaLnBrk="1" hangingPunct="1">
              <a:lnSpc>
                <a:spcPct val="80000"/>
              </a:lnSpc>
              <a:spcBef>
                <a:spcPts val="37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en-GB" sz="1200" b="1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7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en-GB" sz="1300" b="1" dirty="0" smtClean="0"/>
          </a:p>
        </p:txBody>
      </p:sp>
      <p:sp>
        <p:nvSpPr>
          <p:cNvPr id="11268" name="Espace réservé du pied de page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Sharesap.com®. Copyright©. All rights reserved. Par Mickael QUESNOT, Consultant SAP</a:t>
            </a:r>
            <a:endParaRPr lang="en-GB" smtClean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2"/>
          <p:cNvSpPr>
            <a:spLocks noGrp="1" noChangeArrowheads="1"/>
          </p:cNvSpPr>
          <p:nvPr>
            <p:ph idx="1"/>
          </p:nvPr>
        </p:nvSpPr>
        <p:spPr>
          <a:xfrm>
            <a:off x="228600" y="381000"/>
            <a:ext cx="8634412" cy="5967412"/>
          </a:xfrm>
        </p:spPr>
        <p:txBody>
          <a:bodyPr>
            <a:noAutofit/>
          </a:bodyPr>
          <a:lstStyle/>
          <a:p>
            <a:pPr marL="493776" indent="-457200">
              <a:defRPr/>
            </a:pPr>
            <a:r>
              <a:rPr lang="fr-FR" sz="800" dirty="0" smtClean="0"/>
              <a:t>Si </a:t>
            </a:r>
            <a:r>
              <a:rPr lang="fr-FR" sz="800" dirty="0"/>
              <a:t>votre entreprise a besoin d'expertise SD, MM, WM, PS, </a:t>
            </a:r>
            <a:r>
              <a:rPr lang="fr-FR" sz="800" dirty="0" err="1"/>
              <a:t>Retail</a:t>
            </a:r>
            <a:r>
              <a:rPr lang="fr-FR" sz="800" dirty="0"/>
              <a:t>, HR… pour renforcer son centre de compétences,</a:t>
            </a:r>
          </a:p>
          <a:p>
            <a:pPr marL="493776" indent="-457200">
              <a:defRPr/>
            </a:pPr>
            <a:r>
              <a:rPr lang="fr-FR" sz="800" dirty="0" smtClean="0"/>
              <a:t>Si </a:t>
            </a:r>
            <a:r>
              <a:rPr lang="fr-FR" sz="800" dirty="0"/>
              <a:t>elle veut libérer son centre de compétences des réponses aux questions sur l'utilisation de SAP pour qu'il se concentre sur la maintenance évolutive,</a:t>
            </a:r>
          </a:p>
          <a:p>
            <a:pPr marL="493776" indent="-457200">
              <a:defRPr/>
            </a:pPr>
            <a:r>
              <a:rPr lang="fr-FR" sz="800" dirty="0" smtClean="0"/>
              <a:t> </a:t>
            </a:r>
            <a:r>
              <a:rPr lang="fr-FR" sz="800" dirty="0"/>
              <a:t>Si elle veut EXTERNALISER son centre de compétences,</a:t>
            </a:r>
          </a:p>
          <a:p>
            <a:pPr marL="493776" indent="-457200">
              <a:defRPr/>
            </a:pPr>
            <a:r>
              <a:rPr lang="fr-FR" sz="800" dirty="0" smtClean="0"/>
              <a:t>Si </a:t>
            </a:r>
            <a:r>
              <a:rPr lang="fr-FR" sz="800" dirty="0"/>
              <a:t>elle veut une Tierce Maintenance Applicative (TMA),</a:t>
            </a:r>
          </a:p>
          <a:p>
            <a:pPr marL="493776" indent="-457200">
              <a:defRPr/>
            </a:pPr>
            <a:r>
              <a:rPr lang="fr-FR" sz="800" dirty="0" smtClean="0"/>
              <a:t> </a:t>
            </a:r>
            <a:r>
              <a:rPr lang="fr-FR" sz="800" dirty="0"/>
              <a:t>Si elle veut former ses utilisateurs, ...</a:t>
            </a:r>
          </a:p>
          <a:p>
            <a:pPr marL="493776" indent="-457200">
              <a:defRPr/>
            </a:pPr>
            <a:r>
              <a:rPr lang="fr-FR" sz="800" dirty="0" smtClean="0"/>
              <a:t>SHARESAP </a:t>
            </a:r>
            <a:r>
              <a:rPr lang="fr-FR" sz="800" dirty="0"/>
              <a:t>peut répondre à l'ensemble de vos besoins avec le meilleur rapport qualité/prix du marché. </a:t>
            </a:r>
          </a:p>
          <a:p>
            <a:pPr marL="493776" indent="-457200">
              <a:defRPr/>
            </a:pPr>
            <a:r>
              <a:rPr lang="fr-FR" sz="800" dirty="0" smtClean="0"/>
              <a:t>SHARESAP </a:t>
            </a:r>
            <a:r>
              <a:rPr lang="fr-FR" sz="800" dirty="0"/>
              <a:t>dispose en autre de plusieurs plateaux de TMA dont un sur la NORMANDIE. SHARESAP a toutes les compétences pour vous satisfaire. </a:t>
            </a:r>
          </a:p>
          <a:p>
            <a:pPr marL="493776" indent="-457200">
              <a:defRPr/>
            </a:pPr>
            <a:r>
              <a:rPr lang="fr-FR" sz="800" dirty="0" smtClean="0"/>
              <a:t>Vous </a:t>
            </a:r>
            <a:r>
              <a:rPr lang="fr-FR" sz="800" dirty="0"/>
              <a:t>pouvez me contacter via la rubrique Contact ou sur mon adresse courriel </a:t>
            </a:r>
            <a:r>
              <a:rPr lang="fr-FR" sz="800" u="sng" dirty="0">
                <a:hlinkClick r:id="rId2"/>
              </a:rPr>
              <a:t>quesnot@sharesap.com</a:t>
            </a:r>
            <a:r>
              <a:rPr lang="fr-FR" sz="800" u="sng" dirty="0"/>
              <a:t>.</a:t>
            </a:r>
          </a:p>
          <a:p>
            <a:pPr marL="493776" indent="-457200">
              <a:defRPr/>
            </a:pPr>
            <a:r>
              <a:rPr lang="fr-FR" sz="800" dirty="0" smtClean="0"/>
              <a:t>Je </a:t>
            </a:r>
            <a:r>
              <a:rPr lang="fr-FR" sz="800" dirty="0"/>
              <a:t>recherche également un site partenaire ou un sponsor pour développer mon site. </a:t>
            </a:r>
            <a:endParaRPr lang="fr-FR" sz="800" dirty="0" smtClean="0"/>
          </a:p>
          <a:p>
            <a:pPr marL="493776" indent="-457200">
              <a:defRPr/>
            </a:pPr>
            <a:endParaRPr lang="fr-FR" sz="800" u="sng" dirty="0"/>
          </a:p>
          <a:p>
            <a:pPr marL="457200" indent="-45720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fr-FR" sz="800" dirty="0" smtClean="0">
                <a:hlinkClick r:id="rId3"/>
              </a:rPr>
              <a:t>www.SHARESAP.com</a:t>
            </a:r>
            <a:r>
              <a:rPr lang="fr-FR" sz="800" dirty="0" smtClean="0"/>
              <a:t> </a:t>
            </a:r>
            <a:r>
              <a:rPr lang="fr-FR" sz="800" dirty="0"/>
              <a:t>et SHARESAP ne sont pas affiliés à SAP® AG ou à l'une de ses filiales</a:t>
            </a:r>
            <a:r>
              <a:rPr lang="fr-FR" sz="800" dirty="0" smtClean="0"/>
              <a:t>.</a:t>
            </a:r>
          </a:p>
          <a:p>
            <a:pPr marL="457200" indent="-45720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fr-FR" sz="800" dirty="0"/>
          </a:p>
          <a:p>
            <a:pPr marL="457200" indent="-45720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fr-FR" sz="800" dirty="0"/>
              <a:t/>
            </a:r>
            <a:br>
              <a:rPr lang="fr-FR" sz="800" dirty="0"/>
            </a:br>
            <a:r>
              <a:rPr lang="fr-FR" sz="800" dirty="0"/>
              <a:t>SAP® est une marque déposée par SAP AG ainsi que les noms suivants : SAP ECC, ABAP, R/3</a:t>
            </a:r>
            <a:r>
              <a:rPr lang="fr-FR" sz="800" dirty="0" smtClean="0"/>
              <a:t>.</a:t>
            </a:r>
          </a:p>
          <a:p>
            <a:pPr marL="457200" indent="-45720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fr-FR" sz="800" dirty="0" smtClean="0"/>
          </a:p>
          <a:p>
            <a:pPr marL="457200" indent="-457200">
              <a:lnSpc>
                <a:spcPct val="80000"/>
              </a:lnSpc>
              <a:defRPr/>
            </a:pPr>
            <a:r>
              <a:rPr lang="fr-FR" sz="800" b="1" dirty="0" smtClean="0"/>
              <a:t>Toute </a:t>
            </a:r>
            <a:r>
              <a:rPr lang="fr-FR" sz="800" b="1" dirty="0"/>
              <a:t>représentation ou reproduction de mes guides , même partielle, par quelques procédés et à quelques fins que ce soit, est interdite sans mon autorisation écrite explicite.</a:t>
            </a:r>
          </a:p>
          <a:p>
            <a:pPr marL="457200" indent="-457200">
              <a:lnSpc>
                <a:spcPct val="80000"/>
              </a:lnSpc>
              <a:defRPr/>
            </a:pPr>
            <a:r>
              <a:rPr lang="fr-FR" sz="800" b="1" dirty="0" smtClean="0"/>
              <a:t>L'utilisation </a:t>
            </a:r>
            <a:r>
              <a:rPr lang="fr-FR" sz="800" b="1" dirty="0"/>
              <a:t>de mes documents est strictement réservée à un usage privé (article L122-5 du code de la Propriété intellectuelle).</a:t>
            </a:r>
            <a:br>
              <a:rPr lang="fr-FR" sz="800" b="1" dirty="0"/>
            </a:br>
            <a:endParaRPr lang="fr-FR" sz="800" b="1" dirty="0"/>
          </a:p>
          <a:p>
            <a:pPr marL="457200" indent="-457200">
              <a:lnSpc>
                <a:spcPct val="80000"/>
              </a:lnSpc>
              <a:defRPr/>
            </a:pPr>
            <a:r>
              <a:rPr lang="fr-FR" sz="800" b="1" dirty="0"/>
              <a:t>Pour tout autre usage, merci de me consulter préalablement. </a:t>
            </a:r>
            <a:br>
              <a:rPr lang="fr-FR" sz="800" b="1" dirty="0"/>
            </a:br>
            <a:endParaRPr lang="fr-FR" sz="800" b="1" dirty="0"/>
          </a:p>
          <a:p>
            <a:pPr marL="457200" indent="-457200">
              <a:lnSpc>
                <a:spcPct val="80000"/>
              </a:lnSpc>
              <a:defRPr/>
            </a:pPr>
            <a:r>
              <a:rPr lang="fr-FR" sz="800" b="1" dirty="0"/>
              <a:t>Je ne peux être accusé de contrefaçon ou de reproductions interdites pour les raisons suivantes : </a:t>
            </a:r>
            <a:br>
              <a:rPr lang="fr-FR" sz="800" b="1" dirty="0"/>
            </a:br>
            <a:endParaRPr lang="fr-FR" sz="800" b="1" dirty="0"/>
          </a:p>
          <a:p>
            <a:pPr marL="457200" indent="-457200">
              <a:lnSpc>
                <a:spcPct val="80000"/>
              </a:lnSpc>
              <a:defRPr/>
            </a:pPr>
            <a:endParaRPr lang="fr-FR" sz="800" dirty="0"/>
          </a:p>
          <a:p>
            <a:pPr marL="832104" lvl="1" indent="-457200">
              <a:lnSpc>
                <a:spcPct val="80000"/>
              </a:lnSpc>
              <a:defRPr/>
            </a:pPr>
            <a:r>
              <a:rPr lang="fr-FR" sz="800" b="1" dirty="0"/>
              <a:t>Mes guides utilisateurs et de paramétrage sont issus de mes connaissances personnelles et de sites web.</a:t>
            </a:r>
            <a:br>
              <a:rPr lang="fr-FR" sz="800" b="1" dirty="0"/>
            </a:br>
            <a:endParaRPr lang="fr-FR" sz="800" b="1" dirty="0"/>
          </a:p>
          <a:p>
            <a:pPr marL="832104" lvl="1" indent="-457200">
              <a:lnSpc>
                <a:spcPct val="80000"/>
              </a:lnSpc>
              <a:defRPr/>
            </a:pPr>
            <a:r>
              <a:rPr lang="fr-FR" sz="800" b="1" dirty="0"/>
              <a:t>Les noms des personnes et sites sont clairement énoncés.</a:t>
            </a:r>
            <a:r>
              <a:rPr lang="fr-FR" sz="800" dirty="0"/>
              <a:t/>
            </a:r>
            <a:br>
              <a:rPr lang="fr-FR" sz="800" dirty="0"/>
            </a:br>
            <a:endParaRPr lang="fr-FR" sz="800" dirty="0" smtClean="0"/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Sharesap.com®. Copyright©. All rights reserved. Par Mickael QUESNOT, Consultant SAP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892283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Utilisation</a:t>
            </a:r>
            <a:br>
              <a:rPr lang="fr-FR" b="1" dirty="0" smtClean="0"/>
            </a:b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Sharesap.com®. Copyright©. All rights reserved. Par Mickael QUESNOT, Consultant SAP</a:t>
            </a:r>
            <a:endParaRPr lang="en-GB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Les personnes autorisées peuvent utiliser les fonctions </a:t>
            </a:r>
            <a:r>
              <a:rPr lang="fr-FR" dirty="0" err="1" smtClean="0"/>
              <a:t>EnjoySAP</a:t>
            </a:r>
            <a:r>
              <a:rPr lang="fr-FR" dirty="0" smtClean="0"/>
              <a:t> de lancement du document pour afficher une commande d'achat puis utiliser leurs clés pour la lancer sans naviguer entre des transactions.</a:t>
            </a:r>
            <a:br>
              <a:rPr lang="fr-FR" dirty="0" smtClean="0"/>
            </a:b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Sharesap.com®. Copyright©. All rights reserved. Par Mickael QUESNOT, Consultant SAP</a:t>
            </a:r>
            <a:endParaRPr lang="en-GB"/>
          </a:p>
        </p:txBody>
      </p:sp>
      <p:pic>
        <p:nvPicPr>
          <p:cNvPr id="13319" name="Picture 7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5138" y="2035291"/>
            <a:ext cx="4038600" cy="3995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0" name="Picture 8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56138" y="2218478"/>
            <a:ext cx="4038600" cy="3629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Flèche vers le bas 19"/>
          <p:cNvSpPr/>
          <p:nvPr/>
        </p:nvSpPr>
        <p:spPr>
          <a:xfrm>
            <a:off x="6516216" y="2708920"/>
            <a:ext cx="360040" cy="648072"/>
          </a:xfrm>
          <a:prstGeom prst="downArrow">
            <a:avLst/>
          </a:prstGeom>
          <a:noFill/>
          <a:ln w="349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Conditions préalables</a:t>
            </a:r>
            <a:br>
              <a:rPr lang="fr-FR" b="1" dirty="0" smtClean="0"/>
            </a:b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Sharesap.com®. Copyright©. All rights reserved. Par Mickael QUESNOT, Consultant SAP</a:t>
            </a:r>
            <a:endParaRPr lang="en-GB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Les conditions préalables suivantes doivent être remplies avant le lancement d'une commande d'achat :</a:t>
            </a:r>
            <a:br>
              <a:rPr lang="fr-FR" dirty="0" smtClean="0"/>
            </a:br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>écran ME22N</a:t>
            </a:r>
            <a:br>
              <a:rPr lang="fr-FR" dirty="0" smtClean="0"/>
            </a:b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Sharesap.com®. Copyright©. All rights reserved. Par Mickael QUESNOT, Consultant SAP</a:t>
            </a:r>
            <a:endParaRPr lang="en-GB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940689"/>
            <a:ext cx="7772400" cy="425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·        </a:t>
            </a:r>
            <a:r>
              <a:rPr lang="fr-FR" b="1" dirty="0" smtClean="0"/>
              <a:t>Stratégie de lancement :</a:t>
            </a: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Sharesap.com®. Copyright©. All rights reserved. Par Mickael QUESNOT, Consultant SAP</a:t>
            </a:r>
            <a:endParaRPr lang="en-GB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5138" y="1983399"/>
            <a:ext cx="4038600" cy="4099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56138" y="2079074"/>
            <a:ext cx="4038600" cy="3907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Une stratégie de lancement pour les commandes d'achat doit être définie dans le paramétrage des </a:t>
            </a:r>
            <a:r>
              <a:rPr lang="fr-FR" i="1" dirty="0" smtClean="0"/>
              <a:t>Achats</a:t>
            </a:r>
            <a:r>
              <a:rPr lang="fr-FR" dirty="0" smtClean="0"/>
              <a:t> sous </a:t>
            </a:r>
            <a:r>
              <a:rPr lang="fr-FR" i="1" dirty="0" smtClean="0"/>
              <a:t>Commande d'achat</a:t>
            </a:r>
            <a:r>
              <a:rPr lang="fr-FR" dirty="0" smtClean="0"/>
              <a:t> </a:t>
            </a:r>
            <a:r>
              <a:rPr lang="fr-FR" dirty="0" smtClean="0">
                <a:sym typeface="Symbol"/>
              </a:rPr>
              <a:t></a:t>
            </a:r>
            <a:r>
              <a:rPr lang="fr-FR" dirty="0" smtClean="0"/>
              <a:t> </a:t>
            </a:r>
            <a:r>
              <a:rPr lang="fr-FR" i="1" dirty="0" smtClean="0"/>
              <a:t>Procédure de lancement pour les commandes d'achat</a:t>
            </a:r>
            <a:r>
              <a:rPr lang="fr-FR" dirty="0" smtClean="0"/>
              <a:t> </a:t>
            </a:r>
            <a:r>
              <a:rPr lang="fr-FR" dirty="0" smtClean="0">
                <a:sym typeface="Symbol"/>
              </a:rPr>
              <a:t></a:t>
            </a:r>
            <a:r>
              <a:rPr lang="fr-FR" dirty="0" smtClean="0"/>
              <a:t> </a:t>
            </a:r>
            <a:r>
              <a:rPr lang="fr-FR" i="1" dirty="0" smtClean="0"/>
              <a:t>Définir procédure de lancement pour les commandes d'achat</a:t>
            </a:r>
            <a:r>
              <a:rPr lang="fr-FR" dirty="0" smtClean="0"/>
              <a:t>.</a:t>
            </a:r>
            <a:br>
              <a:rPr lang="fr-FR" dirty="0" smtClean="0"/>
            </a:b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Sharesap.com®. Copyright©. All rights reserved. Par Mickael QUESNOT, Consultant SAP</a:t>
            </a:r>
            <a:endParaRPr lang="en-GB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2080428"/>
            <a:ext cx="7772400" cy="3979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étro">
  <a:themeElements>
    <a:clrScheme name="Mé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é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é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>
    <a:spDef>
      <a:spPr>
        <a:noFill/>
        <a:ln w="34925"/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0">
          <a:tailEnd type="arrow"/>
        </a:ln>
      </a:spPr>
      <a:bodyPr/>
      <a:lstStyle/>
      <a:style>
        <a:lnRef idx="1">
          <a:schemeClr val="accent2"/>
        </a:lnRef>
        <a:fillRef idx="0">
          <a:schemeClr val="accent2"/>
        </a:fillRef>
        <a:effectRef idx="0">
          <a:schemeClr val="accent2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880</TotalTime>
  <Words>819</Words>
  <Application>Microsoft Office PowerPoint</Application>
  <PresentationFormat>Affichage à l'écran (4:3)</PresentationFormat>
  <Paragraphs>89</Paragraphs>
  <Slides>22</Slides>
  <Notes>2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22</vt:i4>
      </vt:variant>
    </vt:vector>
  </HeadingPairs>
  <TitlesOfParts>
    <vt:vector size="23" baseType="lpstr">
      <vt:lpstr>Métro</vt:lpstr>
      <vt:lpstr>Lancement des commandes d'achat EnjoySAP</vt:lpstr>
      <vt:lpstr>Présentation PowerPoint</vt:lpstr>
      <vt:lpstr>Présentation PowerPoint</vt:lpstr>
      <vt:lpstr>Utilisation </vt:lpstr>
      <vt:lpstr>Les personnes autorisées peuvent utiliser les fonctions EnjoySAP de lancement du document pour afficher une commande d'achat puis utiliser leurs clés pour la lancer sans naviguer entre des transactions. </vt:lpstr>
      <vt:lpstr>Conditions préalables </vt:lpstr>
      <vt:lpstr>Les conditions préalables suivantes doivent être remplies avant le lancement d'une commande d'achat :  écran ME22N </vt:lpstr>
      <vt:lpstr>·        Stratégie de lancement :</vt:lpstr>
      <vt:lpstr>Une stratégie de lancement pour les commandes d'achat doit être définie dans le paramétrage des Achats sous Commande d'achat  Procédure de lancement pour les commandes d'achat  Définir procédure de lancement pour les commandes d'achat. </vt:lpstr>
      <vt:lpstr>·        Version clôturée :  </vt:lpstr>
      <vt:lpstr>Si vous avez activé la gestion des versions dans le paramétrage des Achats sous Gestion des versions  Configurer gestion des versions pour les documents d'achat externes, la version de la commande d'achat doit être clôturée.</vt:lpstr>
      <vt:lpstr>Fonctionnalités </vt:lpstr>
      <vt:lpstr>En tant que personne autorisée à effectuer le lancement, vous pouvez afficher la version actuelle de la commande d'achat dans la transaction Lancement de la commande (ME29N).  </vt:lpstr>
      <vt:lpstr>Vous pouvez décider de lancer ou refuser la commande en fonction des informations affichées.</vt:lpstr>
      <vt:lpstr>Fonctionnalités </vt:lpstr>
      <vt:lpstr>Si l'état actuel de la commande vous satisfait, sélectionnez Lancer dans la page à onglet Stratégie de lancement afin de procéder au lancement avec votre clé de lancement. </vt:lpstr>
      <vt:lpstr>Pour annuler un lancement précédemment effectué avec votre clé de lancement via la transaction Lancement de la commande (ME29N), cliquez sur le bouton Annuler lancement. </vt:lpstr>
      <vt:lpstr>Fonctionnalités</vt:lpstr>
      <vt:lpstr>Si la commande d'achat ne vous satisfait pas, vous pouvez la refuser en cliquant sur  Refuser dans la page à onglet Stratégie de lancement. </vt:lpstr>
      <vt:lpstr>L'acheteur doit ensuite annuler le refus via la transaction Modification de commande d'achat (ME22N) en cliquant sur Réinitialiser refus dans la page à onglet Stratégie de lancement. Il peut ensuite à nouveau traiter la commande d'achat. </vt:lpstr>
      <vt:lpstr>Vous pouvez également annuler le refus via la transaction Lancement de la commande (ME29N) en cliquant sur le bouton Réinitialiser refus. </vt:lpstr>
      <vt:lpstr>Présentation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Guide fonctionnel SAP ECC 6.0 &amp;&amp;</dc:title>
  <cp:lastModifiedBy>QUESNOT, Mickael</cp:lastModifiedBy>
  <cp:revision>85</cp:revision>
  <dcterms:modified xsi:type="dcterms:W3CDTF">2013-10-30T07:53:36Z</dcterms:modified>
</cp:coreProperties>
</file>