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4" r:id="rId1"/>
  </p:sldMasterIdLst>
  <p:notesMasterIdLst>
    <p:notesMasterId r:id="rId29"/>
  </p:notesMasterIdLst>
  <p:handoutMasterIdLst>
    <p:handoutMasterId r:id="rId30"/>
  </p:handoutMasterIdLst>
  <p:sldIdLst>
    <p:sldId id="392" r:id="rId2"/>
    <p:sldId id="477" r:id="rId3"/>
    <p:sldId id="478" r:id="rId4"/>
    <p:sldId id="453" r:id="rId5"/>
    <p:sldId id="454" r:id="rId6"/>
    <p:sldId id="455" r:id="rId7"/>
    <p:sldId id="456" r:id="rId8"/>
    <p:sldId id="457" r:id="rId9"/>
    <p:sldId id="458" r:id="rId10"/>
    <p:sldId id="459" r:id="rId11"/>
    <p:sldId id="460" r:id="rId12"/>
    <p:sldId id="461" r:id="rId13"/>
    <p:sldId id="462" r:id="rId14"/>
    <p:sldId id="463" r:id="rId15"/>
    <p:sldId id="464" r:id="rId16"/>
    <p:sldId id="465" r:id="rId17"/>
    <p:sldId id="466" r:id="rId18"/>
    <p:sldId id="467" r:id="rId19"/>
    <p:sldId id="468" r:id="rId20"/>
    <p:sldId id="469" r:id="rId21"/>
    <p:sldId id="470" r:id="rId22"/>
    <p:sldId id="471" r:id="rId23"/>
    <p:sldId id="472" r:id="rId24"/>
    <p:sldId id="473" r:id="rId25"/>
    <p:sldId id="474" r:id="rId26"/>
    <p:sldId id="475" r:id="rId27"/>
    <p:sldId id="476" r:id="rId28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CC00FF"/>
    <a:srgbClr val="CC66FF"/>
    <a:srgbClr val="66FF99"/>
    <a:srgbClr val="FFFF66"/>
    <a:srgbClr val="FFFF99"/>
    <a:srgbClr val="FF99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0354" autoAdjust="0"/>
  </p:normalViewPr>
  <p:slideViewPr>
    <p:cSldViewPr snapToGrid="0"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5" d="100"/>
        <a:sy n="85" d="100"/>
      </p:scale>
      <p:origin x="0" y="0"/>
    </p:cViewPr>
  </p:sorterViewPr>
  <p:notesViewPr>
    <p:cSldViewPr snapToGrid="0">
      <p:cViewPr varScale="1">
        <p:scale>
          <a:sx n="74" d="100"/>
          <a:sy n="74" d="100"/>
        </p:scale>
        <p:origin x="-2184" y="-90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495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t" anchorCtr="0" compatLnSpc="1">
            <a:prstTxWarp prst="textNoShape">
              <a:avLst/>
            </a:prstTxWarp>
          </a:bodyPr>
          <a:lstStyle>
            <a:lvl1pPr defTabSz="950913">
              <a:spcBef>
                <a:spcPct val="20000"/>
              </a:spcBef>
              <a:buClr>
                <a:schemeClr val="hlink"/>
              </a:buClr>
              <a:buFont typeface="Monotype Sorts" charset="2"/>
              <a:buNone/>
              <a:defRPr sz="1200" b="1"/>
            </a:lvl1pPr>
          </a:lstStyle>
          <a:p>
            <a:r>
              <a:rPr lang="fr-FR"/>
              <a:t>Copyright (C) 2005-2006. Tous droits réservés.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t" anchorCtr="0" compatLnSpc="1">
            <a:prstTxWarp prst="textNoShape">
              <a:avLst/>
            </a:prstTxWarp>
          </a:bodyPr>
          <a:lstStyle>
            <a:lvl1pPr algn="r" defTabSz="950913">
              <a:spcBef>
                <a:spcPct val="20000"/>
              </a:spcBef>
              <a:buClr>
                <a:schemeClr val="hlink"/>
              </a:buClr>
              <a:buFont typeface="Monotype Sorts" charset="2"/>
              <a:buNone/>
              <a:defRPr sz="1200" b="1"/>
            </a:lvl1pPr>
          </a:lstStyle>
          <a:p>
            <a:fld id="{C17048F7-F43D-4B0C-9715-D930176DCB81}" type="datetime1">
              <a:rPr lang="fr-FR"/>
              <a:pPr/>
              <a:t>12/11/2013</a:t>
            </a:fld>
            <a:endParaRPr lang="fr-FR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b" anchorCtr="0" compatLnSpc="1">
            <a:prstTxWarp prst="textNoShape">
              <a:avLst/>
            </a:prstTxWarp>
          </a:bodyPr>
          <a:lstStyle>
            <a:lvl1pPr defTabSz="950913">
              <a:spcBef>
                <a:spcPct val="20000"/>
              </a:spcBef>
              <a:buClr>
                <a:schemeClr val="hlink"/>
              </a:buClr>
              <a:buFont typeface="Monotype Sorts" charset="2"/>
              <a:buNone/>
              <a:defRPr sz="1200" b="1"/>
            </a:lvl1pPr>
          </a:lstStyle>
          <a:p>
            <a:r>
              <a:rPr lang="fr-FR"/>
              <a:t>Copyright (C) 2005-2006. Tous droits réservés.</a:t>
            </a:r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b" anchorCtr="0" compatLnSpc="1">
            <a:prstTxWarp prst="textNoShape">
              <a:avLst/>
            </a:prstTxWarp>
          </a:bodyPr>
          <a:lstStyle>
            <a:lvl1pPr algn="r" defTabSz="950913">
              <a:spcBef>
                <a:spcPct val="20000"/>
              </a:spcBef>
              <a:buClr>
                <a:schemeClr val="hlink"/>
              </a:buClr>
              <a:buFont typeface="Monotype Sorts" charset="2"/>
              <a:buNone/>
              <a:defRPr sz="1200" b="1"/>
            </a:lvl1pPr>
          </a:lstStyle>
          <a:p>
            <a:fld id="{1B445A76-A588-4479-8A27-ABE21313AA35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8432393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fr-FR"/>
              <a:t>Copyright (C) 2005-2006. Tous droits réservés.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2D89F7E-B2B8-4CF3-9BDD-0450CF27F502}" type="datetime1">
              <a:rPr lang="fr-FR"/>
              <a:pPr/>
              <a:t>12/11/2013</a:t>
            </a:fld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FR"/>
              <a:t>Copyright (C) 2005-2006. Tous droits réservés.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358D30-B322-41DE-BCD2-5881795C7D92}" type="slidenum">
              <a:rPr lang="fr-FR"/>
              <a:pPr/>
              <a:t>1</a:t>
            </a:fld>
            <a:endParaRPr lang="fr-FR"/>
          </a:p>
        </p:txBody>
      </p:sp>
      <p:sp>
        <p:nvSpPr>
          <p:cNvPr id="492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5363" y="768350"/>
            <a:ext cx="5114925" cy="3836988"/>
          </a:xfrm>
          <a:ln/>
        </p:spPr>
      </p:sp>
      <p:sp>
        <p:nvSpPr>
          <p:cNvPr id="492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1BE8E9-7BE6-4049-83A7-45FCCB5DF123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  <p:sp>
        <p:nvSpPr>
          <p:cNvPr id="23555" name="Slide Image Placeholder 14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Notes Placeholder 15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2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91523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fr-FR" sz="2400">
                <a:latin typeface="Times New Roman" pitchFamily="18" charset="0"/>
              </a:endParaRPr>
            </a:p>
          </p:txBody>
        </p:sp>
        <p:sp>
          <p:nvSpPr>
            <p:cNvPr id="491524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 sz="2400">
                <a:latin typeface="Times New Roman" pitchFamily="18" charset="0"/>
              </a:endParaRPr>
            </a:p>
          </p:txBody>
        </p:sp>
        <p:grpSp>
          <p:nvGrpSpPr>
            <p:cNvPr id="491525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491526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  <p:sp>
            <p:nvSpPr>
              <p:cNvPr id="491527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  <p:sp>
            <p:nvSpPr>
              <p:cNvPr id="491528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  <p:sp>
            <p:nvSpPr>
              <p:cNvPr id="491529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  <p:sp>
            <p:nvSpPr>
              <p:cNvPr id="491530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  <p:sp>
            <p:nvSpPr>
              <p:cNvPr id="491531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  <p:sp>
            <p:nvSpPr>
              <p:cNvPr id="491532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  <p:sp>
            <p:nvSpPr>
              <p:cNvPr id="491533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  <p:sp>
            <p:nvSpPr>
              <p:cNvPr id="491534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  <p:sp>
            <p:nvSpPr>
              <p:cNvPr id="491535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491536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12DA577-56E6-4A9C-AAAC-2E147E87CF00}" type="datetime1">
              <a:rPr lang="fr-FR" smtClean="0"/>
              <a:t>12/11/2013</a:t>
            </a:fld>
            <a:endParaRPr lang="fr-FR"/>
          </a:p>
        </p:txBody>
      </p:sp>
      <p:sp>
        <p:nvSpPr>
          <p:cNvPr id="491537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491538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A516168-1A51-4624-B35C-AA4E076060A7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49153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1900">
                <a:solidFill>
                  <a:srgbClr val="FFFFFF"/>
                </a:solidFill>
              </a:defRPr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49154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defRPr sz="1700"/>
            </a:lvl1pPr>
          </a:lstStyle>
          <a:p>
            <a:r>
              <a:rPr lang="fr-FR"/>
              <a:t>Cliquez pour modifier le style des sous-titres du masque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15972BD-54A1-4F87-BFD7-C542EDDE27B7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0326B73E-C092-4072-AB9C-41D11EBB058C}" type="datetime1">
              <a:rPr lang="fr-FR" smtClean="0"/>
              <a:t>12/11/2013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1087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1087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1F9EE42-678F-4051-AEAC-E8437FE29099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152B6B89-28D5-43B8-98DB-D2A00A2BCDD3}" type="datetime1">
              <a:rPr lang="fr-FR" smtClean="0"/>
              <a:t>12/11/2013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3056198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7F94C94-C5AE-4685-91E9-7DA731C0204A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9CF2A21-DEFA-422E-AE9B-C2CEC09768CB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EF04BFC5-7284-4F45-889C-B9E17ABE4685}" type="datetime1">
              <a:rPr lang="fr-FR" smtClean="0"/>
              <a:t>12/11/2013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65100" y="1587500"/>
            <a:ext cx="4337050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4550" y="1587500"/>
            <a:ext cx="4337050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BAE8F1E-4554-4155-8B3E-DB2045335A5F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4237195A-E3BC-4F6C-8E99-D36E61AC810E}" type="datetime1">
              <a:rPr lang="fr-FR" smtClean="0"/>
              <a:t>12/11/2013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3EEBA5-A1C5-47C2-8D1A-686FFB76B025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43E9A6FC-4A44-4B9D-85DA-DE4C9F33A267}" type="datetime1">
              <a:rPr lang="fr-FR" smtClean="0"/>
              <a:t>12/11/2013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E0AD41D-4F74-4173-955B-8328FA8F9D74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F77DB100-2650-457D-AE40-2668D028609E}" type="datetime1">
              <a:rPr lang="fr-FR" smtClean="0"/>
              <a:t>12/11/2013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CD40D88-6EC5-475C-94AB-86BB7C767679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63F4275D-36BD-4000-847B-592A95E6888E}" type="datetime1">
              <a:rPr lang="fr-FR" smtClean="0"/>
              <a:t>12/11/2013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B0BB9E1-8E7C-4990-A993-270D3436D6FD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210C4C2E-E33E-4940-B840-AE3BEB8241CA}" type="datetime1">
              <a:rPr lang="fr-FR" smtClean="0"/>
              <a:t>12/11/2013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4426C16-1E03-4C3E-972F-151D90F4FD1F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6F907A9D-C362-407E-ACF3-97A16C329BAB}" type="datetime1">
              <a:rPr lang="fr-FR" smtClean="0"/>
              <a:t>12/11/2013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4904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ECE9DA76-C2BA-4734-B64E-20E5C036784E}" type="slidenum">
              <a:rPr lang="fr-FR"/>
              <a:pPr/>
              <a:t>‹N°›</a:t>
            </a:fld>
            <a:endParaRPr lang="fr-FR"/>
          </a:p>
        </p:txBody>
      </p:sp>
      <p:grpSp>
        <p:nvGrpSpPr>
          <p:cNvPr id="490500" name="Group 4"/>
          <p:cNvGrpSpPr>
            <a:grpSpLocks/>
          </p:cNvGrpSpPr>
          <p:nvPr/>
        </p:nvGrpSpPr>
        <p:grpSpPr bwMode="auto">
          <a:xfrm>
            <a:off x="0" y="6616700"/>
            <a:ext cx="9144000" cy="241300"/>
            <a:chOff x="0" y="0"/>
            <a:chExt cx="5760" cy="344"/>
          </a:xfrm>
        </p:grpSpPr>
        <p:sp>
          <p:nvSpPr>
            <p:cNvPr id="490501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fr-FR" sz="2400">
                <a:latin typeface="Times New Roman" pitchFamily="18" charset="0"/>
              </a:endParaRPr>
            </a:p>
          </p:txBody>
        </p:sp>
        <p:sp>
          <p:nvSpPr>
            <p:cNvPr id="490502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 sz="2400">
                <a:latin typeface="Times New Roman" pitchFamily="18" charset="0"/>
              </a:endParaRPr>
            </a:p>
          </p:txBody>
        </p:sp>
        <p:sp>
          <p:nvSpPr>
            <p:cNvPr id="490503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>
                <a:solidFill>
                  <a:schemeClr val="hlink"/>
                </a:solidFill>
              </a:endParaRPr>
            </a:p>
          </p:txBody>
        </p:sp>
        <p:sp>
          <p:nvSpPr>
            <p:cNvPr id="490504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>
                <a:solidFill>
                  <a:schemeClr val="hlink"/>
                </a:solidFill>
              </a:endParaRPr>
            </a:p>
          </p:txBody>
        </p:sp>
        <p:sp>
          <p:nvSpPr>
            <p:cNvPr id="490505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>
                <a:solidFill>
                  <a:schemeClr val="accent2"/>
                </a:solidFill>
              </a:endParaRPr>
            </a:p>
          </p:txBody>
        </p:sp>
        <p:sp>
          <p:nvSpPr>
            <p:cNvPr id="490506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>
                <a:solidFill>
                  <a:schemeClr val="hlink"/>
                </a:solidFill>
              </a:endParaRPr>
            </a:p>
          </p:txBody>
        </p:sp>
        <p:sp>
          <p:nvSpPr>
            <p:cNvPr id="490507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 sz="2400">
                <a:latin typeface="Times New Roman" pitchFamily="18" charset="0"/>
              </a:endParaRPr>
            </a:p>
          </p:txBody>
        </p:sp>
        <p:sp>
          <p:nvSpPr>
            <p:cNvPr id="490508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>
                <a:solidFill>
                  <a:schemeClr val="accent2"/>
                </a:solidFill>
              </a:endParaRPr>
            </a:p>
          </p:txBody>
        </p:sp>
        <p:sp>
          <p:nvSpPr>
            <p:cNvPr id="490509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>
                <a:solidFill>
                  <a:schemeClr val="accent2"/>
                </a:solidFill>
              </a:endParaRPr>
            </a:p>
          </p:txBody>
        </p:sp>
      </p:grpSp>
      <p:sp>
        <p:nvSpPr>
          <p:cNvPr id="490510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333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Sur l’écran ci-dessous,</a:t>
            </a:r>
          </a:p>
        </p:txBody>
      </p:sp>
      <p:sp>
        <p:nvSpPr>
          <p:cNvPr id="4905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5100" y="1587500"/>
            <a:ext cx="8826500" cy="452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9051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592B647D-9EF4-41B0-ACC3-F4C919926C6B}" type="datetime1">
              <a:rPr lang="fr-FR" smtClean="0"/>
              <a:t>12/11/2013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defRPr sz="16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defRPr sz="16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defRPr sz="16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defRPr sz="16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41" name="Rectangle 13"/>
          <p:cNvSpPr>
            <a:spLocks noGrp="1" noChangeArrowheads="1"/>
          </p:cNvSpPr>
          <p:nvPr>
            <p:ph type="ctrTitle"/>
          </p:nvPr>
        </p:nvSpPr>
        <p:spPr>
          <a:ln/>
        </p:spPr>
        <p:txBody>
          <a:bodyPr/>
          <a:lstStyle/>
          <a:p>
            <a:r>
              <a:rPr lang="fr-FR" dirty="0"/>
              <a:t>Guide fonctionnel SAP </a:t>
            </a:r>
            <a:r>
              <a:rPr lang="fr-FR" dirty="0" smtClean="0"/>
              <a:t>par Mickael QUESNOT, Consultant 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432142" name="Rectangle 14"/>
          <p:cNvSpPr>
            <a:spLocks noGrp="1" noChangeArrowheads="1"/>
          </p:cNvSpPr>
          <p:nvPr>
            <p:ph type="subTitle" idx="1"/>
          </p:nvPr>
        </p:nvSpPr>
        <p:spPr>
          <a:ln/>
        </p:spPr>
        <p:txBody>
          <a:bodyPr/>
          <a:lstStyle/>
          <a:p>
            <a:pPr>
              <a:buClrTx/>
              <a:buFont typeface="Arial" charset="0"/>
              <a:buNone/>
            </a:pPr>
            <a:r>
              <a:rPr lang="fr-FR" b="1" dirty="0" smtClean="0"/>
              <a:t>Document de facturation</a:t>
            </a:r>
            <a:endParaRPr lang="fr-F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En-tête</a:t>
            </a:r>
            <a:br>
              <a:rPr lang="fr-FR" b="1" dirty="0" smtClean="0"/>
            </a:br>
            <a:r>
              <a:rPr lang="fr-FR" b="1" dirty="0" smtClean="0"/>
              <a:t>L'en-tête contient des données générales valables pour l'ensemble du document de facturation. Par exemple :</a:t>
            </a:r>
            <a:br>
              <a:rPr lang="fr-FR" b="1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AE8F1E-4554-4155-8B3E-DB2045335A5F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237195A-E3BC-4F6C-8E99-D36E61AC810E}" type="datetime1">
              <a:rPr lang="fr-FR" smtClean="0"/>
              <a:pPr/>
              <a:t>12/11/2013</a:t>
            </a:fld>
            <a:endParaRPr lang="fr-F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44562" y="2152650"/>
            <a:ext cx="726757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Numéro d'identification du payeur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92187" y="2352675"/>
            <a:ext cx="717232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Flèche droite 7"/>
          <p:cNvSpPr/>
          <p:nvPr/>
        </p:nvSpPr>
        <p:spPr bwMode="auto">
          <a:xfrm>
            <a:off x="215900" y="3365500"/>
            <a:ext cx="800100" cy="1143000"/>
          </a:xfrm>
          <a:prstGeom prst="rightArrow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Date de facturation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14026" y="1587500"/>
            <a:ext cx="6528648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Flèche droite 7"/>
          <p:cNvSpPr/>
          <p:nvPr/>
        </p:nvSpPr>
        <p:spPr bwMode="auto">
          <a:xfrm>
            <a:off x="609600" y="3886200"/>
            <a:ext cx="800100" cy="850900"/>
          </a:xfrm>
          <a:prstGeom prst="rightArrow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Valeur nette de l'ensemble du document de facturation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8296" y="1587500"/>
            <a:ext cx="8000108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Flèche droite 7"/>
          <p:cNvSpPr/>
          <p:nvPr/>
        </p:nvSpPr>
        <p:spPr bwMode="auto">
          <a:xfrm>
            <a:off x="1587500" y="3009900"/>
            <a:ext cx="914400" cy="1193800"/>
          </a:xfrm>
          <a:prstGeom prst="rightArrow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Devise du document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00517" y="1587500"/>
            <a:ext cx="7755665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Flèche droite 7"/>
          <p:cNvSpPr/>
          <p:nvPr/>
        </p:nvSpPr>
        <p:spPr bwMode="auto">
          <a:xfrm>
            <a:off x="2603500" y="3975100"/>
            <a:ext cx="622300" cy="685800"/>
          </a:xfrm>
          <a:prstGeom prst="rightArrow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Conditions de paiement et incoterms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6395" y="1587500"/>
            <a:ext cx="8303910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Flèche droite 7"/>
          <p:cNvSpPr/>
          <p:nvPr/>
        </p:nvSpPr>
        <p:spPr bwMode="auto">
          <a:xfrm>
            <a:off x="-342900" y="4724400"/>
            <a:ext cx="711200" cy="1193800"/>
          </a:xfrm>
          <a:prstGeom prst="rightArrow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Numéros de partenaire, tels que le numéro d'identification du donneur d'ordre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60167" y="1587500"/>
            <a:ext cx="7836366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Flèche droite 7"/>
          <p:cNvSpPr/>
          <p:nvPr/>
        </p:nvSpPr>
        <p:spPr bwMode="auto">
          <a:xfrm>
            <a:off x="0" y="3111500"/>
            <a:ext cx="660400" cy="965200"/>
          </a:xfrm>
          <a:prstGeom prst="rightArrow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Éléments de prix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85929" y="1587500"/>
            <a:ext cx="7984842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Flèche vers le bas 7"/>
          <p:cNvSpPr/>
          <p:nvPr/>
        </p:nvSpPr>
        <p:spPr bwMode="auto">
          <a:xfrm>
            <a:off x="1600200" y="1993900"/>
            <a:ext cx="596900" cy="825500"/>
          </a:xfrm>
          <a:prstGeom prst="downArrow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Postes</a:t>
            </a:r>
            <a:br>
              <a:rPr lang="fr-FR" b="1" dirty="0" smtClean="0"/>
            </a:br>
            <a:r>
              <a:rPr lang="fr-FR" b="1" dirty="0" smtClean="0"/>
              <a:t>Les postes contiennent les données applicables à un élément particulier. Par exemple :</a:t>
            </a:r>
            <a:br>
              <a:rPr lang="fr-FR" b="1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63575" y="1928812"/>
            <a:ext cx="782955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Numéro d'article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40559" y="1587500"/>
            <a:ext cx="7475582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Flèche droite 7"/>
          <p:cNvSpPr/>
          <p:nvPr/>
        </p:nvSpPr>
        <p:spPr bwMode="auto">
          <a:xfrm>
            <a:off x="279400" y="2374900"/>
            <a:ext cx="571500" cy="952500"/>
          </a:xfrm>
          <a:prstGeom prst="rightArrow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46650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Sharesap.com®. Copyright©. </a:t>
            </a:r>
            <a:r>
              <a:rPr lang="fr-FR" dirty="0" smtClean="0"/>
              <a:t>All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reserved</a:t>
            </a:r>
            <a:r>
              <a:rPr lang="fr-FR" dirty="0" smtClean="0"/>
              <a:t>. </a:t>
            </a:r>
            <a:r>
              <a:rPr lang="fr-FR" dirty="0"/>
              <a:t>Par Mickael QUESNOT, Consultant SAP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96081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Quantité facturée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20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4587" y="1590675"/>
            <a:ext cx="6867525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lèche droite 10"/>
          <p:cNvSpPr/>
          <p:nvPr/>
        </p:nvSpPr>
        <p:spPr bwMode="auto">
          <a:xfrm>
            <a:off x="215900" y="3810000"/>
            <a:ext cx="863600" cy="1384300"/>
          </a:xfrm>
          <a:prstGeom prst="rightArrow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Valeur nette des postes individuels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21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46494" y="1587500"/>
            <a:ext cx="7263711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Poids et volume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22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92150" y="1633537"/>
            <a:ext cx="777240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Numéro du document de référence (par exemple, le numéro de la livraison sur laquelle est basé le document de facturation)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23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16000" y="1600200"/>
            <a:ext cx="71247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Éléments de prix pertinents pour les différents postes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24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62921" y="1587500"/>
            <a:ext cx="8030858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document de facturation est géré via le type correspondant.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25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01737" y="2157412"/>
            <a:ext cx="675322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Flèche droite 7"/>
          <p:cNvSpPr/>
          <p:nvPr/>
        </p:nvSpPr>
        <p:spPr bwMode="auto">
          <a:xfrm>
            <a:off x="215900" y="2908300"/>
            <a:ext cx="736600" cy="1384300"/>
          </a:xfrm>
          <a:prstGeom prst="rightArrow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Intégration</a:t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26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24212" y="1587500"/>
            <a:ext cx="7708275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Lorsque vous créez un document de facturation, le système transmet les données de facturation à la Comptabilité financière.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27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5148" y="1587500"/>
            <a:ext cx="8806403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2" cy="5967412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394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Définition</a:t>
            </a:r>
            <a:br>
              <a:rPr lang="fr-FR" b="1" dirty="0" smtClean="0"/>
            </a:br>
            <a:r>
              <a:rPr lang="fr-FR" b="1" dirty="0" smtClean="0"/>
              <a:t>Terme générique pour les factures, les notes de crédit, les notes de débit, les factures pro forma et les documents d'annulation.</a:t>
            </a:r>
            <a:br>
              <a:rPr lang="fr-FR" b="1" dirty="0" smtClean="0"/>
            </a:br>
            <a:r>
              <a:rPr lang="fr-FR" b="1" dirty="0" smtClean="0"/>
              <a:t>VF03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43801" y="1587500"/>
            <a:ext cx="7669097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Utilisation</a:t>
            </a:r>
            <a:br>
              <a:rPr lang="fr-FR" b="1" dirty="0" smtClean="0"/>
            </a:br>
            <a:r>
              <a:rPr lang="fr-FR" b="1" dirty="0" smtClean="0"/>
              <a:t>Le document de facturation est créé en référence à un document précédent en vue de la génération d'une facture ou d'une note de crédit, par exemple. FLUX DE DOCUMENTS</a:t>
            </a:r>
            <a:br>
              <a:rPr lang="fr-FR" b="1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25525" y="2219325"/>
            <a:ext cx="710565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document de facturation contient les données suivantes :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6272" y="1587500"/>
            <a:ext cx="7944155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Structure</a:t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>Tous les documents de facturation ont la même structure. </a:t>
            </a:r>
            <a:br>
              <a:rPr lang="fr-FR" b="1" dirty="0" smtClean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54062" y="2100262"/>
            <a:ext cx="764857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Ils sont composés d'un en-tête et d’un nombre quelconque de postes.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78116" y="1587500"/>
            <a:ext cx="6600468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schéma ci-dessous indique la structure des documents de facturation.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4C94-C5AE-4685-91E9-7DA731C0204A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B311B80-B4E7-4466-9A08-E5BBEF2DC141}" type="datetime1">
              <a:rPr lang="fr-FR" smtClean="0"/>
              <a:t>12/11/2013</a:t>
            </a:fld>
            <a:endParaRPr lang="fr-F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5829" y="3057524"/>
            <a:ext cx="2541721" cy="217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54550" y="2631316"/>
            <a:ext cx="4337050" cy="2433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57150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57150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6885</TotalTime>
  <Words>758</Words>
  <Application>Microsoft Office PowerPoint</Application>
  <PresentationFormat>Affichage à l'écran (4:3)</PresentationFormat>
  <Paragraphs>126</Paragraphs>
  <Slides>27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28" baseType="lpstr">
      <vt:lpstr>Pixel</vt:lpstr>
      <vt:lpstr>Guide fonctionnel SAP par Mickael QUESNOT, Consultant  </vt:lpstr>
      <vt:lpstr>Présentation PowerPoint</vt:lpstr>
      <vt:lpstr>Présentation PowerPoint</vt:lpstr>
      <vt:lpstr>Définition Terme générique pour les factures, les notes de crédit, les notes de débit, les factures pro forma et les documents d'annulation. VF03</vt:lpstr>
      <vt:lpstr>Utilisation Le document de facturation est créé en référence à un document précédent en vue de la génération d'une facture ou d'une note de crédit, par exemple. FLUX DE DOCUMENTS </vt:lpstr>
      <vt:lpstr>Le document de facturation contient les données suivantes : </vt:lpstr>
      <vt:lpstr>Structure  Tous les documents de facturation ont la même structure.  </vt:lpstr>
      <vt:lpstr>Ils sont composés d'un en-tête et d’un nombre quelconque de postes.</vt:lpstr>
      <vt:lpstr>Le schéma ci-dessous indique la structure des documents de facturation.</vt:lpstr>
      <vt:lpstr>En-tête L'en-tête contient des données générales valables pour l'ensemble du document de facturation. Par exemple : </vt:lpstr>
      <vt:lpstr>Numéro d'identification du payeur </vt:lpstr>
      <vt:lpstr>Date de facturation </vt:lpstr>
      <vt:lpstr>Valeur nette de l'ensemble du document de facturation </vt:lpstr>
      <vt:lpstr>Devise du document </vt:lpstr>
      <vt:lpstr>Conditions de paiement et incoterms </vt:lpstr>
      <vt:lpstr>Numéros de partenaire, tels que le numéro d'identification du donneur d'ordre </vt:lpstr>
      <vt:lpstr>Éléments de prix </vt:lpstr>
      <vt:lpstr>Postes Les postes contiennent les données applicables à un élément particulier. Par exemple : </vt:lpstr>
      <vt:lpstr>Numéro d'article </vt:lpstr>
      <vt:lpstr>Quantité facturée </vt:lpstr>
      <vt:lpstr>Valeur nette des postes individuels </vt:lpstr>
      <vt:lpstr>Poids et volume </vt:lpstr>
      <vt:lpstr>Numéro du document de référence (par exemple, le numéro de la livraison sur laquelle est basé le document de facturation) </vt:lpstr>
      <vt:lpstr>Éléments de prix pertinents pour les différents postes </vt:lpstr>
      <vt:lpstr>Le document de facturation est géré via le type correspondant. </vt:lpstr>
      <vt:lpstr>Intégration  </vt:lpstr>
      <vt:lpstr>Lorsque vous créez un document de facturation, le système transmet les données de facturation à la Comptabilité financière.</vt:lpstr>
    </vt:vector>
  </TitlesOfParts>
  <Company/>
  <LinksUpToDate>false</LinksUpToDate>
  <SharedDoc>false</SharedDoc>
  <HyperlinkBase>http://mickael.quesnot.free.fr par Mickael QUESNOT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subject/>
  <dc:creator>M QUESNOT</dc:creator>
  <dc:description>_x000d_
</dc:description>
  <cp:lastModifiedBy>QUESNOT, Mickael</cp:lastModifiedBy>
  <cp:revision>612</cp:revision>
  <cp:lastPrinted>2003-02-12T08:16:03Z</cp:lastPrinted>
  <dcterms:created xsi:type="dcterms:W3CDTF">2001-01-23T16:32:37Z</dcterms:created>
  <dcterms:modified xsi:type="dcterms:W3CDTF">2013-11-12T13:50:41Z</dcterms:modified>
  <cp:category/>
</cp:coreProperties>
</file>