
<file path=[Content_Types].xml><?xml version="1.0" encoding="utf-8"?>
<Types xmlns="http://schemas.openxmlformats.org/package/2006/content-types">
  <Default Extension="tmp" ContentType="image/pn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4309" r:id="rId1"/>
  </p:sldMasterIdLst>
  <p:notesMasterIdLst>
    <p:notesMasterId r:id="rId14"/>
  </p:notesMasterIdLst>
  <p:sldIdLst>
    <p:sldId id="268" r:id="rId2"/>
    <p:sldId id="269" r:id="rId3"/>
    <p:sldId id="271" r:id="rId4"/>
    <p:sldId id="267" r:id="rId5"/>
    <p:sldId id="272" r:id="rId6"/>
    <p:sldId id="270" r:id="rId7"/>
    <p:sldId id="278" r:id="rId8"/>
    <p:sldId id="273" r:id="rId9"/>
    <p:sldId id="274" r:id="rId10"/>
    <p:sldId id="275" r:id="rId11"/>
    <p:sldId id="276" r:id="rId12"/>
    <p:sldId id="277" r:id="rId13"/>
  </p:sldIdLst>
  <p:sldSz cx="9144000" cy="6858000" type="screen4x3"/>
  <p:notesSz cx="6858000" cy="9144000"/>
  <p:defaultTextStyle>
    <a:defPPr>
      <a:defRPr lang="en-GB"/>
    </a:defPPr>
    <a:lvl1pPr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1pPr>
    <a:lvl2pPr marL="4572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2pPr>
    <a:lvl3pPr marL="9144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3pPr>
    <a:lvl4pPr marL="13716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4pPr>
    <a:lvl5pPr marL="18288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5pPr>
    <a:lvl6pPr marL="2286000" algn="l" defTabSz="914400" rtl="0" eaLnBrk="1" latinLnBrk="0" hangingPunct="1">
      <a:defRPr kern="1200">
        <a:solidFill>
          <a:schemeClr val="bg1"/>
        </a:solidFill>
        <a:latin typeface="Arial" charset="0"/>
        <a:ea typeface="+mn-ea"/>
        <a:cs typeface="Arial" charset="0"/>
      </a:defRPr>
    </a:lvl6pPr>
    <a:lvl7pPr marL="2743200" algn="l" defTabSz="914400" rtl="0" eaLnBrk="1" latinLnBrk="0" hangingPunct="1">
      <a:defRPr kern="1200">
        <a:solidFill>
          <a:schemeClr val="bg1"/>
        </a:solidFill>
        <a:latin typeface="Arial" charset="0"/>
        <a:ea typeface="+mn-ea"/>
        <a:cs typeface="Arial" charset="0"/>
      </a:defRPr>
    </a:lvl7pPr>
    <a:lvl8pPr marL="3200400" algn="l" defTabSz="914400" rtl="0" eaLnBrk="1" latinLnBrk="0" hangingPunct="1">
      <a:defRPr kern="1200">
        <a:solidFill>
          <a:schemeClr val="bg1"/>
        </a:solidFill>
        <a:latin typeface="Arial" charset="0"/>
        <a:ea typeface="+mn-ea"/>
        <a:cs typeface="Arial" charset="0"/>
      </a:defRPr>
    </a:lvl8pPr>
    <a:lvl9pPr marL="3657600" algn="l" defTabSz="914400" rtl="0" eaLnBrk="1" latinLnBrk="0" hangingPunct="1">
      <a:defRPr kern="1200">
        <a:solidFill>
          <a:schemeClr val="bg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a:effectLst/>
        </p:spPr>
        <p:txBody>
          <a:bodyPr wrap="none" anchor="ctr"/>
          <a:lstStyle/>
          <a:p>
            <a:pPr>
              <a:defRPr/>
            </a:pPr>
            <a:endParaRPr lang="fr-FR"/>
          </a:p>
        </p:txBody>
      </p:sp>
      <p:sp>
        <p:nvSpPr>
          <p:cNvPr id="3074"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5"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6" name="AutoShape 4"/>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7" name="Rectangle 5"/>
          <p:cNvSpPr>
            <a:spLocks noGrp="1" noChangeArrowheads="1"/>
          </p:cNvSpPr>
          <p:nvPr>
            <p:ph type="hdr"/>
          </p:nvPr>
        </p:nvSpPr>
        <p:spPr bwMode="auto">
          <a:xfrm>
            <a:off x="0"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78" name="Rectangle 6"/>
          <p:cNvSpPr>
            <a:spLocks noGrp="1" noChangeArrowheads="1"/>
          </p:cNvSpPr>
          <p:nvPr>
            <p:ph type="dt"/>
          </p:nvPr>
        </p:nvSpPr>
        <p:spPr bwMode="auto">
          <a:xfrm>
            <a:off x="3884613"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12296" name="Rectangle 7"/>
          <p:cNvSpPr>
            <a:spLocks noGrp="1" noRot="1" noChangeAspect="1" noChangeArrowheads="1"/>
          </p:cNvSpPr>
          <p:nvPr>
            <p:ph type="sldImg"/>
          </p:nvPr>
        </p:nvSpPr>
        <p:spPr bwMode="auto">
          <a:xfrm>
            <a:off x="1143000" y="685800"/>
            <a:ext cx="4565650" cy="3427413"/>
          </a:xfrm>
          <a:prstGeom prst="rect">
            <a:avLst/>
          </a:prstGeom>
          <a:solidFill>
            <a:srgbClr val="FFFFFF"/>
          </a:solidFill>
          <a:ln w="9360">
            <a:solidFill>
              <a:srgbClr val="000000"/>
            </a:solidFill>
            <a:miter lim="800000"/>
            <a:headEnd/>
            <a:tailEnd/>
          </a:ln>
        </p:spPr>
      </p:sp>
      <p:sp>
        <p:nvSpPr>
          <p:cNvPr id="3080" name="Rectangle 8"/>
          <p:cNvSpPr>
            <a:spLocks noGrp="1" noChangeArrowheads="1"/>
          </p:cNvSpPr>
          <p:nvPr>
            <p:ph type="body"/>
          </p:nvPr>
        </p:nvSpPr>
        <p:spPr bwMode="auto">
          <a:xfrm>
            <a:off x="685800" y="4343400"/>
            <a:ext cx="5480050"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fr-FR" noProof="0" smtClean="0"/>
          </a:p>
        </p:txBody>
      </p:sp>
      <p:sp>
        <p:nvSpPr>
          <p:cNvPr id="3081" name="Rectangle 9"/>
          <p:cNvSpPr>
            <a:spLocks noGrp="1" noChangeArrowheads="1"/>
          </p:cNvSpPr>
          <p:nvPr>
            <p:ph type="ftr"/>
          </p:nvPr>
        </p:nvSpPr>
        <p:spPr bwMode="auto">
          <a:xfrm>
            <a:off x="0"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82" name="Rectangle 10"/>
          <p:cNvSpPr>
            <a:spLocks noGrp="1" noChangeArrowheads="1"/>
          </p:cNvSpPr>
          <p:nvPr>
            <p:ph type="sldNum"/>
          </p:nvPr>
        </p:nvSpPr>
        <p:spPr bwMode="auto">
          <a:xfrm>
            <a:off x="3884613"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fld id="{9EB42D98-C40E-4C61-88AA-FF6581379A33}" type="slidenum">
              <a:rPr lang="en-GB"/>
              <a:pPr>
                <a:defRPr/>
              </a:pPr>
              <a:t>‹N°›</a:t>
            </a:fld>
            <a:endParaRPr lang="en-GB"/>
          </a:p>
        </p:txBody>
      </p:sp>
    </p:spTree>
    <p:extLst>
      <p:ext uri="{BB962C8B-B14F-4D97-AF65-F5344CB8AC3E}">
        <p14:creationId xmlns:p14="http://schemas.microsoft.com/office/powerpoint/2010/main" val="1179215121"/>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7" name="Triangle isocè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re 7"/>
          <p:cNvSpPr>
            <a:spLocks noGrp="1"/>
          </p:cNvSpPr>
          <p:nvPr>
            <p:ph type="ctrTitle"/>
          </p:nvPr>
        </p:nvSpPr>
        <p:spPr>
          <a:xfrm>
            <a:off x="540544" y="776288"/>
            <a:ext cx="8062912" cy="1470025"/>
          </a:xfrm>
        </p:spPr>
        <p:txBody>
          <a:bodyPr anchor="b">
            <a:normAutofit/>
          </a:bodyPr>
          <a:lstStyle>
            <a:lvl1pPr algn="r">
              <a:defRPr sz="4400"/>
            </a:lvl1pPr>
          </a:lstStyle>
          <a:p>
            <a:r>
              <a:rPr kumimoji="0" lang="fr-FR" smtClean="0"/>
              <a:t>Cliquez pour modifier le style du titre</a:t>
            </a:r>
            <a:endParaRPr kumimoji="0" lang="en-US"/>
          </a:p>
        </p:txBody>
      </p:sp>
      <p:sp>
        <p:nvSpPr>
          <p:cNvPr id="9" name="Sous-titr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28" name="Espace réservé de la date 27"/>
          <p:cNvSpPr>
            <a:spLocks noGrp="1"/>
          </p:cNvSpPr>
          <p:nvPr>
            <p:ph type="dt" sz="half" idx="10"/>
          </p:nvPr>
        </p:nvSpPr>
        <p:spPr>
          <a:xfrm>
            <a:off x="1371600" y="6012656"/>
            <a:ext cx="5791200" cy="365125"/>
          </a:xfrm>
        </p:spPr>
        <p:txBody>
          <a:bodyPr tIns="0" bIns="0" anchor="t"/>
          <a:lstStyle>
            <a:lvl1pPr algn="r">
              <a:defRPr sz="1000"/>
            </a:lvl1pPr>
          </a:lstStyle>
          <a:p>
            <a:pPr>
              <a:defRPr/>
            </a:pPr>
            <a:fld id="{60143619-AA58-42C9-BE19-D3C91726FA76}" type="datetime1">
              <a:rPr lang="fr-FR" smtClean="0"/>
              <a:pPr>
                <a:defRPr/>
              </a:pPr>
              <a:t>08/08/2013</a:t>
            </a:fld>
            <a:endParaRPr lang="en-GB"/>
          </a:p>
        </p:txBody>
      </p:sp>
      <p:sp>
        <p:nvSpPr>
          <p:cNvPr id="17" name="Espace réservé du pied de page 16"/>
          <p:cNvSpPr>
            <a:spLocks noGrp="1"/>
          </p:cNvSpPr>
          <p:nvPr>
            <p:ph type="ftr" sz="quarter" idx="11"/>
          </p:nvPr>
        </p:nvSpPr>
        <p:spPr>
          <a:xfrm>
            <a:off x="1371600" y="5650704"/>
            <a:ext cx="5791200" cy="365125"/>
          </a:xfrm>
        </p:spPr>
        <p:txBody>
          <a:bodyPr tIns="0" bIns="0" anchor="b"/>
          <a:lstStyle>
            <a:lvl1pPr algn="r">
              <a:defRPr sz="1100"/>
            </a:lvl1pPr>
          </a:lstStyle>
          <a:p>
            <a:pPr>
              <a:defRPr/>
            </a:pPr>
            <a:r>
              <a:rPr lang="fr-FR" smtClean="0"/>
              <a:t>Sharesap.com®. Copyright©. Tous droits réservés. Par Mickael QUESNOT</a:t>
            </a:r>
            <a:endParaRPr lang="en-GB"/>
          </a:p>
        </p:txBody>
      </p:sp>
      <p:sp>
        <p:nvSpPr>
          <p:cNvPr id="29" name="Espace réservé du numéro de diapositive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pPr>
              <a:defRPr/>
            </a:pPr>
            <a:fld id="{C178E329-0E90-4061-AE68-194B7A06BB58}" type="slidenum">
              <a:rPr lang="en-GB" smtClean="0"/>
              <a:pPr>
                <a:defRPr/>
              </a:pPr>
              <a:t>‹N°›</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fld id="{EBA05C0A-8C9D-4F5E-B98F-9CB9C1919C45}" type="datetime1">
              <a:rPr lang="fr-FR" smtClean="0"/>
              <a:pPr>
                <a:defRPr/>
              </a:pPr>
              <a:t>08/08/2013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0CA72B1C-F99D-42E9-83F8-3CB5BD96AB21}" type="slidenum">
              <a:rPr lang="en-GB" smtClean="0"/>
              <a:pPr>
                <a:defRPr/>
              </a:pPr>
              <a:t>‹N°›</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781800" y="381000"/>
            <a:ext cx="1905000" cy="5486400"/>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381000"/>
            <a:ext cx="6248400" cy="5486400"/>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fld id="{6A6C83D5-9D85-45D4-89D4-E6A127D68544}" type="datetime1">
              <a:rPr lang="fr-FR" smtClean="0"/>
              <a:pPr>
                <a:defRPr/>
              </a:pPr>
              <a:t>08/08/2013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D23D86ED-2617-4431-869A-31F7177F2561}" type="slidenum">
              <a:rPr lang="en-GB" smtClean="0"/>
              <a:pPr>
                <a:defRPr/>
              </a:pPr>
              <a:t>‹N°›</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67494"/>
            <a:ext cx="8229600" cy="1399032"/>
          </a:xfrm>
        </p:spPr>
        <p:txBody>
          <a:bodyPr>
            <a:normAutofit/>
          </a:bodyPr>
          <a:lstStyle>
            <a:lvl1pPr>
              <a:defRPr sz="1600"/>
            </a:lvl1pPr>
          </a:lstStyle>
          <a:p>
            <a:r>
              <a:rPr kumimoji="0" lang="fr-FR" smtClean="0"/>
              <a:t>Cliquez pour modifier le style du titre</a:t>
            </a:r>
            <a:endParaRPr kumimoji="0" lang="en-US"/>
          </a:p>
        </p:txBody>
      </p:sp>
      <p:sp>
        <p:nvSpPr>
          <p:cNvPr id="3" name="Espace réservé du contenu 2"/>
          <p:cNvSpPr>
            <a:spLocks noGrp="1"/>
          </p:cNvSpPr>
          <p:nvPr>
            <p:ph idx="1"/>
          </p:nvPr>
        </p:nvSpPr>
        <p:spPr>
          <a:xfrm>
            <a:off x="457200" y="1882808"/>
            <a:ext cx="8229600"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a:xfrm>
            <a:off x="4791456" y="6480048"/>
            <a:ext cx="2133600" cy="301752"/>
          </a:xfrm>
        </p:spPr>
        <p:txBody>
          <a:bodyPr/>
          <a:lstStyle/>
          <a:p>
            <a:pPr>
              <a:defRPr/>
            </a:pPr>
            <a:fld id="{59C21669-1926-4204-BC91-2C1C4E5257E3}" type="datetime1">
              <a:rPr lang="fr-FR" smtClean="0"/>
              <a:pPr>
                <a:defRPr/>
              </a:pPr>
              <a:t>08/08/2013</a:t>
            </a:fld>
            <a:endParaRPr lang="en-GB"/>
          </a:p>
        </p:txBody>
      </p:sp>
      <p:sp>
        <p:nvSpPr>
          <p:cNvPr id="5" name="Espace réservé du pied de page 4"/>
          <p:cNvSpPr>
            <a:spLocks noGrp="1"/>
          </p:cNvSpPr>
          <p:nvPr>
            <p:ph type="ftr" sz="quarter" idx="11"/>
          </p:nvPr>
        </p:nvSpPr>
        <p:spPr>
          <a:xfrm>
            <a:off x="457200" y="6480969"/>
            <a:ext cx="4260056" cy="300831"/>
          </a:xfrm>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‹N°›</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2">
        <a:schemeClr val="bg1"/>
      </p:bgRef>
    </p:bg>
    <p:spTree>
      <p:nvGrpSpPr>
        <p:cNvPr id="1" name=""/>
        <p:cNvGrpSpPr/>
        <p:nvPr/>
      </p:nvGrpSpPr>
      <p:grpSpPr>
        <a:xfrm>
          <a:off x="0" y="0"/>
          <a:ext cx="0" cy="0"/>
          <a:chOff x="0" y="0"/>
          <a:chExt cx="0" cy="0"/>
        </a:xfrm>
      </p:grpSpPr>
      <p:sp>
        <p:nvSpPr>
          <p:cNvPr id="9" name="Triangle rect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Triangle isocè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Espace réservé de la date 3"/>
          <p:cNvSpPr>
            <a:spLocks noGrp="1"/>
          </p:cNvSpPr>
          <p:nvPr>
            <p:ph type="dt" sz="half" idx="10"/>
          </p:nvPr>
        </p:nvSpPr>
        <p:spPr>
          <a:xfrm>
            <a:off x="6955632" y="6477000"/>
            <a:ext cx="2133600" cy="304800"/>
          </a:xfrm>
        </p:spPr>
        <p:txBody>
          <a:bodyPr/>
          <a:lstStyle/>
          <a:p>
            <a:pPr>
              <a:defRPr/>
            </a:pPr>
            <a:fld id="{D959B06D-E178-473F-8834-651EAF1098E8}" type="datetime1">
              <a:rPr lang="fr-FR" smtClean="0"/>
              <a:pPr>
                <a:defRPr/>
              </a:pPr>
              <a:t>08/08/2013</a:t>
            </a:fld>
            <a:endParaRPr lang="en-GB"/>
          </a:p>
        </p:txBody>
      </p:sp>
      <p:sp>
        <p:nvSpPr>
          <p:cNvPr id="5" name="Espace réservé du pied de page 4"/>
          <p:cNvSpPr>
            <a:spLocks noGrp="1"/>
          </p:cNvSpPr>
          <p:nvPr>
            <p:ph type="ftr" sz="quarter" idx="11"/>
          </p:nvPr>
        </p:nvSpPr>
        <p:spPr>
          <a:xfrm>
            <a:off x="2619376" y="6480969"/>
            <a:ext cx="4260056" cy="300831"/>
          </a:xfrm>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a:xfrm>
            <a:off x="8451056" y="809624"/>
            <a:ext cx="502920" cy="300831"/>
          </a:xfrm>
        </p:spPr>
        <p:txBody>
          <a:bodyPr/>
          <a:lstStyle/>
          <a:p>
            <a:pPr>
              <a:defRPr/>
            </a:pPr>
            <a:fld id="{A7355192-DF09-4BD9-B57F-C608D0B63F00}" type="slidenum">
              <a:rPr lang="en-GB" smtClean="0"/>
              <a:pPr>
                <a:defRPr/>
              </a:pPr>
              <a:t>‹N°›</a:t>
            </a:fld>
            <a:endParaRPr lang="en-GB"/>
          </a:p>
        </p:txBody>
      </p:sp>
      <p:cxnSp>
        <p:nvCxnSpPr>
          <p:cNvPr id="11" name="Connecteur droit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Connecteur droit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r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marL="0" algn="l">
              <a:defRPr/>
            </a:lvl1p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a:xfrm>
            <a:off x="4791456" y="6480969"/>
            <a:ext cx="2133600" cy="301752"/>
          </a:xfrm>
        </p:spPr>
        <p:txBody>
          <a:bodyPr/>
          <a:lstStyle/>
          <a:p>
            <a:pPr>
              <a:defRPr/>
            </a:pPr>
            <a:fld id="{C7276F25-A4AE-4D4E-83E4-BD57DEA19321}" type="datetime1">
              <a:rPr lang="fr-FR" smtClean="0"/>
              <a:pPr>
                <a:defRPr/>
              </a:pPr>
              <a:t>08/08/2013</a:t>
            </a:fld>
            <a:endParaRPr lang="en-GB"/>
          </a:p>
        </p:txBody>
      </p:sp>
      <p:sp>
        <p:nvSpPr>
          <p:cNvPr id="6" name="Espace réservé du pied de page 5"/>
          <p:cNvSpPr>
            <a:spLocks noGrp="1"/>
          </p:cNvSpPr>
          <p:nvPr>
            <p:ph type="ftr" sz="quarter" idx="11"/>
          </p:nvPr>
        </p:nvSpPr>
        <p:spPr>
          <a:xfrm>
            <a:off x="457200" y="6480969"/>
            <a:ext cx="4260056" cy="301752"/>
          </a:xfrm>
        </p:spPr>
        <p:txBody>
          <a:bodyPr/>
          <a:lstStyle/>
          <a:p>
            <a:pPr>
              <a:defRPr/>
            </a:pPr>
            <a:r>
              <a:rPr lang="fr-FR" smtClean="0"/>
              <a:t>Sharesap.com®. Copyright©. Tous droits réservés. Par Mickael QUESNOT</a:t>
            </a:r>
            <a:endParaRPr lang="en-GB"/>
          </a:p>
        </p:txBody>
      </p:sp>
      <p:sp>
        <p:nvSpPr>
          <p:cNvPr id="7" name="Espace réservé du numéro de diapositive 6"/>
          <p:cNvSpPr>
            <a:spLocks noGrp="1"/>
          </p:cNvSpPr>
          <p:nvPr>
            <p:ph type="sldNum" sz="quarter" idx="12"/>
          </p:nvPr>
        </p:nvSpPr>
        <p:spPr>
          <a:xfrm>
            <a:off x="7589520" y="6480969"/>
            <a:ext cx="502920" cy="301752"/>
          </a:xfrm>
        </p:spPr>
        <p:txBody>
          <a:bodyPr/>
          <a:lstStyle/>
          <a:p>
            <a:pPr>
              <a:defRPr/>
            </a:pPr>
            <a:fld id="{4FC222FB-AC7C-437D-9A55-AFB1B2A78910}" type="slidenum">
              <a:rPr lang="en-GB" smtClean="0"/>
              <a:pPr>
                <a:defRPr/>
              </a:pPr>
              <a:t>‹N°›</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a:xfrm>
            <a:off x="4791456" y="6480969"/>
            <a:ext cx="2130552" cy="301752"/>
          </a:xfrm>
        </p:spPr>
        <p:txBody>
          <a:bodyPr/>
          <a:lstStyle/>
          <a:p>
            <a:pPr>
              <a:defRPr/>
            </a:pPr>
            <a:fld id="{CDFEEB10-8F6C-4618-AAE7-8B30DF66D31B}" type="datetime1">
              <a:rPr lang="fr-FR" smtClean="0"/>
              <a:pPr>
                <a:defRPr/>
              </a:pPr>
              <a:t>08/08/2013</a:t>
            </a:fld>
            <a:endParaRPr lang="en-GB"/>
          </a:p>
        </p:txBody>
      </p:sp>
      <p:sp>
        <p:nvSpPr>
          <p:cNvPr id="8" name="Espace réservé du pied de page 7"/>
          <p:cNvSpPr>
            <a:spLocks noGrp="1"/>
          </p:cNvSpPr>
          <p:nvPr>
            <p:ph type="ftr" sz="quarter" idx="11"/>
          </p:nvPr>
        </p:nvSpPr>
        <p:spPr>
          <a:xfrm>
            <a:off x="457200" y="6480969"/>
            <a:ext cx="4261104" cy="301752"/>
          </a:xfrm>
        </p:spPr>
        <p:txBody>
          <a:bodyPr/>
          <a:lstStyle/>
          <a:p>
            <a:pPr>
              <a:defRPr/>
            </a:pPr>
            <a:r>
              <a:rPr lang="fr-FR" smtClean="0"/>
              <a:t>Sharesap.com®. Copyright©. Tous droits réservés. Par Mickael QUESNOT</a:t>
            </a:r>
            <a:endParaRPr lang="en-GB"/>
          </a:p>
        </p:txBody>
      </p:sp>
      <p:sp>
        <p:nvSpPr>
          <p:cNvPr id="9" name="Espace réservé du numéro de diapositive 8"/>
          <p:cNvSpPr>
            <a:spLocks noGrp="1"/>
          </p:cNvSpPr>
          <p:nvPr>
            <p:ph type="sldNum" sz="quarter" idx="12"/>
          </p:nvPr>
        </p:nvSpPr>
        <p:spPr>
          <a:xfrm>
            <a:off x="7589520" y="6483096"/>
            <a:ext cx="502920" cy="301752"/>
          </a:xfrm>
        </p:spPr>
        <p:txBody>
          <a:bodyPr/>
          <a:lstStyle>
            <a:lvl1pPr algn="ctr">
              <a:defRPr/>
            </a:lvl1pPr>
          </a:lstStyle>
          <a:p>
            <a:pPr>
              <a:defRPr/>
            </a:pPr>
            <a:fld id="{69F9972E-B32E-4B89-8BFC-FDC53D233070}" type="slidenum">
              <a:rPr lang="en-GB" smtClean="0"/>
              <a:pPr>
                <a:defRPr/>
              </a:pPr>
              <a:t>‹N°›</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b="0"/>
            </a:lvl1p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pPr>
              <a:defRPr/>
            </a:pPr>
            <a:fld id="{59A1C8BB-94EC-48E1-AE97-677B1C370306}" type="datetime1">
              <a:rPr lang="fr-FR" smtClean="0"/>
              <a:pPr>
                <a:defRPr/>
              </a:pPr>
              <a:t>08/08/2013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70F45BB4-B74E-439A-BEC8-D69268510359}" type="slidenum">
              <a:rPr lang="en-GB" smtClean="0"/>
              <a:pPr>
                <a:defRPr/>
              </a:pPr>
              <a:t>‹N°›</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a:xfrm>
            <a:off x="4791456" y="6480969"/>
            <a:ext cx="2133600" cy="301752"/>
          </a:xfrm>
        </p:spPr>
        <p:txBody>
          <a:bodyPr/>
          <a:lstStyle/>
          <a:p>
            <a:pPr>
              <a:defRPr/>
            </a:pPr>
            <a:fld id="{5845517B-123D-4759-B02D-544E65C1E857}" type="datetime1">
              <a:rPr lang="fr-FR" smtClean="0"/>
              <a:pPr>
                <a:defRPr/>
              </a:pPr>
              <a:t>08/08/2013</a:t>
            </a:fld>
            <a:endParaRPr lang="en-GB"/>
          </a:p>
        </p:txBody>
      </p:sp>
      <p:sp>
        <p:nvSpPr>
          <p:cNvPr id="3" name="Espace réservé du pied de page 2"/>
          <p:cNvSpPr>
            <a:spLocks noGrp="1"/>
          </p:cNvSpPr>
          <p:nvPr>
            <p:ph type="ftr" sz="quarter" idx="11"/>
          </p:nvPr>
        </p:nvSpPr>
        <p:spPr>
          <a:xfrm>
            <a:off x="457200" y="6481890"/>
            <a:ext cx="4260056" cy="300831"/>
          </a:xfrm>
        </p:spPr>
        <p:txBody>
          <a:bodyPr/>
          <a:lstStyle/>
          <a:p>
            <a:pPr>
              <a:defRPr/>
            </a:pPr>
            <a:r>
              <a:rPr lang="fr-FR" smtClean="0"/>
              <a:t>Sharesap.com®. Copyright©. Tous droits réservés. Par Mickael QUESNOT</a:t>
            </a:r>
            <a:endParaRPr lang="en-GB"/>
          </a:p>
        </p:txBody>
      </p:sp>
      <p:sp>
        <p:nvSpPr>
          <p:cNvPr id="4" name="Espace réservé du numéro de diapositive 3"/>
          <p:cNvSpPr>
            <a:spLocks noGrp="1"/>
          </p:cNvSpPr>
          <p:nvPr>
            <p:ph type="sldNum" sz="quarter" idx="12"/>
          </p:nvPr>
        </p:nvSpPr>
        <p:spPr>
          <a:xfrm>
            <a:off x="7589520" y="6480969"/>
            <a:ext cx="502920" cy="301752"/>
          </a:xfrm>
        </p:spPr>
        <p:txBody>
          <a:bodyPr/>
          <a:lstStyle/>
          <a:p>
            <a:pPr>
              <a:defRPr/>
            </a:pPr>
            <a:fld id="{7647A7FA-854E-4A49-899C-BCAB66229742}" type="slidenum">
              <a:rPr lang="en-GB" smtClean="0"/>
              <a:pPr>
                <a:defRPr/>
              </a:pPr>
              <a:t>‹N°›</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a:xfrm>
            <a:off x="6278976" y="6556248"/>
            <a:ext cx="2133600" cy="301752"/>
          </a:xfrm>
        </p:spPr>
        <p:txBody>
          <a:bodyPr/>
          <a:lstStyle>
            <a:lvl1pPr>
              <a:defRPr sz="900"/>
            </a:lvl1pPr>
          </a:lstStyle>
          <a:p>
            <a:pPr>
              <a:defRPr/>
            </a:pPr>
            <a:fld id="{31243A83-1DC5-4954-AB32-55190848BB7D}" type="datetime1">
              <a:rPr lang="fr-FR" smtClean="0"/>
              <a:pPr>
                <a:defRPr/>
              </a:pPr>
              <a:t>08/08/2013</a:t>
            </a:fld>
            <a:endParaRPr lang="en-GB"/>
          </a:p>
        </p:txBody>
      </p:sp>
      <p:sp>
        <p:nvSpPr>
          <p:cNvPr id="6" name="Espace réservé du pied de page 5"/>
          <p:cNvSpPr>
            <a:spLocks noGrp="1"/>
          </p:cNvSpPr>
          <p:nvPr>
            <p:ph type="ftr" sz="quarter" idx="11"/>
          </p:nvPr>
        </p:nvSpPr>
        <p:spPr>
          <a:xfrm>
            <a:off x="1135856" y="6556248"/>
            <a:ext cx="5143120" cy="301752"/>
          </a:xfrm>
        </p:spPr>
        <p:txBody>
          <a:bodyPr/>
          <a:lstStyle>
            <a:lvl1pPr>
              <a:defRPr sz="900"/>
            </a:lvl1pPr>
          </a:lstStyle>
          <a:p>
            <a:pPr>
              <a:defRPr/>
            </a:pPr>
            <a:r>
              <a:rPr lang="fr-FR" smtClean="0"/>
              <a:t>Sharesap.com®. Copyright©. Tous droits réservés. Par Mickael QUESNOT</a:t>
            </a:r>
            <a:endParaRPr lang="en-GB"/>
          </a:p>
        </p:txBody>
      </p:sp>
      <p:sp>
        <p:nvSpPr>
          <p:cNvPr id="7" name="Espace réservé du numéro de diapositive 6"/>
          <p:cNvSpPr>
            <a:spLocks noGrp="1"/>
          </p:cNvSpPr>
          <p:nvPr>
            <p:ph type="sldNum" sz="quarter" idx="12"/>
          </p:nvPr>
        </p:nvSpPr>
        <p:spPr>
          <a:xfrm>
            <a:off x="8410576" y="6556248"/>
            <a:ext cx="502920" cy="301752"/>
          </a:xfrm>
        </p:spPr>
        <p:txBody>
          <a:bodyPr/>
          <a:lstStyle>
            <a:lvl1pPr>
              <a:defRPr sz="900"/>
            </a:lvl1pPr>
          </a:lstStyle>
          <a:p>
            <a:pPr>
              <a:defRPr/>
            </a:pPr>
            <a:fld id="{13D82A1A-C33F-49D8-BA42-5C3ACFFC42A7}" type="slidenum">
              <a:rPr lang="en-GB" smtClean="0"/>
              <a:pPr>
                <a:defRPr/>
              </a:pPr>
              <a:t>‹N°›</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2">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fr-FR" smtClean="0"/>
              <a:t>Cliquez sur l'icône pour ajouter une image</a:t>
            </a:r>
            <a:endParaRPr kumimoji="0" lang="en-US" dirty="0"/>
          </a:p>
        </p:txBody>
      </p:sp>
      <p:sp>
        <p:nvSpPr>
          <p:cNvPr id="4" name="Espace réservé du texte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a:xfrm>
            <a:off x="6108192" y="6556248"/>
            <a:ext cx="2103120" cy="301752"/>
          </a:xfrm>
        </p:spPr>
        <p:txBody>
          <a:bodyPr/>
          <a:lstStyle>
            <a:lvl1pPr>
              <a:defRPr sz="900"/>
            </a:lvl1pPr>
          </a:lstStyle>
          <a:p>
            <a:pPr>
              <a:defRPr/>
            </a:pPr>
            <a:fld id="{15C99200-6D1D-4EE8-8FE1-A53F137E9A10}" type="datetime1">
              <a:rPr lang="fr-FR" smtClean="0"/>
              <a:pPr>
                <a:defRPr/>
              </a:pPr>
              <a:t>08/08/2013</a:t>
            </a:fld>
            <a:endParaRPr lang="en-GB"/>
          </a:p>
        </p:txBody>
      </p:sp>
      <p:sp>
        <p:nvSpPr>
          <p:cNvPr id="6" name="Espace réservé du pied de page 5"/>
          <p:cNvSpPr>
            <a:spLocks noGrp="1"/>
          </p:cNvSpPr>
          <p:nvPr>
            <p:ph type="ftr" sz="quarter" idx="11"/>
          </p:nvPr>
        </p:nvSpPr>
        <p:spPr>
          <a:xfrm>
            <a:off x="1170432" y="6557169"/>
            <a:ext cx="4948072" cy="301752"/>
          </a:xfrm>
        </p:spPr>
        <p:txBody>
          <a:bodyPr/>
          <a:lstStyle>
            <a:lvl1pPr>
              <a:defRPr sz="900"/>
            </a:lvl1pPr>
          </a:lstStyle>
          <a:p>
            <a:pPr>
              <a:defRPr/>
            </a:pPr>
            <a:r>
              <a:rPr lang="fr-FR" smtClean="0"/>
              <a:t>Sharesap.com®. Copyright©. Tous droits réservés. Par Mickael QUESNOT</a:t>
            </a:r>
            <a:endParaRPr lang="en-GB"/>
          </a:p>
        </p:txBody>
      </p:sp>
      <p:sp>
        <p:nvSpPr>
          <p:cNvPr id="7" name="Espace réservé du numéro de diapositive 6"/>
          <p:cNvSpPr>
            <a:spLocks noGrp="1"/>
          </p:cNvSpPr>
          <p:nvPr>
            <p:ph type="sldNum" sz="quarter" idx="12"/>
          </p:nvPr>
        </p:nvSpPr>
        <p:spPr>
          <a:xfrm>
            <a:off x="8217192" y="6556248"/>
            <a:ext cx="365760" cy="301752"/>
          </a:xfrm>
        </p:spPr>
        <p:txBody>
          <a:bodyPr/>
          <a:lstStyle>
            <a:lvl1pPr algn="ctr">
              <a:defRPr sz="900"/>
            </a:lvl1pPr>
          </a:lstStyle>
          <a:p>
            <a:pPr>
              <a:defRPr/>
            </a:pPr>
            <a:fld id="{79F1AE72-7784-4231-ACEA-49B0350CB2C9}" type="slidenum">
              <a:rPr lang="en-GB" smtClean="0"/>
              <a:pPr>
                <a:defRPr/>
              </a:pPr>
              <a:t>‹N°›</a:t>
            </a:fld>
            <a:endParaRPr lang="en-GB"/>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Triangle rect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Connecteur droit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Espace réservé du titre 21"/>
          <p:cNvSpPr>
            <a:spLocks noGrp="1"/>
          </p:cNvSpPr>
          <p:nvPr>
            <p:ph type="title"/>
          </p:nvPr>
        </p:nvSpPr>
        <p:spPr>
          <a:xfrm>
            <a:off x="457200" y="267494"/>
            <a:ext cx="8229600" cy="1399032"/>
          </a:xfrm>
          <a:prstGeom prst="rect">
            <a:avLst/>
          </a:prstGeom>
        </p:spPr>
        <p:txBody>
          <a:bodyPr vert="horz" anchor="ctr">
            <a:normAutofit/>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pPr>
              <a:defRPr/>
            </a:pPr>
            <a:fld id="{2101D9F4-5D8F-409A-B164-7CB5581879CB}" type="datetime1">
              <a:rPr lang="fr-FR" smtClean="0"/>
              <a:pPr>
                <a:defRPr/>
              </a:pPr>
              <a:t>08/08/2013</a:t>
            </a:fld>
            <a:endParaRPr lang="en-GB"/>
          </a:p>
        </p:txBody>
      </p:sp>
      <p:sp>
        <p:nvSpPr>
          <p:cNvPr id="3" name="Espace réservé du pied de page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pPr>
              <a:defRPr/>
            </a:pPr>
            <a:r>
              <a:rPr lang="fr-FR" smtClean="0"/>
              <a:t>Sharesap.com®. Copyright©. Tous droits réservés. Par Mickael QUESNOT</a:t>
            </a:r>
            <a:endParaRPr lang="en-GB"/>
          </a:p>
        </p:txBody>
      </p:sp>
      <p:sp>
        <p:nvSpPr>
          <p:cNvPr id="23" name="Espace réservé du numéro de diapositive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pPr>
              <a:defRPr/>
            </a:pPr>
            <a:fld id="{42CE6BC5-E280-4217-A4D4-7FCB0C000197}" type="slidenum">
              <a:rPr lang="en-GB" smtClean="0"/>
              <a:pPr>
                <a:defRPr/>
              </a:pPr>
              <a:t>‹N°›</a:t>
            </a:fld>
            <a:endParaRPr lang="en-GB"/>
          </a:p>
        </p:txBody>
      </p:sp>
    </p:spTree>
  </p:cSld>
  <p:clrMap bg1="dk1" tx1="lt1" bg2="dk2" tx2="lt2" accent1="accent1" accent2="accent2" accent3="accent3" accent4="accent4" accent5="accent5" accent6="accent6" hlink="hlink" folHlink="folHlink"/>
  <p:sldLayoutIdLst>
    <p:sldLayoutId id="2147484310" r:id="rId1"/>
    <p:sldLayoutId id="2147484311" r:id="rId2"/>
    <p:sldLayoutId id="2147484312" r:id="rId3"/>
    <p:sldLayoutId id="2147484313" r:id="rId4"/>
    <p:sldLayoutId id="2147484314" r:id="rId5"/>
    <p:sldLayoutId id="2147484315" r:id="rId6"/>
    <p:sldLayoutId id="2147484316" r:id="rId7"/>
    <p:sldLayoutId id="2147484317" r:id="rId8"/>
    <p:sldLayoutId id="2147484318" r:id="rId9"/>
    <p:sldLayoutId id="2147484319" r:id="rId10"/>
    <p:sldLayoutId id="2147484320" r:id="rId11"/>
  </p:sldLayoutIdLst>
  <p:hf hdr="0"/>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tmp"/><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tmp"/><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tmp"/><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sharesap.com/" TargetMode="External"/><Relationship Id="rId2" Type="http://schemas.openxmlformats.org/officeDocument/2006/relationships/hyperlink" Target="mailto:quesnot@sharesap.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tmp"/><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tmp"/><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tmp"/><Relationship Id="rId2" Type="http://schemas.openxmlformats.org/officeDocument/2006/relationships/image" Target="../media/image5.tmp"/><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tmp"/><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tmp"/><Relationship Id="rId2" Type="http://schemas.openxmlformats.org/officeDocument/2006/relationships/hyperlink" Target="http://help.sap.com/saphelp_erp2005/helpdata/fr/dd/560fdd545a11d1a7020000e829fd11/content.htm"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tmp"/><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ctrTitle"/>
          </p:nvPr>
        </p:nvSpPr>
        <p:spPr/>
        <p:txBody>
          <a:bodyPr>
            <a:normAutofit/>
          </a:bodyPr>
          <a:lstStyle/>
          <a:p>
            <a:pPr>
              <a:defRPr/>
            </a:pPr>
            <a:r>
              <a:rPr lang="fr-FR" b="1">
                <a:effectLst/>
              </a:rPr>
              <a:t>Documents de facturation </a:t>
            </a:r>
            <a:r>
              <a:rPr lang="fr-FR" b="1" smtClean="0">
                <a:effectLst/>
              </a:rPr>
              <a:t>collectifs</a:t>
            </a:r>
            <a:r>
              <a:rPr lang="fr-FR" smtClean="0">
                <a:solidFill>
                  <a:schemeClr val="tx2">
                    <a:satMod val="200000"/>
                  </a:schemeClr>
                </a:solidFill>
              </a:rPr>
              <a:t>©</a:t>
            </a:r>
            <a:endParaRPr lang="fr-FR" dirty="0">
              <a:solidFill>
                <a:schemeClr val="tx2">
                  <a:satMod val="200000"/>
                </a:schemeClr>
              </a:solidFill>
            </a:endParaRPr>
          </a:p>
        </p:txBody>
      </p:sp>
      <p:sp>
        <p:nvSpPr>
          <p:cNvPr id="8198" name="Sous-titre 6"/>
          <p:cNvSpPr>
            <a:spLocks noGrp="1"/>
          </p:cNvSpPr>
          <p:nvPr>
            <p:ph type="subTitle" idx="1"/>
          </p:nvPr>
        </p:nvSpPr>
        <p:spPr/>
        <p:txBody>
          <a:bodyPr/>
          <a:lstStyle/>
          <a:p>
            <a:pPr eaLnBrk="1" hangingPunct="1">
              <a:spcBef>
                <a:spcPct val="0"/>
              </a:spcBef>
            </a:pPr>
            <a:r>
              <a:rPr lang="fr-FR" smtClean="0"/>
              <a:t>Par Mickael QUESNOT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Traiter l'échéancier de factures</a:t>
            </a:r>
            <a:br>
              <a:rPr lang="fr-FR" b="1" dirty="0"/>
            </a:br>
            <a:r>
              <a:rPr lang="fr-FR" b="1" dirty="0"/>
              <a:t>Le système combine les documents comportant les mêmes numéros client, types de facture par défaut et organisations commerciale et tente de tous les inclure dans un seul et même document de facturation.</a:t>
            </a:r>
            <a:br>
              <a:rPr lang="fr-FR" b="1" dirty="0"/>
            </a:br>
            <a:endParaRPr lang="fr-FR" dirty="0"/>
          </a:p>
        </p:txBody>
      </p:sp>
      <p:pic>
        <p:nvPicPr>
          <p:cNvPr id="7" name="Espace réservé du contenu 6" descr="Traiter échéancier de factures"/>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953571"/>
            <a:ext cx="8229600" cy="4430407"/>
          </a:xfrm>
        </p:spPr>
      </p:pic>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08/08/2013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10</a:t>
            </a:fld>
            <a:endParaRPr lang="en-GB"/>
          </a:p>
        </p:txBody>
      </p:sp>
    </p:spTree>
    <p:extLst>
      <p:ext uri="{BB962C8B-B14F-4D97-AF65-F5344CB8AC3E}">
        <p14:creationId xmlns:p14="http://schemas.microsoft.com/office/powerpoint/2010/main" val="13210793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Si les conditions préalables sont respectées, le système crée alors une facture </a:t>
            </a:r>
            <a:r>
              <a:rPr lang="fr-FR" b="1" dirty="0"/>
              <a:t>unique</a:t>
            </a:r>
            <a:r>
              <a:rPr lang="fr-FR" dirty="0"/>
              <a:t> pour les livraisons et/ou les commandes client.</a:t>
            </a:r>
          </a:p>
        </p:txBody>
      </p:sp>
      <p:pic>
        <p:nvPicPr>
          <p:cNvPr id="7" name="Espace réservé du contenu 6" descr="Facture  (ZF2) Créer: Synthèse Postes de factur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953571"/>
            <a:ext cx="8229600" cy="4430407"/>
          </a:xfrm>
        </p:spPr>
      </p:pic>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08/08/2013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11</a:t>
            </a:fld>
            <a:endParaRPr lang="en-GB"/>
          </a:p>
        </p:txBody>
      </p:sp>
    </p:spTree>
    <p:extLst>
      <p:ext uri="{BB962C8B-B14F-4D97-AF65-F5344CB8AC3E}">
        <p14:creationId xmlns:p14="http://schemas.microsoft.com/office/powerpoint/2010/main" val="881260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t>Créer une </a:t>
            </a:r>
            <a:r>
              <a:rPr lang="fr-FR" b="1" dirty="0" smtClean="0"/>
              <a:t>facture</a:t>
            </a:r>
            <a:br>
              <a:rPr lang="fr-FR" b="1" dirty="0" smtClean="0"/>
            </a:br>
            <a:r>
              <a:rPr lang="fr-FR" b="1" dirty="0"/>
              <a:t/>
            </a:r>
            <a:br>
              <a:rPr lang="fr-FR" b="1" dirty="0"/>
            </a:br>
            <a:r>
              <a:rPr lang="fr-FR" b="1" dirty="0"/>
              <a:t>Lorsque vous créez plusieurs documents de facturation, vous pouvez mettre en œuvre des exits utilisateur pour réinitialiser les données d'en-tête afin qu'un nombre de documents plus élevé que dans l'échéancier de factures puissent être combinés.</a:t>
            </a:r>
            <a:br>
              <a:rPr lang="fr-FR" b="1" dirty="0"/>
            </a:br>
            <a:endParaRPr lang="fr-FR" dirty="0"/>
          </a:p>
        </p:txBody>
      </p:sp>
      <p:pic>
        <p:nvPicPr>
          <p:cNvPr id="7" name="Espace réservé du contenu 6" descr="Créer une factur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953571"/>
            <a:ext cx="8229600" cy="4430407"/>
          </a:xfrm>
        </p:spPr>
      </p:pic>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08/08/2013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12</a:t>
            </a:fld>
            <a:endParaRPr lang="en-GB"/>
          </a:p>
        </p:txBody>
      </p:sp>
    </p:spTree>
    <p:extLst>
      <p:ext uri="{BB962C8B-B14F-4D97-AF65-F5344CB8AC3E}">
        <p14:creationId xmlns:p14="http://schemas.microsoft.com/office/powerpoint/2010/main" val="3184040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idx="1"/>
          </p:nvPr>
        </p:nvSpPr>
        <p:spPr>
          <a:xfrm>
            <a:off x="179388" y="188913"/>
            <a:ext cx="8634412" cy="5824537"/>
          </a:xfrm>
        </p:spPr>
        <p:txBody>
          <a:bodyPr>
            <a:normAutofit fontScale="47500" lnSpcReduction="20000"/>
          </a:bodyPr>
          <a:lstStyle/>
          <a:p>
            <a:pPr marL="411480">
              <a:spcAft>
                <a:spcPts val="0"/>
              </a:spcAft>
              <a:buNone/>
              <a:defRPr/>
            </a:pPr>
            <a:endParaRPr lang="fr-FR" b="1" dirty="0"/>
          </a:p>
          <a:p>
            <a:pPr>
              <a:defRPr/>
            </a:pPr>
            <a:r>
              <a:rPr lang="fr-FR" dirty="0"/>
              <a:t>Si votre entreprise a besoin d'expertise SD, MM, WM, PS, </a:t>
            </a:r>
            <a:r>
              <a:rPr lang="fr-FR" dirty="0" err="1"/>
              <a:t>Retail</a:t>
            </a:r>
            <a:r>
              <a:rPr lang="fr-FR" dirty="0"/>
              <a:t>, HR… pour renforcer son centre de compétences,</a:t>
            </a:r>
          </a:p>
          <a:p>
            <a:pPr>
              <a:defRPr/>
            </a:pPr>
            <a:endParaRPr lang="fr-FR" dirty="0"/>
          </a:p>
          <a:p>
            <a:pPr>
              <a:defRPr/>
            </a:pPr>
            <a:r>
              <a:rPr lang="fr-FR" dirty="0"/>
              <a:t>Si elle veut libérer son centre de compétences des réponses aux questions sur l'utilisation de SAP pour qu'il se concentre sur la maintenance évolutive,</a:t>
            </a:r>
          </a:p>
          <a:p>
            <a:pPr>
              <a:defRPr/>
            </a:pPr>
            <a:endParaRPr lang="fr-FR" dirty="0"/>
          </a:p>
          <a:p>
            <a:pPr>
              <a:defRPr/>
            </a:pPr>
            <a:r>
              <a:rPr lang="fr-FR" dirty="0"/>
              <a:t> Si elle veut EXTERNALISER son centre de compétences,</a:t>
            </a:r>
          </a:p>
          <a:p>
            <a:pPr>
              <a:defRPr/>
            </a:pPr>
            <a:endParaRPr lang="fr-FR" dirty="0"/>
          </a:p>
          <a:p>
            <a:pPr>
              <a:defRPr/>
            </a:pPr>
            <a:r>
              <a:rPr lang="fr-FR" dirty="0"/>
              <a:t>Si elle veut une Tierce Maintenance Applicative (TMA),</a:t>
            </a:r>
          </a:p>
          <a:p>
            <a:pPr>
              <a:defRPr/>
            </a:pPr>
            <a:endParaRPr lang="fr-FR" dirty="0"/>
          </a:p>
          <a:p>
            <a:pPr>
              <a:defRPr/>
            </a:pPr>
            <a:r>
              <a:rPr lang="fr-FR" dirty="0"/>
              <a:t> Si elle veut former ses utilisateurs, ...</a:t>
            </a:r>
          </a:p>
          <a:p>
            <a:pPr>
              <a:defRPr/>
            </a:pPr>
            <a:endParaRPr lang="fr-FR" dirty="0"/>
          </a:p>
          <a:p>
            <a:pPr>
              <a:defRPr/>
            </a:pPr>
            <a:r>
              <a:rPr lang="fr-FR" dirty="0"/>
              <a:t>SHARESAP peut répondre à l'ensemble de vos besoins avec le meilleur rapport qualité/prix du marché. </a:t>
            </a:r>
          </a:p>
          <a:p>
            <a:pPr>
              <a:defRPr/>
            </a:pPr>
            <a:endParaRPr lang="fr-FR" dirty="0"/>
          </a:p>
          <a:p>
            <a:pPr>
              <a:defRPr/>
            </a:pPr>
            <a:r>
              <a:rPr lang="fr-FR" dirty="0"/>
              <a:t>SHARESAP dispose en autre de plusieurs plateaux de TMA dont un sur la NORMANDIE. SHARESAP a toutes les compétences pour vous satisfaire. </a:t>
            </a:r>
          </a:p>
          <a:p>
            <a:pPr>
              <a:defRPr/>
            </a:pPr>
            <a:endParaRPr lang="fr-FR" dirty="0"/>
          </a:p>
          <a:p>
            <a:pPr>
              <a:defRPr/>
            </a:pPr>
            <a:r>
              <a:rPr lang="fr-FR" dirty="0"/>
              <a:t>Vous pouvez me contacter via la rubrique Contact ou sur mon adresse courriel </a:t>
            </a:r>
            <a:r>
              <a:rPr lang="fr-FR" u="sng" dirty="0">
                <a:hlinkClick r:id="rId2"/>
              </a:rPr>
              <a:t>quesnot@sharesap.com</a:t>
            </a:r>
            <a:r>
              <a:rPr lang="fr-FR" u="sng" dirty="0"/>
              <a:t>.</a:t>
            </a:r>
          </a:p>
          <a:p>
            <a:pPr>
              <a:defRPr/>
            </a:pPr>
            <a:endParaRPr lang="fr-FR" u="sng" dirty="0"/>
          </a:p>
          <a:p>
            <a:pPr>
              <a:defRPr/>
            </a:pPr>
            <a:r>
              <a:rPr lang="fr-FR" dirty="0"/>
              <a:t>Je recherche également un site partenaire ou un sponsor pour développer mon site. </a:t>
            </a:r>
            <a:endParaRPr lang="fr-FR" u="sng" dirty="0"/>
          </a:p>
          <a:p>
            <a:pPr>
              <a:defRPr/>
            </a:pPr>
            <a:endParaRPr lang="fr-FR" u="sng" dirty="0"/>
          </a:p>
          <a:p>
            <a:pPr marL="336550" indent="-33655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cap="small" dirty="0"/>
              <a:t>	</a:t>
            </a:r>
            <a:r>
              <a:rPr lang="fr-FR" dirty="0">
                <a:hlinkClick r:id="rId3"/>
              </a:rPr>
              <a:t>www.SHARESAP.com</a:t>
            </a:r>
            <a:r>
              <a:rPr lang="fr-FR" dirty="0"/>
              <a:t> et SHARESAP ne sont pas affiliés à SAP® AG ou à l'une de ses filiales.</a:t>
            </a:r>
          </a:p>
          <a:p>
            <a:pPr marL="336550" indent="-33655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a:t/>
            </a:r>
            <a:br>
              <a:rPr lang="fr-FR"/>
            </a:br>
            <a:r>
              <a:rPr lang="fr-FR"/>
              <a:t>SAP® est une marque déposée par SAP AG ainsi que les noms suivants : SAP ECC, ABAP, R/3.</a:t>
            </a:r>
            <a:br>
              <a:rPr lang="fr-FR"/>
            </a:br>
            <a:endParaRPr lang="fr-FR" dirty="0" smtClean="0"/>
          </a:p>
        </p:txBody>
      </p:sp>
      <p:sp>
        <p:nvSpPr>
          <p:cNvPr id="9219" name="Espace réservé de la date 4"/>
          <p:cNvSpPr>
            <a:spLocks noGrp="1"/>
          </p:cNvSpPr>
          <p:nvPr>
            <p:ph type="dt" sz="half" idx="10"/>
          </p:nvPr>
        </p:nvSpPr>
        <p:spPr bwMode="auto">
          <a:noFill/>
          <a:ln>
            <a:miter lim="800000"/>
            <a:headEnd/>
            <a:tailEnd/>
          </a:ln>
        </p:spPr>
        <p:txBody>
          <a:bodyPr wrap="square" lIns="91440" tIns="45720" rIns="91440" bIns="45720" numCol="1" anchorCtr="0" compatLnSpc="1">
            <a:prstTxWarp prst="textNoShape">
              <a:avLst/>
            </a:prstTxWarp>
          </a:bodyPr>
          <a:lstStyle/>
          <a:p>
            <a:fld id="{A2C022C3-4711-4261-9E08-13E019E1A60F}" type="datetime1">
              <a:rPr lang="fr-FR" smtClean="0"/>
              <a:pPr/>
              <a:t>08/08/2013</a:t>
            </a:fld>
            <a:endParaRPr lang="fr-FR" smtClean="0"/>
          </a:p>
        </p:txBody>
      </p:sp>
      <p:sp>
        <p:nvSpPr>
          <p:cNvPr id="9220"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normAutofit lnSpcReduction="10000"/>
          </a:bodyPr>
          <a:lstStyle/>
          <a:p>
            <a:r>
              <a:rPr lang="fr-FR" dirty="0" smtClean="0"/>
              <a:t>Sharesap.com®. Copyright©. Tous droits réservés. Par Mickael QUESNOT</a:t>
            </a:r>
            <a:endParaRPr lang="en-GB" dirty="0" smtClean="0"/>
          </a:p>
        </p:txBody>
      </p:sp>
      <p:sp>
        <p:nvSpPr>
          <p:cNvPr id="9221" name="Espace réservé du numéro de diapositive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2568360E-3132-4606-A59E-7ACAEA8A2C5C}" type="slidenum">
              <a:rPr lang="en-GB" smtClean="0"/>
              <a:pPr/>
              <a:t>2</a:t>
            </a:fld>
            <a:endParaRPr lang="en-GB"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Utilisation</a:t>
            </a:r>
            <a:endParaRPr lang="fr-FR" dirty="0"/>
          </a:p>
        </p:txBody>
      </p:sp>
      <p:pic>
        <p:nvPicPr>
          <p:cNvPr id="7" name="Espace réservé du contenu 6" descr="Livraison sortante 80155638 Afficher : synthès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953571"/>
            <a:ext cx="8229600" cy="4430407"/>
          </a:xfrm>
        </p:spPr>
      </p:pic>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08/08/2013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a:t>
            </a:fld>
            <a:endParaRPr lang="en-GB"/>
          </a:p>
        </p:txBody>
      </p:sp>
    </p:spTree>
    <p:extLst>
      <p:ext uri="{BB962C8B-B14F-4D97-AF65-F5344CB8AC3E}">
        <p14:creationId xmlns:p14="http://schemas.microsoft.com/office/powerpoint/2010/main" val="34123730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b="1" dirty="0"/>
              <a:t/>
            </a:r>
            <a:br>
              <a:rPr lang="fr-FR" b="1" dirty="0"/>
            </a:br>
            <a:r>
              <a:rPr lang="fr-FR" dirty="0"/>
              <a:t>Tant que certaines données concordent, vous pouvez également combiner entièrement ou partiellement des documents différents (commandes client et/ou livraisons) dans un document de facturation commun :</a:t>
            </a:r>
          </a:p>
        </p:txBody>
      </p:sp>
      <p:sp>
        <p:nvSpPr>
          <p:cNvPr id="10244" name="Espace réservé de la date 3"/>
          <p:cNvSpPr>
            <a:spLocks noGrp="1"/>
          </p:cNvSpPr>
          <p:nvPr>
            <p:ph type="dt" sz="half" idx="10"/>
          </p:nvPr>
        </p:nvSpPr>
        <p:spPr bwMode="auto">
          <a:noFill/>
          <a:ln>
            <a:miter lim="800000"/>
            <a:headEnd/>
            <a:tailEnd/>
          </a:ln>
        </p:spPr>
        <p:txBody>
          <a:bodyPr wrap="square" lIns="91440" tIns="45720" rIns="91440" bIns="45720" numCol="1" anchorCtr="0" compatLnSpc="1">
            <a:prstTxWarp prst="textNoShape">
              <a:avLst/>
            </a:prstTxWarp>
          </a:bodyPr>
          <a:lstStyle/>
          <a:p>
            <a:fld id="{93E4E550-776E-49A8-B60A-28804BA8CFC8}" type="datetime1">
              <a:rPr lang="fr-FR" smtClean="0"/>
              <a:pPr/>
              <a:t>08/08/2013</a:t>
            </a:fld>
            <a:endParaRPr lang="en-GB" smtClean="0"/>
          </a:p>
        </p:txBody>
      </p:sp>
      <p:sp>
        <p:nvSpPr>
          <p:cNvPr id="10245"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normAutofit lnSpcReduction="10000"/>
          </a:bodyPr>
          <a:lstStyle/>
          <a:p>
            <a:r>
              <a:rPr lang="fr-FR" smtClean="0"/>
              <a:t>Sharesap.com®. Copyright©. Tous droits réservés. Par Mickael QUESNOT</a:t>
            </a:r>
            <a:endParaRPr lang="en-GB" smtClean="0"/>
          </a:p>
        </p:txBody>
      </p:sp>
      <p:sp>
        <p:nvSpPr>
          <p:cNvPr id="10246" name="Espace réservé du numéro de diapositive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CAE82408-D3B9-4435-A35A-BCB6CA1CFD0E}" type="slidenum">
              <a:rPr lang="en-GB" smtClean="0"/>
              <a:pPr/>
              <a:t>4</a:t>
            </a:fld>
            <a:endParaRPr lang="en-GB" smtClean="0"/>
          </a:p>
        </p:txBody>
      </p:sp>
      <p:pic>
        <p:nvPicPr>
          <p:cNvPr id="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31306" y="1772816"/>
            <a:ext cx="5440932" cy="36818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Conditions préalables</a:t>
            </a:r>
            <a:br>
              <a:rPr lang="fr-FR" b="1" dirty="0"/>
            </a:br>
            <a:r>
              <a:rPr lang="fr-FR" b="1" dirty="0"/>
              <a:t>Les conditions suivantes doivent être remplies :</a:t>
            </a:r>
            <a:br>
              <a:rPr lang="fr-FR" b="1" dirty="0"/>
            </a:br>
            <a:r>
              <a:rPr lang="fr-FR" b="1" dirty="0"/>
              <a:t>Les données d'en-tête qui apparaissent dans le document de facturation doivent concorder. </a:t>
            </a:r>
            <a:br>
              <a:rPr lang="fr-FR" b="1" dirty="0"/>
            </a:br>
            <a:endParaRPr lang="fr-FR" dirty="0"/>
          </a:p>
        </p:txBody>
      </p:sp>
      <p:pic>
        <p:nvPicPr>
          <p:cNvPr id="7" name="Espace réservé du contenu 6" descr="Livraison sortante 80155638 Afficher : détail en-têt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953571"/>
            <a:ext cx="8229600" cy="4430407"/>
          </a:xfrm>
        </p:spPr>
      </p:pic>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08/08/2013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5</a:t>
            </a:fld>
            <a:endParaRPr lang="en-GB"/>
          </a:p>
        </p:txBody>
      </p:sp>
    </p:spTree>
    <p:extLst>
      <p:ext uri="{BB962C8B-B14F-4D97-AF65-F5344CB8AC3E}">
        <p14:creationId xmlns:p14="http://schemas.microsoft.com/office/powerpoint/2010/main" val="26594652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a:t>Les conditions de ventilation spécifiées ne s'appliquent pas.</a:t>
            </a:r>
            <a:br>
              <a:rPr lang="fr-FR" dirty="0"/>
            </a:br>
            <a:endParaRPr lang="fr-FR" dirty="0"/>
          </a:p>
        </p:txBody>
      </p:sp>
      <p:pic>
        <p:nvPicPr>
          <p:cNvPr id="7" name="Espace réservé du contenu 6" descr="Afficher guide d'implémentation"/>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57200" y="2898328"/>
            <a:ext cx="4038600" cy="2174181"/>
          </a:xfrm>
        </p:spPr>
      </p:pic>
      <p:pic>
        <p:nvPicPr>
          <p:cNvPr id="8" name="Espace réservé du contenu 7" descr="Routines"/>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476708" y="2270679"/>
            <a:ext cx="2381583" cy="3429479"/>
          </a:xfrm>
        </p:spPr>
      </p:pic>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08/08/2013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6</a:t>
            </a:fld>
            <a:endParaRPr lang="en-GB"/>
          </a:p>
        </p:txBody>
      </p:sp>
    </p:spTree>
    <p:extLst>
      <p:ext uri="{BB962C8B-B14F-4D97-AF65-F5344CB8AC3E}">
        <p14:creationId xmlns:p14="http://schemas.microsoft.com/office/powerpoint/2010/main" val="30234941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lstStyle/>
          <a:p>
            <a:r>
              <a:rPr lang="fr-FR" smtClean="0"/>
              <a:t>suite</a:t>
            </a:r>
            <a:endParaRPr lang="fr-FR"/>
          </a:p>
        </p:txBody>
      </p:sp>
      <p:pic>
        <p:nvPicPr>
          <p:cNvPr id="10" name="Espace réservé du contenu 9" descr="Editeur ABAP : Include FV60C007 Affiche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953571"/>
            <a:ext cx="8229600" cy="4430407"/>
          </a:xfrm>
        </p:spPr>
      </p:pic>
      <p:sp>
        <p:nvSpPr>
          <p:cNvPr id="5" name="Espace réservé de la date 4"/>
          <p:cNvSpPr>
            <a:spLocks noGrp="1"/>
          </p:cNvSpPr>
          <p:nvPr>
            <p:ph type="dt" sz="half" idx="10"/>
          </p:nvPr>
        </p:nvSpPr>
        <p:spPr/>
        <p:txBody>
          <a:bodyPr/>
          <a:lstStyle/>
          <a:p>
            <a:pPr>
              <a:defRPr/>
            </a:pPr>
            <a:fld id="{C7276F25-A4AE-4D4E-83E4-BD57DEA19321}" type="datetime1">
              <a:rPr lang="fr-FR" smtClean="0"/>
              <a:pPr>
                <a:defRPr/>
              </a:pPr>
              <a:t>08/08/2013</a:t>
            </a:fld>
            <a:endParaRPr lang="en-GB"/>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7" name="Espace réservé du numéro de diapositive 6"/>
          <p:cNvSpPr>
            <a:spLocks noGrp="1"/>
          </p:cNvSpPr>
          <p:nvPr>
            <p:ph type="sldNum" sz="quarter" idx="12"/>
          </p:nvPr>
        </p:nvSpPr>
        <p:spPr/>
        <p:txBody>
          <a:bodyPr/>
          <a:lstStyle/>
          <a:p>
            <a:pPr>
              <a:defRPr/>
            </a:pPr>
            <a:fld id="{4FC222FB-AC7C-437D-9A55-AFB1B2A78910}" type="slidenum">
              <a:rPr lang="en-GB" smtClean="0"/>
              <a:pPr>
                <a:defRPr/>
              </a:pPr>
              <a:t>7</a:t>
            </a:fld>
            <a:endParaRPr lang="en-GB"/>
          </a:p>
        </p:txBody>
      </p:sp>
    </p:spTree>
    <p:extLst>
      <p:ext uri="{BB962C8B-B14F-4D97-AF65-F5344CB8AC3E}">
        <p14:creationId xmlns:p14="http://schemas.microsoft.com/office/powerpoint/2010/main" val="13489131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Voir également :</a:t>
            </a:r>
            <a:br>
              <a:rPr lang="fr-FR" b="1" dirty="0"/>
            </a:br>
            <a:r>
              <a:rPr lang="fr-FR" b="1" dirty="0">
                <a:hlinkClick r:id="rId2" action="ppaction://hlinkfile"/>
              </a:rPr>
              <a:t>Facturation périodique : création</a:t>
            </a:r>
            <a:r>
              <a:rPr lang="fr-FR" b="1" dirty="0"/>
              <a:t/>
            </a:r>
            <a:br>
              <a:rPr lang="fr-FR" b="1" dirty="0"/>
            </a:br>
            <a:endParaRPr lang="fr-FR" dirty="0"/>
          </a:p>
        </p:txBody>
      </p:sp>
      <p:pic>
        <p:nvPicPr>
          <p:cNvPr id="7" name="Espace réservé du contenu 6" descr="Afficher client : Données domaine comm."/>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7200" y="1953571"/>
            <a:ext cx="8229600" cy="4430407"/>
          </a:xfrm>
        </p:spPr>
      </p:pic>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08/08/2013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8</a:t>
            </a:fld>
            <a:endParaRPr lang="en-GB"/>
          </a:p>
        </p:txBody>
      </p:sp>
    </p:spTree>
    <p:extLst>
      <p:ext uri="{BB962C8B-B14F-4D97-AF65-F5344CB8AC3E}">
        <p14:creationId xmlns:p14="http://schemas.microsoft.com/office/powerpoint/2010/main" val="33426626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Fonctionnalités</a:t>
            </a:r>
            <a:br>
              <a:rPr lang="fr-FR" b="1" dirty="0"/>
            </a:br>
            <a:r>
              <a:rPr lang="fr-FR" b="1" dirty="0"/>
              <a:t>Le système répond différemment pour les fonctions Échéancier de factures et Créer une facture</a:t>
            </a:r>
            <a:r>
              <a:rPr lang="fr-FR" b="1" dirty="0" smtClean="0"/>
              <a:t>. Vf04 vf01</a:t>
            </a:r>
            <a:r>
              <a:rPr lang="fr-FR" b="1" dirty="0"/>
              <a:t/>
            </a:r>
            <a:br>
              <a:rPr lang="fr-FR" b="1" dirty="0"/>
            </a:br>
            <a:endParaRPr lang="fr-FR" dirty="0"/>
          </a:p>
        </p:txBody>
      </p:sp>
      <p:pic>
        <p:nvPicPr>
          <p:cNvPr id="7" name="Espace réservé du contenu 6" descr="Traiter échéancier de factures"/>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953571"/>
            <a:ext cx="8229600" cy="4430407"/>
          </a:xfrm>
        </p:spPr>
      </p:pic>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08/08/2013</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9</a:t>
            </a:fld>
            <a:endParaRPr lang="en-GB"/>
          </a:p>
        </p:txBody>
      </p:sp>
    </p:spTree>
    <p:extLst>
      <p:ext uri="{BB962C8B-B14F-4D97-AF65-F5344CB8AC3E}">
        <p14:creationId xmlns:p14="http://schemas.microsoft.com/office/powerpoint/2010/main" val="146759346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1195</TotalTime>
  <Words>344</Words>
  <Application>Microsoft Office PowerPoint</Application>
  <PresentationFormat>Affichage à l'écran (4:3)</PresentationFormat>
  <Paragraphs>66</Paragraphs>
  <Slides>12</Slides>
  <Notes>0</Notes>
  <HiddenSlides>0</HiddenSlides>
  <MMClips>0</MMClips>
  <ScaleCrop>false</ScaleCrop>
  <HeadingPairs>
    <vt:vector size="4" baseType="variant">
      <vt:variant>
        <vt:lpstr>Thème</vt:lpstr>
      </vt:variant>
      <vt:variant>
        <vt:i4>1</vt:i4>
      </vt:variant>
      <vt:variant>
        <vt:lpstr>Titres des diapositives</vt:lpstr>
      </vt:variant>
      <vt:variant>
        <vt:i4>12</vt:i4>
      </vt:variant>
    </vt:vector>
  </HeadingPairs>
  <TitlesOfParts>
    <vt:vector size="13" baseType="lpstr">
      <vt:lpstr>Verve</vt:lpstr>
      <vt:lpstr>Documents de facturation collectifs©</vt:lpstr>
      <vt:lpstr>Présentation PowerPoint</vt:lpstr>
      <vt:lpstr>Utilisation</vt:lpstr>
      <vt:lpstr> Tant que certaines données concordent, vous pouvez également combiner entièrement ou partiellement des documents différents (commandes client et/ou livraisons) dans un document de facturation commun :</vt:lpstr>
      <vt:lpstr>Conditions préalables Les conditions suivantes doivent être remplies : Les données d'en-tête qui apparaissent dans le document de facturation doivent concorder.  </vt:lpstr>
      <vt:lpstr>Les conditions de ventilation spécifiées ne s'appliquent pas. </vt:lpstr>
      <vt:lpstr>suite</vt:lpstr>
      <vt:lpstr>Voir également : Facturation périodique : création </vt:lpstr>
      <vt:lpstr>Fonctionnalités Le système répond différemment pour les fonctions Échéancier de factures et Créer une facture. Vf04 vf01 </vt:lpstr>
      <vt:lpstr>Traiter l'échéancier de factures Le système combine les documents comportant les mêmes numéros client, types de facture par défaut et organisations commerciale et tente de tous les inclure dans un seul et même document de facturation. </vt:lpstr>
      <vt:lpstr>Si les conditions préalables sont respectées, le système crée alors une facture unique pour les livraisons et/ou les commandes client.</vt:lpstr>
      <vt:lpstr>Créer une facture  Lorsque vous créez plusieurs documents de facturation, vous pouvez mettre en œuvre des exits utilisateur pour réinitialiser les données d'en-tête afin qu'un nombre de documents plus élevé que dans l'échéancier de factures puissent être combinés.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 fonctionnel SAP ECC 6.0 &amp;&amp;</dc:title>
  <dc:creator>QUESNOT, Mickael</dc:creator>
  <cp:lastModifiedBy>QUESNOT, Mickael</cp:lastModifiedBy>
  <cp:revision>206</cp:revision>
  <cp:lastPrinted>2013-08-08T14:31:16Z</cp:lastPrinted>
  <dcterms:modified xsi:type="dcterms:W3CDTF">2013-08-08T14:35:25Z</dcterms:modified>
</cp:coreProperties>
</file>