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45"/>
  </p:notesMasterIdLst>
  <p:sldIdLst>
    <p:sldId id="256" r:id="rId2"/>
    <p:sldId id="330" r:id="rId3"/>
    <p:sldId id="319" r:id="rId4"/>
    <p:sldId id="320" r:id="rId5"/>
    <p:sldId id="321" r:id="rId6"/>
    <p:sldId id="331" r:id="rId7"/>
    <p:sldId id="322" r:id="rId8"/>
    <p:sldId id="333" r:id="rId9"/>
    <p:sldId id="323" r:id="rId10"/>
    <p:sldId id="324" r:id="rId11"/>
    <p:sldId id="325" r:id="rId12"/>
    <p:sldId id="326" r:id="rId13"/>
    <p:sldId id="332" r:id="rId14"/>
    <p:sldId id="334" r:id="rId15"/>
    <p:sldId id="335" r:id="rId16"/>
    <p:sldId id="336" r:id="rId17"/>
    <p:sldId id="337" r:id="rId18"/>
    <p:sldId id="338" r:id="rId19"/>
    <p:sldId id="339" r:id="rId20"/>
    <p:sldId id="340" r:id="rId21"/>
    <p:sldId id="341" r:id="rId22"/>
    <p:sldId id="342" r:id="rId23"/>
    <p:sldId id="327" r:id="rId24"/>
    <p:sldId id="328" r:id="rId25"/>
    <p:sldId id="329" r:id="rId26"/>
    <p:sldId id="343" r:id="rId27"/>
    <p:sldId id="344" r:id="rId28"/>
    <p:sldId id="345" r:id="rId29"/>
    <p:sldId id="346" r:id="rId30"/>
    <p:sldId id="347" r:id="rId31"/>
    <p:sldId id="348" r:id="rId32"/>
    <p:sldId id="349" r:id="rId33"/>
    <p:sldId id="350" r:id="rId34"/>
    <p:sldId id="351" r:id="rId35"/>
    <p:sldId id="355" r:id="rId36"/>
    <p:sldId id="352" r:id="rId37"/>
    <p:sldId id="353" r:id="rId38"/>
    <p:sldId id="354" r:id="rId39"/>
    <p:sldId id="356" r:id="rId40"/>
    <p:sldId id="357" r:id="rId41"/>
    <p:sldId id="358" r:id="rId42"/>
    <p:sldId id="359" r:id="rId43"/>
    <p:sldId id="360" r:id="rId44"/>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a:defRPr sz="1300">
                <a:latin typeface="Arial" charset="0"/>
              </a:defRPr>
            </a:lvl1pPr>
          </a:lstStyle>
          <a:p>
            <a:pPr>
              <a:defRPr/>
            </a:pPr>
            <a:endParaRPr lang="fr-FR"/>
          </a:p>
        </p:txBody>
      </p:sp>
      <p:sp>
        <p:nvSpPr>
          <p:cNvPr id="8195" name="Rectangle 3"/>
          <p:cNvSpPr>
            <a:spLocks noGrp="1" noChangeArrowheads="1"/>
          </p:cNvSpPr>
          <p:nvPr>
            <p:ph type="dt"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a:defRPr sz="1300">
                <a:latin typeface="Arial" charset="0"/>
              </a:defRPr>
            </a:lvl1pPr>
          </a:lstStyle>
          <a:p>
            <a:pPr>
              <a:defRPr/>
            </a:pPr>
            <a:endParaRPr lang="fr-FR"/>
          </a:p>
        </p:txBody>
      </p:sp>
      <p:sp>
        <p:nvSpPr>
          <p:cNvPr id="53252"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8198"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a:defRPr sz="1300">
                <a:latin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a:defRPr sz="1300">
                <a:latin typeface="Arial" charset="0"/>
              </a:defRPr>
            </a:lvl1pPr>
          </a:lstStyle>
          <a:p>
            <a:pPr>
              <a:defRPr/>
            </a:pPr>
            <a:fld id="{D5DC94B7-EF33-456D-9058-E5D638BDAEEA}" type="slidenum">
              <a:rPr lang="fr-FR"/>
              <a:pPr>
                <a:defRPr/>
              </a:pPr>
              <a:t>‹N°›</a:t>
            </a:fld>
            <a:endParaRPr lang="fr-FR"/>
          </a:p>
        </p:txBody>
      </p:sp>
    </p:spTree>
    <p:extLst>
      <p:ext uri="{BB962C8B-B14F-4D97-AF65-F5344CB8AC3E}">
        <p14:creationId xmlns:p14="http://schemas.microsoft.com/office/powerpoint/2010/main" val="20108097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10"/>
          <p:cNvSpPr>
            <a:spLocks noGrp="1" noChangeArrowheads="1"/>
          </p:cNvSpPr>
          <p:nvPr>
            <p:ph type="sldNum" sz="quarter"/>
          </p:nvPr>
        </p:nvSpPr>
        <p:spPr>
          <a:noFill/>
        </p:spPr>
        <p:txBody>
          <a:bodyPr/>
          <a:lstStyle/>
          <a:p>
            <a:fld id="{7ABE4D58-8875-42FC-87E4-0ECADDBEA3C8}" type="slidenum">
              <a:rPr lang="en-GB" smtClean="0"/>
              <a:pPr/>
              <a:t>2</a:t>
            </a:fld>
            <a:endParaRPr lang="en-GB" smtClean="0"/>
          </a:p>
        </p:txBody>
      </p:sp>
      <p:sp>
        <p:nvSpPr>
          <p:cNvPr id="13315" name="Text Box 1"/>
          <p:cNvSpPr txBox="1">
            <a:spLocks noChangeArrowheads="1"/>
          </p:cNvSpPr>
          <p:nvPr/>
        </p:nvSpPr>
        <p:spPr bwMode="auto">
          <a:xfrm>
            <a:off x="4021294" y="9721106"/>
            <a:ext cx="3076363" cy="511731"/>
          </a:xfrm>
          <a:prstGeom prst="rect">
            <a:avLst/>
          </a:prstGeom>
          <a:noFill/>
          <a:ln w="9525">
            <a:noFill/>
            <a:round/>
            <a:headEnd/>
            <a:tailEnd/>
          </a:ln>
        </p:spPr>
        <p:txBody>
          <a:bodyPr lIns="97488" tIns="50694" rIns="97488" bIns="50694" anchor="b"/>
          <a:lstStyle/>
          <a:p>
            <a:pPr algn="r">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fld id="{124B0476-0C96-4AA2-AC64-CB436B3095A4}" type="slidenum">
              <a:rPr lang="en-GB" sz="1300">
                <a:solidFill>
                  <a:srgbClr val="000000"/>
                </a:solidFill>
              </a:rPr>
              <a:pPr algn="r">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t>2</a:t>
            </a:fld>
            <a:endParaRPr lang="en-GB" sz="1300">
              <a:solidFill>
                <a:srgbClr val="000000"/>
              </a:solidFill>
            </a:endParaRPr>
          </a:p>
        </p:txBody>
      </p:sp>
      <p:sp>
        <p:nvSpPr>
          <p:cNvPr id="13316" name="Text Box 2"/>
          <p:cNvSpPr txBox="1">
            <a:spLocks noChangeArrowheads="1"/>
          </p:cNvSpPr>
          <p:nvPr/>
        </p:nvSpPr>
        <p:spPr bwMode="auto">
          <a:xfrm>
            <a:off x="0" y="9721106"/>
            <a:ext cx="3076363" cy="511731"/>
          </a:xfrm>
          <a:prstGeom prst="rect">
            <a:avLst/>
          </a:prstGeom>
          <a:noFill/>
          <a:ln w="9525">
            <a:noFill/>
            <a:round/>
            <a:headEnd/>
            <a:tailEnd/>
          </a:ln>
        </p:spPr>
        <p:txBody>
          <a:bodyPr lIns="97488" tIns="50694" rIns="97488" bIns="50694" anchor="b"/>
          <a:lstStyle/>
          <a:p>
            <a:pPr>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endParaRPr lang="fr-FR" sz="1300">
              <a:solidFill>
                <a:srgbClr val="000000"/>
              </a:solidFill>
            </a:endParaRPr>
          </a:p>
        </p:txBody>
      </p:sp>
      <p:sp>
        <p:nvSpPr>
          <p:cNvPr id="13317" name="Text Box 3"/>
          <p:cNvSpPr txBox="1">
            <a:spLocks noChangeArrowheads="1"/>
          </p:cNvSpPr>
          <p:nvPr/>
        </p:nvSpPr>
        <p:spPr bwMode="auto">
          <a:xfrm>
            <a:off x="0" y="0"/>
            <a:ext cx="3076363" cy="511731"/>
          </a:xfrm>
          <a:prstGeom prst="rect">
            <a:avLst/>
          </a:prstGeom>
          <a:noFill/>
          <a:ln w="9525">
            <a:noFill/>
            <a:round/>
            <a:headEnd/>
            <a:tailEnd/>
          </a:ln>
        </p:spPr>
        <p:txBody>
          <a:bodyPr lIns="97488" tIns="50694" rIns="97488" bIns="50694"/>
          <a:lstStyle/>
          <a:p>
            <a:pPr>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endParaRPr lang="fr-FR" sz="1300">
              <a:solidFill>
                <a:srgbClr val="000000"/>
              </a:solidFill>
            </a:endParaRPr>
          </a:p>
        </p:txBody>
      </p:sp>
      <p:sp>
        <p:nvSpPr>
          <p:cNvPr id="13318" name="Text Box 4"/>
          <p:cNvSpPr txBox="1">
            <a:spLocks noChangeArrowheads="1"/>
          </p:cNvSpPr>
          <p:nvPr/>
        </p:nvSpPr>
        <p:spPr bwMode="auto">
          <a:xfrm>
            <a:off x="4021294" y="0"/>
            <a:ext cx="3076363" cy="511731"/>
          </a:xfrm>
          <a:prstGeom prst="rect">
            <a:avLst/>
          </a:prstGeom>
          <a:noFill/>
          <a:ln w="9525">
            <a:noFill/>
            <a:round/>
            <a:headEnd/>
            <a:tailEnd/>
          </a:ln>
        </p:spPr>
        <p:txBody>
          <a:bodyPr lIns="97488" tIns="50694" rIns="97488" bIns="50694"/>
          <a:lstStyle/>
          <a:p>
            <a:pPr algn="r">
              <a:buClr>
                <a:srgbClr val="20003A"/>
              </a:buClr>
              <a:tabLst>
                <a:tab pos="0" algn="l"/>
                <a:tab pos="484922" algn="l"/>
                <a:tab pos="971563" algn="l"/>
                <a:tab pos="1458204" algn="l"/>
                <a:tab pos="1944846" algn="l"/>
                <a:tab pos="2431486" algn="l"/>
                <a:tab pos="2918128" algn="l"/>
                <a:tab pos="3404768" algn="l"/>
                <a:tab pos="3891410" algn="l"/>
                <a:tab pos="4378051" algn="l"/>
                <a:tab pos="4864692" algn="l"/>
                <a:tab pos="5351333" algn="l"/>
                <a:tab pos="5837975" algn="l"/>
                <a:tab pos="6324615" algn="l"/>
                <a:tab pos="6811257" algn="l"/>
                <a:tab pos="7297898" algn="l"/>
                <a:tab pos="7784539" algn="l"/>
                <a:tab pos="8271180" algn="l"/>
                <a:tab pos="8757821" algn="l"/>
                <a:tab pos="9244462" algn="l"/>
                <a:tab pos="9731104" algn="l"/>
              </a:tabLst>
            </a:pPr>
            <a:endParaRPr lang="fr-FR" sz="1300">
              <a:solidFill>
                <a:srgbClr val="000000"/>
              </a:solidFill>
            </a:endParaRPr>
          </a:p>
        </p:txBody>
      </p:sp>
      <p:sp>
        <p:nvSpPr>
          <p:cNvPr id="13319" name="Text Box 5"/>
          <p:cNvSpPr txBox="1">
            <a:spLocks noChangeArrowheads="1"/>
          </p:cNvSpPr>
          <p:nvPr/>
        </p:nvSpPr>
        <p:spPr bwMode="auto">
          <a:xfrm>
            <a:off x="1186503" y="767596"/>
            <a:ext cx="4732867" cy="3837980"/>
          </a:xfrm>
          <a:prstGeom prst="rect">
            <a:avLst/>
          </a:prstGeom>
          <a:solidFill>
            <a:srgbClr val="FFFFFF"/>
          </a:solidFill>
          <a:ln w="9360">
            <a:solidFill>
              <a:srgbClr val="000000"/>
            </a:solidFill>
            <a:miter lim="800000"/>
            <a:headEnd/>
            <a:tailEnd/>
          </a:ln>
        </p:spPr>
        <p:txBody>
          <a:bodyPr wrap="none" lIns="99048" tIns="49524" rIns="99048" bIns="49524" anchor="ctr"/>
          <a:lstStyle/>
          <a:p>
            <a:endParaRPr lang="fr-FR"/>
          </a:p>
        </p:txBody>
      </p:sp>
      <p:sp>
        <p:nvSpPr>
          <p:cNvPr id="13320" name="Rectangle 6"/>
          <p:cNvSpPr>
            <a:spLocks noGrp="1" noChangeArrowheads="1"/>
          </p:cNvSpPr>
          <p:nvPr>
            <p:ph type="body"/>
          </p:nvPr>
        </p:nvSpPr>
        <p:spPr>
          <a:xfrm>
            <a:off x="709930" y="4861441"/>
            <a:ext cx="5674510" cy="4605576"/>
          </a:xfrm>
          <a:noFill/>
          <a:ln/>
        </p:spPr>
        <p:txBody>
          <a:bodyPr wrap="none" anchor="ctr"/>
          <a:lstStyle/>
          <a:p>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defRPr/>
            </a:pPr>
            <a:endParaRPr lang="fr-FR" sz="2400">
              <a:latin typeface="Times New Roman" pitchFamily="18" charset="0"/>
            </a:endParaRPr>
          </a:p>
        </p:txBody>
      </p:sp>
      <p:sp>
        <p:nvSpPr>
          <p:cNvPr id="5122" name="Rectangle 2"/>
          <p:cNvSpPr>
            <a:spLocks noGrp="1" noChangeArrowheads="1"/>
          </p:cNvSpPr>
          <p:nvPr>
            <p:ph type="ctrTitle"/>
          </p:nvPr>
        </p:nvSpPr>
        <p:spPr>
          <a:xfrm>
            <a:off x="685800" y="990600"/>
            <a:ext cx="7772400" cy="1371600"/>
          </a:xfrm>
          <a:ln>
            <a:noFill/>
          </a:ln>
        </p:spPr>
        <p:txBody>
          <a:bodyPr/>
          <a:lstStyle>
            <a:lvl1pPr>
              <a:defRPr sz="2400"/>
            </a:lvl1pPr>
          </a:lstStyle>
          <a:p>
            <a:r>
              <a:rPr lang="fr-FR"/>
              <a:t>Cliquez pour modifier le style du titre</a:t>
            </a:r>
          </a:p>
        </p:txBody>
      </p:sp>
      <p:sp>
        <p:nvSpPr>
          <p:cNvPr id="5123" name="Rectangle 3"/>
          <p:cNvSpPr>
            <a:spLocks noGrp="1" noChangeArrowheads="1"/>
          </p:cNvSpPr>
          <p:nvPr>
            <p:ph type="subTitle" idx="1"/>
          </p:nvPr>
        </p:nvSpPr>
        <p:spPr>
          <a:xfrm>
            <a:off x="1447800" y="3429000"/>
            <a:ext cx="7010400" cy="1600200"/>
          </a:xfrm>
          <a:ln>
            <a:noFill/>
          </a:ln>
        </p:spPr>
        <p:txBody>
          <a:bodyPr/>
          <a:lstStyle>
            <a:lvl1pPr marL="0" indent="0">
              <a:buFont typeface="Wingdings" pitchFamily="2" charset="2"/>
              <a:buNone/>
              <a:defRPr sz="1100"/>
            </a:lvl1pPr>
          </a:lstStyle>
          <a:p>
            <a:r>
              <a:rPr lang="fr-FR"/>
              <a:t>Cliquez pour modifier le style des sous-titres du masque</a:t>
            </a:r>
          </a:p>
        </p:txBody>
      </p:sp>
      <p:sp>
        <p:nvSpPr>
          <p:cNvPr id="5" name="Rectangle 4"/>
          <p:cNvSpPr>
            <a:spLocks noGrp="1" noChangeArrowheads="1"/>
          </p:cNvSpPr>
          <p:nvPr>
            <p:ph type="dt" sz="half" idx="10"/>
          </p:nvPr>
        </p:nvSpPr>
        <p:spPr>
          <a:xfrm>
            <a:off x="685800" y="6248400"/>
            <a:ext cx="1905000" cy="457200"/>
          </a:xfrm>
        </p:spPr>
        <p:txBody>
          <a:bodyPr/>
          <a:lstStyle>
            <a:lvl1pPr>
              <a:defRPr/>
            </a:lvl1pPr>
          </a:lstStyle>
          <a:p>
            <a:pPr>
              <a:defRPr/>
            </a:pPr>
            <a:fld id="{48F34F67-35DD-4281-BFE9-E1542580B5A1}" type="datetime1">
              <a:rPr lang="fr-FR" smtClean="0"/>
              <a:t>04/01/2013</a:t>
            </a:fld>
            <a:endParaRPr lang="fr-FR"/>
          </a:p>
        </p:txBody>
      </p:sp>
      <p:sp>
        <p:nvSpPr>
          <p:cNvPr id="6" name="Rectangle 5"/>
          <p:cNvSpPr>
            <a:spLocks noGrp="1" noChangeArrowheads="1"/>
          </p:cNvSpPr>
          <p:nvPr>
            <p:ph type="ftr" sz="quarter" idx="11"/>
          </p:nvPr>
        </p:nvSpPr>
        <p:spPr>
          <a:xfrm>
            <a:off x="3124200" y="6248400"/>
            <a:ext cx="2895600" cy="457200"/>
          </a:xfrm>
        </p:spPr>
        <p:txBody>
          <a:bodyPr/>
          <a:lstStyle>
            <a:lvl1pPr>
              <a:defRPr/>
            </a:lvl1pPr>
          </a:lstStyle>
          <a:p>
            <a:pPr>
              <a:defRPr/>
            </a:pPr>
            <a:r>
              <a:rPr lang="fr-FR" smtClean="0"/>
              <a:t>Sharesap.com®. Copyright©. Tous droits réservés. Par Mickael QUESNOT, Consultant SAP</a:t>
            </a:r>
            <a:endParaRPr lang="fr-FR"/>
          </a:p>
        </p:txBody>
      </p:sp>
      <p:sp>
        <p:nvSpPr>
          <p:cNvPr id="7" name="Rectangle 6"/>
          <p:cNvSpPr>
            <a:spLocks noGrp="1" noChangeArrowheads="1"/>
          </p:cNvSpPr>
          <p:nvPr>
            <p:ph type="sldNum" sz="quarter" idx="12"/>
          </p:nvPr>
        </p:nvSpPr>
        <p:spPr>
          <a:xfrm>
            <a:off x="6553200" y="6248400"/>
            <a:ext cx="1905000" cy="457200"/>
          </a:xfrm>
        </p:spPr>
        <p:txBody>
          <a:bodyPr/>
          <a:lstStyle>
            <a:lvl1pPr>
              <a:defRPr/>
            </a:lvl1pPr>
          </a:lstStyle>
          <a:p>
            <a:pPr>
              <a:defRPr/>
            </a:pPr>
            <a:fld id="{6BE2CD65-2611-4298-8EED-BA6AF27706E5}"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069AB6BA-31F2-4417-8CF7-EB6A48E2CE06}" type="datetime1">
              <a:rPr lang="fr-FR" smtClean="0"/>
              <a:t>04/01/2013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BFDA2650-B92F-47A8-B69B-D367D5DF8EDE}"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0"/>
            <a:ext cx="2286000" cy="60198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0" y="0"/>
            <a:ext cx="6705600" cy="60198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A11B58F5-C498-4CB6-B3A1-8C9646168343}" type="datetime1">
              <a:rPr lang="fr-FR" smtClean="0"/>
              <a:t>04/01/2013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0A04509D-1335-46A9-BFEA-EE91C553FA52}"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fld id="{AC3C526E-3976-44DC-8E49-5C315E965131}" type="datetime1">
              <a:rPr lang="fr-FR" smtClean="0"/>
              <a:t>04/01/2013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EBE8EE96-06B8-4B99-8466-9CAEA65FF167}"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6"/>
          <p:cNvSpPr>
            <a:spLocks noGrp="1" noChangeArrowheads="1"/>
          </p:cNvSpPr>
          <p:nvPr>
            <p:ph type="dt" sz="half" idx="10"/>
          </p:nvPr>
        </p:nvSpPr>
        <p:spPr>
          <a:ln/>
        </p:spPr>
        <p:txBody>
          <a:bodyPr/>
          <a:lstStyle>
            <a:lvl1pPr>
              <a:defRPr/>
            </a:lvl1pPr>
          </a:lstStyle>
          <a:p>
            <a:pPr>
              <a:defRPr/>
            </a:pPr>
            <a:fld id="{2B8D9866-9E77-4FDD-BAB3-D88011CE1E0C}" type="datetime1">
              <a:rPr lang="fr-FR" smtClean="0"/>
              <a:t>04/01/2013</a:t>
            </a:fld>
            <a:endParaRPr lang="fr-FR"/>
          </a:p>
        </p:txBody>
      </p:sp>
      <p:sp>
        <p:nvSpPr>
          <p:cNvPr id="5"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5EF0D8AC-8B34-4FA9-95B4-65406672C489}"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79388" y="1412875"/>
            <a:ext cx="4243387"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575175" y="1412875"/>
            <a:ext cx="4244975" cy="4606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6"/>
          <p:cNvSpPr>
            <a:spLocks noGrp="1" noChangeArrowheads="1"/>
          </p:cNvSpPr>
          <p:nvPr>
            <p:ph type="dt" sz="half" idx="10"/>
          </p:nvPr>
        </p:nvSpPr>
        <p:spPr>
          <a:ln/>
        </p:spPr>
        <p:txBody>
          <a:bodyPr/>
          <a:lstStyle>
            <a:lvl1pPr>
              <a:defRPr/>
            </a:lvl1pPr>
          </a:lstStyle>
          <a:p>
            <a:pPr>
              <a:defRPr/>
            </a:pPr>
            <a:fld id="{B5BCD2A6-97D5-4A66-BCEE-C201490467A9}" type="datetime1">
              <a:rPr lang="fr-FR" smtClean="0"/>
              <a:t>04/01/2013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39D49956-FC86-485D-B9B1-489B836C6529}"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6"/>
          <p:cNvSpPr>
            <a:spLocks noGrp="1" noChangeArrowheads="1"/>
          </p:cNvSpPr>
          <p:nvPr>
            <p:ph type="dt" sz="half" idx="10"/>
          </p:nvPr>
        </p:nvSpPr>
        <p:spPr>
          <a:ln/>
        </p:spPr>
        <p:txBody>
          <a:bodyPr/>
          <a:lstStyle>
            <a:lvl1pPr>
              <a:defRPr/>
            </a:lvl1pPr>
          </a:lstStyle>
          <a:p>
            <a:pPr>
              <a:defRPr/>
            </a:pPr>
            <a:fld id="{C640B199-1563-400B-A3BC-81C2C8599DDD}" type="datetime1">
              <a:rPr lang="fr-FR" smtClean="0"/>
              <a:t>04/01/2013</a:t>
            </a:fld>
            <a:endParaRPr lang="fr-FR"/>
          </a:p>
        </p:txBody>
      </p:sp>
      <p:sp>
        <p:nvSpPr>
          <p:cNvPr id="8"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9" name="Rectangle 8"/>
          <p:cNvSpPr>
            <a:spLocks noGrp="1" noChangeArrowheads="1"/>
          </p:cNvSpPr>
          <p:nvPr>
            <p:ph type="sldNum" sz="quarter" idx="12"/>
          </p:nvPr>
        </p:nvSpPr>
        <p:spPr>
          <a:ln/>
        </p:spPr>
        <p:txBody>
          <a:bodyPr/>
          <a:lstStyle>
            <a:lvl1pPr>
              <a:defRPr/>
            </a:lvl1pPr>
          </a:lstStyle>
          <a:p>
            <a:pPr>
              <a:defRPr/>
            </a:pPr>
            <a:fld id="{B15541EB-0993-45BE-BCB8-EB88F1AD46BD}"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6"/>
          <p:cNvSpPr>
            <a:spLocks noGrp="1" noChangeArrowheads="1"/>
          </p:cNvSpPr>
          <p:nvPr>
            <p:ph type="dt" sz="half" idx="10"/>
          </p:nvPr>
        </p:nvSpPr>
        <p:spPr>
          <a:ln/>
        </p:spPr>
        <p:txBody>
          <a:bodyPr/>
          <a:lstStyle>
            <a:lvl1pPr>
              <a:defRPr/>
            </a:lvl1pPr>
          </a:lstStyle>
          <a:p>
            <a:pPr>
              <a:defRPr/>
            </a:pPr>
            <a:fld id="{2133CDC3-543E-4FFA-B0DE-030C6B8C12D0}" type="datetime1">
              <a:rPr lang="fr-FR" smtClean="0"/>
              <a:t>04/01/2013</a:t>
            </a:fld>
            <a:endParaRPr lang="fr-FR"/>
          </a:p>
        </p:txBody>
      </p:sp>
      <p:sp>
        <p:nvSpPr>
          <p:cNvPr id="4"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5" name="Rectangle 8"/>
          <p:cNvSpPr>
            <a:spLocks noGrp="1" noChangeArrowheads="1"/>
          </p:cNvSpPr>
          <p:nvPr>
            <p:ph type="sldNum" sz="quarter" idx="12"/>
          </p:nvPr>
        </p:nvSpPr>
        <p:spPr>
          <a:ln/>
        </p:spPr>
        <p:txBody>
          <a:bodyPr/>
          <a:lstStyle>
            <a:lvl1pPr>
              <a:defRPr/>
            </a:lvl1pPr>
          </a:lstStyle>
          <a:p>
            <a:pPr>
              <a:defRPr/>
            </a:pPr>
            <a:fld id="{6E81D519-2BF2-4025-B18C-3A4D4937A3EE}"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fld id="{35B850C1-634B-42AF-84C0-C1EF95A0E74B}" type="datetime1">
              <a:rPr lang="fr-FR" smtClean="0"/>
              <a:t>04/01/2013</a:t>
            </a:fld>
            <a:endParaRPr lang="fr-FR"/>
          </a:p>
        </p:txBody>
      </p:sp>
      <p:sp>
        <p:nvSpPr>
          <p:cNvPr id="3"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4" name="Rectangle 8"/>
          <p:cNvSpPr>
            <a:spLocks noGrp="1" noChangeArrowheads="1"/>
          </p:cNvSpPr>
          <p:nvPr>
            <p:ph type="sldNum" sz="quarter" idx="12"/>
          </p:nvPr>
        </p:nvSpPr>
        <p:spPr>
          <a:ln/>
        </p:spPr>
        <p:txBody>
          <a:bodyPr/>
          <a:lstStyle>
            <a:lvl1pPr>
              <a:defRPr/>
            </a:lvl1pPr>
          </a:lstStyle>
          <a:p>
            <a:pPr>
              <a:defRPr/>
            </a:pPr>
            <a:fld id="{6444A97C-8091-4C20-87C8-F5AC144849A5}"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pPr>
              <a:defRPr/>
            </a:pPr>
            <a:fld id="{8CA5C771-E851-45B5-A988-E2CC1670140D}" type="datetime1">
              <a:rPr lang="fr-FR" smtClean="0"/>
              <a:t>04/01/2013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C28EB1EE-8866-41C3-B9BA-E9E532757A2D}"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pPr>
              <a:defRPr/>
            </a:pPr>
            <a:fld id="{61B91601-5921-48A4-828C-291421EEF61A}" type="datetime1">
              <a:rPr lang="fr-FR" smtClean="0"/>
              <a:t>04/01/2013</a:t>
            </a:fld>
            <a:endParaRPr lang="fr-FR"/>
          </a:p>
        </p:txBody>
      </p:sp>
      <p:sp>
        <p:nvSpPr>
          <p:cNvPr id="6" name="Rectangle 7"/>
          <p:cNvSpPr>
            <a:spLocks noGrp="1" noChangeArrowheads="1"/>
          </p:cNvSpPr>
          <p:nvPr>
            <p:ph type="ftr" sz="quarter" idx="11"/>
          </p:nvPr>
        </p:nvSpPr>
        <p:spPr>
          <a:ln/>
        </p:spPr>
        <p:txBody>
          <a:bodyPr/>
          <a:lstStyle>
            <a:lvl1pPr>
              <a:defRPr/>
            </a:lvl1pPr>
          </a:lstStyle>
          <a:p>
            <a:pPr>
              <a:defRPr/>
            </a:pPr>
            <a:r>
              <a:rPr lang="fr-FR" smtClean="0"/>
              <a:t>Sharesap.com®. Copyright©. Tous droits réservés. Par Mickael QUESNOT, Consultant SAP</a:t>
            </a:r>
            <a:endParaRPr lang="fr-FR"/>
          </a:p>
        </p:txBody>
      </p:sp>
      <p:sp>
        <p:nvSpPr>
          <p:cNvPr id="7" name="Rectangle 8"/>
          <p:cNvSpPr>
            <a:spLocks noGrp="1" noChangeArrowheads="1"/>
          </p:cNvSpPr>
          <p:nvPr>
            <p:ph type="sldNum" sz="quarter" idx="12"/>
          </p:nvPr>
        </p:nvSpPr>
        <p:spPr>
          <a:ln/>
        </p:spPr>
        <p:txBody>
          <a:bodyPr/>
          <a:lstStyle>
            <a:lvl1pPr>
              <a:defRPr/>
            </a:lvl1pPr>
          </a:lstStyle>
          <a:p>
            <a:pPr>
              <a:defRPr/>
            </a:pPr>
            <a:fld id="{5D408399-9A00-42FF-8E9D-F4A937A365D5}"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836613"/>
          </a:xfrm>
          <a:prstGeom prst="rect">
            <a:avLst/>
          </a:prstGeom>
          <a:noFill/>
          <a:ln w="9525">
            <a:solidFill>
              <a:schemeClr val="tx1"/>
            </a:solidFill>
            <a:miter lim="800000"/>
            <a:headEnd/>
            <a:tailEnd/>
          </a:ln>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179388" y="1412875"/>
            <a:ext cx="8640762" cy="4606925"/>
          </a:xfrm>
          <a:prstGeom prst="rect">
            <a:avLst/>
          </a:prstGeom>
          <a:no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101"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defRPr/>
            </a:pPr>
            <a:endParaRPr lang="fr-FR"/>
          </a:p>
        </p:txBody>
      </p:sp>
      <p:sp>
        <p:nvSpPr>
          <p:cNvPr id="4102"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fld id="{77337550-B80B-4342-8A29-C3DCF152CB10}" type="datetime1">
              <a:rPr lang="fr-FR" smtClean="0"/>
              <a:t>04/01/2013</a:t>
            </a:fld>
            <a:endParaRPr lang="fr-FR"/>
          </a:p>
        </p:txBody>
      </p:sp>
      <p:sp>
        <p:nvSpPr>
          <p:cNvPr id="4103" name="Rectangle 7"/>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vl1pPr>
          </a:lstStyle>
          <a:p>
            <a:pPr>
              <a:defRPr/>
            </a:pPr>
            <a:r>
              <a:rPr lang="fr-FR" smtClean="0"/>
              <a:t>Sharesap.com®. Copyright©. Tous droits réservés. Par Mickael QUESNOT, Consultant SAP</a:t>
            </a:r>
            <a:endParaRPr lang="fr-FR"/>
          </a:p>
        </p:txBody>
      </p:sp>
      <p:sp>
        <p:nvSpPr>
          <p:cNvPr id="4104"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798A62CB-12F2-4C82-9894-C6B0525BD113}"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p:txStyles>
    <p:titleStyle>
      <a:lvl1pPr algn="l" rtl="0" eaLnBrk="0" fontAlgn="base" hangingPunct="0">
        <a:spcBef>
          <a:spcPct val="0"/>
        </a:spcBef>
        <a:spcAft>
          <a:spcPct val="0"/>
        </a:spcAft>
        <a:defRPr sz="1600">
          <a:solidFill>
            <a:schemeClr val="tx2"/>
          </a:solidFill>
          <a:latin typeface="+mj-lt"/>
          <a:ea typeface="+mj-ea"/>
          <a:cs typeface="+mj-cs"/>
        </a:defRPr>
      </a:lvl1pPr>
      <a:lvl2pPr algn="l" rtl="0" eaLnBrk="0" fontAlgn="base" hangingPunct="0">
        <a:spcBef>
          <a:spcPct val="0"/>
        </a:spcBef>
        <a:spcAft>
          <a:spcPct val="0"/>
        </a:spcAft>
        <a:defRPr sz="1600">
          <a:solidFill>
            <a:schemeClr val="tx2"/>
          </a:solidFill>
          <a:latin typeface="Verdana" pitchFamily="34" charset="0"/>
          <a:cs typeface="Arial" charset="0"/>
        </a:defRPr>
      </a:lvl2pPr>
      <a:lvl3pPr algn="l" rtl="0" eaLnBrk="0" fontAlgn="base" hangingPunct="0">
        <a:spcBef>
          <a:spcPct val="0"/>
        </a:spcBef>
        <a:spcAft>
          <a:spcPct val="0"/>
        </a:spcAft>
        <a:defRPr sz="1600">
          <a:solidFill>
            <a:schemeClr val="tx2"/>
          </a:solidFill>
          <a:latin typeface="Verdana" pitchFamily="34" charset="0"/>
          <a:cs typeface="Arial" charset="0"/>
        </a:defRPr>
      </a:lvl3pPr>
      <a:lvl4pPr algn="l" rtl="0" eaLnBrk="0" fontAlgn="base" hangingPunct="0">
        <a:spcBef>
          <a:spcPct val="0"/>
        </a:spcBef>
        <a:spcAft>
          <a:spcPct val="0"/>
        </a:spcAft>
        <a:defRPr sz="1600">
          <a:solidFill>
            <a:schemeClr val="tx2"/>
          </a:solidFill>
          <a:latin typeface="Verdana" pitchFamily="34" charset="0"/>
          <a:cs typeface="Arial" charset="0"/>
        </a:defRPr>
      </a:lvl4pPr>
      <a:lvl5pPr algn="l" rtl="0" eaLnBrk="0" fontAlgn="base" hangingPunct="0">
        <a:spcBef>
          <a:spcPct val="0"/>
        </a:spcBef>
        <a:spcAft>
          <a:spcPct val="0"/>
        </a:spcAft>
        <a:defRPr sz="1600">
          <a:solidFill>
            <a:schemeClr val="tx2"/>
          </a:solidFill>
          <a:latin typeface="Verdana" pitchFamily="34" charset="0"/>
          <a:cs typeface="Arial" charset="0"/>
        </a:defRPr>
      </a:lvl5pPr>
      <a:lvl6pPr marL="457200" algn="l" rtl="0" fontAlgn="base">
        <a:spcBef>
          <a:spcPct val="0"/>
        </a:spcBef>
        <a:spcAft>
          <a:spcPct val="0"/>
        </a:spcAft>
        <a:defRPr sz="1600">
          <a:solidFill>
            <a:schemeClr val="tx2"/>
          </a:solidFill>
          <a:latin typeface="Verdana" pitchFamily="34" charset="0"/>
          <a:cs typeface="Arial" charset="0"/>
        </a:defRPr>
      </a:lvl6pPr>
      <a:lvl7pPr marL="914400" algn="l" rtl="0" fontAlgn="base">
        <a:spcBef>
          <a:spcPct val="0"/>
        </a:spcBef>
        <a:spcAft>
          <a:spcPct val="0"/>
        </a:spcAft>
        <a:defRPr sz="1600">
          <a:solidFill>
            <a:schemeClr val="tx2"/>
          </a:solidFill>
          <a:latin typeface="Verdana" pitchFamily="34" charset="0"/>
          <a:cs typeface="Arial" charset="0"/>
        </a:defRPr>
      </a:lvl7pPr>
      <a:lvl8pPr marL="1371600" algn="l" rtl="0" fontAlgn="base">
        <a:spcBef>
          <a:spcPct val="0"/>
        </a:spcBef>
        <a:spcAft>
          <a:spcPct val="0"/>
        </a:spcAft>
        <a:defRPr sz="1600">
          <a:solidFill>
            <a:schemeClr val="tx2"/>
          </a:solidFill>
          <a:latin typeface="Verdana" pitchFamily="34" charset="0"/>
          <a:cs typeface="Arial" charset="0"/>
        </a:defRPr>
      </a:lvl8pPr>
      <a:lvl9pPr marL="1828800" algn="l" rtl="0" fontAlgn="base">
        <a:spcBef>
          <a:spcPct val="0"/>
        </a:spcBef>
        <a:spcAft>
          <a:spcPct val="0"/>
        </a:spcAft>
        <a:defRPr sz="1600">
          <a:solidFill>
            <a:schemeClr val="tx2"/>
          </a:solidFill>
          <a:latin typeface="Verdana" pitchFamily="34" charset="0"/>
          <a:cs typeface="Arial" charset="0"/>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sz="16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cs typeface="+mn-cs"/>
        </a:defRPr>
      </a:lvl2pPr>
      <a:lvl3pPr marL="1304925" indent="-395288" algn="l" rtl="0" eaLnBrk="0" fontAlgn="base" hangingPunct="0">
        <a:spcBef>
          <a:spcPct val="20000"/>
        </a:spcBef>
        <a:spcAft>
          <a:spcPct val="0"/>
        </a:spcAft>
        <a:buClr>
          <a:schemeClr val="accent2"/>
        </a:buClr>
        <a:buFont typeface="Wingdings" pitchFamily="2" charset="2"/>
        <a:buChar char="o"/>
        <a:defRPr sz="1600">
          <a:solidFill>
            <a:schemeClr val="tx1"/>
          </a:solidFill>
          <a:latin typeface="+mn-lt"/>
          <a:cs typeface="+mn-cs"/>
        </a:defRPr>
      </a:lvl3pPr>
      <a:lvl4pPr marL="1693863" indent="-387350"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cs typeface="+mn-cs"/>
        </a:defRPr>
      </a:lvl4pPr>
      <a:lvl5pPr marL="2093913" indent="-398463" algn="l" rtl="0" eaLnBrk="0" fontAlgn="base" hangingPunct="0">
        <a:spcBef>
          <a:spcPct val="25000"/>
        </a:spcBef>
        <a:spcAft>
          <a:spcPct val="0"/>
        </a:spcAft>
        <a:buClr>
          <a:schemeClr val="accent2"/>
        </a:buClr>
        <a:buFont typeface="Wingdings" pitchFamily="2" charset="2"/>
        <a:buChar char="§"/>
        <a:defRPr sz="1600">
          <a:solidFill>
            <a:schemeClr val="tx1"/>
          </a:solidFill>
          <a:latin typeface="+mn-lt"/>
          <a:cs typeface="+mn-cs"/>
        </a:defRPr>
      </a:lvl5pPr>
      <a:lvl6pPr marL="25511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6pPr>
      <a:lvl7pPr marL="30083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7pPr>
      <a:lvl8pPr marL="34655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8pPr>
      <a:lvl9pPr marL="3922713" indent="-398463" algn="l" rtl="0" fontAlgn="base">
        <a:spcBef>
          <a:spcPct val="25000"/>
        </a:spcBef>
        <a:spcAft>
          <a:spcPct val="0"/>
        </a:spcAft>
        <a:buClr>
          <a:schemeClr val="accent2"/>
        </a:buClr>
        <a:buFont typeface="Wingdings" pitchFamily="2" charset="2"/>
        <a:buChar char="§"/>
        <a:defRPr sz="16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8.tmp"/><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tmp"/><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tmp"/><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tmp"/><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tmp"/><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6.tmp"/><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tmp"/><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fr-FR" dirty="0" smtClean="0"/>
              <a:t>Guide fonctionnel SAP ECC 6.0 par Mickael QUESNOT ©</a:t>
            </a:r>
            <a:br>
              <a:rPr lang="fr-FR" dirty="0" smtClean="0"/>
            </a:br>
            <a:endParaRPr lang="fr-FR" dirty="0" smtClean="0"/>
          </a:p>
        </p:txBody>
      </p:sp>
      <p:sp>
        <p:nvSpPr>
          <p:cNvPr id="3075" name="Rectangle 3"/>
          <p:cNvSpPr>
            <a:spLocks noGrp="1" noChangeArrowheads="1"/>
          </p:cNvSpPr>
          <p:nvPr>
            <p:ph type="subTitle" idx="1"/>
          </p:nvPr>
        </p:nvSpPr>
        <p:spPr/>
        <p:txBody>
          <a:bodyPr/>
          <a:lstStyle/>
          <a:p>
            <a:pPr eaLnBrk="1" hangingPunct="1"/>
            <a:r>
              <a:rPr lang="fr-FR" sz="1800" b="1" dirty="0" smtClean="0"/>
              <a:t>Modification du type de document de vente</a:t>
            </a:r>
            <a:r>
              <a:rPr lang="fr-FR" sz="1800" dirty="0" smtClean="0"/>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tx2"/>
                </a:solidFill>
                <a:latin typeface="+mj-lt"/>
                <a:ea typeface="+mj-ea"/>
                <a:cs typeface="+mj-cs"/>
              </a:rPr>
              <a:t>Il ne doit pas exister de documents liés.</a:t>
            </a:r>
            <a:endParaRPr lang="fr-FR" dirty="0"/>
          </a:p>
        </p:txBody>
      </p:sp>
      <p:sp>
        <p:nvSpPr>
          <p:cNvPr id="4" name="Espace réservé de la date 3"/>
          <p:cNvSpPr>
            <a:spLocks noGrp="1"/>
          </p:cNvSpPr>
          <p:nvPr>
            <p:ph type="dt" sz="half" idx="10"/>
          </p:nvPr>
        </p:nvSpPr>
        <p:spPr/>
        <p:txBody>
          <a:bodyPr/>
          <a:lstStyle/>
          <a:p>
            <a:pPr>
              <a:defRPr/>
            </a:pPr>
            <a:fld id="{7BED81DA-C95A-46B6-B1D6-8C385C9F864D}"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10</a:t>
            </a:fld>
            <a:endParaRPr lang="fr-FR"/>
          </a:p>
        </p:txBody>
      </p:sp>
      <p:pic>
        <p:nvPicPr>
          <p:cNvPr id="67586" name="Picture 2"/>
          <p:cNvPicPr>
            <a:picLocks noGrp="1" noChangeAspect="1" noChangeArrowheads="1"/>
          </p:cNvPicPr>
          <p:nvPr>
            <p:ph idx="1"/>
          </p:nvPr>
        </p:nvPicPr>
        <p:blipFill>
          <a:blip r:embed="rId2"/>
          <a:srcRect/>
          <a:stretch>
            <a:fillRect/>
          </a:stretch>
        </p:blipFill>
        <p:spPr bwMode="auto">
          <a:xfrm>
            <a:off x="617387" y="1412875"/>
            <a:ext cx="7764763" cy="4606925"/>
          </a:xfrm>
          <a:prstGeom prst="rect">
            <a:avLst/>
          </a:prstGeom>
          <a:noFill/>
          <a:ln w="57150" cap="flat" cmpd="sng">
            <a:noFill/>
            <a:prstDash val="solid"/>
            <a:miter lim="800000"/>
            <a:headEnd type="none" w="med" len="med"/>
            <a:tailEnd type="none" w="med" len="me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tx2"/>
                </a:solidFill>
                <a:latin typeface="+mj-lt"/>
                <a:ea typeface="+mj-ea"/>
                <a:cs typeface="+mj-cs"/>
              </a:rPr>
              <a:t>Le document lui-même ne doit pas être un document dépendant du statut.</a:t>
            </a:r>
            <a:endParaRPr lang="fr-FR" dirty="0"/>
          </a:p>
        </p:txBody>
      </p:sp>
      <p:pic>
        <p:nvPicPr>
          <p:cNvPr id="7" name="Espace réservé du contenu 6" descr="Afficher Cde appro consign. 1044602 : données d'en-têt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EC3AAF38-A2F5-47DA-BA29-DDDF8639B92D}"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11</a:t>
            </a:fld>
            <a:endParaRPr 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tx2"/>
                </a:solidFill>
                <a:latin typeface="+mj-lt"/>
                <a:ea typeface="+mj-ea"/>
                <a:cs typeface="+mj-cs"/>
              </a:rPr>
              <a:t>Le document ne doit pas avoir été créé à partir d’un avis de service ou d'un contrat.</a:t>
            </a:r>
            <a:endParaRPr lang="fr-FR" dirty="0"/>
          </a:p>
        </p:txBody>
      </p:sp>
      <p:pic>
        <p:nvPicPr>
          <p:cNvPr id="7" name="Espace réservé du contenu 6" descr="Créer avec référence / appel sur contra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41976" y="1582439"/>
            <a:ext cx="4915586" cy="4267796"/>
          </a:xfrm>
        </p:spPr>
      </p:pic>
      <p:sp>
        <p:nvSpPr>
          <p:cNvPr id="4" name="Espace réservé de la date 3"/>
          <p:cNvSpPr>
            <a:spLocks noGrp="1"/>
          </p:cNvSpPr>
          <p:nvPr>
            <p:ph type="dt" sz="half" idx="10"/>
          </p:nvPr>
        </p:nvSpPr>
        <p:spPr/>
        <p:txBody>
          <a:bodyPr/>
          <a:lstStyle/>
          <a:p>
            <a:pPr>
              <a:defRPr/>
            </a:pPr>
            <a:fld id="{453B4220-EE55-4AA1-B86C-438B4E2EFA3E}"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12</a:t>
            </a:fld>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Parce que les types de poste doivent être redéfinis lorsque vous changez le type de document de vente, les conditions suivantes s'appliquent également :</a:t>
            </a:r>
            <a:br>
              <a:rPr lang="fr-FR" dirty="0"/>
            </a:br>
            <a:endParaRPr lang="fr-FR" dirty="0"/>
          </a:p>
        </p:txBody>
      </p:sp>
      <p:pic>
        <p:nvPicPr>
          <p:cNvPr id="7" name="Espace réservé du contenu 6" descr="Délimiter plage valeurs (3)    4 Entrées trouvé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85990" y="1412875"/>
            <a:ext cx="3827557"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13</a:t>
            </a:fld>
            <a:endParaRPr lang="fr-FR"/>
          </a:p>
        </p:txBody>
      </p:sp>
    </p:spTree>
    <p:extLst>
      <p:ext uri="{BB962C8B-B14F-4D97-AF65-F5344CB8AC3E}">
        <p14:creationId xmlns:p14="http://schemas.microsoft.com/office/powerpoint/2010/main" val="27214429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908720"/>
          </a:xfrm>
        </p:spPr>
        <p:txBody>
          <a:bodyPr/>
          <a:lstStyle/>
          <a:p>
            <a:r>
              <a:rPr lang="fr-FR" dirty="0"/>
              <a:t>Le type de poste doit être variable (par exemple, un poste de fabrication unitaire pour lequel les coûts ont déjà été enregistrés ne peut plus être modifié) </a:t>
            </a:r>
            <a:r>
              <a:rPr lang="fr-FR" dirty="0" smtClean="0"/>
              <a:t> - Non grisé</a:t>
            </a:r>
            <a:r>
              <a:rPr lang="fr-FR" dirty="0"/>
              <a:t/>
            </a:r>
            <a:br>
              <a:rPr lang="fr-FR" dirty="0"/>
            </a:br>
            <a:endParaRPr lang="fr-FR" dirty="0"/>
          </a:p>
        </p:txBody>
      </p:sp>
      <p:pic>
        <p:nvPicPr>
          <p:cNvPr id="7" name="Espace réservé du contenu 6" descr="Modifier Cde interco Pharma 1005575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14</a:t>
            </a:fld>
            <a:endParaRPr lang="fr-FR"/>
          </a:p>
        </p:txBody>
      </p:sp>
      <p:sp>
        <p:nvSpPr>
          <p:cNvPr id="8" name="Flèche vers le bas 7"/>
          <p:cNvSpPr/>
          <p:nvPr/>
        </p:nvSpPr>
        <p:spPr bwMode="auto">
          <a:xfrm>
            <a:off x="5292080" y="3501008"/>
            <a:ext cx="648072" cy="1152128"/>
          </a:xfrm>
          <a:prstGeom prst="downArrow">
            <a:avLst/>
          </a:prstGeom>
          <a:noFill/>
          <a:ln w="57150" cap="flat" cmpd="sng" algn="ctr">
            <a:solidFill>
              <a:srgbClr val="80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Verdana" pitchFamily="34" charset="0"/>
              <a:cs typeface="Arial" charset="0"/>
            </a:endParaRPr>
          </a:p>
        </p:txBody>
      </p:sp>
    </p:spTree>
    <p:extLst>
      <p:ext uri="{BB962C8B-B14F-4D97-AF65-F5344CB8AC3E}">
        <p14:creationId xmlns:p14="http://schemas.microsoft.com/office/powerpoint/2010/main" val="4084312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908720"/>
          </a:xfrm>
        </p:spPr>
        <p:txBody>
          <a:bodyPr/>
          <a:lstStyle/>
          <a:p>
            <a:r>
              <a:rPr lang="fr-FR" dirty="0"/>
              <a:t>S’il existe une liste pour le nouveau type de document et si vous avez déjà saisi les postes, ces postes doivent également être contenus dans la liste </a:t>
            </a:r>
            <a:br>
              <a:rPr lang="fr-FR" dirty="0"/>
            </a:br>
            <a:endParaRPr lang="fr-FR" dirty="0"/>
          </a:p>
        </p:txBody>
      </p:sp>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15</a:t>
            </a:fld>
            <a:endParaRPr lang="fr-FR"/>
          </a:p>
        </p:txBody>
      </p:sp>
      <p:pic>
        <p:nvPicPr>
          <p:cNvPr id="10"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2725" y="1412875"/>
            <a:ext cx="8194087" cy="460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0031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vous avez déjà saisi les postes, le nouveau type de document de vente ne peut pas avoir d'exclusion</a:t>
            </a:r>
            <a:br>
              <a:rPr lang="fr-FR" dirty="0"/>
            </a:br>
            <a:endParaRPr lang="fr-FR" dirty="0"/>
          </a:p>
        </p:txBody>
      </p:sp>
      <p:pic>
        <p:nvPicPr>
          <p:cNvPr id="7" name="Espace réservé du contenu 6" descr="Afficher vue &quot;Gestion des types de commande client&quot;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16</a:t>
            </a:fld>
            <a:endParaRPr lang="fr-FR"/>
          </a:p>
        </p:txBody>
      </p:sp>
      <p:cxnSp>
        <p:nvCxnSpPr>
          <p:cNvPr id="9" name="Connecteur droit avec flèche 8"/>
          <p:cNvCxnSpPr/>
          <p:nvPr/>
        </p:nvCxnSpPr>
        <p:spPr bwMode="auto">
          <a:xfrm flipH="1">
            <a:off x="1907704" y="404664"/>
            <a:ext cx="1512168" cy="1944216"/>
          </a:xfrm>
          <a:prstGeom prst="straightConnector1">
            <a:avLst/>
          </a:prstGeom>
          <a:noFill/>
          <a:ln w="57150" cap="flat" cmpd="sng" algn="ctr">
            <a:solidFill>
              <a:srgbClr val="800000"/>
            </a:solidFill>
            <a:prstDash val="solid"/>
            <a:round/>
            <a:headEnd type="none" w="med" len="med"/>
            <a:tailEnd type="arrow"/>
          </a:ln>
          <a:effectLst/>
        </p:spPr>
      </p:cxnSp>
    </p:spTree>
    <p:extLst>
      <p:ext uri="{BB962C8B-B14F-4D97-AF65-F5344CB8AC3E}">
        <p14:creationId xmlns:p14="http://schemas.microsoft.com/office/powerpoint/2010/main" val="10945751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vous sélectionnez un nouveau type de commande client, le système vérifie les points suivants :</a:t>
            </a:r>
            <a:br>
              <a:rPr lang="fr-FR" dirty="0"/>
            </a:br>
            <a:endParaRPr lang="fr-FR" dirty="0"/>
          </a:p>
        </p:txBody>
      </p:sp>
      <p:pic>
        <p:nvPicPr>
          <p:cNvPr id="7" name="Espace réservé du contenu 6" descr="Modifier Cde interco Pharma 1005575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17</a:t>
            </a:fld>
            <a:endParaRPr lang="fr-FR"/>
          </a:p>
        </p:txBody>
      </p:sp>
    </p:spTree>
    <p:extLst>
      <p:ext uri="{BB962C8B-B14F-4D97-AF65-F5344CB8AC3E}">
        <p14:creationId xmlns:p14="http://schemas.microsoft.com/office/powerpoint/2010/main" val="3684798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schéma de détermination du document : si différent, il recalcule le prix ; </a:t>
            </a:r>
            <a:br>
              <a:rPr lang="fr-FR" dirty="0"/>
            </a:br>
            <a:endParaRPr lang="fr-FR" dirty="0"/>
          </a:p>
        </p:txBody>
      </p:sp>
      <p:pic>
        <p:nvPicPr>
          <p:cNvPr id="7" name="Espace réservé du contenu 6" descr="Afficher Cde client standard 1039388 : données d'en-têt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18</a:t>
            </a:fld>
            <a:endParaRPr lang="fr-FR"/>
          </a:p>
        </p:txBody>
      </p:sp>
      <p:cxnSp>
        <p:nvCxnSpPr>
          <p:cNvPr id="9" name="Connecteur droit avec flèche 8"/>
          <p:cNvCxnSpPr/>
          <p:nvPr/>
        </p:nvCxnSpPr>
        <p:spPr bwMode="auto">
          <a:xfrm flipH="1" flipV="1">
            <a:off x="1475656" y="4797152"/>
            <a:ext cx="576064" cy="936104"/>
          </a:xfrm>
          <a:prstGeom prst="straightConnector1">
            <a:avLst/>
          </a:prstGeom>
          <a:noFill/>
          <a:ln w="57150" cap="flat" cmpd="sng" algn="ctr">
            <a:solidFill>
              <a:srgbClr val="800000"/>
            </a:solidFill>
            <a:prstDash val="solid"/>
            <a:round/>
            <a:headEnd type="none" w="med" len="med"/>
            <a:tailEnd type="arrow"/>
          </a:ln>
          <a:effectLst/>
        </p:spPr>
      </p:cxnSp>
    </p:spTree>
    <p:extLst>
      <p:ext uri="{BB962C8B-B14F-4D97-AF65-F5344CB8AC3E}">
        <p14:creationId xmlns:p14="http://schemas.microsoft.com/office/powerpoint/2010/main" val="2206950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schéma de détermination de l'article : si différent, il redéfinit l'article ; </a:t>
            </a:r>
            <a:br>
              <a:rPr lang="fr-FR" dirty="0"/>
            </a:br>
            <a:endParaRPr lang="fr-FR" dirty="0"/>
          </a:p>
        </p:txBody>
      </p:sp>
      <p:pic>
        <p:nvPicPr>
          <p:cNvPr id="7" name="Espace réservé du contenu 6" descr="Afficher Cde client standard 1039388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19</a:t>
            </a:fld>
            <a:endParaRPr lang="fr-FR"/>
          </a:p>
        </p:txBody>
      </p:sp>
      <p:cxnSp>
        <p:nvCxnSpPr>
          <p:cNvPr id="9" name="Connecteur droit avec flèche 8"/>
          <p:cNvCxnSpPr/>
          <p:nvPr/>
        </p:nvCxnSpPr>
        <p:spPr bwMode="auto">
          <a:xfrm flipH="1" flipV="1">
            <a:off x="1259632" y="4941168"/>
            <a:ext cx="720080" cy="1008112"/>
          </a:xfrm>
          <a:prstGeom prst="straightConnector1">
            <a:avLst/>
          </a:prstGeom>
          <a:noFill/>
          <a:ln w="57150" cap="flat" cmpd="sng" algn="ctr">
            <a:solidFill>
              <a:srgbClr val="800000"/>
            </a:solidFill>
            <a:prstDash val="solid"/>
            <a:round/>
            <a:headEnd type="none" w="med" len="med"/>
            <a:tailEnd type="arrow"/>
          </a:ln>
          <a:effectLst/>
        </p:spPr>
      </p:cxnSp>
    </p:spTree>
    <p:extLst>
      <p:ext uri="{BB962C8B-B14F-4D97-AF65-F5344CB8AC3E}">
        <p14:creationId xmlns:p14="http://schemas.microsoft.com/office/powerpoint/2010/main" val="3105210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351823BA-FB09-4FAF-A02A-FEB4884BE188}" type="datetime1">
              <a:rPr lang="fr-FR" smtClean="0"/>
              <a:t>04/01/2013</a:t>
            </a:fld>
            <a:endParaRPr lang="fr-FR" smtClean="0"/>
          </a:p>
        </p:txBody>
      </p:sp>
      <p:sp>
        <p:nvSpPr>
          <p:cNvPr id="11268"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r>
              <a:rPr lang="fr-FR" smtClean="0"/>
              <a:t>Sharesap.com®. Copyright©. Tous droits réservés. Par Mickael QUESNOT, Consultant SAP</a:t>
            </a:r>
            <a:endParaRPr lang="en-GB" smtClean="0"/>
          </a:p>
        </p:txBody>
      </p:sp>
      <p:sp>
        <p:nvSpPr>
          <p:cNvPr id="11269"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040648B6-BCAE-4EB5-A84B-7260036DD682}" type="slidenum">
              <a:rPr lang="en-GB" smtClean="0"/>
              <a:pPr/>
              <a:t>2</a:t>
            </a:fld>
            <a:endParaRPr lang="en-GB" smtClean="0"/>
          </a:p>
        </p:txBody>
      </p:sp>
      <p:sp>
        <p:nvSpPr>
          <p:cNvPr id="11266" name="Rectangle 1"/>
          <p:cNvSpPr>
            <a:spLocks noGrp="1" noChangeArrowheads="1"/>
          </p:cNvSpPr>
          <p:nvPr>
            <p:ph sz="quarter" idx="4294967295"/>
          </p:nvPr>
        </p:nvSpPr>
        <p:spPr>
          <a:xfrm>
            <a:off x="395288" y="0"/>
            <a:ext cx="8748712" cy="6092825"/>
          </a:xfrm>
          <a:prstGeom prst="rect">
            <a:avLst/>
          </a:prstGeom>
        </p:spPr>
        <p:txBody>
          <a:bodyPr>
            <a:normAutofit lnSpcReduction="10000"/>
          </a:bodyPr>
          <a:lstStyle/>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b="1" cap="small" dirty="0" smtClean="0"/>
              <a:t>Mes références SAP  :  APTAR, VALOIS, Janssen </a:t>
            </a:r>
            <a:r>
              <a:rPr lang="fr-FR" sz="1200" b="1" cap="small" dirty="0" err="1" smtClean="0"/>
              <a:t>Cilag</a:t>
            </a:r>
            <a:r>
              <a:rPr lang="fr-FR" sz="1200" b="1" cap="small" dirty="0" smtClean="0"/>
              <a:t>, Aventis, </a:t>
            </a:r>
            <a:r>
              <a:rPr lang="fr-FR" sz="1200" b="1" cap="small" dirty="0" err="1" smtClean="0"/>
              <a:t>Lubrizol</a:t>
            </a:r>
            <a:r>
              <a:rPr lang="fr-FR" sz="1200" b="1" cap="small" dirty="0" smtClean="0"/>
              <a:t>, SEAQUIST, Bayer, Le CESI</a:t>
            </a:r>
            <a:br>
              <a:rPr lang="fr-FR" sz="1200" b="1" cap="small" dirty="0" smtClean="0"/>
            </a:br>
            <a:endParaRPr lang="fr-FR"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Toute</a:t>
            </a:r>
            <a:r>
              <a:rPr lang="en-GB" sz="1200" b="1" cap="small" dirty="0" smtClean="0"/>
              <a:t> </a:t>
            </a:r>
            <a:r>
              <a:rPr lang="en-GB" sz="1200" b="1" cap="small" dirty="0" err="1" smtClean="0"/>
              <a:t>représentation</a:t>
            </a:r>
            <a:r>
              <a:rPr lang="en-GB" sz="1200" b="1" cap="small" dirty="0" smtClean="0"/>
              <a:t> </a:t>
            </a:r>
            <a:r>
              <a:rPr lang="en-GB" sz="1200" b="1" cap="small" dirty="0" err="1" smtClean="0"/>
              <a:t>ou</a:t>
            </a:r>
            <a:r>
              <a:rPr lang="en-GB" sz="1200" b="1" cap="small" dirty="0" smtClean="0"/>
              <a:t> reproduction de </a:t>
            </a:r>
            <a:r>
              <a:rPr lang="en-GB" sz="1200" b="1" cap="small" dirty="0" err="1" smtClean="0"/>
              <a:t>mes</a:t>
            </a:r>
            <a:r>
              <a:rPr lang="en-GB" sz="1200" b="1" cap="small" dirty="0" smtClean="0"/>
              <a:t> guides , </a:t>
            </a:r>
            <a:r>
              <a:rPr lang="en-GB" sz="1200" b="1" cap="small" dirty="0" err="1" smtClean="0"/>
              <a:t>même</a:t>
            </a:r>
            <a:r>
              <a:rPr lang="en-GB" sz="1200" b="1" cap="small" dirty="0" smtClean="0"/>
              <a:t> </a:t>
            </a:r>
            <a:r>
              <a:rPr lang="en-GB" sz="1200" b="1" cap="small" dirty="0" err="1" smtClean="0"/>
              <a:t>partielle</a:t>
            </a:r>
            <a:r>
              <a:rPr lang="en-GB" sz="1200" b="1" cap="small" dirty="0" smtClean="0"/>
              <a:t>, par </a:t>
            </a:r>
            <a:r>
              <a:rPr lang="en-GB" sz="1200" b="1" cap="small" dirty="0" err="1" smtClean="0"/>
              <a:t>quelques</a:t>
            </a:r>
            <a:r>
              <a:rPr lang="en-GB" sz="1200" b="1" cap="small" dirty="0" smtClean="0"/>
              <a:t> </a:t>
            </a:r>
            <a:r>
              <a:rPr lang="en-GB" sz="1200" b="1" cap="small" dirty="0" err="1" smtClean="0"/>
              <a:t>procédés</a:t>
            </a:r>
            <a:r>
              <a:rPr lang="en-GB" sz="1200" b="1" cap="small" dirty="0" smtClean="0"/>
              <a:t> et à</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quelques</a:t>
            </a:r>
            <a:r>
              <a:rPr lang="en-GB" sz="1200" b="1" cap="small" dirty="0" smtClean="0"/>
              <a:t> fins </a:t>
            </a:r>
            <a:r>
              <a:rPr lang="en-GB" sz="1200" b="1" cap="small" dirty="0" err="1" smtClean="0"/>
              <a:t>que</a:t>
            </a:r>
            <a:r>
              <a:rPr lang="en-GB" sz="1200" b="1" cap="small" dirty="0" smtClean="0"/>
              <a:t> </a:t>
            </a:r>
            <a:r>
              <a:rPr lang="en-GB" sz="1200" b="1" cap="small" dirty="0" err="1" smtClean="0"/>
              <a:t>ce</a:t>
            </a:r>
            <a:r>
              <a:rPr lang="en-GB" sz="1200" b="1" cap="small" dirty="0" smtClean="0"/>
              <a:t> </a:t>
            </a:r>
            <a:r>
              <a:rPr lang="en-GB" sz="1200" b="1" cap="small" dirty="0" err="1" smtClean="0"/>
              <a:t>soit</a:t>
            </a:r>
            <a:r>
              <a:rPr lang="en-GB" sz="1200" b="1" cap="small" dirty="0" smtClean="0"/>
              <a:t>, </a:t>
            </a:r>
            <a:r>
              <a:rPr lang="en-GB" sz="1200" b="1" cap="small" dirty="0" err="1" smtClean="0"/>
              <a:t>est</a:t>
            </a:r>
            <a:r>
              <a:rPr lang="en-GB" sz="1200" b="1" cap="small" dirty="0" smtClean="0"/>
              <a:t> </a:t>
            </a:r>
            <a:r>
              <a:rPr lang="en-GB" sz="1200" b="1" cap="small" dirty="0" err="1" smtClean="0"/>
              <a:t>interdite</a:t>
            </a:r>
            <a:r>
              <a:rPr lang="en-GB" sz="1200" b="1" cap="small" dirty="0" smtClean="0"/>
              <a:t> sans </a:t>
            </a:r>
            <a:r>
              <a:rPr lang="en-GB" sz="1200" b="1" cap="small" dirty="0" err="1" smtClean="0"/>
              <a:t>mon</a:t>
            </a:r>
            <a:r>
              <a:rPr lang="en-GB" sz="1200" b="1" cap="small" dirty="0" smtClean="0"/>
              <a:t> </a:t>
            </a:r>
            <a:r>
              <a:rPr lang="en-GB" sz="1200" b="1" cap="small" dirty="0" err="1" smtClean="0"/>
              <a:t>autorisation</a:t>
            </a:r>
            <a:r>
              <a:rPr lang="en-GB" sz="1200" b="1" cap="small" dirty="0" smtClean="0"/>
              <a:t> </a:t>
            </a:r>
            <a:r>
              <a:rPr lang="en-GB" sz="1200" b="1" cap="small" dirty="0" err="1" smtClean="0"/>
              <a:t>écrite</a:t>
            </a:r>
            <a:r>
              <a:rPr lang="en-GB" sz="1200" b="1" cap="small" dirty="0" smtClean="0"/>
              <a:t> </a:t>
            </a:r>
            <a:r>
              <a:rPr lang="en-GB" sz="1200" b="1" cap="small" dirty="0" err="1" smtClean="0"/>
              <a:t>explicite</a:t>
            </a:r>
            <a:r>
              <a:rPr lang="en-GB" sz="1200" b="1" cap="small" dirty="0" smtClean="0"/>
              <a:t>.</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L'utilisation</a:t>
            </a:r>
            <a:r>
              <a:rPr lang="en-GB" sz="1200" b="1" cap="small" dirty="0" smtClean="0"/>
              <a:t> de </a:t>
            </a:r>
            <a:r>
              <a:rPr lang="en-GB" sz="1200" b="1" cap="small" dirty="0" err="1" smtClean="0"/>
              <a:t>mes</a:t>
            </a:r>
            <a:r>
              <a:rPr lang="en-GB" sz="1200" b="1" cap="small" dirty="0" smtClean="0"/>
              <a:t> documents </a:t>
            </a:r>
            <a:r>
              <a:rPr lang="en-GB" sz="1200" b="1" cap="small" dirty="0" err="1" smtClean="0"/>
              <a:t>est</a:t>
            </a:r>
            <a:r>
              <a:rPr lang="en-GB" sz="1200" b="1" cap="small" dirty="0" smtClean="0"/>
              <a:t> </a:t>
            </a:r>
            <a:r>
              <a:rPr lang="en-GB" sz="1200" b="1" cap="small" dirty="0" err="1" smtClean="0"/>
              <a:t>strictement</a:t>
            </a:r>
            <a:r>
              <a:rPr lang="en-GB" sz="1200" b="1" cap="small" dirty="0" smtClean="0"/>
              <a:t> </a:t>
            </a:r>
            <a:r>
              <a:rPr lang="en-GB" sz="1200" b="1" cap="small" dirty="0" err="1" smtClean="0"/>
              <a:t>réservée</a:t>
            </a:r>
            <a:r>
              <a:rPr lang="en-GB" sz="1200" b="1" cap="small" dirty="0" smtClean="0"/>
              <a:t> à un usage </a:t>
            </a:r>
            <a:r>
              <a:rPr lang="en-GB" sz="1200" b="1" cap="small" dirty="0" err="1" smtClean="0"/>
              <a:t>privé</a:t>
            </a:r>
            <a:r>
              <a:rPr lang="en-GB" sz="1200" b="1" cap="small" dirty="0" smtClean="0"/>
              <a:t> (article L122-5 du code de la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Propriété</a:t>
            </a:r>
            <a:r>
              <a:rPr lang="en-GB" sz="1200" b="1" cap="small" dirty="0" smtClean="0"/>
              <a:t> </a:t>
            </a:r>
            <a:r>
              <a:rPr lang="en-GB" sz="1200" b="1" cap="small" dirty="0" err="1" smtClean="0"/>
              <a:t>intellectuelle</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Pour tout </a:t>
            </a:r>
            <a:r>
              <a:rPr lang="en-GB" sz="1200" b="1" cap="small" dirty="0" err="1" smtClean="0"/>
              <a:t>autre</a:t>
            </a:r>
            <a:r>
              <a:rPr lang="en-GB" sz="1200" b="1" cap="small" dirty="0" smtClean="0"/>
              <a:t> usage, </a:t>
            </a:r>
            <a:r>
              <a:rPr lang="en-GB" sz="1200" b="1" cap="small" dirty="0" err="1" smtClean="0"/>
              <a:t>merci</a:t>
            </a:r>
            <a:r>
              <a:rPr lang="en-GB" sz="1200" b="1" cap="small" dirty="0" smtClean="0"/>
              <a:t> de me consulter </a:t>
            </a:r>
            <a:r>
              <a:rPr lang="en-GB" sz="1200" b="1" cap="small" dirty="0" err="1" smtClean="0"/>
              <a:t>préalablement</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SAP , Marque </a:t>
            </a:r>
            <a:r>
              <a:rPr lang="en-GB" sz="1200" b="1" cap="small" dirty="0" err="1" smtClean="0"/>
              <a:t>déposée</a:t>
            </a:r>
            <a:r>
              <a:rPr lang="en-GB" sz="1200" b="1" cap="small" dirty="0" smtClean="0"/>
              <a:t> par SAP AG et </a:t>
            </a:r>
            <a:r>
              <a:rPr lang="en-GB" sz="1200" b="1" cap="small" dirty="0" err="1" smtClean="0"/>
              <a:t>noms</a:t>
            </a:r>
            <a:r>
              <a:rPr lang="en-GB" sz="1200" b="1" cap="small" dirty="0" smtClean="0"/>
              <a:t> </a:t>
            </a:r>
            <a:r>
              <a:rPr lang="en-GB" sz="1200" b="1" cap="small" dirty="0" err="1" smtClean="0"/>
              <a:t>suivants</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cap="small" dirty="0" smtClean="0"/>
              <a:t/>
            </a:r>
            <a:br>
              <a:rPr lang="en-GB" sz="1200" cap="small" dirty="0" smtClean="0"/>
            </a:br>
            <a:r>
              <a:rPr lang="en-GB" sz="1200" b="1" cap="small" dirty="0" smtClean="0"/>
              <a:t>ABAP, ABAP/4, BAPI, Management Cockpit, </a:t>
            </a:r>
            <a:r>
              <a:rPr lang="en-GB" sz="1200" b="1" cap="small" dirty="0" err="1" smtClean="0"/>
              <a:t>InterSAP</a:t>
            </a:r>
            <a:r>
              <a:rPr lang="en-GB" sz="1200" b="1" cap="small" dirty="0" smtClean="0"/>
              <a:t>, RIVA, R/2, R/3, R/3 Retail, SAP (Logo), SAP (Word), </a:t>
            </a:r>
            <a:r>
              <a:rPr lang="en-GB" sz="1200" b="1" cap="small" dirty="0" err="1" smtClean="0"/>
              <a:t>SAPaccess</a:t>
            </a:r>
            <a:r>
              <a:rPr lang="en-GB" sz="1200" b="1" cap="small" dirty="0" smtClean="0"/>
              <a:t>, </a:t>
            </a:r>
            <a:r>
              <a:rPr lang="en-GB" sz="1200" b="1" cap="small" dirty="0" err="1" smtClean="0"/>
              <a:t>SAPfile</a:t>
            </a:r>
            <a:r>
              <a:rPr lang="en-GB" sz="1200" b="1" cap="small" dirty="0" smtClean="0"/>
              <a:t>, </a:t>
            </a:r>
            <a:r>
              <a:rPr lang="en-GB" sz="1200" b="1" cap="small" dirty="0" err="1" smtClean="0"/>
              <a:t>SAPfind</a:t>
            </a:r>
            <a:r>
              <a:rPr lang="en-GB" sz="1200" b="1" cap="small" dirty="0" smtClean="0"/>
              <a:t>, </a:t>
            </a:r>
            <a:r>
              <a:rPr lang="en-GB" sz="1200" b="1" cap="small" dirty="0" err="1" smtClean="0"/>
              <a:t>SAPmail</a:t>
            </a:r>
            <a:r>
              <a:rPr lang="en-GB" sz="1200" b="1" cap="small" dirty="0" smtClean="0"/>
              <a:t>, </a:t>
            </a:r>
            <a:r>
              <a:rPr lang="en-GB" sz="1200" b="1" cap="small" dirty="0" err="1" smtClean="0"/>
              <a:t>SAPoffice</a:t>
            </a:r>
            <a:r>
              <a:rPr lang="en-GB" sz="1200" b="1" cap="small" dirty="0" smtClean="0"/>
              <a:t>, </a:t>
            </a:r>
            <a:r>
              <a:rPr lang="en-GB" sz="1200" b="1" cap="small" dirty="0" err="1" smtClean="0"/>
              <a:t>SAPscript</a:t>
            </a:r>
            <a:r>
              <a:rPr lang="en-GB" sz="1200" b="1" cap="small" dirty="0" smtClean="0"/>
              <a:t>, </a:t>
            </a:r>
            <a:r>
              <a:rPr lang="en-GB" sz="1200" b="1" cap="small" dirty="0" err="1" smtClean="0"/>
              <a:t>SAPtime</a:t>
            </a:r>
            <a:r>
              <a:rPr lang="en-GB" sz="1200" b="1" cap="small" dirty="0" smtClean="0"/>
              <a:t>, </a:t>
            </a:r>
            <a:r>
              <a:rPr lang="en-GB" sz="1200" b="1" cap="small" dirty="0" err="1" smtClean="0"/>
              <a:t>SAPtronic</a:t>
            </a:r>
            <a:r>
              <a:rPr lang="en-GB" sz="1200" b="1" cap="small" dirty="0" smtClean="0"/>
              <a:t>, SAP-EDI, SAP </a:t>
            </a:r>
            <a:r>
              <a:rPr lang="en-GB" sz="1200" b="1" cap="small" dirty="0" err="1" smtClean="0"/>
              <a:t>EarlyWatch</a:t>
            </a:r>
            <a:r>
              <a:rPr lang="en-GB" sz="1200" b="1" cap="small" dirty="0" smtClean="0"/>
              <a:t>, SAP </a:t>
            </a:r>
            <a:r>
              <a:rPr lang="en-GB" sz="1200" b="1" cap="small" dirty="0" err="1" smtClean="0"/>
              <a:t>ArchiveLink</a:t>
            </a:r>
            <a:r>
              <a:rPr lang="en-GB" sz="1200" b="1" cap="small" dirty="0" smtClean="0"/>
              <a:t>, SAP Business Workflow, ALE/WEB, SAPPHIRE, </a:t>
            </a:r>
            <a:r>
              <a:rPr lang="en-GB" sz="1200" b="1" cap="small" dirty="0" err="1" smtClean="0"/>
              <a:t>TeamSAP</a:t>
            </a:r>
            <a:r>
              <a:rPr lang="en-GB" sz="1200" b="1" cap="small" dirty="0" smtClean="0"/>
              <a:t>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Je ne </a:t>
            </a:r>
            <a:r>
              <a:rPr lang="en-GB" sz="1200" b="1" cap="small" dirty="0" err="1" smtClean="0"/>
              <a:t>peux</a:t>
            </a:r>
            <a:r>
              <a:rPr lang="en-GB" sz="1200" b="1" cap="small" dirty="0" smtClean="0"/>
              <a:t> </a:t>
            </a:r>
            <a:r>
              <a:rPr lang="en-GB" sz="1200" b="1" cap="small" dirty="0" err="1" smtClean="0"/>
              <a:t>être</a:t>
            </a:r>
            <a:r>
              <a:rPr lang="en-GB" sz="1200" b="1" cap="small" dirty="0" smtClean="0"/>
              <a:t> </a:t>
            </a:r>
            <a:r>
              <a:rPr lang="en-GB" sz="1200" b="1" cap="small" dirty="0" err="1" smtClean="0"/>
              <a:t>accusé</a:t>
            </a:r>
            <a:r>
              <a:rPr lang="en-GB" sz="1200" b="1" cap="small" dirty="0" smtClean="0"/>
              <a:t> de </a:t>
            </a:r>
            <a:r>
              <a:rPr lang="en-GB" sz="1200" b="1" cap="small" dirty="0" err="1" smtClean="0"/>
              <a:t>contrefaçon</a:t>
            </a:r>
            <a:r>
              <a:rPr lang="en-GB" sz="1200" b="1" cap="small" dirty="0" smtClean="0"/>
              <a:t> </a:t>
            </a:r>
            <a:r>
              <a:rPr lang="en-GB" sz="1200" b="1" cap="small" dirty="0" err="1" smtClean="0"/>
              <a:t>ou</a:t>
            </a:r>
            <a:r>
              <a:rPr lang="en-GB" sz="1200" b="1" cap="small" dirty="0" smtClean="0"/>
              <a:t> de reproductions </a:t>
            </a:r>
            <a:r>
              <a:rPr lang="en-GB" sz="1200" b="1" cap="small" dirty="0" err="1" smtClean="0"/>
              <a:t>interdites</a:t>
            </a:r>
            <a:r>
              <a:rPr lang="en-GB" sz="1200" b="1" cap="small" dirty="0" smtClean="0"/>
              <a:t> pour les raisons </a:t>
            </a:r>
            <a:r>
              <a:rPr lang="en-GB" sz="1200" b="1" cap="small" dirty="0" err="1" smtClean="0"/>
              <a:t>suivantes</a:t>
            </a:r>
            <a:r>
              <a:rPr lang="en-GB" sz="1200" b="1" cap="small" dirty="0" smtClean="0"/>
              <a:t> : </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smtClean="0"/>
              <a:t>Mes</a:t>
            </a:r>
            <a:r>
              <a:rPr lang="en-GB" sz="1200" b="1" cap="small" dirty="0" smtClean="0"/>
              <a:t> guides </a:t>
            </a:r>
            <a:r>
              <a:rPr lang="en-GB" sz="1200" b="1" cap="small" dirty="0" err="1" smtClean="0"/>
              <a:t>utilisateurs</a:t>
            </a:r>
            <a:r>
              <a:rPr lang="en-GB" sz="1200" b="1" cap="small" dirty="0" smtClean="0"/>
              <a:t> et de </a:t>
            </a:r>
            <a:r>
              <a:rPr lang="en-GB" sz="1200" b="1" cap="small" dirty="0" err="1" smtClean="0"/>
              <a:t>paramétrage</a:t>
            </a:r>
            <a:r>
              <a:rPr lang="en-GB" sz="1200" b="1" cap="small" dirty="0" smtClean="0"/>
              <a:t> </a:t>
            </a:r>
            <a:r>
              <a:rPr lang="en-GB" sz="1200" b="1" cap="small" dirty="0" err="1" smtClean="0"/>
              <a:t>sont</a:t>
            </a:r>
            <a:r>
              <a:rPr lang="en-GB" sz="1200" b="1" cap="small" dirty="0" smtClean="0"/>
              <a:t> </a:t>
            </a:r>
            <a:r>
              <a:rPr lang="en-GB" sz="1200" b="1" cap="small" dirty="0" err="1" smtClean="0"/>
              <a:t>issus</a:t>
            </a:r>
            <a:r>
              <a:rPr lang="en-GB" sz="1200" b="1" cap="small" dirty="0" smtClean="0"/>
              <a:t> de </a:t>
            </a:r>
            <a:r>
              <a:rPr lang="en-GB" sz="1200" b="1" cap="small" dirty="0" err="1" smtClean="0"/>
              <a:t>mes</a:t>
            </a:r>
            <a:r>
              <a:rPr lang="en-GB" sz="1200" b="1" cap="small" dirty="0" smtClean="0"/>
              <a:t> </a:t>
            </a:r>
            <a:r>
              <a:rPr lang="en-GB" sz="1200" b="1" cap="small" dirty="0" err="1" smtClean="0"/>
              <a:t>connaissances</a:t>
            </a:r>
            <a:r>
              <a:rPr lang="en-GB" sz="1200" b="1" cap="small" dirty="0" smtClean="0"/>
              <a:t> </a:t>
            </a:r>
            <a:r>
              <a:rPr lang="en-GB" sz="1200" b="1" cap="small" dirty="0" err="1" smtClean="0"/>
              <a:t>personnelles</a:t>
            </a:r>
            <a:r>
              <a:rPr lang="en-GB" sz="1200" b="1" cap="small" dirty="0" smtClean="0"/>
              <a:t> et de sites web.</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Les </a:t>
            </a:r>
            <a:r>
              <a:rPr lang="en-GB" sz="1200" b="1" cap="small" dirty="0" err="1" smtClean="0"/>
              <a:t>noms</a:t>
            </a:r>
            <a:r>
              <a:rPr lang="en-GB" sz="1200" b="1" cap="small" dirty="0" smtClean="0"/>
              <a:t> des </a:t>
            </a:r>
            <a:r>
              <a:rPr lang="en-GB" sz="1200" b="1" cap="small" dirty="0" err="1" smtClean="0"/>
              <a:t>personnes</a:t>
            </a:r>
            <a:r>
              <a:rPr lang="en-GB" sz="1200" b="1" cap="small" dirty="0" smtClean="0"/>
              <a:t> et sites </a:t>
            </a:r>
            <a:r>
              <a:rPr lang="en-GB" sz="1200" b="1" cap="small" dirty="0" err="1" smtClean="0"/>
              <a:t>sont</a:t>
            </a:r>
            <a:r>
              <a:rPr lang="en-GB" sz="1200" b="1" cap="small" dirty="0" smtClean="0"/>
              <a:t> </a:t>
            </a:r>
            <a:r>
              <a:rPr lang="en-GB" sz="1200" b="1" cap="small" dirty="0" err="1" smtClean="0"/>
              <a:t>clairement</a:t>
            </a:r>
            <a:r>
              <a:rPr lang="en-GB" sz="1200" b="1" cap="small" dirty="0" smtClean="0"/>
              <a:t> </a:t>
            </a:r>
            <a:r>
              <a:rPr lang="en-GB" sz="1200" b="1" cap="small" dirty="0" err="1" smtClean="0"/>
              <a:t>énoncés</a:t>
            </a:r>
            <a:r>
              <a:rPr lang="en-GB" sz="1200" b="1" cap="small" dirty="0" smtClean="0"/>
              <a:t>.</a:t>
            </a:r>
            <a:br>
              <a:rPr lang="en-GB" sz="1200" b="1" cap="small" dirty="0" smtClean="0"/>
            </a:b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SAP</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solidFill>
                  <a:srgbClr val="CC3300"/>
                </a:solidFill>
              </a:rPr>
              <a:t>	http://www.sharesap.com </a:t>
            </a:r>
            <a:r>
              <a:rPr lang="en-GB" sz="1200" b="1" cap="small" dirty="0" smtClean="0"/>
              <a:t> </a:t>
            </a:r>
            <a:r>
              <a:rPr lang="en-GB" sz="1200" b="1" cap="small" dirty="0" err="1" smtClean="0"/>
              <a:t>est</a:t>
            </a:r>
            <a:r>
              <a:rPr lang="en-GB" sz="1200" b="1" cap="small" dirty="0" smtClean="0"/>
              <a:t> </a:t>
            </a:r>
            <a:r>
              <a:rPr lang="en-GB" sz="1200" b="1" cap="small" dirty="0" err="1" smtClean="0"/>
              <a:t>indépendant</a:t>
            </a:r>
            <a:r>
              <a:rPr lang="en-GB" sz="1200" b="1" cap="small" dirty="0" smtClean="0"/>
              <a:t> de CODILOG</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SAP AG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smtClean="0"/>
              <a:t>	 </a:t>
            </a:r>
            <a:r>
              <a:rPr lang="en-GB" sz="1200" b="1" cap="small" dirty="0" err="1" smtClean="0"/>
              <a:t>Sharesap</a:t>
            </a:r>
            <a:r>
              <a:rPr lang="en-GB" sz="1200" b="1" cap="small" dirty="0" smtClean="0"/>
              <a:t> </a:t>
            </a:r>
            <a:r>
              <a:rPr lang="en-GB" sz="1200" b="1" cap="small" dirty="0" err="1" smtClean="0"/>
              <a:t>n'est</a:t>
            </a:r>
            <a:r>
              <a:rPr lang="en-GB" sz="1200" b="1" cap="small" dirty="0" smtClean="0"/>
              <a:t> pas </a:t>
            </a:r>
            <a:r>
              <a:rPr lang="en-GB" sz="1200" b="1" cap="small" dirty="0" err="1" smtClean="0"/>
              <a:t>affilié</a:t>
            </a:r>
            <a:r>
              <a:rPr lang="en-GB" sz="1200" b="1" cap="small" dirty="0" smtClean="0"/>
              <a:t> à NEURONES </a:t>
            </a:r>
            <a:r>
              <a:rPr lang="en-GB" sz="1200" b="1" cap="small" dirty="0" err="1" smtClean="0"/>
              <a:t>ou</a:t>
            </a:r>
            <a:r>
              <a:rPr lang="en-GB" sz="1200" b="1" cap="small" dirty="0" smtClean="0"/>
              <a:t> à </a:t>
            </a:r>
            <a:r>
              <a:rPr lang="en-GB" sz="1200" b="1" cap="small" dirty="0" err="1" smtClean="0"/>
              <a:t>l'une</a:t>
            </a:r>
            <a:r>
              <a:rPr lang="en-GB" sz="1200" b="1" cap="small" dirty="0" smtClean="0"/>
              <a:t> de </a:t>
            </a:r>
            <a:r>
              <a:rPr lang="en-GB" sz="1200" b="1" cap="small" dirty="0" err="1" smtClean="0"/>
              <a:t>ses</a:t>
            </a:r>
            <a:r>
              <a:rPr lang="en-GB" sz="1200" b="1" cap="small" dirty="0" smtClean="0"/>
              <a:t> </a:t>
            </a:r>
            <a:r>
              <a:rPr lang="en-GB" sz="1200" b="1" cap="small" dirty="0" err="1" smtClean="0"/>
              <a:t>filiales</a:t>
            </a:r>
            <a:r>
              <a:rPr lang="en-GB" sz="1200" b="1" cap="small" dirty="0" smtClean="0"/>
              <a:t>. </a:t>
            </a:r>
          </a:p>
          <a:p>
            <a:pPr marL="336550" indent="-336550" eaLnBrk="1" hangingPunct="1">
              <a:lnSpc>
                <a:spcPct val="80000"/>
              </a:lnSpc>
              <a:spcBef>
                <a:spcPts val="32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smtClean="0"/>
          </a:p>
          <a:p>
            <a:pPr marL="336550" indent="-336550" eaLnBrk="1" hangingPunct="1">
              <a:lnSpc>
                <a:spcPct val="80000"/>
              </a:lnSpc>
              <a:spcBef>
                <a:spcPts val="325"/>
              </a:spcBef>
              <a:buClr>
                <a:srgbClr val="CC0000"/>
              </a:buClr>
              <a:buSzPct val="65000"/>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dirty="0" smtClean="0"/>
              <a:t>Sharesap.com®. Copyright©. Tous droits réservés. Par Mickael QUESNOT, Consultant SAP</a:t>
            </a:r>
            <a:endParaRPr lang="en-GB" sz="1200" b="1" dirty="0" smtClean="0"/>
          </a:p>
          <a:p>
            <a:pPr marL="336550" indent="-336550" eaLnBrk="1" hangingPunct="1">
              <a:lnSpc>
                <a:spcPct val="80000"/>
              </a:lnSpc>
              <a:spcBef>
                <a:spcPts val="375"/>
              </a:spcBef>
              <a:buClr>
                <a:srgbClr val="CC0000"/>
              </a:buClr>
              <a:buSzPct val="65000"/>
              <a:buFont typeface="Wingdings"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300" b="1" dirty="0" smtClean="0"/>
          </a:p>
        </p:txBody>
      </p:sp>
    </p:spTree>
    <p:extLst>
      <p:ext uri="{BB962C8B-B14F-4D97-AF65-F5344CB8AC3E}">
        <p14:creationId xmlns:p14="http://schemas.microsoft.com/office/powerpoint/2010/main" val="170943289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schéma de recherche d'exclusion/de listage : si différent, il les redéfinit </a:t>
            </a:r>
            <a:r>
              <a:rPr lang="fr-FR" dirty="0"/>
              <a:t>;</a:t>
            </a:r>
            <a:br>
              <a:rPr lang="fr-FR" dirty="0"/>
            </a:br>
            <a:r>
              <a:rPr lang="fr-FR" dirty="0"/>
              <a:t>VB03 - Afficher  </a:t>
            </a:r>
            <a:r>
              <a:rPr lang="fr-FR" dirty="0"/>
              <a:t/>
            </a:r>
            <a:br>
              <a:rPr lang="fr-FR" dirty="0"/>
            </a:br>
            <a:endParaRPr lang="fr-FR" dirty="0"/>
          </a:p>
        </p:txBody>
      </p:sp>
      <p:pic>
        <p:nvPicPr>
          <p:cNvPr id="7" name="Espace réservé du contenu 6" descr="Afficher liste / exclus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20</a:t>
            </a:fld>
            <a:endParaRPr lang="fr-FR"/>
          </a:p>
        </p:txBody>
      </p:sp>
    </p:spTree>
    <p:extLst>
      <p:ext uri="{BB962C8B-B14F-4D97-AF65-F5344CB8AC3E}">
        <p14:creationId xmlns:p14="http://schemas.microsoft.com/office/powerpoint/2010/main" val="1505202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Schéma de remises en nature : si différent, il les redéfinit</a:t>
            </a:r>
            <a:r>
              <a:rPr lang="fr-FR" dirty="0" smtClean="0"/>
              <a:t>.</a:t>
            </a:r>
            <a:br>
              <a:rPr lang="fr-FR" dirty="0" smtClean="0"/>
            </a:br>
            <a:r>
              <a:rPr lang="fr-FR" dirty="0" smtClean="0"/>
              <a:t>VBN3</a:t>
            </a:r>
            <a:r>
              <a:rPr lang="fr-FR" dirty="0"/>
              <a:t/>
            </a:r>
            <a:br>
              <a:rPr lang="fr-FR" dirty="0"/>
            </a:br>
            <a:endParaRPr lang="fr-FR" dirty="0"/>
          </a:p>
        </p:txBody>
      </p:sp>
      <p:pic>
        <p:nvPicPr>
          <p:cNvPr id="7" name="Espace réservé du contenu 6" descr="Accès simplifié aux menu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21</a:t>
            </a:fld>
            <a:endParaRPr lang="fr-FR"/>
          </a:p>
        </p:txBody>
      </p:sp>
    </p:spTree>
    <p:extLst>
      <p:ext uri="{BB962C8B-B14F-4D97-AF65-F5344CB8AC3E}">
        <p14:creationId xmlns:p14="http://schemas.microsoft.com/office/powerpoint/2010/main" val="13822889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196752"/>
          </a:xfrm>
        </p:spPr>
        <p:txBody>
          <a:bodyPr/>
          <a:lstStyle/>
          <a:p>
            <a:r>
              <a:rPr lang="fr-FR" dirty="0"/>
              <a:t>Lorsque vous changez le type de commande client dans un document de vente qui a déjà été sauvegardé, les deux types de document de vente doivent appartenir à la même tranche de numéros.</a:t>
            </a:r>
            <a:br>
              <a:rPr lang="fr-FR" dirty="0"/>
            </a:br>
            <a:r>
              <a:rPr lang="fr-FR" dirty="0"/>
              <a:t>IMG SPRO Définir les tranches de numéros pour les documents de vente</a:t>
            </a:r>
          </a:p>
        </p:txBody>
      </p:sp>
      <p:pic>
        <p:nvPicPr>
          <p:cNvPr id="7" name="Espace réservé du contenu 6" descr="Gérer les intervalles de tranches de numéro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22</a:t>
            </a:fld>
            <a:endParaRPr lang="fr-FR"/>
          </a:p>
        </p:txBody>
      </p:sp>
    </p:spTree>
    <p:extLst>
      <p:ext uri="{BB962C8B-B14F-4D97-AF65-F5344CB8AC3E}">
        <p14:creationId xmlns:p14="http://schemas.microsoft.com/office/powerpoint/2010/main" val="1930015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214422"/>
          </a:xfrm>
        </p:spPr>
        <p:txBody>
          <a:bodyPr/>
          <a:lstStyle/>
          <a:p>
            <a:r>
              <a:rPr lang="fr-FR" b="1" dirty="0" smtClean="0">
                <a:solidFill>
                  <a:schemeClr val="tx2"/>
                </a:solidFill>
                <a:latin typeface="+mj-lt"/>
                <a:ea typeface="+mj-ea"/>
                <a:cs typeface="+mj-cs"/>
              </a:rPr>
              <a:t>Options dans le </a:t>
            </a:r>
            <a:r>
              <a:rPr lang="fr-FR" b="1" dirty="0" err="1" smtClean="0">
                <a:solidFill>
                  <a:schemeClr val="tx2"/>
                </a:solidFill>
                <a:latin typeface="+mj-lt"/>
                <a:ea typeface="+mj-ea"/>
                <a:cs typeface="+mj-cs"/>
              </a:rPr>
              <a:t>Customizing</a:t>
            </a:r>
            <a:r>
              <a:rPr lang="fr-FR" b="1" dirty="0" smtClean="0">
                <a:solidFill>
                  <a:schemeClr val="tx2"/>
                </a:solidFill>
                <a:latin typeface="+mj-lt"/>
                <a:ea typeface="+mj-ea"/>
                <a:cs typeface="+mj-cs"/>
              </a:rPr>
              <a:t/>
            </a:r>
            <a:br>
              <a:rPr lang="fr-FR" b="1" dirty="0" smtClean="0">
                <a:solidFill>
                  <a:schemeClr val="tx2"/>
                </a:solidFill>
                <a:latin typeface="+mj-lt"/>
                <a:ea typeface="+mj-ea"/>
                <a:cs typeface="+mj-cs"/>
              </a:rPr>
            </a:br>
            <a:r>
              <a:rPr lang="fr-FR" dirty="0" smtClean="0">
                <a:solidFill>
                  <a:schemeClr val="tx2"/>
                </a:solidFill>
                <a:latin typeface="+mj-lt"/>
                <a:ea typeface="+mj-ea"/>
                <a:cs typeface="+mj-cs"/>
              </a:rPr>
              <a:t/>
            </a:r>
            <a:br>
              <a:rPr lang="fr-FR" dirty="0" smtClean="0">
                <a:solidFill>
                  <a:schemeClr val="tx2"/>
                </a:solidFill>
                <a:latin typeface="+mj-lt"/>
                <a:ea typeface="+mj-ea"/>
                <a:cs typeface="+mj-cs"/>
              </a:rPr>
            </a:br>
            <a:endParaRPr lang="fr-FR" dirty="0"/>
          </a:p>
        </p:txBody>
      </p:sp>
      <p:sp>
        <p:nvSpPr>
          <p:cNvPr id="4" name="Espace réservé de la date 3"/>
          <p:cNvSpPr>
            <a:spLocks noGrp="1"/>
          </p:cNvSpPr>
          <p:nvPr>
            <p:ph type="dt" sz="half" idx="10"/>
          </p:nvPr>
        </p:nvSpPr>
        <p:spPr/>
        <p:txBody>
          <a:bodyPr/>
          <a:lstStyle/>
          <a:p>
            <a:pPr>
              <a:defRPr/>
            </a:pPr>
            <a:fld id="{9AEE13C4-94BA-4500-A838-F0F024078616}"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23</a:t>
            </a:fld>
            <a:endParaRPr lang="fr-FR"/>
          </a:p>
        </p:txBody>
      </p:sp>
      <p:pic>
        <p:nvPicPr>
          <p:cNvPr id="70658" name="Picture 2"/>
          <p:cNvPicPr>
            <a:picLocks noGrp="1" noChangeAspect="1" noChangeArrowheads="1"/>
          </p:cNvPicPr>
          <p:nvPr>
            <p:ph idx="1"/>
          </p:nvPr>
        </p:nvPicPr>
        <p:blipFill>
          <a:blip r:embed="rId2"/>
          <a:srcRect/>
          <a:stretch>
            <a:fillRect/>
          </a:stretch>
        </p:blipFill>
        <p:spPr bwMode="auto">
          <a:xfrm>
            <a:off x="803157" y="1412875"/>
            <a:ext cx="7393223" cy="4606925"/>
          </a:xfrm>
          <a:prstGeom prst="rect">
            <a:avLst/>
          </a:prstGeom>
          <a:noFill/>
          <a:ln w="57150" cap="flat" cmpd="sng">
            <a:noFill/>
            <a:prstDash val="solid"/>
            <a:miter lim="800000"/>
            <a:headEnd type="none" w="med" len="med"/>
            <a:tailEnd type="none" w="med" len="me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1200" dirty="0" smtClean="0">
                <a:solidFill>
                  <a:schemeClr val="tx2"/>
                </a:solidFill>
                <a:latin typeface="+mj-lt"/>
                <a:ea typeface="+mj-ea"/>
                <a:cs typeface="+mj-cs"/>
              </a:rPr>
              <a:t>Vous pouvez définir deux types de document alternatifs pour chaque type de document de vente dans le </a:t>
            </a:r>
            <a:r>
              <a:rPr lang="fr-FR" sz="1200" dirty="0" err="1" smtClean="0">
                <a:solidFill>
                  <a:schemeClr val="tx2"/>
                </a:solidFill>
                <a:latin typeface="+mj-lt"/>
                <a:ea typeface="+mj-ea"/>
                <a:cs typeface="+mj-cs"/>
              </a:rPr>
              <a:t>Customizing</a:t>
            </a:r>
            <a:r>
              <a:rPr lang="fr-FR" sz="1200" dirty="0" smtClean="0">
                <a:solidFill>
                  <a:schemeClr val="tx2"/>
                </a:solidFill>
                <a:latin typeface="+mj-lt"/>
                <a:ea typeface="+mj-ea"/>
                <a:cs typeface="+mj-cs"/>
              </a:rPr>
              <a:t> des types de document (utilisez les zones </a:t>
            </a:r>
            <a:r>
              <a:rPr lang="fr-FR" sz="1200" i="1" dirty="0" err="1" smtClean="0">
                <a:solidFill>
                  <a:schemeClr val="tx2"/>
                </a:solidFill>
                <a:latin typeface="+mj-lt"/>
                <a:ea typeface="+mj-ea"/>
                <a:cs typeface="+mj-cs"/>
              </a:rPr>
              <a:t>TypeDocVte</a:t>
            </a:r>
            <a:r>
              <a:rPr lang="fr-FR" sz="1200" i="1" dirty="0" smtClean="0">
                <a:solidFill>
                  <a:schemeClr val="tx2"/>
                </a:solidFill>
                <a:latin typeface="+mj-lt"/>
                <a:ea typeface="+mj-ea"/>
                <a:cs typeface="+mj-cs"/>
              </a:rPr>
              <a:t> </a:t>
            </a:r>
            <a:r>
              <a:rPr lang="fr-FR" sz="1200" i="1" dirty="0" err="1" smtClean="0">
                <a:solidFill>
                  <a:schemeClr val="tx2"/>
                </a:solidFill>
                <a:latin typeface="+mj-lt"/>
                <a:ea typeface="+mj-ea"/>
                <a:cs typeface="+mj-cs"/>
              </a:rPr>
              <a:t>altern</a:t>
            </a:r>
            <a:r>
              <a:rPr lang="fr-FR" sz="1200" i="1" dirty="0" smtClean="0">
                <a:solidFill>
                  <a:schemeClr val="tx2"/>
                </a:solidFill>
                <a:latin typeface="+mj-lt"/>
                <a:ea typeface="+mj-ea"/>
                <a:cs typeface="+mj-cs"/>
              </a:rPr>
              <a:t>. 1</a:t>
            </a:r>
            <a:r>
              <a:rPr lang="fr-FR" sz="1200" dirty="0" smtClean="0">
                <a:solidFill>
                  <a:schemeClr val="tx2"/>
                </a:solidFill>
                <a:latin typeface="+mj-lt"/>
                <a:ea typeface="+mj-ea"/>
                <a:cs typeface="+mj-cs"/>
              </a:rPr>
              <a:t> et </a:t>
            </a:r>
            <a:r>
              <a:rPr lang="fr-FR" sz="1200" i="1" dirty="0" err="1" smtClean="0">
                <a:solidFill>
                  <a:schemeClr val="tx2"/>
                </a:solidFill>
                <a:latin typeface="+mj-lt"/>
                <a:ea typeface="+mj-ea"/>
                <a:cs typeface="+mj-cs"/>
              </a:rPr>
              <a:t>TypeDocVte</a:t>
            </a:r>
            <a:r>
              <a:rPr lang="fr-FR" sz="1200" i="1" dirty="0" smtClean="0">
                <a:solidFill>
                  <a:schemeClr val="tx2"/>
                </a:solidFill>
                <a:latin typeface="+mj-lt"/>
                <a:ea typeface="+mj-ea"/>
                <a:cs typeface="+mj-cs"/>
              </a:rPr>
              <a:t> </a:t>
            </a:r>
            <a:r>
              <a:rPr lang="fr-FR" sz="1200" i="1" dirty="0" err="1" smtClean="0">
                <a:solidFill>
                  <a:schemeClr val="tx2"/>
                </a:solidFill>
                <a:latin typeface="+mj-lt"/>
                <a:ea typeface="+mj-ea"/>
                <a:cs typeface="+mj-cs"/>
              </a:rPr>
              <a:t>altern</a:t>
            </a:r>
            <a:r>
              <a:rPr lang="fr-FR" sz="1200" i="1" dirty="0" smtClean="0">
                <a:solidFill>
                  <a:schemeClr val="tx2"/>
                </a:solidFill>
                <a:latin typeface="+mj-lt"/>
                <a:ea typeface="+mj-ea"/>
                <a:cs typeface="+mj-cs"/>
              </a:rPr>
              <a:t>. 2</a:t>
            </a:r>
            <a:r>
              <a:rPr lang="fr-FR" sz="1200" dirty="0" smtClean="0">
                <a:solidFill>
                  <a:schemeClr val="tx2"/>
                </a:solidFill>
                <a:latin typeface="+mj-lt"/>
                <a:ea typeface="+mj-ea"/>
                <a:cs typeface="+mj-cs"/>
              </a:rPr>
              <a:t> ).</a:t>
            </a:r>
            <a:br>
              <a:rPr lang="fr-FR" sz="1200" dirty="0" smtClean="0">
                <a:solidFill>
                  <a:schemeClr val="tx2"/>
                </a:solidFill>
                <a:latin typeface="+mj-lt"/>
                <a:ea typeface="+mj-ea"/>
                <a:cs typeface="+mj-cs"/>
              </a:rPr>
            </a:br>
            <a:endParaRPr lang="fr-FR" sz="1200" dirty="0"/>
          </a:p>
        </p:txBody>
      </p:sp>
      <p:sp>
        <p:nvSpPr>
          <p:cNvPr id="4" name="Espace réservé de la date 3"/>
          <p:cNvSpPr>
            <a:spLocks noGrp="1"/>
          </p:cNvSpPr>
          <p:nvPr>
            <p:ph type="dt" sz="half" idx="10"/>
          </p:nvPr>
        </p:nvSpPr>
        <p:spPr/>
        <p:txBody>
          <a:bodyPr/>
          <a:lstStyle/>
          <a:p>
            <a:pPr>
              <a:defRPr/>
            </a:pPr>
            <a:fld id="{C60C2328-066D-46CB-8C7F-9AA551062635}"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24</a:t>
            </a:fld>
            <a:endParaRPr lang="fr-FR"/>
          </a:p>
        </p:txBody>
      </p:sp>
      <p:pic>
        <p:nvPicPr>
          <p:cNvPr id="69634" name="Picture 2"/>
          <p:cNvPicPr>
            <a:picLocks noGrp="1" noChangeAspect="1" noChangeArrowheads="1"/>
          </p:cNvPicPr>
          <p:nvPr>
            <p:ph idx="1"/>
          </p:nvPr>
        </p:nvPicPr>
        <p:blipFill>
          <a:blip r:embed="rId2"/>
          <a:srcRect/>
          <a:stretch>
            <a:fillRect/>
          </a:stretch>
        </p:blipFill>
        <p:spPr bwMode="auto">
          <a:xfrm>
            <a:off x="1374355" y="1412875"/>
            <a:ext cx="6250828" cy="4606925"/>
          </a:xfrm>
          <a:prstGeom prst="rect">
            <a:avLst/>
          </a:prstGeom>
          <a:noFill/>
          <a:ln w="57150" cap="flat" cmpd="sng">
            <a:noFill/>
            <a:prstDash val="solid"/>
            <a:miter lim="800000"/>
            <a:headEnd type="none" w="med" len="med"/>
            <a:tailEnd type="none" w="med" len="med"/>
          </a:ln>
          <a:effectLst/>
        </p:spPr>
      </p:pic>
      <p:sp>
        <p:nvSpPr>
          <p:cNvPr id="3" name="Rectangle 2"/>
          <p:cNvSpPr/>
          <p:nvPr/>
        </p:nvSpPr>
        <p:spPr bwMode="auto">
          <a:xfrm>
            <a:off x="395536" y="3429000"/>
            <a:ext cx="2376264" cy="1728192"/>
          </a:xfrm>
          <a:prstGeom prst="rect">
            <a:avLst/>
          </a:prstGeom>
          <a:noFill/>
          <a:ln w="57150" cap="flat" cmpd="sng" algn="ctr">
            <a:solidFill>
              <a:srgbClr val="80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Verdana" pitchFamily="34" charset="0"/>
              <a:cs typeface="Arial"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1200" dirty="0" smtClean="0">
                <a:solidFill>
                  <a:schemeClr val="tx2"/>
                </a:solidFill>
                <a:latin typeface="+mj-lt"/>
                <a:ea typeface="+mj-ea"/>
                <a:cs typeface="+mj-cs"/>
              </a:rPr>
              <a:t>Notez que vous ne pouvez sélectionner les types de document de vente alternatifs pendant le traitement du document que si vous avez géré les zones concernées dans le </a:t>
            </a:r>
            <a:r>
              <a:rPr lang="fr-FR" sz="1200" dirty="0" err="1" smtClean="0">
                <a:solidFill>
                  <a:schemeClr val="tx2"/>
                </a:solidFill>
                <a:latin typeface="+mj-lt"/>
                <a:ea typeface="+mj-ea"/>
                <a:cs typeface="+mj-cs"/>
              </a:rPr>
              <a:t>Customizing</a:t>
            </a:r>
            <a:r>
              <a:rPr lang="fr-FR" sz="1200" dirty="0" smtClean="0">
                <a:solidFill>
                  <a:schemeClr val="tx2"/>
                </a:solidFill>
                <a:latin typeface="+mj-lt"/>
                <a:ea typeface="+mj-ea"/>
                <a:cs typeface="+mj-cs"/>
              </a:rPr>
              <a:t> pour ce type de document de vente particulier.</a:t>
            </a:r>
            <a:endParaRPr lang="fr-FR" sz="1200" dirty="0"/>
          </a:p>
        </p:txBody>
      </p:sp>
      <p:sp>
        <p:nvSpPr>
          <p:cNvPr id="4" name="Espace réservé de la date 3"/>
          <p:cNvSpPr>
            <a:spLocks noGrp="1"/>
          </p:cNvSpPr>
          <p:nvPr>
            <p:ph type="dt" sz="half" idx="10"/>
          </p:nvPr>
        </p:nvSpPr>
        <p:spPr/>
        <p:txBody>
          <a:bodyPr/>
          <a:lstStyle/>
          <a:p>
            <a:pPr>
              <a:defRPr/>
            </a:pPr>
            <a:fld id="{13EA1B9F-94EC-4BE5-A746-221A870DE937}"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25</a:t>
            </a:fld>
            <a:endParaRPr lang="fr-FR"/>
          </a:p>
        </p:txBody>
      </p:sp>
      <p:pic>
        <p:nvPicPr>
          <p:cNvPr id="71682" name="Picture 2"/>
          <p:cNvPicPr>
            <a:picLocks noGrp="1" noChangeAspect="1" noChangeArrowheads="1"/>
          </p:cNvPicPr>
          <p:nvPr>
            <p:ph idx="1"/>
          </p:nvPr>
        </p:nvPicPr>
        <p:blipFill>
          <a:blip r:embed="rId2"/>
          <a:srcRect/>
          <a:stretch>
            <a:fillRect/>
          </a:stretch>
        </p:blipFill>
        <p:spPr bwMode="auto">
          <a:xfrm>
            <a:off x="1342989" y="1412875"/>
            <a:ext cx="6313559" cy="4606925"/>
          </a:xfrm>
          <a:prstGeom prst="rect">
            <a:avLst/>
          </a:prstGeom>
          <a:noFill/>
          <a:ln w="57150" cap="flat" cmpd="sng">
            <a:noFill/>
            <a:prstDash val="solid"/>
            <a:miter lim="800000"/>
            <a:headEnd type="none" w="med" len="med"/>
            <a:tailEnd type="none" w="med" len="me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système effectue certains contrôles sur les types de document de vente que vous avez définis comme alternatifs dans le </a:t>
            </a:r>
            <a:r>
              <a:rPr lang="fr-FR" dirty="0" err="1"/>
              <a:t>Customizing</a:t>
            </a:r>
            <a:r>
              <a:rPr lang="fr-FR" dirty="0"/>
              <a:t>. </a:t>
            </a:r>
            <a:br>
              <a:rPr lang="fr-FR" dirty="0"/>
            </a:br>
            <a:endParaRPr lang="fr-FR" dirty="0"/>
          </a:p>
        </p:txBody>
      </p:sp>
      <p:pic>
        <p:nvPicPr>
          <p:cNvPr id="7" name="Espace réservé du contenu 6" descr="Modifier Cde interco Pharma 1005575 : données d'en-têt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26</a:t>
            </a:fld>
            <a:endParaRPr lang="fr-FR"/>
          </a:p>
        </p:txBody>
      </p:sp>
    </p:spTree>
    <p:extLst>
      <p:ext uri="{BB962C8B-B14F-4D97-AF65-F5344CB8AC3E}">
        <p14:creationId xmlns:p14="http://schemas.microsoft.com/office/powerpoint/2010/main" val="4173614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Seuls les types de document qui passent ces contrôles avec succès peuvent être configurés comme documents alternatifs.</a:t>
            </a:r>
            <a:endParaRPr lang="fr-FR" dirty="0"/>
          </a:p>
        </p:txBody>
      </p:sp>
      <p:pic>
        <p:nvPicPr>
          <p:cNvPr id="7" name="Espace réservé du contenu 6"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27</a:t>
            </a:fld>
            <a:endParaRPr lang="fr-FR"/>
          </a:p>
        </p:txBody>
      </p:sp>
    </p:spTree>
    <p:extLst>
      <p:ext uri="{BB962C8B-B14F-4D97-AF65-F5344CB8AC3E}">
        <p14:creationId xmlns:p14="http://schemas.microsoft.com/office/powerpoint/2010/main" val="589752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340768"/>
          </a:xfrm>
        </p:spPr>
        <p:txBody>
          <a:bodyPr/>
          <a:lstStyle/>
          <a:p>
            <a:r>
              <a:rPr lang="fr-FR" dirty="0"/>
              <a:t>Les types de document de vente suivants peuvent être utilisés : appels d'offres (catégorie A), offres (catégorie B), ordres (catégorie C), contrats (catégorie G), retours (catégorie H), livraisons gratuites (catégorie I), notes de crédit et notes de débit.</a:t>
            </a:r>
            <a:br>
              <a:rPr lang="fr-FR" dirty="0"/>
            </a:br>
            <a:endParaRPr lang="fr-FR" dirty="0"/>
          </a:p>
        </p:txBody>
      </p:sp>
      <p:pic>
        <p:nvPicPr>
          <p:cNvPr id="7" name="Espace réservé du contenu 6" descr="Afficher vue &quot;Gestion des types de commande client&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28</a:t>
            </a:fld>
            <a:endParaRPr lang="fr-FR"/>
          </a:p>
        </p:txBody>
      </p:sp>
      <p:cxnSp>
        <p:nvCxnSpPr>
          <p:cNvPr id="9" name="Connecteur droit avec flèche 8"/>
          <p:cNvCxnSpPr/>
          <p:nvPr/>
        </p:nvCxnSpPr>
        <p:spPr bwMode="auto">
          <a:xfrm flipV="1">
            <a:off x="-756592" y="2708920"/>
            <a:ext cx="2088232" cy="1584176"/>
          </a:xfrm>
          <a:prstGeom prst="straightConnector1">
            <a:avLst/>
          </a:prstGeom>
          <a:noFill/>
          <a:ln w="57150" cap="flat" cmpd="sng" algn="ctr">
            <a:solidFill>
              <a:srgbClr val="800000"/>
            </a:solidFill>
            <a:prstDash val="solid"/>
            <a:round/>
            <a:headEnd type="none" w="med" len="med"/>
            <a:tailEnd type="arrow"/>
          </a:ln>
          <a:effectLst/>
        </p:spPr>
      </p:cxnSp>
    </p:spTree>
    <p:extLst>
      <p:ext uri="{BB962C8B-B14F-4D97-AF65-F5344CB8AC3E}">
        <p14:creationId xmlns:p14="http://schemas.microsoft.com/office/powerpoint/2010/main" val="33622784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Options du </a:t>
            </a:r>
            <a:r>
              <a:rPr lang="fr-FR" dirty="0" err="1"/>
              <a:t>Customizing</a:t>
            </a:r>
            <a:r>
              <a:rPr lang="fr-FR" dirty="0"/>
              <a:t> des types de document de vente :</a:t>
            </a:r>
            <a:br>
              <a:rPr lang="fr-FR" dirty="0"/>
            </a:br>
            <a:endParaRPr lang="fr-FR" dirty="0"/>
          </a:p>
        </p:txBody>
      </p:sp>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29</a:t>
            </a:fld>
            <a:endParaRPr lang="fr-FR"/>
          </a:p>
        </p:txBody>
      </p:sp>
      <p:pic>
        <p:nvPicPr>
          <p:cNvPr id="7" name="Espace réservé du contenu 6" descr="Afficher vue &quot;Gestion des types de commande client&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Tree>
    <p:extLst>
      <p:ext uri="{BB962C8B-B14F-4D97-AF65-F5344CB8AC3E}">
        <p14:creationId xmlns:p14="http://schemas.microsoft.com/office/powerpoint/2010/main" val="1904371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285860"/>
          </a:xfrm>
        </p:spPr>
        <p:txBody>
          <a:bodyPr/>
          <a:lstStyle/>
          <a:p>
            <a:r>
              <a:rPr lang="fr-FR" b="1" dirty="0" smtClean="0">
                <a:solidFill>
                  <a:schemeClr val="tx2"/>
                </a:solidFill>
                <a:latin typeface="+mj-lt"/>
                <a:ea typeface="+mj-ea"/>
                <a:cs typeface="+mj-cs"/>
              </a:rPr>
              <a:t>Utilisation</a:t>
            </a:r>
            <a:br>
              <a:rPr lang="fr-FR" b="1" dirty="0" smtClean="0">
                <a:solidFill>
                  <a:schemeClr val="tx2"/>
                </a:solidFill>
                <a:latin typeface="+mj-lt"/>
                <a:ea typeface="+mj-ea"/>
                <a:cs typeface="+mj-cs"/>
              </a:rPr>
            </a:br>
            <a:r>
              <a:rPr lang="fr-FR" dirty="0" smtClean="0">
                <a:solidFill>
                  <a:schemeClr val="tx2"/>
                </a:solidFill>
                <a:latin typeface="+mj-lt"/>
                <a:ea typeface="+mj-ea"/>
                <a:cs typeface="+mj-cs"/>
              </a:rPr>
              <a:t>Dans le cadre des ventes par téléphone, il arrive fréquemment que vous ne sachiez pas en début d’appel si le client souhaite juste obtenir une proposition chiffrée ou passer une commande.</a:t>
            </a:r>
            <a:endParaRPr lang="fr-FR" dirty="0"/>
          </a:p>
        </p:txBody>
      </p:sp>
      <p:sp>
        <p:nvSpPr>
          <p:cNvPr id="4" name="Espace réservé de la date 3"/>
          <p:cNvSpPr>
            <a:spLocks noGrp="1"/>
          </p:cNvSpPr>
          <p:nvPr>
            <p:ph type="dt" sz="half" idx="10"/>
          </p:nvPr>
        </p:nvSpPr>
        <p:spPr/>
        <p:txBody>
          <a:bodyPr/>
          <a:lstStyle/>
          <a:p>
            <a:pPr>
              <a:defRPr/>
            </a:pPr>
            <a:fld id="{5D3C3805-96E9-44DA-8E2F-25BC61C8EBF3}"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3</a:t>
            </a:fld>
            <a:endParaRPr lang="fr-FR"/>
          </a:p>
        </p:txBody>
      </p:sp>
      <p:pic>
        <p:nvPicPr>
          <p:cNvPr id="66562" name="Picture 2"/>
          <p:cNvPicPr>
            <a:picLocks noGrp="1" noChangeAspect="1" noChangeArrowheads="1"/>
          </p:cNvPicPr>
          <p:nvPr>
            <p:ph sz="half" idx="1"/>
          </p:nvPr>
        </p:nvPicPr>
        <p:blipFill>
          <a:blip r:embed="rId2"/>
          <a:srcRect/>
          <a:stretch>
            <a:fillRect/>
          </a:stretch>
        </p:blipFill>
        <p:spPr bwMode="auto">
          <a:xfrm>
            <a:off x="179388" y="2250349"/>
            <a:ext cx="4243387" cy="2931976"/>
          </a:xfrm>
          <a:prstGeom prst="rect">
            <a:avLst/>
          </a:prstGeom>
          <a:noFill/>
          <a:ln w="57150" cap="flat" cmpd="sng">
            <a:noFill/>
            <a:prstDash val="solid"/>
            <a:miter lim="800000"/>
            <a:headEnd type="none" w="med" len="med"/>
            <a:tailEnd type="none" w="med" len="med"/>
          </a:ln>
          <a:effectLst/>
        </p:spPr>
      </p:pic>
      <p:pic>
        <p:nvPicPr>
          <p:cNvPr id="66563" name="Picture 3"/>
          <p:cNvPicPr>
            <a:picLocks noGrp="1" noChangeAspect="1" noChangeArrowheads="1"/>
          </p:cNvPicPr>
          <p:nvPr>
            <p:ph sz="half" idx="2"/>
          </p:nvPr>
        </p:nvPicPr>
        <p:blipFill>
          <a:blip r:embed="rId3"/>
          <a:srcRect/>
          <a:stretch>
            <a:fillRect/>
          </a:stretch>
        </p:blipFill>
        <p:spPr bwMode="auto">
          <a:xfrm>
            <a:off x="4575175" y="1977506"/>
            <a:ext cx="4244975" cy="3477662"/>
          </a:xfrm>
          <a:prstGeom prst="rect">
            <a:avLst/>
          </a:prstGeom>
          <a:noFill/>
          <a:ln w="57150" cap="flat" cmpd="sng">
            <a:noFill/>
            <a:prstDash val="solid"/>
            <a:miter lim="800000"/>
            <a:headEnd type="none" w="med" len="med"/>
            <a:tailEnd type="none" w="med" len="me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type de document de vente ne doit pas être bloqué (zone </a:t>
            </a:r>
            <a:r>
              <a:rPr lang="fr-FR" i="1" dirty="0"/>
              <a:t>Blocage du document de vente</a:t>
            </a:r>
            <a:r>
              <a:rPr lang="fr-FR" dirty="0"/>
              <a:t>). </a:t>
            </a:r>
            <a:br>
              <a:rPr lang="fr-FR" dirty="0"/>
            </a:br>
            <a:endParaRPr lang="fr-FR" dirty="0"/>
          </a:p>
        </p:txBody>
      </p:sp>
      <p:pic>
        <p:nvPicPr>
          <p:cNvPr id="7" name="Espace réservé du contenu 6" descr="Blocage du document de vente (2)    3 Entrées trouvé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64652" y="1412875"/>
            <a:ext cx="4270233"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30</a:t>
            </a:fld>
            <a:endParaRPr lang="fr-FR"/>
          </a:p>
        </p:txBody>
      </p:sp>
    </p:spTree>
    <p:extLst>
      <p:ext uri="{BB962C8B-B14F-4D97-AF65-F5344CB8AC3E}">
        <p14:creationId xmlns:p14="http://schemas.microsoft.com/office/powerpoint/2010/main" val="30614116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type de document de vente ne doit pas avoir de code (zone </a:t>
            </a:r>
            <a:r>
              <a:rPr lang="fr-FR" i="1" dirty="0"/>
              <a:t>Code</a:t>
            </a:r>
            <a:r>
              <a:rPr lang="fr-FR" dirty="0"/>
              <a:t>). </a:t>
            </a:r>
            <a:br>
              <a:rPr lang="fr-FR" dirty="0"/>
            </a:br>
            <a:endParaRPr lang="fr-FR" dirty="0"/>
          </a:p>
        </p:txBody>
      </p:sp>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31</a:t>
            </a:fld>
            <a:endParaRPr lang="fr-FR"/>
          </a:p>
        </p:txBody>
      </p:sp>
      <p:pic>
        <p:nvPicPr>
          <p:cNvPr id="7" name="Espace réservé du contenu 6" descr="Afficher vue &quot;Gestion des types de commande client&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Tree>
    <p:extLst>
      <p:ext uri="{BB962C8B-B14F-4D97-AF65-F5344CB8AC3E}">
        <p14:creationId xmlns:p14="http://schemas.microsoft.com/office/powerpoint/2010/main" val="27482576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124744"/>
          </a:xfrm>
        </p:spPr>
        <p:txBody>
          <a:bodyPr/>
          <a:lstStyle/>
          <a:p>
            <a:r>
              <a:rPr lang="fr-FR" dirty="0"/>
              <a:t>Les valeurs des zones </a:t>
            </a:r>
            <a:r>
              <a:rPr lang="fr-FR" i="1" dirty="0" err="1"/>
              <a:t>Sect.act.Poste</a:t>
            </a:r>
            <a:r>
              <a:rPr lang="fr-FR" dirty="0"/>
              <a:t> doivent correspondre pour les deux types (le secteur d'activité dans l'en-tête du document de vente est valable pour tous les postes).</a:t>
            </a:r>
            <a:br>
              <a:rPr lang="fr-FR" dirty="0"/>
            </a:br>
            <a:endParaRPr lang="fr-FR" dirty="0"/>
          </a:p>
        </p:txBody>
      </p:sp>
      <p:pic>
        <p:nvPicPr>
          <p:cNvPr id="7" name="Espace réservé du contenu 6" descr="Afficher vue &quot;Gestion des types de commande client&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32</a:t>
            </a:fld>
            <a:endParaRPr lang="fr-FR"/>
          </a:p>
        </p:txBody>
      </p:sp>
      <p:cxnSp>
        <p:nvCxnSpPr>
          <p:cNvPr id="9" name="Connecteur droit avec flèche 8"/>
          <p:cNvCxnSpPr/>
          <p:nvPr/>
        </p:nvCxnSpPr>
        <p:spPr bwMode="auto">
          <a:xfrm flipH="1" flipV="1">
            <a:off x="3347864" y="3789040"/>
            <a:ext cx="2304256" cy="1008112"/>
          </a:xfrm>
          <a:prstGeom prst="straightConnector1">
            <a:avLst/>
          </a:prstGeom>
          <a:noFill/>
          <a:ln w="57150" cap="flat" cmpd="sng" algn="ctr">
            <a:solidFill>
              <a:srgbClr val="800000"/>
            </a:solidFill>
            <a:prstDash val="solid"/>
            <a:round/>
            <a:headEnd type="none" w="med" len="med"/>
            <a:tailEnd type="arrow"/>
          </a:ln>
          <a:effectLst/>
        </p:spPr>
      </p:cxnSp>
    </p:spTree>
    <p:extLst>
      <p:ext uri="{BB962C8B-B14F-4D97-AF65-F5344CB8AC3E}">
        <p14:creationId xmlns:p14="http://schemas.microsoft.com/office/powerpoint/2010/main" val="17734767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types de document doivent avoir les mêmes :</a:t>
            </a:r>
            <a:br>
              <a:rPr lang="fr-FR" dirty="0"/>
            </a:br>
            <a:endParaRPr lang="fr-FR" dirty="0"/>
          </a:p>
        </p:txBody>
      </p:sp>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33</a:t>
            </a:fld>
            <a:endParaRPr lang="fr-FR"/>
          </a:p>
        </p:txBody>
      </p:sp>
      <p:pic>
        <p:nvPicPr>
          <p:cNvPr id="7" name="Espace réservé du contenu 6" descr="Afficher vue &quot;Gestion des types de commande client&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Tree>
    <p:extLst>
      <p:ext uri="{BB962C8B-B14F-4D97-AF65-F5344CB8AC3E}">
        <p14:creationId xmlns:p14="http://schemas.microsoft.com/office/powerpoint/2010/main" val="24403517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Schéma de </a:t>
            </a:r>
            <a:r>
              <a:rPr lang="fr-FR" dirty="0"/>
              <a:t>couverture IMG SPRO Définir et affecter schémas de couverture </a:t>
            </a:r>
            <a:r>
              <a:rPr lang="fr-FR" dirty="0"/>
              <a:t/>
            </a:r>
            <a:br>
              <a:rPr lang="fr-FR" dirty="0"/>
            </a:br>
            <a:endParaRPr lang="fr-FR" dirty="0"/>
          </a:p>
        </p:txBody>
      </p:sp>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34</a:t>
            </a:fld>
            <a:endParaRPr lang="fr-FR"/>
          </a:p>
        </p:txBody>
      </p:sp>
      <p:pic>
        <p:nvPicPr>
          <p:cNvPr id="9" name="Espace réservé du contenu 8" descr="Afficher vue &quot;Gestion des risques : pilotage document&quot;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Tree>
    <p:extLst>
      <p:ext uri="{BB962C8B-B14F-4D97-AF65-F5344CB8AC3E}">
        <p14:creationId xmlns:p14="http://schemas.microsoft.com/office/powerpoint/2010/main" val="3298355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IMG SPRO Définir et affecter schémas de couverture</a:t>
            </a:r>
          </a:p>
        </p:txBody>
      </p:sp>
      <p:pic>
        <p:nvPicPr>
          <p:cNvPr id="7" name="Espace réservé du contenu 6"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35</a:t>
            </a:fld>
            <a:endParaRPr lang="fr-FR"/>
          </a:p>
        </p:txBody>
      </p:sp>
    </p:spTree>
    <p:extLst>
      <p:ext uri="{BB962C8B-B14F-4D97-AF65-F5344CB8AC3E}">
        <p14:creationId xmlns:p14="http://schemas.microsoft.com/office/powerpoint/2010/main" val="30939477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Schéma </a:t>
            </a:r>
            <a:r>
              <a:rPr lang="fr-FR" dirty="0" smtClean="0"/>
              <a:t>partenaire</a:t>
            </a:r>
            <a:br>
              <a:rPr lang="fr-FR" dirty="0" smtClean="0"/>
            </a:br>
            <a:r>
              <a:rPr lang="fr-FR" dirty="0" smtClean="0"/>
              <a:t> </a:t>
            </a:r>
            <a:r>
              <a:rPr lang="fr-FR" dirty="0"/>
              <a:t/>
            </a:r>
            <a:br>
              <a:rPr lang="fr-FR" dirty="0"/>
            </a:br>
            <a:r>
              <a:rPr lang="fr-FR" dirty="0"/>
              <a:t>IMG SPRO Paramétrer détermination du partenaire</a:t>
            </a:r>
          </a:p>
        </p:txBody>
      </p:sp>
      <p:pic>
        <p:nvPicPr>
          <p:cNvPr id="7" name="Espace réservé du contenu 6" descr="Afficher vue &quot;Affectat.schéma parten.&quot;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36</a:t>
            </a:fld>
            <a:endParaRPr lang="fr-FR"/>
          </a:p>
        </p:txBody>
      </p:sp>
    </p:spTree>
    <p:extLst>
      <p:ext uri="{BB962C8B-B14F-4D97-AF65-F5344CB8AC3E}">
        <p14:creationId xmlns:p14="http://schemas.microsoft.com/office/powerpoint/2010/main" val="21330081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Schéma de textes </a:t>
            </a:r>
            <a:r>
              <a:rPr lang="fr-FR" dirty="0" err="1" smtClean="0"/>
              <a:t>img</a:t>
            </a:r>
            <a:r>
              <a:rPr lang="fr-FR" dirty="0" smtClean="0"/>
              <a:t> </a:t>
            </a:r>
            <a:r>
              <a:rPr lang="fr-FR" dirty="0" err="1" smtClean="0"/>
              <a:t>spro</a:t>
            </a:r>
            <a:r>
              <a:rPr lang="fr-FR" dirty="0"/>
              <a:t> Définir et affecter les schémas texte</a:t>
            </a:r>
            <a:r>
              <a:rPr lang="fr-FR" dirty="0"/>
              <a:t/>
            </a:r>
            <a:br>
              <a:rPr lang="fr-FR" dirty="0"/>
            </a:br>
            <a:endParaRPr lang="fr-FR" dirty="0"/>
          </a:p>
        </p:txBody>
      </p:sp>
      <p:pic>
        <p:nvPicPr>
          <p:cNvPr id="7" name="Espace réservé du contenu 6" descr="Afficher vue &quot;Doc.comm., en-tête Affect. sch. textes&quot;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37</a:t>
            </a:fld>
            <a:endParaRPr lang="fr-FR"/>
          </a:p>
        </p:txBody>
      </p:sp>
    </p:spTree>
    <p:extLst>
      <p:ext uri="{BB962C8B-B14F-4D97-AF65-F5344CB8AC3E}">
        <p14:creationId xmlns:p14="http://schemas.microsoft.com/office/powerpoint/2010/main" val="37468712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Procédure de statut </a:t>
            </a:r>
            <a:r>
              <a:rPr lang="fr-FR" dirty="0"/>
              <a:t> SPRO IMG Définir et affecter schéma statut</a:t>
            </a:r>
            <a:r>
              <a:rPr lang="fr-FR" dirty="0"/>
              <a:t/>
            </a:r>
            <a:br>
              <a:rPr lang="fr-FR" dirty="0"/>
            </a:br>
            <a:endParaRPr lang="fr-FR" dirty="0"/>
          </a:p>
        </p:txBody>
      </p:sp>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38</a:t>
            </a:fld>
            <a:endParaRPr lang="fr-FR"/>
          </a:p>
        </p:txBody>
      </p:sp>
      <p:pic>
        <p:nvPicPr>
          <p:cNvPr id="10" name="Espace réservé du contenu 9"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Tree>
    <p:extLst>
      <p:ext uri="{BB962C8B-B14F-4D97-AF65-F5344CB8AC3E}">
        <p14:creationId xmlns:p14="http://schemas.microsoft.com/office/powerpoint/2010/main" val="42132526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Type de hiérarchie pour calculer le </a:t>
            </a:r>
            <a:r>
              <a:rPr lang="fr-FR" dirty="0"/>
              <a:t>prix IMG SPRO Définir et affecter les schémas de calcul </a:t>
            </a:r>
            <a:r>
              <a:rPr lang="fr-FR" dirty="0"/>
              <a:t/>
            </a:r>
            <a:br>
              <a:rPr lang="fr-FR" dirty="0"/>
            </a:br>
            <a:endParaRPr lang="fr-FR" dirty="0"/>
          </a:p>
        </p:txBody>
      </p:sp>
      <p:pic>
        <p:nvPicPr>
          <p:cNvPr id="7" name="Espace réservé du contenu 6" descr="Afficher vue &quot;Documents de vente: Types - schémas document&quot;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39</a:t>
            </a:fld>
            <a:endParaRPr lang="fr-FR"/>
          </a:p>
        </p:txBody>
      </p:sp>
    </p:spTree>
    <p:extLst>
      <p:ext uri="{BB962C8B-B14F-4D97-AF65-F5344CB8AC3E}">
        <p14:creationId xmlns:p14="http://schemas.microsoft.com/office/powerpoint/2010/main" val="1598186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1200" dirty="0" smtClean="0">
                <a:solidFill>
                  <a:schemeClr val="tx2"/>
                </a:solidFill>
                <a:latin typeface="+mj-lt"/>
                <a:ea typeface="+mj-ea"/>
                <a:cs typeface="+mj-cs"/>
              </a:rPr>
              <a:t>Vous pouvez modifier le type du document de vente pendant sa réalisation, ce qui vous permet, par exemple, de créer un appel d’offres </a:t>
            </a:r>
            <a:r>
              <a:rPr lang="fr-FR" sz="1200" dirty="0" smtClean="0">
                <a:solidFill>
                  <a:schemeClr val="tx2"/>
                </a:solidFill>
                <a:latin typeface="+mj-lt"/>
                <a:ea typeface="+mj-ea"/>
                <a:cs typeface="+mj-cs"/>
              </a:rPr>
              <a:t>(VA11) et </a:t>
            </a:r>
            <a:r>
              <a:rPr lang="fr-FR" sz="1200" dirty="0" smtClean="0">
                <a:solidFill>
                  <a:schemeClr val="tx2"/>
                </a:solidFill>
                <a:latin typeface="+mj-lt"/>
                <a:ea typeface="+mj-ea"/>
                <a:cs typeface="+mj-cs"/>
              </a:rPr>
              <a:t>de transformer plus tard en offre </a:t>
            </a:r>
            <a:r>
              <a:rPr lang="fr-FR" sz="1200" dirty="0" smtClean="0">
                <a:solidFill>
                  <a:schemeClr val="tx2"/>
                </a:solidFill>
                <a:latin typeface="+mj-lt"/>
                <a:ea typeface="+mj-ea"/>
                <a:cs typeface="+mj-cs"/>
              </a:rPr>
              <a:t>(VA21) ou </a:t>
            </a:r>
            <a:r>
              <a:rPr lang="fr-FR" sz="1200" dirty="0" smtClean="0">
                <a:solidFill>
                  <a:schemeClr val="tx2"/>
                </a:solidFill>
                <a:latin typeface="+mj-lt"/>
                <a:ea typeface="+mj-ea"/>
                <a:cs typeface="+mj-cs"/>
              </a:rPr>
              <a:t>de convertir un appel d'offre qui a été sauvegardé en commande client </a:t>
            </a:r>
            <a:r>
              <a:rPr lang="fr-FR" sz="1200" dirty="0" smtClean="0">
                <a:solidFill>
                  <a:schemeClr val="tx2"/>
                </a:solidFill>
                <a:latin typeface="+mj-lt"/>
                <a:ea typeface="+mj-ea"/>
                <a:cs typeface="+mj-cs"/>
              </a:rPr>
              <a:t>standard (VA01).</a:t>
            </a:r>
            <a:endParaRPr lang="fr-FR" sz="1200" dirty="0"/>
          </a:p>
        </p:txBody>
      </p:sp>
      <p:pic>
        <p:nvPicPr>
          <p:cNvPr id="3" name="Espace réservé du contenu 2" descr="Créer demande d'offre : écran initia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5" name="Espace réservé de la date 4"/>
          <p:cNvSpPr>
            <a:spLocks noGrp="1"/>
          </p:cNvSpPr>
          <p:nvPr>
            <p:ph type="dt" sz="half" idx="10"/>
          </p:nvPr>
        </p:nvSpPr>
        <p:spPr/>
        <p:txBody>
          <a:bodyPr/>
          <a:lstStyle/>
          <a:p>
            <a:pPr>
              <a:defRPr/>
            </a:pPr>
            <a:fld id="{5D887B1D-A992-4647-BC4F-E395C3FA1E1D}" type="datetime1">
              <a:rPr lang="fr-FR" smtClean="0"/>
              <a:t>04/01/2013</a:t>
            </a:fld>
            <a:endParaRPr lang="fr-FR"/>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7" name="Espace réservé du numéro de diapositive 6"/>
          <p:cNvSpPr>
            <a:spLocks noGrp="1"/>
          </p:cNvSpPr>
          <p:nvPr>
            <p:ph type="sldNum" sz="quarter" idx="12"/>
          </p:nvPr>
        </p:nvSpPr>
        <p:spPr/>
        <p:txBody>
          <a:bodyPr/>
          <a:lstStyle/>
          <a:p>
            <a:pPr>
              <a:defRPr/>
            </a:pPr>
            <a:fld id="{39D49956-FC86-485D-B9B1-489B836C6529}" type="slidenum">
              <a:rPr lang="fr-FR" smtClean="0"/>
              <a:pPr>
                <a:defRPr/>
              </a:pPr>
              <a:t>4</a:t>
            </a:fld>
            <a:endParaRPr lang="fr-F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Type de calendrier de facturation/ de plan de </a:t>
            </a:r>
            <a:r>
              <a:rPr lang="fr-FR" dirty="0" smtClean="0"/>
              <a:t>facturation </a:t>
            </a:r>
            <a:r>
              <a:rPr lang="fr-FR" dirty="0" err="1" smtClean="0"/>
              <a:t>img</a:t>
            </a:r>
            <a:r>
              <a:rPr lang="fr-FR" dirty="0"/>
              <a:t> </a:t>
            </a:r>
            <a:r>
              <a:rPr lang="fr-FR" dirty="0" err="1"/>
              <a:t>spro</a:t>
            </a:r>
            <a:r>
              <a:rPr lang="fr-FR" dirty="0"/>
              <a:t> Affecter type de plan de </a:t>
            </a:r>
            <a:r>
              <a:rPr lang="fr-FR" dirty="0" err="1"/>
              <a:t>fact</a:t>
            </a:r>
            <a:r>
              <a:rPr lang="fr-FR" dirty="0"/>
              <a:t>. au type de doc. de vente </a:t>
            </a:r>
            <a:r>
              <a:rPr lang="fr-FR" dirty="0"/>
              <a:t/>
            </a:r>
            <a:br>
              <a:rPr lang="fr-FR" dirty="0"/>
            </a:br>
            <a:endParaRPr lang="fr-FR" dirty="0"/>
          </a:p>
        </p:txBody>
      </p:sp>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40</a:t>
            </a:fld>
            <a:endParaRPr lang="fr-FR"/>
          </a:p>
        </p:txBody>
      </p:sp>
      <p:pic>
        <p:nvPicPr>
          <p:cNvPr id="9" name="Espace réservé du contenu 8"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Tree>
    <p:extLst>
      <p:ext uri="{BB962C8B-B14F-4D97-AF65-F5344CB8AC3E}">
        <p14:creationId xmlns:p14="http://schemas.microsoft.com/office/powerpoint/2010/main" val="25593536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suite</a:t>
            </a:r>
            <a:endParaRPr lang="fr-FR" dirty="0"/>
          </a:p>
        </p:txBody>
      </p:sp>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41</a:t>
            </a:fld>
            <a:endParaRPr lang="fr-FR"/>
          </a:p>
        </p:txBody>
      </p:sp>
      <p:pic>
        <p:nvPicPr>
          <p:cNvPr id="9" name="Espace réservé du contenu 8" descr="Afficher vue &quot;Gérer affectation type calendrier - type document de ve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Tree>
    <p:extLst>
      <p:ext uri="{BB962C8B-B14F-4D97-AF65-F5344CB8AC3E}">
        <p14:creationId xmlns:p14="http://schemas.microsoft.com/office/powerpoint/2010/main" val="33919222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196752"/>
          </a:xfrm>
        </p:spPr>
        <p:txBody>
          <a:bodyPr/>
          <a:lstStyle/>
          <a:p>
            <a:r>
              <a:rPr lang="fr-FR" dirty="0"/>
              <a:t>Schéma de planification de carte de </a:t>
            </a:r>
            <a:r>
              <a:rPr lang="fr-FR" dirty="0"/>
              <a:t>paiement </a:t>
            </a:r>
            <a:r>
              <a:rPr lang="fr-FR" dirty="0" smtClean="0"/>
              <a:t/>
            </a:r>
            <a:br>
              <a:rPr lang="fr-FR" dirty="0" smtClean="0"/>
            </a:br>
            <a:r>
              <a:rPr lang="fr-FR" dirty="0"/>
              <a:t>Données d'engagement </a:t>
            </a:r>
            <a:br>
              <a:rPr lang="fr-FR" dirty="0"/>
            </a:br>
            <a:r>
              <a:rPr lang="fr-FR" dirty="0"/>
              <a:t>Groupe de contrôle pour les cartes de paiement</a:t>
            </a:r>
            <a:br>
              <a:rPr lang="fr-FR" dirty="0"/>
            </a:br>
            <a:r>
              <a:rPr lang="fr-FR" dirty="0" smtClean="0"/>
              <a:t>IMG </a:t>
            </a:r>
            <a:r>
              <a:rPr lang="fr-FR" dirty="0"/>
              <a:t>SPRO Cartes de paiement </a:t>
            </a:r>
          </a:p>
        </p:txBody>
      </p:sp>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42</a:t>
            </a:fld>
            <a:endParaRPr lang="fr-FR"/>
          </a:p>
        </p:txBody>
      </p:sp>
      <p:pic>
        <p:nvPicPr>
          <p:cNvPr id="7" name="Espace réservé du contenu 6"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Tree>
    <p:extLst>
      <p:ext uri="{BB962C8B-B14F-4D97-AF65-F5344CB8AC3E}">
        <p14:creationId xmlns:p14="http://schemas.microsoft.com/office/powerpoint/2010/main" val="39457513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Entrées possibles (F4) pour les zones </a:t>
            </a:r>
            <a:r>
              <a:rPr lang="fr-FR" i="1" dirty="0" err="1"/>
              <a:t>TypeDocVte</a:t>
            </a:r>
            <a:r>
              <a:rPr lang="fr-FR" i="1" dirty="0"/>
              <a:t> </a:t>
            </a:r>
            <a:r>
              <a:rPr lang="fr-FR" i="1" dirty="0" err="1"/>
              <a:t>altern</a:t>
            </a:r>
            <a:r>
              <a:rPr lang="fr-FR" i="1" dirty="0"/>
              <a:t>. 1</a:t>
            </a:r>
            <a:r>
              <a:rPr lang="fr-FR" dirty="0"/>
              <a:t> et </a:t>
            </a:r>
            <a:r>
              <a:rPr lang="fr-FR" i="1" dirty="0" err="1"/>
              <a:t>TypeDocVte</a:t>
            </a:r>
            <a:r>
              <a:rPr lang="fr-FR" i="1" dirty="0"/>
              <a:t> altern.2</a:t>
            </a:r>
            <a:r>
              <a:rPr lang="fr-FR" dirty="0"/>
              <a:t> : affichage de tous les types de document de vente qui correspondent à ces conditions.</a:t>
            </a:r>
            <a:br>
              <a:rPr lang="fr-FR" dirty="0"/>
            </a:br>
            <a:endParaRPr lang="fr-FR" dirty="0"/>
          </a:p>
        </p:txBody>
      </p:sp>
      <p:pic>
        <p:nvPicPr>
          <p:cNvPr id="7" name="Espace réservé du contenu 6" descr="Capture d’écra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51343" y="2758941"/>
            <a:ext cx="6096851" cy="1914792"/>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43</a:t>
            </a:fld>
            <a:endParaRPr lang="fr-FR"/>
          </a:p>
        </p:txBody>
      </p:sp>
    </p:spTree>
    <p:extLst>
      <p:ext uri="{BB962C8B-B14F-4D97-AF65-F5344CB8AC3E}">
        <p14:creationId xmlns:p14="http://schemas.microsoft.com/office/powerpoint/2010/main" val="15841088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357298"/>
          </a:xfrm>
        </p:spPr>
        <p:txBody>
          <a:bodyPr/>
          <a:lstStyle/>
          <a:p>
            <a:r>
              <a:rPr lang="fr-FR" b="1" dirty="0" smtClean="0">
                <a:solidFill>
                  <a:schemeClr val="tx2"/>
                </a:solidFill>
                <a:latin typeface="+mj-lt"/>
                <a:ea typeface="+mj-ea"/>
                <a:cs typeface="+mj-cs"/>
              </a:rPr>
              <a:t>Fonctionnalités</a:t>
            </a:r>
            <a:br>
              <a:rPr lang="fr-FR" b="1" dirty="0" smtClean="0">
                <a:solidFill>
                  <a:schemeClr val="tx2"/>
                </a:solidFill>
                <a:latin typeface="+mj-lt"/>
                <a:ea typeface="+mj-ea"/>
                <a:cs typeface="+mj-cs"/>
              </a:rPr>
            </a:br>
            <a:r>
              <a:rPr lang="fr-FR" dirty="0" smtClean="0">
                <a:solidFill>
                  <a:schemeClr val="tx2"/>
                </a:solidFill>
                <a:latin typeface="+mj-lt"/>
                <a:ea typeface="+mj-ea"/>
                <a:cs typeface="+mj-cs"/>
              </a:rPr>
              <a:t>Vous pouvez utiliser les options du </a:t>
            </a:r>
            <a:r>
              <a:rPr lang="fr-FR" dirty="0" err="1" smtClean="0">
                <a:solidFill>
                  <a:schemeClr val="tx2"/>
                </a:solidFill>
                <a:latin typeface="+mj-lt"/>
                <a:ea typeface="+mj-ea"/>
                <a:cs typeface="+mj-cs"/>
              </a:rPr>
              <a:t>Customizing</a:t>
            </a:r>
            <a:r>
              <a:rPr lang="fr-FR" dirty="0" smtClean="0">
                <a:solidFill>
                  <a:schemeClr val="tx2"/>
                </a:solidFill>
                <a:latin typeface="+mj-lt"/>
                <a:ea typeface="+mj-ea"/>
                <a:cs typeface="+mj-cs"/>
              </a:rPr>
              <a:t> des types de document afin de décider des types de document de vente à proposer comme alternatives pendant le traitement du document</a:t>
            </a:r>
            <a:r>
              <a:rPr lang="fr-FR" dirty="0"/>
              <a:t>. Définir les types de document de vente</a:t>
            </a:r>
            <a:r>
              <a:rPr lang="fr-FR" dirty="0" smtClean="0">
                <a:solidFill>
                  <a:schemeClr val="tx2"/>
                </a:solidFill>
                <a:latin typeface="+mj-lt"/>
                <a:ea typeface="+mj-ea"/>
                <a:cs typeface="+mj-cs"/>
              </a:rPr>
              <a:t/>
            </a:r>
            <a:br>
              <a:rPr lang="fr-FR" dirty="0" smtClean="0">
                <a:solidFill>
                  <a:schemeClr val="tx2"/>
                </a:solidFill>
                <a:latin typeface="+mj-lt"/>
                <a:ea typeface="+mj-ea"/>
                <a:cs typeface="+mj-cs"/>
              </a:rPr>
            </a:br>
            <a:endParaRPr lang="fr-FR" dirty="0"/>
          </a:p>
        </p:txBody>
      </p:sp>
      <p:sp>
        <p:nvSpPr>
          <p:cNvPr id="4" name="Espace réservé de la date 3"/>
          <p:cNvSpPr>
            <a:spLocks noGrp="1"/>
          </p:cNvSpPr>
          <p:nvPr>
            <p:ph type="dt" sz="half" idx="10"/>
          </p:nvPr>
        </p:nvSpPr>
        <p:spPr/>
        <p:txBody>
          <a:bodyPr/>
          <a:lstStyle/>
          <a:p>
            <a:pPr>
              <a:defRPr/>
            </a:pPr>
            <a:fld id="{8F3BF33A-0CDE-4D23-9E71-BA8E731F5CB7}"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5</a:t>
            </a:fld>
            <a:endParaRPr lang="fr-FR"/>
          </a:p>
        </p:txBody>
      </p:sp>
      <p:pic>
        <p:nvPicPr>
          <p:cNvPr id="68610" name="Picture 2"/>
          <p:cNvPicPr>
            <a:picLocks noGrp="1" noChangeAspect="1" noChangeArrowheads="1"/>
          </p:cNvPicPr>
          <p:nvPr>
            <p:ph idx="1"/>
          </p:nvPr>
        </p:nvPicPr>
        <p:blipFill>
          <a:blip r:embed="rId2"/>
          <a:srcRect/>
          <a:stretch>
            <a:fillRect/>
          </a:stretch>
        </p:blipFill>
        <p:spPr bwMode="auto">
          <a:xfrm>
            <a:off x="1138493" y="1412875"/>
            <a:ext cx="6722552" cy="4606925"/>
          </a:xfrm>
          <a:prstGeom prst="rect">
            <a:avLst/>
          </a:prstGeom>
          <a:noFill/>
          <a:ln w="57150" cap="flat" cmpd="sng">
            <a:noFill/>
            <a:prstDash val="solid"/>
            <a:miter lim="800000"/>
            <a:headEnd type="none" w="med" len="med"/>
            <a:tailEnd type="none" w="med" len="me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IMG SPRO Définir les types de document de vente</a:t>
            </a:r>
          </a:p>
        </p:txBody>
      </p:sp>
      <p:pic>
        <p:nvPicPr>
          <p:cNvPr id="7" name="Espace réservé du contenu 6" descr="Afficher vue &quot;Gestion des types de commande client&quot; : détai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AC3C526E-3976-44DC-8E49-5C315E965131}"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6</a:t>
            </a:fld>
            <a:endParaRPr lang="fr-FR"/>
          </a:p>
        </p:txBody>
      </p:sp>
      <p:sp>
        <p:nvSpPr>
          <p:cNvPr id="8" name="Flèche droite 7"/>
          <p:cNvSpPr/>
          <p:nvPr/>
        </p:nvSpPr>
        <p:spPr bwMode="auto">
          <a:xfrm>
            <a:off x="-828600" y="3429000"/>
            <a:ext cx="1008112" cy="3672408"/>
          </a:xfrm>
          <a:prstGeom prst="rightArrow">
            <a:avLst/>
          </a:prstGeom>
          <a:noFill/>
          <a:ln w="57150" cap="flat" cmpd="sng" algn="ctr">
            <a:solidFill>
              <a:srgbClr val="80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Verdana" pitchFamily="34" charset="0"/>
              <a:cs typeface="Arial" charset="0"/>
            </a:endParaRPr>
          </a:p>
        </p:txBody>
      </p:sp>
    </p:spTree>
    <p:extLst>
      <p:ext uri="{BB962C8B-B14F-4D97-AF65-F5344CB8AC3E}">
        <p14:creationId xmlns:p14="http://schemas.microsoft.com/office/powerpoint/2010/main" val="1296084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tx2"/>
                </a:solidFill>
                <a:latin typeface="+mj-lt"/>
                <a:ea typeface="+mj-ea"/>
                <a:cs typeface="+mj-cs"/>
              </a:rPr>
              <a:t>Dans le traitement du document, vous pouvez changer le type de document de vente dans l'écran de synthèse (Onglet </a:t>
            </a:r>
            <a:r>
              <a:rPr lang="fr-FR" i="1" dirty="0" smtClean="0">
                <a:solidFill>
                  <a:schemeClr val="tx2"/>
                </a:solidFill>
                <a:latin typeface="+mj-lt"/>
                <a:ea typeface="+mj-ea"/>
                <a:cs typeface="+mj-cs"/>
              </a:rPr>
              <a:t>Ventes</a:t>
            </a:r>
            <a:r>
              <a:rPr lang="fr-FR" dirty="0" smtClean="0">
                <a:solidFill>
                  <a:schemeClr val="tx2"/>
                </a:solidFill>
                <a:latin typeface="+mj-lt"/>
                <a:ea typeface="+mj-ea"/>
                <a:cs typeface="+mj-cs"/>
              </a:rPr>
              <a:t>) simplement en sélectionnant le type de document nécessaire.</a:t>
            </a:r>
            <a:endParaRPr lang="fr-FR" dirty="0"/>
          </a:p>
        </p:txBody>
      </p:sp>
      <p:pic>
        <p:nvPicPr>
          <p:cNvPr id="7" name="Espace réservé du contenu 6" descr="Modifier Cde interco Pharma 1005575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EC64EFDA-FBB6-4F2C-B53C-9F66A4AF15B8}"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7</a:t>
            </a:fld>
            <a:endParaRPr lang="fr-FR"/>
          </a:p>
        </p:txBody>
      </p:sp>
      <p:sp>
        <p:nvSpPr>
          <p:cNvPr id="8" name="Flèche droite 7"/>
          <p:cNvSpPr/>
          <p:nvPr/>
        </p:nvSpPr>
        <p:spPr bwMode="auto">
          <a:xfrm>
            <a:off x="1115616" y="2708920"/>
            <a:ext cx="936104" cy="1440160"/>
          </a:xfrm>
          <a:prstGeom prst="rightArrow">
            <a:avLst/>
          </a:prstGeom>
          <a:noFill/>
          <a:ln w="57150" cap="flat" cmpd="sng" algn="ctr">
            <a:solidFill>
              <a:srgbClr val="80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Verdana" pitchFamily="34" charset="0"/>
              <a:cs typeface="Arial"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a date 3"/>
          <p:cNvSpPr>
            <a:spLocks noGrp="1"/>
          </p:cNvSpPr>
          <p:nvPr>
            <p:ph type="dt" sz="quarter" idx="10"/>
          </p:nvPr>
        </p:nvSpPr>
        <p:spPr>
          <a:noFill/>
        </p:spPr>
        <p:txBody>
          <a:bodyPr/>
          <a:lstStyle/>
          <a:p>
            <a:fld id="{D9B426A1-36F1-440F-89B3-BAD3010964DF}" type="datetime1">
              <a:rPr lang="fr-FR" smtClean="0"/>
              <a:t>04/01/2013</a:t>
            </a:fld>
            <a:endParaRPr lang="fr-FR" smtClean="0"/>
          </a:p>
        </p:txBody>
      </p:sp>
      <p:sp>
        <p:nvSpPr>
          <p:cNvPr id="51203" name="Espace réservé du pied de page 4"/>
          <p:cNvSpPr>
            <a:spLocks noGrp="1"/>
          </p:cNvSpPr>
          <p:nvPr>
            <p:ph type="ftr" sz="quarter" idx="11"/>
          </p:nvPr>
        </p:nvSpPr>
        <p:spPr>
          <a:noFill/>
        </p:spPr>
        <p:txBody>
          <a:bodyPr/>
          <a:lstStyle/>
          <a:p>
            <a:r>
              <a:rPr lang="fr-FR" smtClean="0"/>
              <a:t>Sharesap.com®. Copyright©. Tous droits réservés. Par Mickael QUESNOT, Consultant SAP</a:t>
            </a:r>
            <a:endParaRPr lang="fr-FR" smtClean="0"/>
          </a:p>
        </p:txBody>
      </p:sp>
      <p:sp>
        <p:nvSpPr>
          <p:cNvPr id="51204" name="Espace réservé du numéro de diapositive 5"/>
          <p:cNvSpPr>
            <a:spLocks noGrp="1"/>
          </p:cNvSpPr>
          <p:nvPr>
            <p:ph type="sldNum" sz="quarter" idx="12"/>
          </p:nvPr>
        </p:nvSpPr>
        <p:spPr>
          <a:noFill/>
        </p:spPr>
        <p:txBody>
          <a:bodyPr/>
          <a:lstStyle/>
          <a:p>
            <a:fld id="{9E17BF96-6C2B-4870-B797-71404B561937}" type="slidenum">
              <a:rPr lang="fr-FR" smtClean="0"/>
              <a:pPr/>
              <a:t>8</a:t>
            </a:fld>
            <a:endParaRPr lang="fr-FR" smtClean="0"/>
          </a:p>
        </p:txBody>
      </p:sp>
      <p:sp>
        <p:nvSpPr>
          <p:cNvPr id="51205" name="Rectangle 2"/>
          <p:cNvSpPr>
            <a:spLocks noGrp="1" noChangeArrowheads="1"/>
          </p:cNvSpPr>
          <p:nvPr>
            <p:ph type="title"/>
          </p:nvPr>
        </p:nvSpPr>
        <p:spPr>
          <a:xfrm>
            <a:off x="0" y="0"/>
            <a:ext cx="9144000" cy="1196975"/>
          </a:xfrm>
        </p:spPr>
        <p:txBody>
          <a:bodyPr/>
          <a:lstStyle/>
          <a:p>
            <a:pPr eaLnBrk="1" hangingPunct="1"/>
            <a:r>
              <a:rPr lang="fr-FR" smtClean="0"/>
              <a:t>Dans le traitement du document, vous pouvez changer le type de document de vente dans l'écran de synthèse (Onglet </a:t>
            </a:r>
            <a:r>
              <a:rPr lang="fr-FR" i="1" smtClean="0"/>
              <a:t>Ventes</a:t>
            </a:r>
            <a:r>
              <a:rPr lang="fr-FR" smtClean="0"/>
              <a:t>) simplement en sélectionnant le type de document nécessaire.</a:t>
            </a:r>
            <a:br>
              <a:rPr lang="fr-FR" smtClean="0"/>
            </a:br>
            <a:endParaRPr lang="fr-FR" smtClean="0"/>
          </a:p>
        </p:txBody>
      </p:sp>
      <p:pic>
        <p:nvPicPr>
          <p:cNvPr id="51206" name="Picture 3"/>
          <p:cNvPicPr>
            <a:picLocks noGrp="1" noChangeAspect="1" noChangeArrowheads="1"/>
          </p:cNvPicPr>
          <p:nvPr>
            <p:ph type="body" idx="1"/>
          </p:nvPr>
        </p:nvPicPr>
        <p:blipFill>
          <a:blip r:embed="rId2"/>
          <a:srcRect/>
          <a:stretch>
            <a:fillRect/>
          </a:stretch>
        </p:blipFill>
        <p:spPr/>
      </p:pic>
      <p:sp>
        <p:nvSpPr>
          <p:cNvPr id="51207" name="Rectangle 4"/>
          <p:cNvSpPr>
            <a:spLocks noChangeArrowheads="1"/>
          </p:cNvSpPr>
          <p:nvPr/>
        </p:nvSpPr>
        <p:spPr bwMode="auto">
          <a:xfrm>
            <a:off x="2286000" y="2781300"/>
            <a:ext cx="3124200" cy="736600"/>
          </a:xfrm>
          <a:prstGeom prst="rect">
            <a:avLst/>
          </a:prstGeom>
          <a:noFill/>
          <a:ln w="76200">
            <a:solidFill>
              <a:srgbClr val="FF0000"/>
            </a:solidFill>
            <a:miter lim="800000"/>
            <a:headEnd/>
            <a:tailEnd/>
          </a:ln>
        </p:spPr>
        <p:txBody>
          <a:bodyPr wrap="none" anchor="ctr"/>
          <a:lstStyle/>
          <a:p>
            <a:endParaRPr lang="fr-FR"/>
          </a:p>
        </p:txBody>
      </p:sp>
      <p:sp>
        <p:nvSpPr>
          <p:cNvPr id="51208" name="Line 5"/>
          <p:cNvSpPr>
            <a:spLocks noChangeShapeType="1"/>
          </p:cNvSpPr>
          <p:nvPr/>
        </p:nvSpPr>
        <p:spPr bwMode="auto">
          <a:xfrm flipH="1">
            <a:off x="684213" y="2563813"/>
            <a:ext cx="287337" cy="360362"/>
          </a:xfrm>
          <a:prstGeom prst="line">
            <a:avLst/>
          </a:prstGeom>
          <a:noFill/>
          <a:ln w="57150">
            <a:solidFill>
              <a:srgbClr val="800000"/>
            </a:solidFill>
            <a:round/>
            <a:headEnd/>
            <a:tailEnd type="triangle" w="med" len="med"/>
          </a:ln>
        </p:spPr>
        <p:txBody>
          <a:bodyPr/>
          <a:lstStyle/>
          <a:p>
            <a:endParaRPr lang="fr-FR"/>
          </a:p>
        </p:txBody>
      </p:sp>
    </p:spTree>
    <p:extLst>
      <p:ext uri="{BB962C8B-B14F-4D97-AF65-F5344CB8AC3E}">
        <p14:creationId xmlns:p14="http://schemas.microsoft.com/office/powerpoint/2010/main" val="2453460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142984"/>
          </a:xfrm>
        </p:spPr>
        <p:txBody>
          <a:bodyPr/>
          <a:lstStyle/>
          <a:p>
            <a:r>
              <a:rPr lang="fr-FR" b="1" dirty="0" smtClean="0">
                <a:solidFill>
                  <a:schemeClr val="tx2"/>
                </a:solidFill>
                <a:latin typeface="+mj-lt"/>
                <a:ea typeface="+mj-ea"/>
                <a:cs typeface="+mj-cs"/>
              </a:rPr>
              <a:t>Conditions préalables</a:t>
            </a:r>
            <a:br>
              <a:rPr lang="fr-FR" b="1" dirty="0" smtClean="0">
                <a:solidFill>
                  <a:schemeClr val="tx2"/>
                </a:solidFill>
                <a:latin typeface="+mj-lt"/>
                <a:ea typeface="+mj-ea"/>
                <a:cs typeface="+mj-cs"/>
              </a:rPr>
            </a:br>
            <a:r>
              <a:rPr lang="fr-FR" dirty="0" smtClean="0">
                <a:solidFill>
                  <a:schemeClr val="tx2"/>
                </a:solidFill>
                <a:latin typeface="+mj-lt"/>
                <a:ea typeface="+mj-ea"/>
                <a:cs typeface="+mj-cs"/>
              </a:rPr>
              <a:t>Pour pouvoir modifier le type de document pendant le traitement de la commande client, les conditions suivantes doivent être remplies :</a:t>
            </a:r>
            <a:br>
              <a:rPr lang="fr-FR" dirty="0" smtClean="0">
                <a:solidFill>
                  <a:schemeClr val="tx2"/>
                </a:solidFill>
                <a:latin typeface="+mj-lt"/>
                <a:ea typeface="+mj-ea"/>
                <a:cs typeface="+mj-cs"/>
              </a:rPr>
            </a:br>
            <a:endParaRPr lang="fr-FR" dirty="0"/>
          </a:p>
        </p:txBody>
      </p:sp>
      <p:pic>
        <p:nvPicPr>
          <p:cNvPr id="7" name="Espace réservé du contenu 6" descr="Modifier Cde appro consign. 1044602 : synthès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026" y="1412875"/>
            <a:ext cx="8557486" cy="4606925"/>
          </a:xfrm>
        </p:spPr>
      </p:pic>
      <p:sp>
        <p:nvSpPr>
          <p:cNvPr id="4" name="Espace réservé de la date 3"/>
          <p:cNvSpPr>
            <a:spLocks noGrp="1"/>
          </p:cNvSpPr>
          <p:nvPr>
            <p:ph type="dt" sz="half" idx="10"/>
          </p:nvPr>
        </p:nvSpPr>
        <p:spPr/>
        <p:txBody>
          <a:bodyPr/>
          <a:lstStyle/>
          <a:p>
            <a:pPr>
              <a:defRPr/>
            </a:pPr>
            <a:fld id="{6F503DD5-C288-4F53-AEF2-56A905B32BED}" type="datetime1">
              <a:rPr lang="fr-FR" smtClean="0"/>
              <a:t>04/01/2013</a:t>
            </a:fld>
            <a:endParaRPr lang="fr-FR"/>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 Consultant SAP</a:t>
            </a:r>
            <a:endParaRPr lang="fr-FR"/>
          </a:p>
        </p:txBody>
      </p:sp>
      <p:sp>
        <p:nvSpPr>
          <p:cNvPr id="6" name="Espace réservé du numéro de diapositive 5"/>
          <p:cNvSpPr>
            <a:spLocks noGrp="1"/>
          </p:cNvSpPr>
          <p:nvPr>
            <p:ph type="sldNum" sz="quarter" idx="12"/>
          </p:nvPr>
        </p:nvSpPr>
        <p:spPr/>
        <p:txBody>
          <a:bodyPr/>
          <a:lstStyle/>
          <a:p>
            <a:pPr>
              <a:defRPr/>
            </a:pPr>
            <a:fld id="{EBE8EE96-06B8-4B99-8466-9CAEA65FF167}" type="slidenum">
              <a:rPr lang="fr-FR" smtClean="0"/>
              <a:pPr>
                <a:defRPr/>
              </a:pPr>
              <a:t>9</a:t>
            </a:fld>
            <a:endParaRPr lang="fr-FR"/>
          </a:p>
        </p:txBody>
      </p:sp>
    </p:spTree>
  </p:cSld>
  <p:clrMapOvr>
    <a:masterClrMapping/>
  </p:clrMapOvr>
</p:sld>
</file>

<file path=ppt/theme/theme1.xml><?xml version="1.0" encoding="utf-8"?>
<a:theme xmlns:a="http://schemas.openxmlformats.org/drawingml/2006/main" name="Profil">
  <a:themeElements>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57150" cap="flat" cmpd="sng" algn="ctr">
          <a:solidFill>
            <a:srgbClr val="80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spDef>
    <a:lnDef>
      <a:spPr bwMode="auto">
        <a:xfrm>
          <a:off x="0" y="0"/>
          <a:ext cx="1" cy="1"/>
        </a:xfrm>
        <a:custGeom>
          <a:avLst/>
          <a:gdLst/>
          <a:ahLst/>
          <a:cxnLst/>
          <a:rect l="0" t="0" r="0" b="0"/>
          <a:pathLst/>
        </a:custGeom>
        <a:noFill/>
        <a:ln w="57150" cap="flat" cmpd="sng" algn="ctr">
          <a:solidFill>
            <a:srgbClr val="80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Verdana" pitchFamily="34" charset="0"/>
            <a:cs typeface="Arial" charset="0"/>
          </a:defRPr>
        </a:defPPr>
      </a:lstStyle>
    </a:lnDef>
  </a:objectDefaults>
  <a:extraClrSchemeLst>
    <a:extraClrScheme>
      <a:clrScheme name="Profil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Profile</Template>
  <TotalTime>526</TotalTime>
  <Words>1429</Words>
  <Application>Microsoft Office PowerPoint</Application>
  <PresentationFormat>Affichage à l'écran (4:3)</PresentationFormat>
  <Paragraphs>193</Paragraphs>
  <Slides>43</Slides>
  <Notes>1</Notes>
  <HiddenSlides>0</HiddenSlides>
  <MMClips>0</MMClips>
  <ScaleCrop>false</ScaleCrop>
  <HeadingPairs>
    <vt:vector size="4" baseType="variant">
      <vt:variant>
        <vt:lpstr>Thème</vt:lpstr>
      </vt:variant>
      <vt:variant>
        <vt:i4>1</vt:i4>
      </vt:variant>
      <vt:variant>
        <vt:lpstr>Titres des diapositives</vt:lpstr>
      </vt:variant>
      <vt:variant>
        <vt:i4>43</vt:i4>
      </vt:variant>
    </vt:vector>
  </HeadingPairs>
  <TitlesOfParts>
    <vt:vector size="44" baseType="lpstr">
      <vt:lpstr>Profil</vt:lpstr>
      <vt:lpstr>Guide fonctionnel SAP ECC 6.0 par Mickael QUESNOT © </vt:lpstr>
      <vt:lpstr>Présentation PowerPoint</vt:lpstr>
      <vt:lpstr>Utilisation Dans le cadre des ventes par téléphone, il arrive fréquemment que vous ne sachiez pas en début d’appel si le client souhaite juste obtenir une proposition chiffrée ou passer une commande.</vt:lpstr>
      <vt:lpstr>Vous pouvez modifier le type du document de vente pendant sa réalisation, ce qui vous permet, par exemple, de créer un appel d’offres (VA11) et de transformer plus tard en offre (VA21) ou de convertir un appel d'offre qui a été sauvegardé en commande client standard (VA01).</vt:lpstr>
      <vt:lpstr>Fonctionnalités Vous pouvez utiliser les options du Customizing des types de document afin de décider des types de document de vente à proposer comme alternatives pendant le traitement du document. Définir les types de document de vente </vt:lpstr>
      <vt:lpstr>IMG SPRO Définir les types de document de vente</vt:lpstr>
      <vt:lpstr>Dans le traitement du document, vous pouvez changer le type de document de vente dans l'écran de synthèse (Onglet Ventes) simplement en sélectionnant le type de document nécessaire.</vt:lpstr>
      <vt:lpstr>Dans le traitement du document, vous pouvez changer le type de document de vente dans l'écran de synthèse (Onglet Ventes) simplement en sélectionnant le type de document nécessaire. </vt:lpstr>
      <vt:lpstr>Conditions préalables Pour pouvoir modifier le type de document pendant le traitement de la commande client, les conditions suivantes doivent être remplies : </vt:lpstr>
      <vt:lpstr>Il ne doit pas exister de documents liés.</vt:lpstr>
      <vt:lpstr>Le document lui-même ne doit pas être un document dépendant du statut.</vt:lpstr>
      <vt:lpstr>Le document ne doit pas avoir été créé à partir d’un avis de service ou d'un contrat.</vt:lpstr>
      <vt:lpstr>Parce que les types de poste doivent être redéfinis lorsque vous changez le type de document de vente, les conditions suivantes s'appliquent également : </vt:lpstr>
      <vt:lpstr>Le type de poste doit être variable (par exemple, un poste de fabrication unitaire pour lequel les coûts ont déjà été enregistrés ne peut plus être modifié)  - Non grisé </vt:lpstr>
      <vt:lpstr>S’il existe une liste pour le nouveau type de document et si vous avez déjà saisi les postes, ces postes doivent également être contenus dans la liste  </vt:lpstr>
      <vt:lpstr>Si vous avez déjà saisi les postes, le nouveau type de document de vente ne peut pas avoir d'exclusion </vt:lpstr>
      <vt:lpstr>Si vous sélectionnez un nouveau type de commande client, le système vérifie les points suivants : </vt:lpstr>
      <vt:lpstr>schéma de détermination du document : si différent, il recalcule le prix ;  </vt:lpstr>
      <vt:lpstr>schéma de détermination de l'article : si différent, il redéfinit l'article ;  </vt:lpstr>
      <vt:lpstr>schéma de recherche d'exclusion/de listage : si différent, il les redéfinit ; VB03 - Afficher   </vt:lpstr>
      <vt:lpstr>Schéma de remises en nature : si différent, il les redéfinit. VBN3 </vt:lpstr>
      <vt:lpstr>Lorsque vous changez le type de commande client dans un document de vente qui a déjà été sauvegardé, les deux types de document de vente doivent appartenir à la même tranche de numéros. IMG SPRO Définir les tranches de numéros pour les documents de vente</vt:lpstr>
      <vt:lpstr>Options dans le Customizing  </vt:lpstr>
      <vt:lpstr>Vous pouvez définir deux types de document alternatifs pour chaque type de document de vente dans le Customizing des types de document (utilisez les zones TypeDocVte altern. 1 et TypeDocVte altern. 2 ). </vt:lpstr>
      <vt:lpstr>Notez que vous ne pouvez sélectionner les types de document de vente alternatifs pendant le traitement du document que si vous avez géré les zones concernées dans le Customizing pour ce type de document de vente particulier.</vt:lpstr>
      <vt:lpstr>Le système effectue certains contrôles sur les types de document de vente que vous avez définis comme alternatifs dans le Customizing.  </vt:lpstr>
      <vt:lpstr>Seuls les types de document qui passent ces contrôles avec succès peuvent être configurés comme documents alternatifs.</vt:lpstr>
      <vt:lpstr>Les types de document de vente suivants peuvent être utilisés : appels d'offres (catégorie A), offres (catégorie B), ordres (catégorie C), contrats (catégorie G), retours (catégorie H), livraisons gratuites (catégorie I), notes de crédit et notes de débit. </vt:lpstr>
      <vt:lpstr>Options du Customizing des types de document de vente : </vt:lpstr>
      <vt:lpstr>Le type de document de vente ne doit pas être bloqué (zone Blocage du document de vente).  </vt:lpstr>
      <vt:lpstr>Le type de document de vente ne doit pas avoir de code (zone Code).  </vt:lpstr>
      <vt:lpstr>Les valeurs des zones Sect.act.Poste doivent correspondre pour les deux types (le secteur d'activité dans l'en-tête du document de vente est valable pour tous les postes). </vt:lpstr>
      <vt:lpstr>Les types de document doivent avoir les mêmes : </vt:lpstr>
      <vt:lpstr>Schéma de couverture IMG SPRO Définir et affecter schémas de couverture  </vt:lpstr>
      <vt:lpstr>IMG SPRO Définir et affecter schémas de couverture</vt:lpstr>
      <vt:lpstr>Schéma partenaire   IMG SPRO Paramétrer détermination du partenaire</vt:lpstr>
      <vt:lpstr>Schéma de textes img spro Définir et affecter les schémas texte </vt:lpstr>
      <vt:lpstr>Procédure de statut  SPRO IMG Définir et affecter schéma statut </vt:lpstr>
      <vt:lpstr>Type de hiérarchie pour calculer le prix IMG SPRO Définir et affecter les schémas de calcul  </vt:lpstr>
      <vt:lpstr>Type de calendrier de facturation/ de plan de facturation img spro Affecter type de plan de fact. au type de doc. de vente  </vt:lpstr>
      <vt:lpstr>suite</vt:lpstr>
      <vt:lpstr>Schéma de planification de carte de paiement  Données d'engagement  Groupe de contrôle pour les cartes de paiement IMG SPRO Cartes de paiement </vt:lpstr>
      <vt:lpstr>Entrées possibles (F4) pour les zones TypeDocVte altern. 1 et TypeDocVte altern.2 : affichage de tous les types de document de vente qui correspondent à ces conditions.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Mickael QUESNOT</dc:creator>
  <cp:lastModifiedBy>QUESNOT, Mickael</cp:lastModifiedBy>
  <cp:revision>86</cp:revision>
  <dcterms:created xsi:type="dcterms:W3CDTF">2008-10-05T17:24:36Z</dcterms:created>
  <dcterms:modified xsi:type="dcterms:W3CDTF">2013-01-04T11:48:13Z</dcterms:modified>
</cp:coreProperties>
</file>