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129" r:id="rId1"/>
  </p:sldMasterIdLst>
  <p:notesMasterIdLst>
    <p:notesMasterId r:id="rId33"/>
  </p:notesMasterIdLst>
  <p:sldIdLst>
    <p:sldId id="268" r:id="rId2"/>
    <p:sldId id="303" r:id="rId3"/>
    <p:sldId id="271" r:id="rId4"/>
    <p:sldId id="274"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5" r:id="rId24"/>
    <p:sldId id="296" r:id="rId25"/>
    <p:sldId id="293" r:id="rId26"/>
    <p:sldId id="297" r:id="rId27"/>
    <p:sldId id="298" r:id="rId28"/>
    <p:sldId id="299" r:id="rId29"/>
    <p:sldId id="300" r:id="rId30"/>
    <p:sldId id="301" r:id="rId31"/>
    <p:sldId id="302" r:id="rId32"/>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366698387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2A2FEE7E-C899-44A8-A917-999E8A63F52D}" type="datetime1">
              <a:rPr lang="fr-FR" smtClean="0"/>
              <a:t>15/11/2012</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Copyright©. Tous droits réservés. Par Mickael QUESNOT</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96ACEE8F-0E6F-41F8-A127-C645E63087C1}"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0E519EE7-8A96-4BA7-B082-56E00C4B4C4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8733755F-EBCC-45D3-8CFE-2C0F40CC057C}" type="datetime1">
              <a:rPr lang="fr-FR" smtClean="0"/>
              <a:t>15/11/2012</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D275FFD3-199C-47BF-8212-9A26008B0A65}" type="datetime1">
              <a:rPr lang="fr-FR" smtClean="0"/>
              <a:t>15/11/2012</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96998251-F939-4E77-8CE8-0017F5F51EF7}" type="datetime1">
              <a:rPr lang="fr-FR" smtClean="0"/>
              <a:t>15/11/2012</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F1E2F848-0892-4978-B135-D0D7AEDDA98E}" type="datetime1">
              <a:rPr lang="fr-FR" smtClean="0"/>
              <a:t>15/11/2012</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Copyright©. Tous droits réservés. Par Mickael QUESNOT</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C633DB64-9FF2-433C-8A49-0477F925239D}"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86E45240-B2C0-4792-AF0D-0590AC7B215C}" type="datetime1">
              <a:rPr lang="fr-FR" smtClean="0"/>
              <a:t>15/11/2012</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CF2E7341-0FBC-426D-85C8-ACF328ABFA80}" type="datetime1">
              <a:rPr lang="fr-FR" smtClean="0"/>
              <a:t>15/11/2012</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901FFC08-290B-49D0-8269-8C4A43C22646}" type="datetime1">
              <a:rPr lang="fr-FR" smtClean="0"/>
              <a:t>15/11/2012</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EE830845-6999-44DB-A0EE-29F14FDE6F95}" type="datetime1">
              <a:rPr lang="fr-FR" smtClean="0"/>
              <a:t>15/11/2012</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Lst>
  <p:hf hdr="0"/>
  <p:txStyles>
    <p:titleStyle>
      <a:lvl1pPr marL="484632" algn="l" rtl="0" eaLnBrk="1" latinLnBrk="0" hangingPunct="1">
        <a:spcBef>
          <a:spcPct val="0"/>
        </a:spcBef>
        <a:buNone/>
        <a:defRPr kumimoji="0" sz="16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help.sap.com/saphelp_erp2005/helpdata/fr/a5/63341243a211d189410000e829fbbd/content.ht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help.sap.com/saphelp_erp2005/helpdata/fr/a5/63341243a211d189410000e829fbbd/content.ht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help.sap.com/saphelp_erp2005/helpdata/fr/a5/6334e243a211d189410000e829fbbd/content.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a:defRPr/>
            </a:pPr>
            <a:r>
              <a:rPr lang="fr-FR" sz="2400" b="1" dirty="0" smtClean="0"/>
              <a:t>Entrées de marchandises pour des commandes d'achats</a:t>
            </a:r>
            <a:endParaRPr lang="fr-FR" sz="2400"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dirty="0"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livraison est marquée dans l'historique de commande.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39C5D1E8-84D4-4AA7-B0AB-B39EBED05D32}"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8194" name="Picture 2"/>
          <p:cNvPicPr>
            <a:picLocks noGrp="1" noChangeAspect="1" noChangeArrowheads="1"/>
          </p:cNvPicPr>
          <p:nvPr>
            <p:ph idx="1"/>
          </p:nvPr>
        </p:nvPicPr>
        <p:blipFill>
          <a:blip r:embed="rId2"/>
          <a:srcRect/>
          <a:stretch>
            <a:fillRect/>
          </a:stretch>
        </p:blipFill>
        <p:spPr bwMode="auto">
          <a:xfrm>
            <a:off x="457200" y="2139950"/>
            <a:ext cx="8229600" cy="4057650"/>
          </a:xfrm>
          <a:prstGeom prst="rect">
            <a:avLst/>
          </a:prstGeom>
          <a:noFill/>
          <a:ln w="9525">
            <a:noFill/>
            <a:miter lim="800000"/>
            <a:headEnd/>
            <a:tailEnd/>
          </a:ln>
          <a:effectLst/>
        </p:spPr>
      </p:pic>
      <p:sp>
        <p:nvSpPr>
          <p:cNvPr id="8" name="Flèche droite 7"/>
          <p:cNvSpPr/>
          <p:nvPr/>
        </p:nvSpPr>
        <p:spPr>
          <a:xfrm>
            <a:off x="0" y="4786322"/>
            <a:ext cx="571472" cy="121444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Ceci permet au service Achats de suivre l'historique de la commande et de lancer des procédures de relance en cas de livraison en retard.</a:t>
            </a:r>
            <a:br>
              <a:rPr lang="fr-FR" dirty="0" smtClean="0"/>
            </a:br>
            <a:r>
              <a:rPr lang="fr-FR" dirty="0" smtClean="0"/>
              <a:t/>
            </a:r>
            <a:br>
              <a:rPr lang="fr-FR" dirty="0" smtClean="0"/>
            </a:br>
            <a:r>
              <a:rPr lang="fr-FR" dirty="0" smtClean="0"/>
              <a:t> ME91F - Relances et rappels </a:t>
            </a:r>
            <a:endParaRPr lang="fr-FR" dirty="0"/>
          </a:p>
        </p:txBody>
      </p:sp>
      <p:sp>
        <p:nvSpPr>
          <p:cNvPr id="4" name="Espace réservé de la date 3"/>
          <p:cNvSpPr>
            <a:spLocks noGrp="1"/>
          </p:cNvSpPr>
          <p:nvPr>
            <p:ph type="dt" sz="half" idx="10"/>
          </p:nvPr>
        </p:nvSpPr>
        <p:spPr/>
        <p:txBody>
          <a:bodyPr/>
          <a:lstStyle/>
          <a:p>
            <a:pPr>
              <a:defRPr/>
            </a:pPr>
            <a:fld id="{585952EC-5C66-451F-9C38-2530D7DE7DEB}"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9218" name="Picture 2"/>
          <p:cNvPicPr>
            <a:picLocks noGrp="1" noChangeAspect="1" noChangeArrowheads="1"/>
          </p:cNvPicPr>
          <p:nvPr>
            <p:ph idx="1"/>
          </p:nvPr>
        </p:nvPicPr>
        <p:blipFill>
          <a:blip r:embed="rId2"/>
          <a:srcRect/>
          <a:stretch>
            <a:fillRect/>
          </a:stretch>
        </p:blipFill>
        <p:spPr bwMode="auto">
          <a:xfrm>
            <a:off x="1044222" y="1882775"/>
            <a:ext cx="7055556" cy="45720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facture fournisseur est comparée à la quantité commandée et à la quantité livrée. </a:t>
            </a:r>
            <a:br>
              <a:rPr lang="fr-FR" dirty="0" smtClean="0"/>
            </a:br>
            <a:r>
              <a:rPr lang="fr-FR" dirty="0" smtClean="0"/>
              <a:t> MIRO - Créer facture fournisseur </a:t>
            </a:r>
            <a:endParaRPr lang="fr-FR" dirty="0"/>
          </a:p>
        </p:txBody>
      </p:sp>
      <p:sp>
        <p:nvSpPr>
          <p:cNvPr id="4" name="Espace réservé de la date 3"/>
          <p:cNvSpPr>
            <a:spLocks noGrp="1"/>
          </p:cNvSpPr>
          <p:nvPr>
            <p:ph type="dt" sz="half" idx="10"/>
          </p:nvPr>
        </p:nvSpPr>
        <p:spPr/>
        <p:txBody>
          <a:bodyPr/>
          <a:lstStyle/>
          <a:p>
            <a:pPr>
              <a:defRPr/>
            </a:pPr>
            <a:fld id="{B3B13E89-0B27-4C30-B196-DB2F0BC20170}"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10242" name="Picture 2"/>
          <p:cNvPicPr>
            <a:picLocks noGrp="1" noChangeAspect="1" noChangeArrowheads="1"/>
          </p:cNvPicPr>
          <p:nvPr>
            <p:ph idx="1"/>
          </p:nvPr>
        </p:nvPicPr>
        <p:blipFill>
          <a:blip r:embed="rId2"/>
          <a:srcRect/>
          <a:stretch>
            <a:fillRect/>
          </a:stretch>
        </p:blipFill>
        <p:spPr bwMode="auto">
          <a:xfrm>
            <a:off x="596348" y="1882775"/>
            <a:ext cx="7951304" cy="45720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L'entrée de marchandises est valorisée sur la base du prix à la commande ou du prix facture. MM03 CCR2</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EE7EDA60-1022-412B-A998-F3E86C9F69F4}"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11266" name="Picture 2"/>
          <p:cNvPicPr>
            <a:picLocks noGrp="1" noChangeAspect="1" noChangeArrowheads="1"/>
          </p:cNvPicPr>
          <p:nvPr>
            <p:ph idx="1"/>
          </p:nvPr>
        </p:nvPicPr>
        <p:blipFill>
          <a:blip r:embed="rId2"/>
          <a:srcRect/>
          <a:stretch>
            <a:fillRect/>
          </a:stretch>
        </p:blipFill>
        <p:spPr bwMode="auto">
          <a:xfrm>
            <a:off x="1211855" y="1882775"/>
            <a:ext cx="6720289" cy="45720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Identification d'une commande</a:t>
            </a:r>
            <a:br>
              <a:rPr lang="fr-FR" b="1" dirty="0" smtClean="0"/>
            </a:br>
            <a:r>
              <a:rPr lang="fr-FR" b="1" dirty="0" smtClean="0"/>
              <a:t/>
            </a:r>
            <a:br>
              <a:rPr lang="fr-FR" b="1" dirty="0" smtClean="0"/>
            </a:br>
            <a:r>
              <a:rPr lang="fr-FR" b="1" dirty="0" smtClean="0"/>
              <a:t>Le numéro de commande est habituellement reporté sur le bon de livraison, lequel est joint aux marchandises commandées, puis transmis par le fournisseur au point de réception. VL33N</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7DEDC5D3-B24C-4CE0-8D80-E3B3895F68CE}"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12290" name="Picture 2"/>
          <p:cNvPicPr>
            <a:picLocks noGrp="1" noChangeAspect="1" noChangeArrowheads="1"/>
          </p:cNvPicPr>
          <p:nvPr>
            <p:ph idx="1"/>
          </p:nvPr>
        </p:nvPicPr>
        <p:blipFill>
          <a:blip r:embed="rId2"/>
          <a:srcRect/>
          <a:stretch>
            <a:fillRect/>
          </a:stretch>
        </p:blipFill>
        <p:spPr bwMode="auto">
          <a:xfrm>
            <a:off x="457200" y="1905196"/>
            <a:ext cx="8229600" cy="4527157"/>
          </a:xfrm>
          <a:prstGeom prst="rect">
            <a:avLst/>
          </a:prstGeom>
          <a:noFill/>
          <a:ln w="9525">
            <a:noFill/>
            <a:miter lim="800000"/>
            <a:headEnd/>
            <a:tailEnd/>
          </a:ln>
          <a:effectLst/>
        </p:spPr>
      </p:pic>
      <p:sp>
        <p:nvSpPr>
          <p:cNvPr id="8" name="Flèche vers le bas 7"/>
          <p:cNvSpPr/>
          <p:nvPr/>
        </p:nvSpPr>
        <p:spPr>
          <a:xfrm>
            <a:off x="5929322" y="3000372"/>
            <a:ext cx="500066" cy="71438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Lorsque ce numéro n'est pas sur le bon de livraison, vous pouvez rechercher dans le système la commande qui a déclenché la livraison à l'aide du numéro d'article ou du numéro fournisseur (voir </a:t>
            </a:r>
            <a:r>
              <a:rPr lang="fr-FR" dirty="0" smtClean="0">
                <a:hlinkClick r:id="rId2" action="ppaction://hlinkfile"/>
              </a:rPr>
              <a:t>Saisie d’une entrée de marchandises pour commande d'achat</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62D2F533-9FD3-4C9A-885D-8C4528A4827F}"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13314" name="Picture 2"/>
          <p:cNvPicPr>
            <a:picLocks noGrp="1" noChangeAspect="1" noChangeArrowheads="1"/>
          </p:cNvPicPr>
          <p:nvPr>
            <p:ph idx="1"/>
          </p:nvPr>
        </p:nvPicPr>
        <p:blipFill>
          <a:blip r:embed="rId3"/>
          <a:srcRect/>
          <a:stretch>
            <a:fillRect/>
          </a:stretch>
        </p:blipFill>
        <p:spPr bwMode="auto">
          <a:xfrm>
            <a:off x="1059287" y="1882775"/>
            <a:ext cx="7025425" cy="4572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Destination des marchandises</a:t>
            </a:r>
            <a:br>
              <a:rPr lang="fr-FR" b="1" dirty="0" smtClean="0"/>
            </a:br>
            <a:r>
              <a:rPr lang="fr-FR" b="1" dirty="0" smtClean="0"/>
              <a:t>Magasin</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CE192A88-D14B-4F1D-88E9-94DFE7CAF3EC}"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14338" name="Picture 2"/>
          <p:cNvPicPr>
            <a:picLocks noGrp="1" noChangeAspect="1" noChangeArrowheads="1"/>
          </p:cNvPicPr>
          <p:nvPr>
            <p:ph idx="1"/>
          </p:nvPr>
        </p:nvPicPr>
        <p:blipFill>
          <a:blip r:embed="rId2"/>
          <a:srcRect/>
          <a:stretch>
            <a:fillRect/>
          </a:stretch>
        </p:blipFill>
        <p:spPr bwMode="auto">
          <a:xfrm>
            <a:off x="781050" y="2206625"/>
            <a:ext cx="7581900" cy="3924300"/>
          </a:xfrm>
          <a:prstGeom prst="rect">
            <a:avLst/>
          </a:prstGeom>
          <a:noFill/>
          <a:ln w="9525">
            <a:noFill/>
            <a:miter lim="800000"/>
            <a:headEnd/>
            <a:tailEnd/>
          </a:ln>
          <a:effectLst/>
        </p:spPr>
      </p:pic>
      <p:sp>
        <p:nvSpPr>
          <p:cNvPr id="8" name="Flèche vers le bas 7"/>
          <p:cNvSpPr/>
          <p:nvPr/>
        </p:nvSpPr>
        <p:spPr>
          <a:xfrm>
            <a:off x="4000496" y="2857496"/>
            <a:ext cx="1000132" cy="928694"/>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l'article est destiné au stockage, l'auteur de la commande peut lui associer un magasin. ME21N</a:t>
            </a:r>
            <a:endParaRPr lang="fr-FR" dirty="0"/>
          </a:p>
        </p:txBody>
      </p:sp>
      <p:sp>
        <p:nvSpPr>
          <p:cNvPr id="4" name="Espace réservé de la date 3"/>
          <p:cNvSpPr>
            <a:spLocks noGrp="1"/>
          </p:cNvSpPr>
          <p:nvPr>
            <p:ph type="dt" sz="half" idx="10"/>
          </p:nvPr>
        </p:nvSpPr>
        <p:spPr/>
        <p:txBody>
          <a:bodyPr/>
          <a:lstStyle/>
          <a:p>
            <a:pPr>
              <a:defRPr/>
            </a:pPr>
            <a:fld id="{0EE8B529-7F31-4FEE-8A39-B267DE706D6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15362" name="Picture 2"/>
          <p:cNvPicPr>
            <a:picLocks noGrp="1" noChangeAspect="1" noChangeArrowheads="1"/>
          </p:cNvPicPr>
          <p:nvPr>
            <p:ph idx="1"/>
          </p:nvPr>
        </p:nvPicPr>
        <p:blipFill>
          <a:blip r:embed="rId2"/>
          <a:srcRect/>
          <a:stretch>
            <a:fillRect/>
          </a:stretch>
        </p:blipFill>
        <p:spPr bwMode="auto">
          <a:xfrm>
            <a:off x="542820" y="1882775"/>
            <a:ext cx="8058360" cy="4572000"/>
          </a:xfrm>
          <a:prstGeom prst="rect">
            <a:avLst/>
          </a:prstGeom>
          <a:noFill/>
          <a:ln w="9525">
            <a:noFill/>
            <a:miter lim="800000"/>
            <a:headEnd/>
            <a:tailEnd/>
          </a:ln>
          <a:effectLst/>
        </p:spPr>
      </p:pic>
      <p:sp>
        <p:nvSpPr>
          <p:cNvPr id="8" name="Flèche vers le bas 7"/>
          <p:cNvSpPr/>
          <p:nvPr/>
        </p:nvSpPr>
        <p:spPr>
          <a:xfrm>
            <a:off x="6143636" y="1928802"/>
            <a:ext cx="500066" cy="928694"/>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 magasin est ensuite proposé par défaut lors de la saisie de l'entrée de marchandises : à vous de l'accepter ou d'en choisir un autre.</a:t>
            </a:r>
            <a:endParaRPr lang="fr-FR" dirty="0"/>
          </a:p>
        </p:txBody>
      </p:sp>
      <p:sp>
        <p:nvSpPr>
          <p:cNvPr id="4" name="Espace réservé de la date 3"/>
          <p:cNvSpPr>
            <a:spLocks noGrp="1"/>
          </p:cNvSpPr>
          <p:nvPr>
            <p:ph type="dt" sz="half" idx="10"/>
          </p:nvPr>
        </p:nvSpPr>
        <p:spPr/>
        <p:txBody>
          <a:bodyPr/>
          <a:lstStyle/>
          <a:p>
            <a:pPr>
              <a:defRPr/>
            </a:pPr>
            <a:fld id="{0B9C0318-6505-466C-A298-0523CA4CAEB4}"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16386" name="Picture 2"/>
          <p:cNvPicPr>
            <a:picLocks noGrp="1" noChangeAspect="1" noChangeArrowheads="1"/>
          </p:cNvPicPr>
          <p:nvPr>
            <p:ph idx="1"/>
          </p:nvPr>
        </p:nvPicPr>
        <p:blipFill>
          <a:blip r:embed="rId2"/>
          <a:srcRect/>
          <a:stretch>
            <a:fillRect/>
          </a:stretch>
        </p:blipFill>
        <p:spPr bwMode="auto">
          <a:xfrm>
            <a:off x="513011" y="1882775"/>
            <a:ext cx="8117978" cy="4572000"/>
          </a:xfrm>
          <a:prstGeom prst="rect">
            <a:avLst/>
          </a:prstGeom>
          <a:noFill/>
          <a:ln w="9525">
            <a:noFill/>
            <a:miter lim="800000"/>
            <a:headEnd/>
            <a:tailEnd/>
          </a:ln>
          <a:effectLst/>
        </p:spPr>
      </p:pic>
      <p:sp>
        <p:nvSpPr>
          <p:cNvPr id="8" name="Flèche vers le bas 7"/>
          <p:cNvSpPr/>
          <p:nvPr/>
        </p:nvSpPr>
        <p:spPr>
          <a:xfrm>
            <a:off x="4214810" y="2500306"/>
            <a:ext cx="714380" cy="1071570"/>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aucun magasin n'est proposé dans la commande, vous devez en indiquer un lorsque vous saisissez l'entrée de marchandises.</a:t>
            </a:r>
            <a:endParaRPr lang="fr-FR" dirty="0"/>
          </a:p>
        </p:txBody>
      </p:sp>
      <p:sp>
        <p:nvSpPr>
          <p:cNvPr id="4" name="Espace réservé de la date 3"/>
          <p:cNvSpPr>
            <a:spLocks noGrp="1"/>
          </p:cNvSpPr>
          <p:nvPr>
            <p:ph type="dt" sz="half" idx="10"/>
          </p:nvPr>
        </p:nvSpPr>
        <p:spPr/>
        <p:txBody>
          <a:bodyPr/>
          <a:lstStyle/>
          <a:p>
            <a:pPr>
              <a:defRPr/>
            </a:pPr>
            <a:fld id="{04529202-396A-4AB0-AB3D-CC8F0DD81A8F}"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17410" name="Picture 2"/>
          <p:cNvPicPr>
            <a:picLocks noGrp="1" noChangeAspect="1" noChangeArrowheads="1"/>
          </p:cNvPicPr>
          <p:nvPr>
            <p:ph idx="1"/>
          </p:nvPr>
        </p:nvPicPr>
        <p:blipFill>
          <a:blip r:embed="rId2"/>
          <a:srcRect/>
          <a:stretch>
            <a:fillRect/>
          </a:stretch>
        </p:blipFill>
        <p:spPr bwMode="auto">
          <a:xfrm>
            <a:off x="618308" y="1882775"/>
            <a:ext cx="7907383" cy="45720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0F6D74FA-A721-43D6-9C14-1D2E522C299D}" type="datetime1">
              <a:rPr lang="fr-FR" smtClean="0"/>
              <a:t>15/11/2012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fontScale="475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hlinkClick r:id="rId2"/>
              </a:rPr>
              <a:t>quesnot@sharesap.com</a:t>
            </a:r>
            <a:r>
              <a:rPr lang="fr-FR" u="sng" dirty="0" smtClean="0"/>
              <a:t>.</a:t>
            </a:r>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r>
              <a:rPr lang="fr-FR" dirty="0" smtClean="0"/>
              <a:t>.</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dirty="0"/>
              <a:t/>
            </a:r>
            <a:br>
              <a:rPr lang="fr-FR" dirty="0"/>
            </a:br>
            <a:r>
              <a:rPr lang="fr-FR" dirty="0"/>
              <a:t>SAP® est une marque déposée par SAP AG ainsi que les noms suivants : SAP ECC, ABAP, R/3.</a:t>
            </a:r>
            <a:br>
              <a:rPr lang="fr-FR" dirty="0"/>
            </a:br>
            <a:r>
              <a:rPr lang="fr-FR" dirty="0"/>
              <a:t/>
            </a:r>
            <a:br>
              <a:rPr lang="fr-FR" dirty="0"/>
            </a:br>
            <a:endParaRPr lang="fr-FR" dirty="0" smtClean="0"/>
          </a:p>
        </p:txBody>
      </p:sp>
    </p:spTree>
    <p:extLst>
      <p:ext uri="{BB962C8B-B14F-4D97-AF65-F5344CB8AC3E}">
        <p14:creationId xmlns:p14="http://schemas.microsoft.com/office/powerpoint/2010/main" val="1090981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Les entrées de marchandises au magasin peuvent être enregistrées dans trois types de stock :</a:t>
            </a:r>
            <a:br>
              <a:rPr lang="fr-FR" dirty="0" smtClean="0"/>
            </a:br>
            <a:r>
              <a:rPr lang="fr-FR" dirty="0" smtClean="0"/>
              <a:t>le stock à utilisation libre ; </a:t>
            </a:r>
            <a:br>
              <a:rPr lang="fr-FR" dirty="0" smtClean="0"/>
            </a:br>
            <a:r>
              <a:rPr lang="fr-FR" dirty="0" smtClean="0"/>
              <a:t>le stock en contrôle qualité ; </a:t>
            </a:r>
            <a:br>
              <a:rPr lang="fr-FR" dirty="0" smtClean="0"/>
            </a:br>
            <a:r>
              <a:rPr lang="fr-FR" dirty="0" smtClean="0"/>
              <a:t>le stock bloqué.</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7852384C-1F4B-4922-A47C-17F088B356AC}"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18434" name="Picture 2"/>
          <p:cNvPicPr>
            <a:picLocks noGrp="1" noChangeAspect="1" noChangeArrowheads="1"/>
          </p:cNvPicPr>
          <p:nvPr>
            <p:ph idx="1"/>
          </p:nvPr>
        </p:nvPicPr>
        <p:blipFill>
          <a:blip r:embed="rId2"/>
          <a:srcRect/>
          <a:stretch>
            <a:fillRect/>
          </a:stretch>
        </p:blipFill>
        <p:spPr bwMode="auto">
          <a:xfrm>
            <a:off x="544664" y="1882775"/>
            <a:ext cx="8054671" cy="4572000"/>
          </a:xfrm>
          <a:prstGeom prst="rect">
            <a:avLst/>
          </a:prstGeom>
          <a:noFill/>
          <a:ln w="9525">
            <a:noFill/>
            <a:miter lim="800000"/>
            <a:headEnd/>
            <a:tailEnd/>
          </a:ln>
          <a:effectLst/>
        </p:spPr>
      </p:pic>
      <p:sp>
        <p:nvSpPr>
          <p:cNvPr id="8" name="Flèche vers le bas 7"/>
          <p:cNvSpPr/>
          <p:nvPr/>
        </p:nvSpPr>
        <p:spPr>
          <a:xfrm>
            <a:off x="4857752" y="3214686"/>
            <a:ext cx="1143008" cy="1000132"/>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définir au niveau de la commande si l'article doit être enregistré au stock en contrôle qualité.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9CEAB0B9-70B4-4BCA-B99E-3254DEC0D4B0}"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20482" name="Picture 2"/>
          <p:cNvPicPr>
            <a:picLocks noGrp="1" noChangeAspect="1" noChangeArrowheads="1"/>
          </p:cNvPicPr>
          <p:nvPr>
            <p:ph idx="1"/>
          </p:nvPr>
        </p:nvPicPr>
        <p:blipFill>
          <a:blip r:embed="rId2"/>
          <a:srcRect/>
          <a:stretch>
            <a:fillRect/>
          </a:stretch>
        </p:blipFill>
        <p:spPr bwMode="auto">
          <a:xfrm>
            <a:off x="457200" y="2165667"/>
            <a:ext cx="8229600" cy="4006215"/>
          </a:xfrm>
          <a:prstGeom prst="rect">
            <a:avLst/>
          </a:prstGeom>
          <a:noFill/>
          <a:ln w="9525">
            <a:noFill/>
            <a:miter lim="800000"/>
            <a:headEnd/>
            <a:tailEnd/>
          </a:ln>
          <a:effectLst/>
        </p:spPr>
      </p:pic>
      <p:sp>
        <p:nvSpPr>
          <p:cNvPr id="8" name="Flèche droite 7"/>
          <p:cNvSpPr/>
          <p:nvPr/>
        </p:nvSpPr>
        <p:spPr>
          <a:xfrm>
            <a:off x="-142908" y="4786322"/>
            <a:ext cx="642942" cy="142876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Cependant, c'est lors de l'entrée de marchandises que vous désignez le type de stock approprié.</a:t>
            </a:r>
            <a:endParaRPr lang="fr-FR" dirty="0"/>
          </a:p>
        </p:txBody>
      </p:sp>
      <p:sp>
        <p:nvSpPr>
          <p:cNvPr id="4" name="Espace réservé de la date 3"/>
          <p:cNvSpPr>
            <a:spLocks noGrp="1"/>
          </p:cNvSpPr>
          <p:nvPr>
            <p:ph type="dt" sz="half" idx="10"/>
          </p:nvPr>
        </p:nvSpPr>
        <p:spPr/>
        <p:txBody>
          <a:bodyPr/>
          <a:lstStyle/>
          <a:p>
            <a:pPr>
              <a:defRPr/>
            </a:pPr>
            <a:fld id="{04B3C8DC-3F21-43D2-B605-2B35210B19F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19458" name="Picture 2"/>
          <p:cNvPicPr>
            <a:picLocks noGrp="1" noChangeAspect="1" noChangeArrowheads="1"/>
          </p:cNvPicPr>
          <p:nvPr>
            <p:ph idx="1"/>
          </p:nvPr>
        </p:nvPicPr>
        <p:blipFill>
          <a:blip r:embed="rId2"/>
          <a:srcRect/>
          <a:stretch>
            <a:fillRect/>
          </a:stretch>
        </p:blipFill>
        <p:spPr bwMode="auto">
          <a:xfrm>
            <a:off x="457200" y="1928495"/>
            <a:ext cx="8229600" cy="4480560"/>
          </a:xfrm>
          <a:prstGeom prst="rect">
            <a:avLst/>
          </a:prstGeom>
          <a:noFill/>
          <a:ln w="9525">
            <a:noFill/>
            <a:miter lim="800000"/>
            <a:headEnd/>
            <a:tailEnd/>
          </a:ln>
          <a:effectLst/>
        </p:spPr>
      </p:pic>
      <p:sp>
        <p:nvSpPr>
          <p:cNvPr id="8" name="Flèche droite 7"/>
          <p:cNvSpPr/>
          <p:nvPr/>
        </p:nvSpPr>
        <p:spPr>
          <a:xfrm>
            <a:off x="4786314" y="3286124"/>
            <a:ext cx="1071570" cy="114300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Consommation</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E66B4AEA-197B-440B-BF72-078C6F48AB40}"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pic>
        <p:nvPicPr>
          <p:cNvPr id="22530" name="Picture 2"/>
          <p:cNvPicPr>
            <a:picLocks noGrp="1" noChangeAspect="1" noChangeArrowheads="1"/>
          </p:cNvPicPr>
          <p:nvPr>
            <p:ph idx="1"/>
          </p:nvPr>
        </p:nvPicPr>
        <p:blipFill>
          <a:blip r:embed="rId2"/>
          <a:srcRect/>
          <a:stretch>
            <a:fillRect/>
          </a:stretch>
        </p:blipFill>
        <p:spPr bwMode="auto">
          <a:xfrm>
            <a:off x="457200" y="2148458"/>
            <a:ext cx="8229600" cy="4040633"/>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Si l'article est destiné à la consommation (postes de commande avec imputations), le service Achats peut faire état d'un destinataire ou d'un point de déchargement.</a:t>
            </a:r>
            <a:endParaRPr lang="fr-FR" dirty="0"/>
          </a:p>
        </p:txBody>
      </p:sp>
      <p:sp>
        <p:nvSpPr>
          <p:cNvPr id="4" name="Espace réservé de la date 3"/>
          <p:cNvSpPr>
            <a:spLocks noGrp="1"/>
          </p:cNvSpPr>
          <p:nvPr>
            <p:ph type="dt" sz="half" idx="10"/>
          </p:nvPr>
        </p:nvSpPr>
        <p:spPr/>
        <p:txBody>
          <a:bodyPr/>
          <a:lstStyle/>
          <a:p>
            <a:pPr>
              <a:defRPr/>
            </a:pPr>
            <a:fld id="{7EAB1CA4-6C90-41F0-8909-0E206FD5D257}"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24</a:t>
            </a:fld>
            <a:endParaRPr lang="en-GB"/>
          </a:p>
        </p:txBody>
      </p:sp>
      <p:pic>
        <p:nvPicPr>
          <p:cNvPr id="23554" name="Picture 2"/>
          <p:cNvPicPr>
            <a:picLocks noGrp="1" noChangeAspect="1" noChangeArrowheads="1"/>
          </p:cNvPicPr>
          <p:nvPr>
            <p:ph idx="1"/>
          </p:nvPr>
        </p:nvPicPr>
        <p:blipFill>
          <a:blip r:embed="rId2"/>
          <a:srcRect/>
          <a:stretch>
            <a:fillRect/>
          </a:stretch>
        </p:blipFill>
        <p:spPr bwMode="auto">
          <a:xfrm>
            <a:off x="457200" y="3149629"/>
            <a:ext cx="8229600" cy="2038291"/>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Ces deux indications sont alors proposées par le système lors de la saisie d'une entrée de marchandises </a:t>
            </a:r>
            <a:r>
              <a:rPr lang="fr-FR" b="1" dirty="0" smtClean="0"/>
              <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02C928A1-6840-4F5F-A6F4-77FB6CD25E78}"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25</a:t>
            </a:fld>
            <a:endParaRPr lang="en-GB"/>
          </a:p>
        </p:txBody>
      </p:sp>
      <p:pic>
        <p:nvPicPr>
          <p:cNvPr id="21506" name="Picture 2"/>
          <p:cNvPicPr>
            <a:picLocks noGrp="1" noChangeAspect="1" noChangeArrowheads="1"/>
          </p:cNvPicPr>
          <p:nvPr>
            <p:ph idx="1"/>
          </p:nvPr>
        </p:nvPicPr>
        <p:blipFill>
          <a:blip r:embed="rId2"/>
          <a:srcRect/>
          <a:stretch>
            <a:fillRect/>
          </a:stretch>
        </p:blipFill>
        <p:spPr bwMode="auto">
          <a:xfrm>
            <a:off x="537882" y="1882775"/>
            <a:ext cx="8068235" cy="4572000"/>
          </a:xfrm>
          <a:prstGeom prst="rect">
            <a:avLst/>
          </a:prstGeom>
          <a:noFill/>
          <a:ln w="9525">
            <a:noFill/>
            <a:miter lim="800000"/>
            <a:headEnd/>
            <a:tailEnd/>
          </a:ln>
          <a:effectLst/>
        </p:spPr>
      </p:pic>
      <p:sp>
        <p:nvSpPr>
          <p:cNvPr id="8" name="Flèche droite 7"/>
          <p:cNvSpPr/>
          <p:nvPr/>
        </p:nvSpPr>
        <p:spPr>
          <a:xfrm>
            <a:off x="357158" y="5286388"/>
            <a:ext cx="1143008" cy="107157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Contrairement au destinataire, le point de déchargement peut encore être modifié lors de la saisie proprement dite.</a:t>
            </a:r>
            <a:endParaRPr lang="fr-FR" dirty="0"/>
          </a:p>
        </p:txBody>
      </p:sp>
      <p:sp>
        <p:nvSpPr>
          <p:cNvPr id="4" name="Espace réservé de la date 3"/>
          <p:cNvSpPr>
            <a:spLocks noGrp="1"/>
          </p:cNvSpPr>
          <p:nvPr>
            <p:ph type="dt" sz="half" idx="10"/>
          </p:nvPr>
        </p:nvSpPr>
        <p:spPr/>
        <p:txBody>
          <a:bodyPr/>
          <a:lstStyle/>
          <a:p>
            <a:pPr>
              <a:defRPr/>
            </a:pPr>
            <a:fld id="{B65F0218-0EC3-44BC-BBB4-F1D4298E156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26</a:t>
            </a:fld>
            <a:endParaRPr lang="en-GB"/>
          </a:p>
        </p:txBody>
      </p:sp>
      <p:pic>
        <p:nvPicPr>
          <p:cNvPr id="24578" name="Picture 2"/>
          <p:cNvPicPr>
            <a:picLocks noGrp="1" noChangeAspect="1" noChangeArrowheads="1"/>
          </p:cNvPicPr>
          <p:nvPr>
            <p:ph idx="1"/>
          </p:nvPr>
        </p:nvPicPr>
        <p:blipFill>
          <a:blip r:embed="rId2"/>
          <a:srcRect/>
          <a:stretch>
            <a:fillRect/>
          </a:stretch>
        </p:blipFill>
        <p:spPr bwMode="auto">
          <a:xfrm>
            <a:off x="557561" y="1882775"/>
            <a:ext cx="8028878" cy="4572000"/>
          </a:xfrm>
          <a:prstGeom prst="rect">
            <a:avLst/>
          </a:prstGeom>
          <a:noFill/>
          <a:ln w="9525">
            <a:noFill/>
            <a:miter lim="800000"/>
            <a:headEnd/>
            <a:tailEnd/>
          </a:ln>
          <a:effectLst/>
        </p:spPr>
      </p:pic>
      <p:sp>
        <p:nvSpPr>
          <p:cNvPr id="8" name="Flèche droite 7"/>
          <p:cNvSpPr/>
          <p:nvPr/>
        </p:nvSpPr>
        <p:spPr>
          <a:xfrm>
            <a:off x="857224" y="5143512"/>
            <a:ext cx="428628" cy="121444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Stock bloqué d'entrées de marchandises</a:t>
            </a:r>
            <a:br>
              <a:rPr lang="fr-FR" b="1" dirty="0" smtClean="0"/>
            </a:br>
            <a:r>
              <a:rPr lang="fr-FR" b="1" dirty="0" smtClean="0"/>
              <a:t/>
            </a:r>
            <a:br>
              <a:rPr lang="fr-FR" b="1" dirty="0" smtClean="0"/>
            </a:br>
            <a:r>
              <a:rPr lang="fr-FR" b="1" dirty="0" smtClean="0"/>
              <a:t>Vous pouvez accepter une livraison sous certaines conditions.</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D67BD5B7-6B5D-4ABC-A8B9-EDC1702EEEFB}"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27</a:t>
            </a:fld>
            <a:endParaRPr lang="en-GB"/>
          </a:p>
        </p:txBody>
      </p:sp>
      <p:pic>
        <p:nvPicPr>
          <p:cNvPr id="25602" name="Picture 2"/>
          <p:cNvPicPr>
            <a:picLocks noGrp="1" noChangeAspect="1" noChangeArrowheads="1"/>
          </p:cNvPicPr>
          <p:nvPr>
            <p:ph idx="1"/>
          </p:nvPr>
        </p:nvPicPr>
        <p:blipFill>
          <a:blip r:embed="rId2"/>
          <a:srcRect/>
          <a:stretch>
            <a:fillRect/>
          </a:stretch>
        </p:blipFill>
        <p:spPr bwMode="auto">
          <a:xfrm>
            <a:off x="457200" y="2318710"/>
            <a:ext cx="8229600" cy="370013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Ces livraisons sont généralement enregistrées au stock bloqué EM.</a:t>
            </a:r>
            <a:endParaRPr lang="fr-FR" dirty="0"/>
          </a:p>
        </p:txBody>
      </p:sp>
      <p:sp>
        <p:nvSpPr>
          <p:cNvPr id="4" name="Espace réservé de la date 3"/>
          <p:cNvSpPr>
            <a:spLocks noGrp="1"/>
          </p:cNvSpPr>
          <p:nvPr>
            <p:ph type="dt" sz="half" idx="10"/>
          </p:nvPr>
        </p:nvSpPr>
        <p:spPr/>
        <p:txBody>
          <a:bodyPr/>
          <a:lstStyle/>
          <a:p>
            <a:pPr>
              <a:defRPr/>
            </a:pPr>
            <a:fld id="{53121961-79EE-41A0-94D2-42A531AC4E28}"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28</a:t>
            </a:fld>
            <a:endParaRPr lang="en-GB"/>
          </a:p>
        </p:txBody>
      </p:sp>
      <p:pic>
        <p:nvPicPr>
          <p:cNvPr id="26626" name="Picture 2"/>
          <p:cNvPicPr>
            <a:picLocks noGrp="1" noChangeAspect="1" noChangeArrowheads="1"/>
          </p:cNvPicPr>
          <p:nvPr>
            <p:ph idx="1"/>
          </p:nvPr>
        </p:nvPicPr>
        <p:blipFill>
          <a:blip r:embed="rId2"/>
          <a:srcRect/>
          <a:stretch>
            <a:fillRect/>
          </a:stretch>
        </p:blipFill>
        <p:spPr bwMode="auto">
          <a:xfrm>
            <a:off x="1330702" y="1882775"/>
            <a:ext cx="6482595" cy="45720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Contrairement aux entrées de marchandises au magasin, ces entrées ne font pas encore partie du stock valorisé.</a:t>
            </a:r>
            <a:br>
              <a:rPr lang="fr-FR" dirty="0" smtClean="0"/>
            </a:b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7E4E6D6E-90F3-44B1-87F5-18B897DE6DFD}"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29</a:t>
            </a:fld>
            <a:endParaRPr lang="en-GB"/>
          </a:p>
        </p:txBody>
      </p:sp>
      <p:pic>
        <p:nvPicPr>
          <p:cNvPr id="27651" name="Picture 3"/>
          <p:cNvPicPr>
            <a:picLocks noGrp="1" noChangeAspect="1" noChangeArrowheads="1"/>
          </p:cNvPicPr>
          <p:nvPr>
            <p:ph idx="1"/>
          </p:nvPr>
        </p:nvPicPr>
        <p:blipFill>
          <a:blip r:embed="rId2"/>
          <a:srcRect/>
          <a:stretch>
            <a:fillRect/>
          </a:stretch>
        </p:blipFill>
        <p:spPr bwMode="auto">
          <a:xfrm>
            <a:off x="610700" y="1882775"/>
            <a:ext cx="7922599" cy="4572000"/>
          </a:xfrm>
          <a:prstGeom prst="rect">
            <a:avLst/>
          </a:prstGeom>
          <a:noFill/>
          <a:ln w="9525">
            <a:noFill/>
            <a:miter lim="800000"/>
            <a:headEnd/>
            <a:tailEnd/>
          </a:ln>
          <a:effectLst/>
        </p:spPr>
      </p:pic>
      <p:sp>
        <p:nvSpPr>
          <p:cNvPr id="10" name="Flèche droite 9"/>
          <p:cNvSpPr/>
          <p:nvPr/>
        </p:nvSpPr>
        <p:spPr>
          <a:xfrm>
            <a:off x="0" y="5857892"/>
            <a:ext cx="500034" cy="100010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Utilisation</a:t>
            </a:r>
            <a:br>
              <a:rPr lang="fr-FR" b="1" dirty="0" smtClean="0"/>
            </a:br>
            <a:r>
              <a:rPr lang="fr-FR" b="1" dirty="0" smtClean="0"/>
              <a:t>Si l'entreprise utilise le module MM Achats, il est fort probable que les livraisons des fournisseurs émanent de commandes transmises par le service Achats.</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F2739772-BAD9-458B-96E0-6630251B340D}"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a:t>
            </a:fld>
            <a:endParaRPr lang="en-GB"/>
          </a:p>
        </p:txBody>
      </p:sp>
      <p:pic>
        <p:nvPicPr>
          <p:cNvPr id="1026" name="Picture 2"/>
          <p:cNvPicPr>
            <a:picLocks noGrp="1" noChangeAspect="1" noChangeArrowheads="1"/>
          </p:cNvPicPr>
          <p:nvPr>
            <p:ph idx="1"/>
          </p:nvPr>
        </p:nvPicPr>
        <p:blipFill>
          <a:blip r:embed="rId2"/>
          <a:srcRect/>
          <a:stretch>
            <a:fillRect/>
          </a:stretch>
        </p:blipFill>
        <p:spPr bwMode="auto">
          <a:xfrm>
            <a:off x="502976" y="1882775"/>
            <a:ext cx="8138047" cy="457200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plupart des entrées de marchandises destinées au magasin et à la consommation sont enregistrées avec le même code mouvement (voir </a:t>
            </a:r>
            <a:r>
              <a:rPr lang="fr-FR" dirty="0" smtClean="0">
                <a:hlinkClick r:id="rId2" action="ppaction://hlinkfile"/>
              </a:rPr>
              <a:t>Saisie d'une entrée de marchandises pour commande d'achat</a:t>
            </a:r>
            <a:r>
              <a:rPr lang="fr-FR" dirty="0" smtClean="0"/>
              <a:t>).  103</a:t>
            </a:r>
            <a:endParaRPr lang="fr-FR" dirty="0"/>
          </a:p>
        </p:txBody>
      </p:sp>
      <p:sp>
        <p:nvSpPr>
          <p:cNvPr id="4" name="Espace réservé de la date 3"/>
          <p:cNvSpPr>
            <a:spLocks noGrp="1"/>
          </p:cNvSpPr>
          <p:nvPr>
            <p:ph type="dt" sz="half" idx="10"/>
          </p:nvPr>
        </p:nvSpPr>
        <p:spPr/>
        <p:txBody>
          <a:bodyPr/>
          <a:lstStyle/>
          <a:p>
            <a:pPr>
              <a:defRPr/>
            </a:pPr>
            <a:fld id="{B2820F4B-7039-4ED2-98F5-1CD4F245E332}"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28674" name="Picture 2"/>
          <p:cNvPicPr>
            <a:picLocks noGrp="1" noChangeAspect="1" noChangeArrowheads="1"/>
          </p:cNvPicPr>
          <p:nvPr>
            <p:ph idx="1"/>
          </p:nvPr>
        </p:nvPicPr>
        <p:blipFill>
          <a:blip r:embed="rId3"/>
          <a:srcRect/>
          <a:stretch>
            <a:fillRect/>
          </a:stretch>
        </p:blipFill>
        <p:spPr bwMode="auto">
          <a:xfrm>
            <a:off x="624949" y="1882775"/>
            <a:ext cx="7894101" cy="4572000"/>
          </a:xfrm>
          <a:prstGeom prst="rect">
            <a:avLst/>
          </a:prstGeom>
          <a:noFill/>
          <a:ln w="9525">
            <a:noFill/>
            <a:miter lim="800000"/>
            <a:headEnd/>
            <a:tailEnd/>
          </a:ln>
          <a:effectLst/>
        </p:spPr>
      </p:pic>
      <p:sp>
        <p:nvSpPr>
          <p:cNvPr id="8" name="Flèche vers le bas 7"/>
          <p:cNvSpPr/>
          <p:nvPr/>
        </p:nvSpPr>
        <p:spPr>
          <a:xfrm>
            <a:off x="5357818" y="2000240"/>
            <a:ext cx="785818" cy="571504"/>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entrées de marchandises dans le stock bloqué EM sont expliquées dans </a:t>
            </a:r>
            <a:r>
              <a:rPr lang="fr-FR" dirty="0" smtClean="0">
                <a:hlinkClick r:id="rId2" action="ppaction://hlinkfile"/>
              </a:rPr>
              <a:t>Entrées de marchandises dans un stock bloqué EM</a:t>
            </a:r>
            <a:r>
              <a:rPr lang="fr-FR" dirty="0" smtClean="0"/>
              <a:t>.</a:t>
            </a:r>
            <a:br>
              <a:rPr lang="fr-FR" dirty="0" smtClean="0"/>
            </a:br>
            <a:r>
              <a:rPr lang="fr-FR" dirty="0" smtClean="0"/>
              <a:t/>
            </a:r>
            <a:br>
              <a:rPr lang="fr-FR" dirty="0" smtClean="0"/>
            </a:br>
            <a:r>
              <a:rPr lang="fr-FR" dirty="0" smtClean="0"/>
              <a:t>MN51</a:t>
            </a:r>
            <a:endParaRPr lang="fr-FR" dirty="0"/>
          </a:p>
        </p:txBody>
      </p:sp>
      <p:sp>
        <p:nvSpPr>
          <p:cNvPr id="4" name="Espace réservé de la date 3"/>
          <p:cNvSpPr>
            <a:spLocks noGrp="1"/>
          </p:cNvSpPr>
          <p:nvPr>
            <p:ph type="dt" sz="half" idx="10"/>
          </p:nvPr>
        </p:nvSpPr>
        <p:spPr/>
        <p:txBody>
          <a:bodyPr/>
          <a:lstStyle/>
          <a:p>
            <a:pPr>
              <a:defRPr/>
            </a:pPr>
            <a:fld id="{C47E1F36-03E1-467A-8115-11C8A4ED9901}"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29699" name="Picture 3"/>
          <p:cNvPicPr>
            <a:picLocks noGrp="1" noChangeAspect="1" noChangeArrowheads="1"/>
          </p:cNvPicPr>
          <p:nvPr>
            <p:ph idx="1"/>
          </p:nvPr>
        </p:nvPicPr>
        <p:blipFill>
          <a:blip r:embed="rId3"/>
          <a:srcRect/>
          <a:stretch>
            <a:fillRect/>
          </a:stretch>
        </p:blipFill>
        <p:spPr bwMode="auto">
          <a:xfrm>
            <a:off x="457200" y="2823439"/>
            <a:ext cx="8229600" cy="2690671"/>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commande n'est pas seulement le document par lequel le service Achats commande les marchandises au fournisseur, c'est aussi un outil important de planification et de suivi pour les départements : Achats, Planification des besoins en composants (MRP), Gestion des stocks et Contrôle des factures. ME23N</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90499555-81FD-42FE-B89B-B0850D15B35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2050" name="Picture 2"/>
          <p:cNvPicPr>
            <a:picLocks noGrp="1" noChangeAspect="1" noChangeArrowheads="1"/>
          </p:cNvPicPr>
          <p:nvPr>
            <p:ph idx="1"/>
          </p:nvPr>
        </p:nvPicPr>
        <p:blipFill>
          <a:blip r:embed="rId2"/>
          <a:srcRect/>
          <a:stretch>
            <a:fillRect/>
          </a:stretch>
        </p:blipFill>
        <p:spPr bwMode="auto">
          <a:xfrm>
            <a:off x="457200" y="2162810"/>
            <a:ext cx="8229600" cy="401193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Fonctionnalités</a:t>
            </a:r>
            <a:br>
              <a:rPr lang="fr-FR" b="1" dirty="0" smtClean="0"/>
            </a:br>
            <a:r>
              <a:rPr lang="fr-FR" b="1" dirty="0" smtClean="0"/>
              <a:t/>
            </a:r>
            <a:br>
              <a:rPr lang="fr-FR" b="1" dirty="0" smtClean="0"/>
            </a:br>
            <a:r>
              <a:rPr lang="fr-FR" b="1" dirty="0" smtClean="0"/>
              <a:t>Référence à une commande d'achat</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0ED1D9DC-C269-451E-882D-1C0A1832374F}"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3074" name="Picture 2"/>
          <p:cNvPicPr>
            <a:picLocks noGrp="1" noChangeAspect="1" noChangeArrowheads="1"/>
          </p:cNvPicPr>
          <p:nvPr>
            <p:ph idx="1"/>
          </p:nvPr>
        </p:nvPicPr>
        <p:blipFill>
          <a:blip r:embed="rId2"/>
          <a:srcRect/>
          <a:stretch>
            <a:fillRect/>
          </a:stretch>
        </p:blipFill>
        <p:spPr bwMode="auto">
          <a:xfrm>
            <a:off x="513011" y="1882775"/>
            <a:ext cx="8117978" cy="4572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Lorsqu'un article est livré sur commande, il est important pour tous les services concernés que l'entrée de marchandises saisie dans le système fasse référence à cette commande pour les motifs ci-après :</a:t>
            </a:r>
            <a:br>
              <a:rPr lang="fr-FR" dirty="0" smtClean="0"/>
            </a:br>
            <a:r>
              <a:rPr lang="fr-FR" dirty="0" smtClean="0"/>
              <a:t>MIGO - Entrée de marchandises </a:t>
            </a:r>
            <a:endParaRPr lang="fr-FR" dirty="0"/>
          </a:p>
        </p:txBody>
      </p:sp>
      <p:sp>
        <p:nvSpPr>
          <p:cNvPr id="4" name="Espace réservé de la date 3"/>
          <p:cNvSpPr>
            <a:spLocks noGrp="1"/>
          </p:cNvSpPr>
          <p:nvPr>
            <p:ph type="dt" sz="half" idx="10"/>
          </p:nvPr>
        </p:nvSpPr>
        <p:spPr/>
        <p:txBody>
          <a:bodyPr/>
          <a:lstStyle/>
          <a:p>
            <a:pPr>
              <a:defRPr/>
            </a:pPr>
            <a:fld id="{EFCB41CA-3577-405E-AC98-6372EB4BDF6D}"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772486" y="1882775"/>
            <a:ext cx="7599028" cy="45720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À la réception des marchandises, vous pouvez vérifier si la livraison correspond à la commande. </a:t>
            </a:r>
            <a:br>
              <a:rPr lang="fr-FR" dirty="0" smtClean="0"/>
            </a:br>
            <a:r>
              <a:rPr lang="fr-FR" dirty="0" smtClean="0"/>
              <a:t/>
            </a:r>
            <a:br>
              <a:rPr lang="fr-FR" dirty="0" smtClean="0"/>
            </a:br>
            <a:r>
              <a:rPr lang="fr-FR" dirty="0" smtClean="0"/>
              <a:t>VL33N</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3A2AFB52-CD7E-47E8-B901-A1EF370AE093}"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5122" name="Picture 2"/>
          <p:cNvPicPr>
            <a:picLocks noGrp="1" noChangeAspect="1" noChangeArrowheads="1"/>
          </p:cNvPicPr>
          <p:nvPr>
            <p:ph idx="1"/>
          </p:nvPr>
        </p:nvPicPr>
        <p:blipFill>
          <a:blip r:embed="rId2"/>
          <a:srcRect/>
          <a:stretch>
            <a:fillRect/>
          </a:stretch>
        </p:blipFill>
        <p:spPr bwMode="auto">
          <a:xfrm>
            <a:off x="608483" y="1882775"/>
            <a:ext cx="7927033" cy="4572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 données extraites de la commande s'affichent lors de la saisie d'une entrée de marchandises (par exemple, l'article commandé, la quantité, etc.).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F0DC5DCC-49F2-4B13-83F5-19388374B2E2}"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6146" name="Picture 2"/>
          <p:cNvPicPr>
            <a:picLocks noGrp="1" noChangeAspect="1" noChangeArrowheads="1"/>
          </p:cNvPicPr>
          <p:nvPr>
            <p:ph idx="1"/>
          </p:nvPr>
        </p:nvPicPr>
        <p:blipFill>
          <a:blip r:embed="rId2"/>
          <a:srcRect/>
          <a:stretch>
            <a:fillRect/>
          </a:stretch>
        </p:blipFill>
        <p:spPr bwMode="auto">
          <a:xfrm>
            <a:off x="572194" y="1882775"/>
            <a:ext cx="7999611" cy="4572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Ceci facilite la saisie et la vérification des données (en termes de livraisons excédentaires ou incomplètes).</a:t>
            </a:r>
            <a:endParaRPr lang="fr-FR" dirty="0"/>
          </a:p>
        </p:txBody>
      </p:sp>
      <p:sp>
        <p:nvSpPr>
          <p:cNvPr id="4" name="Espace réservé de la date 3"/>
          <p:cNvSpPr>
            <a:spLocks noGrp="1"/>
          </p:cNvSpPr>
          <p:nvPr>
            <p:ph type="dt" sz="half" idx="10"/>
          </p:nvPr>
        </p:nvSpPr>
        <p:spPr/>
        <p:txBody>
          <a:bodyPr/>
          <a:lstStyle/>
          <a:p>
            <a:pPr>
              <a:defRPr/>
            </a:pPr>
            <a:fld id="{B2218B89-F0FA-48A3-A9AC-0446FD3D81FC}"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7170" name="Picture 2"/>
          <p:cNvPicPr>
            <a:picLocks noGrp="1" noChangeAspect="1" noChangeArrowheads="1"/>
          </p:cNvPicPr>
          <p:nvPr>
            <p:ph idx="1"/>
          </p:nvPr>
        </p:nvPicPr>
        <p:blipFill>
          <a:blip r:embed="rId2"/>
          <a:srcRect/>
          <a:stretch>
            <a:fillRect/>
          </a:stretch>
        </p:blipFill>
        <p:spPr bwMode="auto">
          <a:xfrm>
            <a:off x="610700" y="1882775"/>
            <a:ext cx="7922599" cy="4572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1329</TotalTime>
  <Words>1036</Words>
  <Application>Microsoft Office PowerPoint</Application>
  <PresentationFormat>Affichage à l'écran (4:3)</PresentationFormat>
  <Paragraphs>140</Paragraphs>
  <Slides>31</Slides>
  <Notes>0</Notes>
  <HiddenSlides>0</HiddenSlides>
  <MMClips>0</MMClips>
  <ScaleCrop>false</ScaleCrop>
  <HeadingPairs>
    <vt:vector size="4" baseType="variant">
      <vt:variant>
        <vt:lpstr>Thème</vt:lpstr>
      </vt:variant>
      <vt:variant>
        <vt:i4>1</vt:i4>
      </vt:variant>
      <vt:variant>
        <vt:lpstr>Titres des diapositives</vt:lpstr>
      </vt:variant>
      <vt:variant>
        <vt:i4>31</vt:i4>
      </vt:variant>
    </vt:vector>
  </HeadingPairs>
  <TitlesOfParts>
    <vt:vector size="32" baseType="lpstr">
      <vt:lpstr>Verve</vt:lpstr>
      <vt:lpstr>Entrées de marchandises pour des commandes d'achats</vt:lpstr>
      <vt:lpstr>Présentation PowerPoint</vt:lpstr>
      <vt:lpstr>Utilisation Si l'entreprise utilise le module MM Achats, il est fort probable que les livraisons des fournisseurs émanent de commandes transmises par le service Achats. </vt:lpstr>
      <vt:lpstr>La commande n'est pas seulement le document par lequel le service Achats commande les marchandises au fournisseur, c'est aussi un outil important de planification et de suivi pour les départements : Achats, Planification des besoins en composants (MRP), Gestion des stocks et Contrôle des factures. ME23N </vt:lpstr>
      <vt:lpstr>Fonctionnalités  Référence à une commande d'achat </vt:lpstr>
      <vt:lpstr>Lorsqu'un article est livré sur commande, il est important pour tous les services concernés que l'entrée de marchandises saisie dans le système fasse référence à cette commande pour les motifs ci-après : MIGO - Entrée de marchandises </vt:lpstr>
      <vt:lpstr>À la réception des marchandises, vous pouvez vérifier si la livraison correspond à la commande.   VL33N </vt:lpstr>
      <vt:lpstr>Des données extraites de la commande s'affichent lors de la saisie d'une entrée de marchandises (par exemple, l'article commandé, la quantité, etc.).  </vt:lpstr>
      <vt:lpstr>Ceci facilite la saisie et la vérification des données (en termes de livraisons excédentaires ou incomplètes).</vt:lpstr>
      <vt:lpstr>La livraison est marquée dans l'historique de commande.  </vt:lpstr>
      <vt:lpstr>Ceci permet au service Achats de suivre l'historique de la commande et de lancer des procédures de relance en cas de livraison en retard.   ME91F - Relances et rappels </vt:lpstr>
      <vt:lpstr>La facture fournisseur est comparée à la quantité commandée et à la quantité livrée.   MIRO - Créer facture fournisseur </vt:lpstr>
      <vt:lpstr>L'entrée de marchandises est valorisée sur la base du prix à la commande ou du prix facture. MM03 CCR2 </vt:lpstr>
      <vt:lpstr>Identification d'une commande  Le numéro de commande est habituellement reporté sur le bon de livraison, lequel est joint aux marchandises commandées, puis transmis par le fournisseur au point de réception. VL33N </vt:lpstr>
      <vt:lpstr>Lorsque ce numéro n'est pas sur le bon de livraison, vous pouvez rechercher dans le système la commande qui a déclenché la livraison à l'aide du numéro d'article ou du numéro fournisseur (voir Saisie d’une entrée de marchandises pour commande d'achat).</vt:lpstr>
      <vt:lpstr>Destination des marchandises Magasin </vt:lpstr>
      <vt:lpstr>Si l'article est destiné au stockage, l'auteur de la commande peut lui associer un magasin. ME21N</vt:lpstr>
      <vt:lpstr>Ce magasin est ensuite proposé par défaut lors de la saisie de l'entrée de marchandises : à vous de l'accepter ou d'en choisir un autre.</vt:lpstr>
      <vt:lpstr>Si aucun magasin n'est proposé dans la commande, vous devez en indiquer un lorsque vous saisissez l'entrée de marchandises.</vt:lpstr>
      <vt:lpstr>Les entrées de marchandises au magasin peuvent être enregistrées dans trois types de stock : le stock à utilisation libre ;  le stock en contrôle qualité ;  le stock bloqué. </vt:lpstr>
      <vt:lpstr>Vous pouvez définir au niveau de la commande si l'article doit être enregistré au stock en contrôle qualité.  </vt:lpstr>
      <vt:lpstr>Cependant, c'est lors de l'entrée de marchandises que vous désignez le type de stock approprié.</vt:lpstr>
      <vt:lpstr>Consommation </vt:lpstr>
      <vt:lpstr>Si l'article est destiné à la consommation (postes de commande avec imputations), le service Achats peut faire état d'un destinataire ou d'un point de déchargement.</vt:lpstr>
      <vt:lpstr>Ces deux indications sont alors proposées par le système lors de la saisie d'une entrée de marchandises  </vt:lpstr>
      <vt:lpstr>Contrairement au destinataire, le point de déchargement peut encore être modifié lors de la saisie proprement dite.</vt:lpstr>
      <vt:lpstr>Stock bloqué d'entrées de marchandises  Vous pouvez accepter une livraison sous certaines conditions. </vt:lpstr>
      <vt:lpstr>Ces livraisons sont généralement enregistrées au stock bloqué EM.</vt:lpstr>
      <vt:lpstr>Contrairement aux entrées de marchandises au magasin, ces entrées ne font pas encore partie du stock valorisé.  </vt:lpstr>
      <vt:lpstr>La plupart des entrées de marchandises destinées au magasin et à la consommation sont enregistrées avec le même code mouvement (voir Saisie d'une entrée de marchandises pour commande d'achat).  103</vt:lpstr>
      <vt:lpstr>Les entrées de marchandises dans le stock bloqué EM sont expliquées dans Entrées de marchandises dans un stock bloqué EM.  MN51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189</cp:revision>
  <dcterms:modified xsi:type="dcterms:W3CDTF">2012-11-15T12:58:16Z</dcterms:modified>
</cp:coreProperties>
</file>