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15"/>
  </p:notesMasterIdLst>
  <p:sldIdLst>
    <p:sldId id="268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453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1BE8E9-7BE6-4049-83A7-45FCCB5DF1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23555" name="Slide Image Placeholder 14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Notes Placeholder 15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,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9A7732-622E-4C39-84F3-608A416A0E05}" type="datetime1">
              <a:rPr lang="fr-FR" smtClean="0"/>
              <a:t>31/10/2013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162D3-7638-47E9-BA68-23B0CD59AD53}" type="datetime1">
              <a:rPr lang="fr-FR" smtClean="0"/>
              <a:t>31/10/2013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12702-4439-4181-9125-87AF35A003BB}" type="datetime1">
              <a:rPr lang="fr-FR" smtClean="0"/>
              <a:t>31/10/2013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 userDrawn="1"/>
        </p:nvSpPr>
        <p:spPr bwMode="gray">
          <a:xfrm>
            <a:off x="323850" y="323850"/>
            <a:ext cx="8404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fr-FR" sz="2400" b="1" dirty="0">
                <a:solidFill>
                  <a:schemeClr val="accent2"/>
                </a:solidFill>
              </a:rPr>
              <a:t>© </a:t>
            </a:r>
            <a:r>
              <a:rPr lang="de-DE" altLang="fr-FR" sz="2400" b="1" dirty="0" smtClean="0">
                <a:solidFill>
                  <a:schemeClr val="accent2"/>
                </a:solidFill>
              </a:rPr>
              <a:t>SHARESAP. </a:t>
            </a:r>
            <a:r>
              <a:rPr lang="de-DE" altLang="fr-FR" sz="2400" b="1" dirty="0">
                <a:solidFill>
                  <a:schemeClr val="accent2"/>
                </a:solidFill>
              </a:rPr>
              <a:t>All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rights</a:t>
            </a:r>
            <a:r>
              <a:rPr lang="de-DE" altLang="fr-FR" sz="2400" b="1" dirty="0">
                <a:solidFill>
                  <a:schemeClr val="accent2"/>
                </a:solidFill>
              </a:rPr>
              <a:t> </a:t>
            </a:r>
            <a:r>
              <a:rPr lang="de-DE" altLang="fr-FR" sz="2400" b="1" dirty="0" err="1">
                <a:solidFill>
                  <a:schemeClr val="accent2"/>
                </a:solidFill>
              </a:rPr>
              <a:t>reserved</a:t>
            </a:r>
            <a:r>
              <a:rPr lang="de-DE" altLang="fr-FR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" name="TextBox 9"/>
          <p:cNvSpPr txBox="1">
            <a:spLocks noChangeArrowheads="1"/>
          </p:cNvSpPr>
          <p:nvPr userDrawn="1"/>
        </p:nvSpPr>
        <p:spPr bwMode="gray">
          <a:xfrm>
            <a:off x="323850" y="1692275"/>
            <a:ext cx="8404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No part of this publication may be reproduced or transmitted in any form or for any purpose without the express permission of </a:t>
            </a:r>
            <a:r>
              <a:rPr lang="fr-FR" altLang="fr-FR" sz="1000" noProof="1" smtClean="0">
                <a:ea typeface="MS PGothic" pitchFamily="34" charset="-128"/>
              </a:rPr>
              <a:t>SHARESAP. </a:t>
            </a:r>
            <a:r>
              <a:rPr lang="fr-FR" altLang="fr-FR" sz="1000" noProof="1">
                <a:ea typeface="MS PGothic" pitchFamily="34" charset="-128"/>
              </a:rPr>
              <a:t/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The information contained herein may be changed without prior notice.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Some software products marketed by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its distributors contain proprietary software components of other software vendors.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National product specifications may vary.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>
                <a:ea typeface="MS PGothic" pitchFamily="34" charset="-128"/>
              </a:rPr>
              <a:t>These materials are provided by </a:t>
            </a:r>
            <a:r>
              <a:rPr lang="fr-FR" altLang="fr-FR" sz="1000" noProof="1" smtClean="0">
                <a:ea typeface="MS PGothic" pitchFamily="34" charset="-128"/>
              </a:rPr>
              <a:t>SHARESAP for </a:t>
            </a:r>
            <a:r>
              <a:rPr lang="fr-FR" altLang="fr-FR" sz="1000" noProof="1">
                <a:ea typeface="MS PGothic" pitchFamily="34" charset="-128"/>
              </a:rPr>
              <a:t>informational purposes only, without representation or warranty of any kind, and </a:t>
            </a:r>
            <a:r>
              <a:rPr lang="fr-FR" altLang="fr-FR" sz="1000" noProof="1" smtClean="0">
                <a:ea typeface="MS PGothic" pitchFamily="34" charset="-128"/>
              </a:rPr>
              <a:t>SHARESAP shall </a:t>
            </a:r>
            <a:r>
              <a:rPr lang="fr-FR" altLang="fr-FR" sz="1000" noProof="1">
                <a:ea typeface="MS PGothic" pitchFamily="34" charset="-128"/>
              </a:rPr>
              <a:t>not be liable for errors or omissions with respect to the materials. The only warranties for </a:t>
            </a:r>
            <a:r>
              <a:rPr lang="fr-FR" altLang="fr-FR" sz="1000" noProof="1" smtClean="0">
                <a:ea typeface="MS PGothic" pitchFamily="34" charset="-128"/>
              </a:rPr>
              <a:t>SHARESAP products </a:t>
            </a:r>
            <a:r>
              <a:rPr lang="fr-FR" altLang="fr-FR" sz="1000" noProof="1">
                <a:ea typeface="MS PGothic" pitchFamily="34" charset="-128"/>
              </a:rPr>
              <a:t>and services are those that are set forth in the express warranty statements accompanying such products and services, if any. Nothing herein should be construed as constituting an additional warranty. </a:t>
            </a:r>
          </a:p>
          <a:p>
            <a:pPr eaLnBrk="1" hangingPunct="1">
              <a:spcBef>
                <a:spcPts val="1200"/>
              </a:spcBef>
            </a:pP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and other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products and services mentioned herein as well as their respective logos are trademarks or registered trademarks of </a:t>
            </a:r>
            <a:r>
              <a:rPr lang="fr-FR" altLang="fr-FR" sz="1000" noProof="1" smtClean="0">
                <a:ea typeface="MS PGothic" pitchFamily="34" charset="-128"/>
              </a:rPr>
              <a:t>SHARESAP </a:t>
            </a:r>
            <a:r>
              <a:rPr lang="fr-FR" altLang="fr-FR" sz="1000" noProof="1">
                <a:ea typeface="MS PGothic" pitchFamily="34" charset="-128"/>
              </a:rPr>
              <a:t>in </a:t>
            </a:r>
            <a:r>
              <a:rPr lang="fr-FR" altLang="fr-FR" sz="1000" noProof="1" smtClean="0">
                <a:ea typeface="MS PGothic" pitchFamily="34" charset="-128"/>
              </a:rPr>
              <a:t>France and </a:t>
            </a:r>
            <a:r>
              <a:rPr lang="fr-FR" altLang="fr-FR" sz="1000" noProof="1">
                <a:ea typeface="MS PGothic" pitchFamily="34" charset="-128"/>
              </a:rPr>
              <a:t>other countries.  </a:t>
            </a:r>
            <a:br>
              <a:rPr lang="fr-FR" altLang="fr-FR" sz="1000" noProof="1">
                <a:ea typeface="MS PGothic" pitchFamily="34" charset="-128"/>
              </a:rPr>
            </a:br>
            <a:r>
              <a:rPr lang="fr-FR" altLang="fr-FR" sz="1000" noProof="1">
                <a:ea typeface="MS PGothic" pitchFamily="34" charset="-128"/>
              </a:rPr>
              <a:t>Please see </a:t>
            </a:r>
            <a:r>
              <a:rPr lang="fr-FR" altLang="fr-FR" sz="1000" noProof="1">
                <a:ea typeface="MS PGothic" pitchFamily="34" charset="-128"/>
                <a:hlinkClick r:id="rId2"/>
              </a:rPr>
              <a:t>http://</a:t>
            </a:r>
            <a:r>
              <a:rPr lang="fr-FR" altLang="fr-FR" sz="1000" noProof="1" smtClean="0">
                <a:ea typeface="MS PGothic" pitchFamily="34" charset="-128"/>
                <a:hlinkClick r:id="rId2"/>
              </a:rPr>
              <a:t>www.sharesap,com</a:t>
            </a:r>
            <a:r>
              <a:rPr lang="fr-FR" altLang="fr-FR" sz="1000" noProof="1" smtClean="0">
                <a:ea typeface="MS PGothic" pitchFamily="34" charset="-128"/>
              </a:rPr>
              <a:t> for </a:t>
            </a:r>
            <a:r>
              <a:rPr lang="fr-FR" altLang="fr-FR" sz="1000" noProof="1">
                <a:ea typeface="MS PGothic" pitchFamily="34" charset="-128"/>
              </a:rPr>
              <a:t>additional trademark information and notices.</a:t>
            </a:r>
          </a:p>
        </p:txBody>
      </p:sp>
    </p:spTree>
    <p:extLst>
      <p:ext uri="{BB962C8B-B14F-4D97-AF65-F5344CB8AC3E}">
        <p14:creationId xmlns:p14="http://schemas.microsoft.com/office/powerpoint/2010/main" val="1405787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4DF5B-E999-4EE9-823A-71DFB6DDEFF0}" type="datetime1">
              <a:rPr lang="fr-FR" smtClean="0"/>
              <a:t>31/10/2013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FB2221-F228-4AFC-9D0F-D1ECE79DA5C2}" type="datetime1">
              <a:rPr lang="fr-FR" smtClean="0"/>
              <a:t>31/10/2013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22A7D3-39A1-4F42-AA87-472C361B84E6}" type="datetime1">
              <a:rPr lang="fr-FR" smtClean="0"/>
              <a:t>31/10/2013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539055-6C7A-48EE-A9FD-289446DB8733}" type="datetime1">
              <a:rPr lang="fr-FR" smtClean="0"/>
              <a:t>31/10/2013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CDB7E-ACCE-4AA3-B3B1-9BD49D1F0DDE}" type="datetime1">
              <a:rPr lang="fr-FR" smtClean="0"/>
              <a:t>31/10/2013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373BE0-16DE-4D7A-B11C-4D7BB1992534}" type="datetime1">
              <a:rPr lang="fr-FR" smtClean="0"/>
              <a:t>31/10/2013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6424F-C343-452D-9632-BC2DE3F0C1B9}" type="datetime1">
              <a:rPr lang="fr-FR" smtClean="0"/>
              <a:t>31/10/2013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A12D69-1F0D-4570-A8B2-778E6FC2EC62}" type="datetime1">
              <a:rPr lang="fr-FR" smtClean="0"/>
              <a:t>31/10/2013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0C21B87-E309-447E-B534-5AADD2997CC5}" type="datetime1">
              <a:rPr lang="fr-FR" smtClean="0"/>
              <a:t>31/10/2013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  <p:sldLayoutId id="2147484129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sap.com/saphelp_erp2005/helpdata/fr/24/47633a416711d189ec0000e81ddfac/frameset.htm" TargetMode="External"/><Relationship Id="rId2" Type="http://schemas.openxmlformats.org/officeDocument/2006/relationships/hyperlink" Target="http://help.sap.com/saphelp_erp2005/helpdata/fr/ec/62a8eb416a11d1896d0000e8322d00/framese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m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/>
              <a:t>Conditions de lancement</a:t>
            </a:r>
            <a:endParaRPr lang="fr-FR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dirty="0" smtClean="0"/>
              <a:t>Achats Par Mickael QUESNOT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conditions sont formulées à l'aide de valeurs de caractéristiques et enregistrées dans le </a:t>
            </a:r>
            <a:r>
              <a:rPr lang="fr-FR" dirty="0" err="1"/>
              <a:t>Customizing</a:t>
            </a:r>
            <a:r>
              <a:rPr lang="fr-FR" dirty="0"/>
              <a:t> des Achats (dans la stratégie de lancement</a:t>
            </a:r>
            <a:r>
              <a:rPr lang="fr-FR" dirty="0" smtClean="0"/>
              <a:t>). CT04 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85429"/>
            <a:ext cx="7772400" cy="436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354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condition préalable est que les caractéristiques soient d'abord créées, puis affectées aux classes</a:t>
            </a:r>
            <a:r>
              <a:rPr lang="fr-FR" dirty="0" smtClean="0"/>
              <a:t>. CL02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85429"/>
            <a:ext cx="7772400" cy="436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188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plus d’informations sur la répartition par classe, voir </a:t>
            </a:r>
            <a:r>
              <a:rPr lang="fr-FR" dirty="0">
                <a:hlinkClick r:id="rId2" action="ppaction://hlinkfile"/>
              </a:rPr>
              <a:t>CA Caractéristiques</a:t>
            </a:r>
            <a:r>
              <a:rPr lang="fr-FR" dirty="0"/>
              <a:t> et </a:t>
            </a:r>
            <a:r>
              <a:rPr lang="fr-FR" dirty="0">
                <a:hlinkClick r:id="rId3" action="ppaction://hlinkfile"/>
              </a:rPr>
              <a:t>CA Système de classification</a:t>
            </a:r>
            <a:r>
              <a:rPr lang="fr-FR" dirty="0"/>
              <a:t>, ainsi que le guide d'implémentation (IMG) des Achats (sous </a:t>
            </a:r>
            <a:r>
              <a:rPr lang="fr-FR" i="1" dirty="0"/>
              <a:t>Procédures de lancement</a:t>
            </a:r>
            <a:r>
              <a:rPr lang="fr-FR" dirty="0"/>
              <a:t>).</a:t>
            </a:r>
            <a:endParaRPr lang="fr-FR" dirty="0"/>
          </a:p>
        </p:txBody>
      </p:sp>
      <p:pic>
        <p:nvPicPr>
          <p:cNvPr id="5" name="Espace réservé du contenu 4" descr="Afficher vue &quot;Groupes de lancement des documents d'achat&quot; : synthèse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8213"/>
            <a:ext cx="7772400" cy="4184273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779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qu’une stratégie de lancement puisse lui être affectée, une demande d'achat ou un document d'achat externe doit avoir une des valeurs possibles pour chaque caractéristique.</a:t>
            </a:r>
            <a:br>
              <a:rPr lang="fr-FR" dirty="0"/>
            </a:br>
            <a:endParaRPr lang="fr-FR" dirty="0"/>
          </a:p>
        </p:txBody>
      </p:sp>
      <p:pic>
        <p:nvPicPr>
          <p:cNvPr id="5" name="Espace réservé du contenu 4" descr="Commande standard 4500005707 créée par Michael QUESN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8213"/>
            <a:ext cx="7772400" cy="4184273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730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4665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Sharesap.com®. Copyright©. </a:t>
            </a:r>
            <a:r>
              <a:rPr lang="fr-FR" dirty="0" smtClean="0"/>
              <a:t>All </a:t>
            </a:r>
            <a:r>
              <a:rPr lang="fr-FR" dirty="0" err="1" smtClean="0"/>
              <a:t>rights</a:t>
            </a:r>
            <a:r>
              <a:rPr lang="fr-FR" dirty="0" smtClean="0"/>
              <a:t> </a:t>
            </a:r>
            <a:r>
              <a:rPr lang="fr-FR" dirty="0" err="1" smtClean="0"/>
              <a:t>reserved</a:t>
            </a:r>
            <a:r>
              <a:rPr lang="fr-FR" dirty="0" smtClean="0"/>
              <a:t>. </a:t>
            </a:r>
            <a:r>
              <a:rPr lang="fr-FR" dirty="0"/>
              <a:t>Par Mickael QUESNOT, Consultant 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18251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34412" cy="5967412"/>
          </a:xfrm>
        </p:spPr>
        <p:txBody>
          <a:bodyPr>
            <a:noAutofit/>
          </a:bodyPr>
          <a:lstStyle/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votre entreprise a besoin d'expertise SD, MM, WM, PS, </a:t>
            </a:r>
            <a:r>
              <a:rPr lang="fr-FR" sz="800" dirty="0" err="1"/>
              <a:t>Retail</a:t>
            </a:r>
            <a:r>
              <a:rPr lang="fr-FR" sz="800" dirty="0"/>
              <a:t>, HR… pour renforcer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EXTERNALISER son centre de compétences,</a:t>
            </a:r>
          </a:p>
          <a:p>
            <a:pPr marL="493776" indent="-457200">
              <a:defRPr/>
            </a:pPr>
            <a:r>
              <a:rPr lang="fr-FR" sz="800" dirty="0" smtClean="0"/>
              <a:t>Si </a:t>
            </a:r>
            <a:r>
              <a:rPr lang="fr-FR" sz="800" dirty="0"/>
              <a:t>elle veut une Tierce Maintenance Applicative (TMA),</a:t>
            </a:r>
          </a:p>
          <a:p>
            <a:pPr marL="493776" indent="-457200">
              <a:defRPr/>
            </a:pPr>
            <a:r>
              <a:rPr lang="fr-FR" sz="800" dirty="0" smtClean="0"/>
              <a:t> </a:t>
            </a:r>
            <a:r>
              <a:rPr lang="fr-FR" sz="800" dirty="0"/>
              <a:t>Si elle veut former ses utilisateurs, ...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peut répondre à l'ensemble de vos besoins avec le meilleur rapport qualité/prix du marché. </a:t>
            </a:r>
          </a:p>
          <a:p>
            <a:pPr marL="493776" indent="-457200">
              <a:defRPr/>
            </a:pPr>
            <a:r>
              <a:rPr lang="fr-FR" sz="800" dirty="0" smtClean="0"/>
              <a:t>SHARESAP </a:t>
            </a:r>
            <a:r>
              <a:rPr lang="fr-FR" sz="800" dirty="0"/>
              <a:t>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r>
              <a:rPr lang="fr-FR" sz="800" dirty="0" smtClean="0"/>
              <a:t>Vous </a:t>
            </a:r>
            <a:r>
              <a:rPr lang="fr-FR" sz="800" dirty="0"/>
              <a:t>pouvez me contacter via la rubrique Contact ou sur mon adresse courriel </a:t>
            </a:r>
            <a:r>
              <a:rPr lang="fr-FR" sz="800" u="sng" dirty="0">
                <a:hlinkClick r:id="rId2"/>
              </a:rPr>
              <a:t>quesnot@sharesap.com</a:t>
            </a:r>
            <a:r>
              <a:rPr lang="fr-FR" sz="800" u="sng" dirty="0"/>
              <a:t>.</a:t>
            </a:r>
          </a:p>
          <a:p>
            <a:pPr marL="493776" indent="-457200">
              <a:defRPr/>
            </a:pPr>
            <a:r>
              <a:rPr lang="fr-FR" sz="800" dirty="0" smtClean="0"/>
              <a:t>Je </a:t>
            </a:r>
            <a:r>
              <a:rPr lang="fr-FR" sz="800" dirty="0"/>
              <a:t>recherche également un site partenaire ou un sponsor pour développer mon site. </a:t>
            </a:r>
            <a:endParaRPr lang="fr-FR" sz="800" dirty="0" smtClean="0"/>
          </a:p>
          <a:p>
            <a:pPr marL="493776" indent="-457200">
              <a:defRPr/>
            </a:pPr>
            <a:endParaRPr lang="fr-FR" sz="800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 smtClean="0">
                <a:hlinkClick r:id="rId3"/>
              </a:rPr>
              <a:t>www.SHARESAP.com</a:t>
            </a:r>
            <a:r>
              <a:rPr lang="fr-FR" sz="800" dirty="0" smtClean="0"/>
              <a:t> </a:t>
            </a:r>
            <a:r>
              <a:rPr lang="fr-FR" sz="800" dirty="0"/>
              <a:t>et SHARESAP ne sont pas affiliés à SAP® AG ou à l'une de ses filiales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800" dirty="0"/>
              <a:t/>
            </a:r>
            <a:br>
              <a:rPr lang="fr-FR" sz="800" dirty="0"/>
            </a:br>
            <a:r>
              <a:rPr lang="fr-FR" sz="800" dirty="0"/>
              <a:t>SAP® est une marque déposée par SAP AG ainsi que les noms suivants : SAP ECC, ABAP, R/3</a:t>
            </a:r>
            <a:r>
              <a:rPr lang="fr-FR" sz="800" dirty="0" smtClean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sz="800" dirty="0" smtClean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Toute </a:t>
            </a:r>
            <a:r>
              <a:rPr lang="fr-FR" sz="800" b="1" dirty="0"/>
              <a:t>représentation ou reproduction de mes guides , même partielle, par quelques procédés et à quelques fins que ce soit, est interdite sans mon autorisation écrite explicite.</a:t>
            </a:r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 smtClean="0"/>
              <a:t>L'utilisation </a:t>
            </a:r>
            <a:r>
              <a:rPr lang="fr-FR" sz="800" b="1" dirty="0"/>
              <a:t>de mes documents est strictement réservée à un usage privé (article L122-5 du code de la Propriété intellectuelle).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Pour tout autre usage, merci de me consulter préalablement.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r>
              <a:rPr lang="fr-FR" sz="800" b="1" dirty="0"/>
              <a:t>Je ne peux être accusé de contrefaçon ou de reproductions interdites pour les raisons suivantes : </a:t>
            </a:r>
            <a:br>
              <a:rPr lang="fr-FR" sz="800" b="1" dirty="0"/>
            </a:br>
            <a:endParaRPr lang="fr-FR" sz="800" b="1" dirty="0"/>
          </a:p>
          <a:p>
            <a:pPr marL="457200" indent="-457200">
              <a:lnSpc>
                <a:spcPct val="80000"/>
              </a:lnSpc>
              <a:defRPr/>
            </a:pPr>
            <a:endParaRPr lang="fr-FR" sz="800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Mes guides utilisateurs et de paramétrage sont issus de mes connaissances personnelles et de sites web.</a:t>
            </a:r>
            <a:br>
              <a:rPr lang="fr-FR" sz="800" b="1" dirty="0"/>
            </a:br>
            <a:endParaRPr lang="fr-FR" sz="800" b="1" dirty="0"/>
          </a:p>
          <a:p>
            <a:pPr marL="832104" lvl="1" indent="-457200">
              <a:lnSpc>
                <a:spcPct val="80000"/>
              </a:lnSpc>
              <a:defRPr/>
            </a:pPr>
            <a:r>
              <a:rPr lang="fr-FR" sz="800" b="1" dirty="0"/>
              <a:t>Les noms des personnes et sites sont clairement énoncés.</a:t>
            </a:r>
            <a:r>
              <a:rPr lang="fr-FR" sz="800" dirty="0"/>
              <a:t/>
            </a:r>
            <a:br>
              <a:rPr lang="fr-FR" sz="800" dirty="0"/>
            </a:br>
            <a:endParaRPr lang="fr-FR" sz="8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235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Définition</a:t>
            </a:r>
            <a:br>
              <a:rPr lang="fr-FR" b="1" dirty="0"/>
            </a:br>
            <a:r>
              <a:rPr lang="fr-FR" b="1" dirty="0"/>
              <a:t>Les conditions de lancement déterminent la stratégie à suivre pour lancer une demande d'achat ou un document d'achat externe. </a:t>
            </a:r>
            <a:r>
              <a:rPr lang="fr-FR" b="1" dirty="0" smtClean="0"/>
              <a:t>ME28</a:t>
            </a:r>
            <a:r>
              <a:rPr lang="fr-FR" b="1" dirty="0"/>
              <a:t/>
            </a:r>
            <a:br>
              <a:rPr lang="fr-FR" b="1" dirty="0"/>
            </a:br>
            <a:endParaRPr lang="fr-FR" dirty="0"/>
          </a:p>
        </p:txBody>
      </p:sp>
      <p:pic>
        <p:nvPicPr>
          <p:cNvPr id="5" name="Espace réservé du contenu 4" descr="Lancement documents d'acha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8213"/>
            <a:ext cx="7772400" cy="4184273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59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 une demande d'achat ou un document d'achat externe </a:t>
            </a:r>
            <a:r>
              <a:rPr lang="fr-FR" b="1" dirty="0"/>
              <a:t>ne remplit pas</a:t>
            </a:r>
            <a:r>
              <a:rPr lang="fr-FR" dirty="0"/>
              <a:t> les conditions d'une stratégie de lancement, il est automatiquement soumis à la suite du traitement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fr-FR" dirty="0" smtClean="0"/>
              <a:t>ME22N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5" name="Espace réservé du contenu 4" descr="Commande standard 4500005700 créée par Antonio DE SIMON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8213"/>
            <a:ext cx="7772400" cy="4184273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543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Procédure sans répartition par classe (postes de demande d'achat uniquement</a:t>
            </a:r>
            <a:r>
              <a:rPr lang="fr-FR" b="1" dirty="0" smtClean="0"/>
              <a:t>)</a:t>
            </a:r>
            <a:br>
              <a:rPr lang="fr-FR" b="1" dirty="0" smtClean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/>
              <a:t>IMG SPRO Organiser la procédure sans classification</a:t>
            </a:r>
            <a:r>
              <a:rPr lang="fr-FR" b="1" dirty="0"/>
              <a:t/>
            </a:r>
            <a:br>
              <a:rPr lang="fr-FR" b="1" dirty="0"/>
            </a:br>
            <a:endParaRPr lang="fr-FR" dirty="0"/>
          </a:p>
        </p:txBody>
      </p:sp>
      <p:pic>
        <p:nvPicPr>
          <p:cNvPr id="5" name="Espace réservé du contenu 4" descr="Afficher guide d'implémentatio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8213"/>
            <a:ext cx="7772400" cy="4184273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708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conditions peuvent reposer sur une ou plusieurs des caractéristiques de poste suivantes :</a:t>
            </a:r>
            <a:br>
              <a:rPr lang="fr-FR" dirty="0"/>
            </a:br>
            <a:endParaRPr lang="fr-FR" dirty="0"/>
          </a:p>
        </p:txBody>
      </p:sp>
      <p:pic>
        <p:nvPicPr>
          <p:cNvPr id="5" name="Espace réservé du contenu 4" descr="Sélection de l'activité :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986" y="1784350"/>
            <a:ext cx="5399228" cy="4572000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879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Type d'imputation</a:t>
            </a:r>
            <a:br>
              <a:rPr lang="fr-FR" dirty="0"/>
            </a:br>
            <a:r>
              <a:rPr lang="fr-FR" dirty="0"/>
              <a:t>Groupe de marchandises</a:t>
            </a:r>
            <a:br>
              <a:rPr lang="fr-FR" dirty="0"/>
            </a:br>
            <a:r>
              <a:rPr lang="fr-FR" dirty="0"/>
              <a:t>Division</a:t>
            </a:r>
            <a:br>
              <a:rPr lang="fr-FR" dirty="0"/>
            </a:br>
            <a:r>
              <a:rPr lang="fr-FR" dirty="0"/>
              <a:t>Valeur totale</a:t>
            </a:r>
            <a:br>
              <a:rPr lang="fr-FR" dirty="0"/>
            </a:br>
            <a:endParaRPr lang="fr-FR" dirty="0"/>
          </a:p>
        </p:txBody>
      </p:sp>
      <p:pic>
        <p:nvPicPr>
          <p:cNvPr id="5" name="Espace réservé du contenu 4" descr="Afficher vue &quot;Détermination stratégie de lancement&quot; : synthès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8213"/>
            <a:ext cx="7772400" cy="4184273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559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Procédure avec répartition par classe (demandes d'achat et documents d'achat externes)</a:t>
            </a:r>
            <a:br>
              <a:rPr lang="fr-FR" b="1" dirty="0"/>
            </a:br>
            <a:endParaRPr lang="fr-FR" dirty="0"/>
          </a:p>
        </p:txBody>
      </p:sp>
      <p:pic>
        <p:nvPicPr>
          <p:cNvPr id="5" name="Espace réservé du contenu 4" descr="Afficher guide d'implémentation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8213"/>
            <a:ext cx="7772400" cy="4184273"/>
          </a:xfr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Sharesap.com®. Copyright©. Tous droits réservés. Par Mickael QUESNOT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3009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1122</TotalTime>
  <Words>483</Words>
  <Application>Microsoft Office PowerPoint</Application>
  <PresentationFormat>Affichage à l'écran (4:3)</PresentationFormat>
  <Paragraphs>46</Paragraphs>
  <Slides>13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Métro</vt:lpstr>
      <vt:lpstr>Conditions de lancement</vt:lpstr>
      <vt:lpstr>Présentation PowerPoint</vt:lpstr>
      <vt:lpstr>Présentation PowerPoint</vt:lpstr>
      <vt:lpstr>Définition Les conditions de lancement déterminent la stratégie à suivre pour lancer une demande d'achat ou un document d'achat externe. ME28 </vt:lpstr>
      <vt:lpstr>Si une demande d'achat ou un document d'achat externe ne remplit pas les conditions d'une stratégie de lancement, il est automatiquement soumis à la suite du traitement. ME22N </vt:lpstr>
      <vt:lpstr>Procédure sans répartition par classe (postes de demande d'achat uniquement)  IMG SPRO Organiser la procédure sans classification </vt:lpstr>
      <vt:lpstr>Les conditions peuvent reposer sur une ou plusieurs des caractéristiques de poste suivantes : </vt:lpstr>
      <vt:lpstr>Type d'imputation Groupe de marchandises Division Valeur totale </vt:lpstr>
      <vt:lpstr>Procédure avec répartition par classe (demandes d'achat et documents d'achat externes) </vt:lpstr>
      <vt:lpstr>Les conditions sont formulées à l'aide de valeurs de caractéristiques et enregistrées dans le Customizing des Achats (dans la stratégie de lancement). CT04  </vt:lpstr>
      <vt:lpstr>Une condition préalable est que les caractéristiques soient d'abord créées, puis affectées aux classes. CL02</vt:lpstr>
      <vt:lpstr>Pour plus d’informations sur la répartition par classe, voir CA Caractéristiques et CA Système de classification, ainsi que le guide d'implémentation (IMG) des Achats (sous Procédures de lancement).</vt:lpstr>
      <vt:lpstr>Pour qu’une stratégie de lancement puisse lui être affectée, une demande d'achat ou un document d'achat externe doit avoir une des valeurs possibles pour chaque caractéristique.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dc:creator>QUESNOT, Mickael</dc:creator>
  <cp:lastModifiedBy>QUESNOT, Mickael</cp:lastModifiedBy>
  <cp:revision>95</cp:revision>
  <cp:lastPrinted>2013-10-31T15:46:29Z</cp:lastPrinted>
  <dcterms:modified xsi:type="dcterms:W3CDTF">2013-10-31T15:49:02Z</dcterms:modified>
</cp:coreProperties>
</file>