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307" r:id="rId14"/>
    <p:sldId id="276" r:id="rId15"/>
    <p:sldId id="279" r:id="rId16"/>
    <p:sldId id="278" r:id="rId17"/>
    <p:sldId id="280" r:id="rId18"/>
    <p:sldId id="277" r:id="rId19"/>
    <p:sldId id="309" r:id="rId20"/>
    <p:sldId id="281" r:id="rId21"/>
    <p:sldId id="308" r:id="rId22"/>
    <p:sldId id="282" r:id="rId23"/>
    <p:sldId id="283" r:id="rId24"/>
    <p:sldId id="284" r:id="rId25"/>
    <p:sldId id="285" r:id="rId26"/>
    <p:sldId id="286" r:id="rId27"/>
    <p:sldId id="321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310" r:id="rId40"/>
    <p:sldId id="311" r:id="rId41"/>
    <p:sldId id="320" r:id="rId42"/>
    <p:sldId id="322" r:id="rId43"/>
    <p:sldId id="323" r:id="rId44"/>
    <p:sldId id="324" r:id="rId45"/>
    <p:sldId id="325" r:id="rId46"/>
    <p:sldId id="326" r:id="rId47"/>
    <p:sldId id="327" r:id="rId48"/>
    <p:sldId id="299" r:id="rId49"/>
    <p:sldId id="300" r:id="rId50"/>
    <p:sldId id="303" r:id="rId51"/>
    <p:sldId id="312" r:id="rId52"/>
    <p:sldId id="337" r:id="rId53"/>
    <p:sldId id="330" r:id="rId54"/>
    <p:sldId id="331" r:id="rId55"/>
    <p:sldId id="332" r:id="rId56"/>
    <p:sldId id="333" r:id="rId57"/>
    <p:sldId id="334" r:id="rId58"/>
    <p:sldId id="335" r:id="rId59"/>
    <p:sldId id="336" r:id="rId60"/>
    <p:sldId id="304" r:id="rId61"/>
    <p:sldId id="305" r:id="rId62"/>
    <p:sldId id="306" r:id="rId6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04" autoAdjust="0"/>
  </p:normalViewPr>
  <p:slideViewPr>
    <p:cSldViewPr>
      <p:cViewPr>
        <p:scale>
          <a:sx n="90" d="100"/>
          <a:sy n="90" d="100"/>
        </p:scale>
        <p:origin x="-81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11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-209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r-CH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CEDFB-1D9F-475C-B870-D8E56AC6F190}" type="slidenum">
              <a:rPr lang="fr-CH" smtClean="0"/>
              <a:pPr/>
              <a:t>‹N°›</a:t>
            </a:fld>
            <a:endParaRPr lang="fr-CH"/>
          </a:p>
        </p:txBody>
      </p:sp>
      <p:pic>
        <p:nvPicPr>
          <p:cNvPr id="7" name="Image 6" descr="ACC_Flag_small_sansPoint_sansOrang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92777" y="-35"/>
            <a:ext cx="1290647" cy="32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542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2747B-02D7-4A5E-B775-618E4EBB34D3}" type="datetimeFigureOut">
              <a:rPr lang="fr-FR" smtClean="0"/>
              <a:pPr/>
              <a:t>19/04/2013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5751CC-0980-4901-9758-98C28EF9CF2B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892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1428736"/>
            <a:ext cx="7772400" cy="1571636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068960"/>
            <a:ext cx="6400800" cy="122413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err="1" smtClean="0"/>
              <a:t>Subtitle</a:t>
            </a:r>
            <a:endParaRPr lang="fr-CH" dirty="0"/>
          </a:p>
        </p:txBody>
      </p:sp>
      <p:pic>
        <p:nvPicPr>
          <p:cNvPr id="4" name="Picture 7" descr="bottom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42088"/>
            <a:ext cx="9145588" cy="315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johan.lemarchand.free.fr/cartes/monde/monde13.gif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20000" contrast="-20000"/>
          </a:blip>
          <a:stretch>
            <a:fillRect/>
          </a:stretch>
        </p:blipFill>
        <p:spPr bwMode="auto">
          <a:xfrm>
            <a:off x="411074" y="1571612"/>
            <a:ext cx="8321853" cy="450059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p-T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johan.lemarchand.free.fr/cartes/monde/monde13.gif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20000" contrast="-20000"/>
          </a:blip>
          <a:stretch>
            <a:fillRect/>
          </a:stretch>
        </p:blipFill>
        <p:spPr bwMode="auto">
          <a:xfrm>
            <a:off x="411074" y="1571612"/>
            <a:ext cx="8321853" cy="450059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57200" y="1142984"/>
            <a:ext cx="5829312" cy="52149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baseline="0"/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baseline="0"/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 Dou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4038600" cy="4929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648200" y="1428736"/>
            <a:ext cx="4038600" cy="4929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Puzzle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285720" y="5214950"/>
            <a:ext cx="1785950" cy="1357322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5043494" cy="4929222"/>
          </a:xfrm>
        </p:spPr>
        <p:txBody>
          <a:bodyPr/>
          <a:lstStyle>
            <a:lvl1pPr algn="r">
              <a:lnSpc>
                <a:spcPct val="150000"/>
              </a:lnSpc>
              <a:buNone/>
              <a:defRPr sz="2400"/>
            </a:lvl1pPr>
            <a:lvl2pPr algn="r">
              <a:buNone/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000760" y="1428736"/>
            <a:ext cx="2686040" cy="4929222"/>
          </a:xfrm>
          <a:noFill/>
        </p:spPr>
        <p:txBody>
          <a:bodyPr/>
          <a:lstStyle>
            <a:lvl1pPr>
              <a:lnSpc>
                <a:spcPct val="150000"/>
              </a:lnSpc>
              <a:buNone/>
              <a:defRPr sz="2400" b="0">
                <a:solidFill>
                  <a:srgbClr val="0070C0"/>
                </a:solidFill>
              </a:defRPr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715008" y="1428736"/>
            <a:ext cx="72000" cy="4932000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-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Puzzl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85720" y="5214950"/>
            <a:ext cx="1429789" cy="108896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428736"/>
            <a:ext cx="5043494" cy="4929222"/>
          </a:xfrm>
        </p:spPr>
        <p:txBody>
          <a:bodyPr/>
          <a:lstStyle>
            <a:lvl1pPr algn="r">
              <a:lnSpc>
                <a:spcPct val="150000"/>
              </a:lnSpc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algn="r">
              <a:buNone/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000760" y="1428736"/>
            <a:ext cx="2819712" cy="4929222"/>
          </a:xfrm>
          <a:noFill/>
        </p:spPr>
        <p:txBody>
          <a:bodyPr anchor="ctr">
            <a:normAutofit/>
          </a:bodyPr>
          <a:lstStyle>
            <a:lvl1pPr marL="0" indent="0">
              <a:lnSpc>
                <a:spcPct val="150000"/>
              </a:lnSpc>
              <a:buNone/>
              <a:defRPr sz="1800" b="0">
                <a:solidFill>
                  <a:srgbClr val="0070C0"/>
                </a:solidFill>
              </a:defRPr>
            </a:lvl1pPr>
            <a:lvl2pPr>
              <a:defRPr sz="2000"/>
            </a:lvl2pPr>
            <a:lvl3pPr>
              <a:defRPr sz="1600"/>
            </a:lvl3pPr>
            <a:lvl4pPr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715008" y="1428736"/>
            <a:ext cx="72000" cy="4929222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 userDrawn="1"/>
        </p:nvSpPr>
        <p:spPr>
          <a:xfrm>
            <a:off x="214283" y="44450"/>
            <a:ext cx="6518306" cy="5270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214282" y="0"/>
            <a:ext cx="6500858" cy="582570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1285860"/>
            <a:ext cx="7772400" cy="164307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0" cap="none" baseline="0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6" name="Espace réservé du contenu 2"/>
          <p:cNvSpPr>
            <a:spLocks noGrp="1"/>
          </p:cNvSpPr>
          <p:nvPr>
            <p:ph sz="half" idx="10" hasCustomPrompt="1"/>
          </p:nvPr>
        </p:nvSpPr>
        <p:spPr>
          <a:xfrm>
            <a:off x="1357290" y="3143248"/>
            <a:ext cx="7143800" cy="3214710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300"/>
            </a:lvl3pPr>
            <a:lvl4pPr>
              <a:buNone/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</p:txBody>
      </p:sp>
      <p:sp>
        <p:nvSpPr>
          <p:cNvPr id="4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715404" y="6357958"/>
            <a:ext cx="428628" cy="500042"/>
          </a:xfrm>
        </p:spPr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J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1285860"/>
            <a:ext cx="7772400" cy="164307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0" cap="none" baseline="0">
                <a:solidFill>
                  <a:srgbClr val="FFC000"/>
                </a:solidFill>
              </a:defRPr>
            </a:lvl1pPr>
          </a:lstStyle>
          <a:p>
            <a:r>
              <a:rPr lang="fr-FR" dirty="0" err="1" smtClean="0"/>
              <a:t>Title</a:t>
            </a:r>
            <a:endParaRPr lang="fr-CH" dirty="0"/>
          </a:p>
        </p:txBody>
      </p:sp>
      <p:sp>
        <p:nvSpPr>
          <p:cNvPr id="6" name="Espace réservé du contenu 2"/>
          <p:cNvSpPr>
            <a:spLocks noGrp="1"/>
          </p:cNvSpPr>
          <p:nvPr>
            <p:ph sz="half" idx="10" hasCustomPrompt="1"/>
          </p:nvPr>
        </p:nvSpPr>
        <p:spPr>
          <a:xfrm>
            <a:off x="1357290" y="3143248"/>
            <a:ext cx="4366838" cy="3214710"/>
          </a:xfrm>
        </p:spPr>
        <p:txBody>
          <a:bodyPr/>
          <a:lstStyle>
            <a:lvl1pPr>
              <a:defRPr sz="2000">
                <a:solidFill>
                  <a:srgbClr val="0070C0"/>
                </a:solidFill>
              </a:defRPr>
            </a:lvl1pPr>
            <a:lvl2pPr>
              <a:defRPr sz="1600"/>
            </a:lvl2pPr>
            <a:lvl3pPr>
              <a:defRPr sz="1300"/>
            </a:lvl3pPr>
            <a:lvl4pPr>
              <a:buNone/>
              <a:defRPr sz="13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</p:txBody>
      </p:sp>
      <p:sp>
        <p:nvSpPr>
          <p:cNvPr id="4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715404" y="6357958"/>
            <a:ext cx="428628" cy="500042"/>
          </a:xfrm>
        </p:spPr>
        <p:txBody>
          <a:bodyPr/>
          <a:lstStyle/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  <p:pic>
        <p:nvPicPr>
          <p:cNvPr id="5" name="Picture 2" descr="http://www.blog-marrant.com/images/sisto-bd-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8853" y="4200359"/>
            <a:ext cx="2805595" cy="2252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42984"/>
            <a:ext cx="8229600" cy="5214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15404" y="6357958"/>
            <a:ext cx="428628" cy="5000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D1695-9A20-4ABF-B09F-F410403341A1}" type="slidenum">
              <a:rPr lang="fr-CH" smtClean="0"/>
              <a:pPr/>
              <a:t>‹N°›</a:t>
            </a:fld>
            <a:endParaRPr lang="fr-CH" dirty="0"/>
          </a:p>
        </p:txBody>
      </p:sp>
      <p:sp>
        <p:nvSpPr>
          <p:cNvPr id="9" name="Rectangle 19" descr="sap2"/>
          <p:cNvSpPr>
            <a:spLocks noChangeArrowheads="1"/>
          </p:cNvSpPr>
          <p:nvPr/>
        </p:nvSpPr>
        <p:spPr bwMode="auto">
          <a:xfrm>
            <a:off x="8964613" y="2285992"/>
            <a:ext cx="179387" cy="3600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fr-CH"/>
          </a:p>
        </p:txBody>
      </p:sp>
      <p:sp>
        <p:nvSpPr>
          <p:cNvPr id="10" name="Rectangle 29"/>
          <p:cNvSpPr>
            <a:spLocks noChangeArrowheads="1"/>
          </p:cNvSpPr>
          <p:nvPr/>
        </p:nvSpPr>
        <p:spPr bwMode="auto">
          <a:xfrm>
            <a:off x="0" y="1314446"/>
            <a:ext cx="323850" cy="1614488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/>
          <a:lstStyle/>
          <a:p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8" r:id="rId5"/>
    <p:sldLayoutId id="2147483655" r:id="rId6"/>
    <p:sldLayoutId id="2147483654" r:id="rId7"/>
    <p:sldLayoutId id="2147483656" r:id="rId8"/>
    <p:sldLayoutId id="2147483659" r:id="rId9"/>
    <p:sldLayoutId id="2147483660" r:id="rId10"/>
    <p:sldLayoutId id="21474836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0" indent="-257175" algn="just" defTabSz="914400" rtl="0" eaLnBrk="1" latinLnBrk="0" hangingPunct="1">
        <a:spcBef>
          <a:spcPct val="20000"/>
        </a:spcBef>
        <a:buClr>
          <a:srgbClr val="FFC000"/>
        </a:buClr>
        <a:buFont typeface="Wingdings" pitchFamily="2" charset="2"/>
        <a:buChar char="§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spcBef>
          <a:spcPct val="20000"/>
        </a:spcBef>
        <a:buFont typeface="Wingdings" pitchFamily="2" charset="2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hyperlink" Target="http://images.google.ch/imgres?imgurl=http://www.polybeach.ch/img/sponsor/rivella.png&amp;imgrefurl=http://www.polybeach.ch/?pageid=17&amp;h=120&amp;w=285&amp;sz=8&amp;hl=fr&amp;start=1&amp;um=1&amp;tbnid=waUOBow2nDHcpM:&amp;tbnh=48&amp;tbnw=115&amp;prev=/images?q=logo+rivella&amp;svnum=10&amp;um=1&amp;hl=fr&amp;sa%2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hyperlink" Target="http://images.google.ch/imgres?imgurl=http://www.thegreenlife.org/images/Nestle-logo.jpg&amp;imgrefurl=http://www.woi.co.za/index.php?pid=48&amp;sid=1&amp;h=400&amp;w=400&amp;sz=75&amp;hl=fr&amp;start=3&amp;um=1&amp;tbnid=ffGCyVl7W5_-3M:&amp;tbnh=124&amp;tbnw=124&amp;prev=/images?q=logo+nestle&amp;svnum=10&amp;um=1&amp;hl=fr&amp;sa%25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hyperlink" Target="http://help.sap.com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H" dirty="0" smtClean="0"/>
              <a:t>SAP Basis</a:t>
            </a:r>
            <a:endParaRPr lang="fr-CH" sz="2400" b="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H" dirty="0" smtClean="0"/>
              <a:t>Introduction à SAP IDES</a:t>
            </a:r>
            <a:endParaRPr lang="fr-CH" dirty="0"/>
          </a:p>
        </p:txBody>
      </p:sp>
      <p:pic>
        <p:nvPicPr>
          <p:cNvPr id="4" name="Picture 2" descr="click to zo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4923" y="3910068"/>
            <a:ext cx="2234154" cy="2327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SAP</a:t>
            </a:r>
            <a:r>
              <a:rPr lang="fr-CH" dirty="0" smtClean="0"/>
              <a:t> : </a:t>
            </a:r>
            <a:r>
              <a:rPr lang="fr-CH" dirty="0" smtClean="0">
                <a:solidFill>
                  <a:srgbClr val="00B050"/>
                </a:solidFill>
              </a:rPr>
              <a:t>référence</a:t>
            </a:r>
          </a:p>
          <a:p>
            <a:pPr lvl="3"/>
            <a:endParaRPr lang="fr-CH" dirty="0" smtClean="0"/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Qu'est-ce qu'un ERP ?  SAP ?</a:t>
            </a:r>
            <a:endParaRPr lang="fr-CH" dirty="0"/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1285852" y="2049460"/>
            <a:ext cx="6767937" cy="4094184"/>
            <a:chOff x="3038" y="8421"/>
            <a:chExt cx="7402" cy="4899"/>
          </a:xfrm>
        </p:grpSpPr>
        <p:grpSp>
          <p:nvGrpSpPr>
            <p:cNvPr id="6" name="Group 3"/>
            <p:cNvGrpSpPr>
              <a:grpSpLocks/>
            </p:cNvGrpSpPr>
            <p:nvPr/>
          </p:nvGrpSpPr>
          <p:grpSpPr bwMode="auto">
            <a:xfrm>
              <a:off x="3038" y="8421"/>
              <a:ext cx="7020" cy="756"/>
              <a:chOff x="3038" y="8421"/>
              <a:chExt cx="7020" cy="756"/>
            </a:xfrm>
          </p:grpSpPr>
          <p:grpSp>
            <p:nvGrpSpPr>
              <p:cNvPr id="8" name="Group 5"/>
              <p:cNvGrpSpPr>
                <a:grpSpLocks/>
              </p:cNvGrpSpPr>
              <p:nvPr/>
            </p:nvGrpSpPr>
            <p:grpSpPr bwMode="auto">
              <a:xfrm>
                <a:off x="3038" y="8457"/>
                <a:ext cx="5220" cy="720"/>
                <a:chOff x="3038" y="8457"/>
                <a:chExt cx="5220" cy="720"/>
              </a:xfrm>
            </p:grpSpPr>
            <p:pic>
              <p:nvPicPr>
                <p:cNvPr id="10" name="Picture 8">
                  <a:hlinkClick r:id="rId2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5558" y="8637"/>
                  <a:ext cx="900" cy="3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1" name="Picture 7">
                  <a:hlinkClick r:id="rId4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7538" y="8457"/>
                  <a:ext cx="720" cy="7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2" name="Picture 6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3038" y="8472"/>
                  <a:ext cx="2160" cy="5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9" name="Picture 4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9158" y="8421"/>
                <a:ext cx="900" cy="7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3045" y="9285"/>
              <a:ext cx="7395" cy="4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Qu'est-ce qu'un ERP ?  SAP ?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Philosophie de SAP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SAP IDES</a:t>
            </a:r>
          </a:p>
          <a:p>
            <a:r>
              <a:rPr lang="fr-CH" dirty="0" smtClean="0"/>
              <a:t>Niveaux organisationnels</a:t>
            </a:r>
            <a:endParaRPr lang="fr-CH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CH" dirty="0" smtClean="0"/>
              <a:t>Master Data</a:t>
            </a:r>
          </a:p>
          <a:p>
            <a:r>
              <a:rPr lang="fr-CH" dirty="0" smtClean="0"/>
              <a:t>Systèmes Standards SAP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"Solution des îles"</a:t>
            </a:r>
          </a:p>
          <a:p>
            <a:r>
              <a:rPr lang="fr-CH" dirty="0" smtClean="0"/>
              <a:t>Module</a:t>
            </a:r>
          </a:p>
          <a:p>
            <a:r>
              <a:rPr lang="fr-CH" dirty="0" smtClean="0"/>
              <a:t>Architecture</a:t>
            </a:r>
          </a:p>
          <a:p>
            <a:r>
              <a:rPr lang="fr-CH" dirty="0" smtClean="0"/>
              <a:t>Évolution</a:t>
            </a:r>
          </a:p>
          <a:p>
            <a:r>
              <a:rPr lang="fr-CH" dirty="0" smtClean="0"/>
              <a:t>SAP NetWeaver</a:t>
            </a:r>
          </a:p>
          <a:p>
            <a:r>
              <a:rPr lang="fr-CH" dirty="0" smtClean="0"/>
              <a:t>Intégration</a:t>
            </a:r>
          </a:p>
          <a:p>
            <a:r>
              <a:rPr lang="fr-CH" dirty="0" smtClean="0"/>
              <a:t>SAP Business Suite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E1D0-6B21-4889-9511-78F236635347}" type="slidenum">
              <a:rPr lang="fr-CH" smtClean="0"/>
              <a:pPr/>
              <a:t>11</a:t>
            </a:fld>
            <a:endParaRPr lang="fr-CH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"Solution des îles"</a:t>
            </a:r>
            <a:endParaRPr lang="fr-CH" u="sng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Philosophie de SAP</a:t>
            </a:r>
            <a:endParaRPr lang="fr-CH" dirty="0"/>
          </a:p>
        </p:txBody>
      </p:sp>
      <p:pic>
        <p:nvPicPr>
          <p:cNvPr id="123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895496"/>
            <a:ext cx="70389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Modularité</a:t>
            </a:r>
          </a:p>
          <a:p>
            <a:pPr lvl="3"/>
            <a:endParaRPr lang="fr-CH" dirty="0" smtClean="0"/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Philosophie de SAP</a:t>
            </a:r>
            <a:endParaRPr lang="fr-CH" dirty="0"/>
          </a:p>
        </p:txBody>
      </p:sp>
      <p:sp>
        <p:nvSpPr>
          <p:cNvPr id="5" name="Rectangle 4"/>
          <p:cNvSpPr/>
          <p:nvPr/>
        </p:nvSpPr>
        <p:spPr>
          <a:xfrm>
            <a:off x="467544" y="5373216"/>
            <a:ext cx="8280920" cy="864096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>
                <a:solidFill>
                  <a:sysClr val="windowText" lastClr="000000"/>
                </a:solidFill>
              </a:rPr>
              <a:t>SAP NetWeaver</a:t>
            </a:r>
            <a:endParaRPr lang="fr-CH" dirty="0">
              <a:solidFill>
                <a:sysClr val="windowText" lastClr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3568" y="2204864"/>
            <a:ext cx="1800200" cy="3024336"/>
          </a:xfrm>
          <a:prstGeom prst="rect">
            <a:avLst/>
          </a:prstGeom>
          <a:solidFill>
            <a:srgbClr val="FFC000">
              <a:alpha val="1000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CH" sz="1300" dirty="0" smtClean="0">
                <a:solidFill>
                  <a:schemeClr val="tx1"/>
                </a:solidFill>
              </a:rPr>
              <a:t>Comptabilité financière</a:t>
            </a:r>
            <a:endParaRPr lang="fr-CH" sz="13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27584" y="2636912"/>
            <a:ext cx="1512000" cy="4320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Comptabilité financière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27584" y="3645024"/>
            <a:ext cx="1512000" cy="4320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Gestion financière de la chaine d'</a:t>
            </a:r>
            <a:r>
              <a:rPr lang="fr-CH" sz="1100" dirty="0" err="1" smtClean="0">
                <a:solidFill>
                  <a:sysClr val="windowText" lastClr="000000"/>
                </a:solidFill>
              </a:rPr>
              <a:t>approvision</a:t>
            </a:r>
            <a:r>
              <a:rPr lang="fr-CH" sz="1100" dirty="0" smtClean="0">
                <a:solidFill>
                  <a:sysClr val="windowText" lastClr="000000"/>
                </a:solidFill>
              </a:rPr>
              <a:t>.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27584" y="3140968"/>
            <a:ext cx="1512000" cy="4320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Comptabilité de gestion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27584" y="4653136"/>
            <a:ext cx="1512000" cy="4320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….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699792" y="2204864"/>
            <a:ext cx="1800200" cy="3024336"/>
          </a:xfrm>
          <a:prstGeom prst="rect">
            <a:avLst/>
          </a:prstGeom>
          <a:solidFill>
            <a:srgbClr val="92D050">
              <a:alpha val="10000"/>
            </a:srgbClr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CH" sz="1300" dirty="0" smtClean="0">
                <a:solidFill>
                  <a:schemeClr val="tx1"/>
                </a:solidFill>
              </a:rPr>
              <a:t>Ressources humaines</a:t>
            </a:r>
            <a:endParaRPr lang="fr-CH" sz="13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43808" y="2636912"/>
            <a:ext cx="1512000" cy="43200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Administration du personnel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43808" y="3140968"/>
            <a:ext cx="1512000" cy="43200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Évaluation du personnel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16016" y="2204864"/>
            <a:ext cx="1800200" cy="3024336"/>
          </a:xfrm>
          <a:prstGeom prst="rect">
            <a:avLst/>
          </a:prstGeom>
          <a:solidFill>
            <a:srgbClr val="00B0F0">
              <a:alpha val="10000"/>
            </a:srgb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CH" sz="1300" dirty="0" smtClean="0">
                <a:solidFill>
                  <a:schemeClr val="tx1"/>
                </a:solidFill>
              </a:rPr>
              <a:t>Logistique</a:t>
            </a:r>
            <a:endParaRPr lang="fr-CH" sz="13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60032" y="2636912"/>
            <a:ext cx="1512000" cy="432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Approvisionnement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860032" y="3140968"/>
            <a:ext cx="1512000" cy="432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Gestion des stocks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32240" y="2204864"/>
            <a:ext cx="1800200" cy="3024336"/>
          </a:xfrm>
          <a:prstGeom prst="rect">
            <a:avLst/>
          </a:prstGeom>
          <a:solidFill>
            <a:srgbClr val="7030A0">
              <a:alpha val="10000"/>
            </a:srgbClr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CH" sz="1300" dirty="0" smtClean="0">
                <a:solidFill>
                  <a:schemeClr val="tx1"/>
                </a:solidFill>
              </a:rPr>
              <a:t>Autres modules</a:t>
            </a:r>
            <a:endParaRPr lang="fr-CH" sz="13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76256" y="2636912"/>
            <a:ext cx="1512000" cy="432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chemeClr val="bg1"/>
                </a:solidFill>
              </a:rPr>
              <a:t>…</a:t>
            </a:r>
            <a:endParaRPr lang="fr-CH" sz="1100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876256" y="3140968"/>
            <a:ext cx="1512000" cy="432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chemeClr val="bg1"/>
                </a:solidFill>
              </a:rPr>
              <a:t>…</a:t>
            </a:r>
            <a:endParaRPr lang="fr-CH" sz="1100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843808" y="3645024"/>
            <a:ext cx="1512000" cy="43200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Gestion du temps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843808" y="4149080"/>
            <a:ext cx="1512000" cy="43200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Qualifications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843808" y="4653136"/>
            <a:ext cx="1512000" cy="43200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….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860032" y="3645024"/>
            <a:ext cx="1512000" cy="432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Transport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860032" y="4653136"/>
            <a:ext cx="1512000" cy="432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ysClr val="windowText" lastClr="000000"/>
                </a:solidFill>
              </a:rPr>
              <a:t>…</a:t>
            </a:r>
            <a:endParaRPr lang="fr-CH" sz="1100" dirty="0">
              <a:solidFill>
                <a:sysClr val="windowText" lastClr="00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76256" y="4653136"/>
            <a:ext cx="1512000" cy="432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100" dirty="0" smtClean="0">
                <a:solidFill>
                  <a:schemeClr val="bg1"/>
                </a:solidFill>
              </a:rPr>
              <a:t>…</a:t>
            </a:r>
            <a:endParaRPr lang="fr-CH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Module dans SAP ECC 6.0</a:t>
            </a:r>
            <a:endParaRPr lang="fr-CH" u="sng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Philosophie de SAP</a:t>
            </a:r>
            <a:endParaRPr lang="fr-CH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939" y="1785926"/>
            <a:ext cx="8199465" cy="439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Architecture</a:t>
            </a:r>
            <a:endParaRPr lang="fr-CH" dirty="0" smtClean="0">
              <a:solidFill>
                <a:srgbClr val="00B050"/>
              </a:solidFill>
            </a:endParaRPr>
          </a:p>
          <a:p>
            <a:pPr lvl="3"/>
            <a:endParaRPr lang="fr-CH" dirty="0" smtClean="0"/>
          </a:p>
          <a:p>
            <a:pPr lvl="1">
              <a:defRPr/>
            </a:pPr>
            <a:r>
              <a:rPr lang="fr-FR" dirty="0" smtClean="0"/>
              <a:t>R/3 pour </a:t>
            </a:r>
            <a:r>
              <a:rPr lang="fr-FR" b="1" dirty="0" smtClean="0"/>
              <a:t>Real Time 3 Tiers Architecture</a:t>
            </a:r>
          </a:p>
          <a:p>
            <a:pPr lvl="2">
              <a:defRPr/>
            </a:pPr>
            <a:r>
              <a:rPr lang="fr-FR" sz="1400" dirty="0" smtClean="0"/>
              <a:t>Données en temps réel</a:t>
            </a:r>
          </a:p>
          <a:p>
            <a:pPr lvl="2">
              <a:defRPr/>
            </a:pPr>
            <a:r>
              <a:rPr lang="fr-FR" sz="1400" dirty="0" smtClean="0"/>
              <a:t>3 couches</a:t>
            </a:r>
          </a:p>
          <a:p>
            <a:pPr lvl="3">
              <a:defRPr/>
            </a:pPr>
            <a:endParaRPr lang="fr-FR" sz="1500" dirty="0" smtClean="0"/>
          </a:p>
          <a:p>
            <a:pPr lvl="1">
              <a:defRPr/>
            </a:pPr>
            <a:r>
              <a:rPr lang="fr-FR" dirty="0" smtClean="0"/>
              <a:t>Couche 1 - </a:t>
            </a:r>
            <a:r>
              <a:rPr lang="fr-FR" dirty="0" smtClean="0">
                <a:solidFill>
                  <a:srgbClr val="00B050"/>
                </a:solidFill>
              </a:rPr>
              <a:t>Présentation</a:t>
            </a:r>
          </a:p>
          <a:p>
            <a:pPr lvl="2">
              <a:defRPr/>
            </a:pPr>
            <a:r>
              <a:rPr lang="fr-FR" sz="1400" dirty="0" smtClean="0"/>
              <a:t>SAP GUI</a:t>
            </a:r>
          </a:p>
          <a:p>
            <a:pPr lvl="3">
              <a:defRPr/>
            </a:pPr>
            <a:endParaRPr lang="fr-FR" sz="1500" dirty="0" smtClean="0"/>
          </a:p>
          <a:p>
            <a:pPr lvl="1">
              <a:defRPr/>
            </a:pPr>
            <a:r>
              <a:rPr lang="fr-FR" dirty="0" smtClean="0"/>
              <a:t>Couche 2 - </a:t>
            </a:r>
            <a:r>
              <a:rPr lang="fr-FR" dirty="0" smtClean="0">
                <a:solidFill>
                  <a:srgbClr val="00B050"/>
                </a:solidFill>
              </a:rPr>
              <a:t>Application</a:t>
            </a:r>
          </a:p>
          <a:p>
            <a:pPr lvl="2">
              <a:defRPr/>
            </a:pPr>
            <a:r>
              <a:rPr lang="fr-FR" sz="1400" dirty="0" smtClean="0"/>
              <a:t>SAP Server</a:t>
            </a:r>
          </a:p>
          <a:p>
            <a:pPr lvl="3">
              <a:defRPr/>
            </a:pPr>
            <a:endParaRPr lang="fr-FR" sz="1500" dirty="0" smtClean="0"/>
          </a:p>
          <a:p>
            <a:pPr lvl="1">
              <a:defRPr/>
            </a:pPr>
            <a:r>
              <a:rPr lang="fr-FR" dirty="0" smtClean="0"/>
              <a:t>Couche 3 - </a:t>
            </a:r>
            <a:r>
              <a:rPr lang="fr-FR" dirty="0" smtClean="0">
                <a:solidFill>
                  <a:srgbClr val="00B050"/>
                </a:solidFill>
              </a:rPr>
              <a:t>Base de données</a:t>
            </a:r>
          </a:p>
          <a:p>
            <a:pPr lvl="2">
              <a:defRPr/>
            </a:pPr>
            <a:r>
              <a:rPr lang="fr-FR" sz="1400" dirty="0" smtClean="0"/>
              <a:t>Oracle</a:t>
            </a:r>
          </a:p>
          <a:p>
            <a:pPr lvl="2">
              <a:defRPr/>
            </a:pPr>
            <a:r>
              <a:rPr lang="fr-FR" sz="1400" dirty="0" err="1" smtClean="0"/>
              <a:t>MaxDB</a:t>
            </a:r>
            <a:endParaRPr lang="fr-FR" sz="1400" dirty="0" smtClean="0"/>
          </a:p>
          <a:p>
            <a:pPr lvl="2">
              <a:defRPr/>
            </a:pPr>
            <a:r>
              <a:rPr lang="fr-FR" sz="1400" dirty="0" smtClean="0"/>
              <a:t>SQL Server</a:t>
            </a:r>
          </a:p>
          <a:p>
            <a:pPr lvl="2">
              <a:defRPr/>
            </a:pPr>
            <a:r>
              <a:rPr lang="fr-FR" sz="1400" dirty="0" smtClean="0"/>
              <a:t>…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Philosophie de SAP</a:t>
            </a:r>
            <a:endParaRPr lang="fr-CH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0991" y="1928802"/>
            <a:ext cx="3307289" cy="421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contenu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Évolution</a:t>
            </a:r>
          </a:p>
          <a:p>
            <a:pPr lvl="3"/>
            <a:endParaRPr lang="fr-CH" dirty="0" smtClean="0"/>
          </a:p>
          <a:p>
            <a:pPr lvl="1"/>
            <a:r>
              <a:rPr lang="pt-BR" dirty="0" smtClean="0"/>
              <a:t>SAP R/3 x.x -&gt; SAP NetWeaver</a:t>
            </a:r>
            <a:endParaRPr lang="fr-CH" dirty="0" smtClean="0"/>
          </a:p>
          <a:p>
            <a:pPr lvl="1"/>
            <a:endParaRPr lang="fr-CH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16</a:t>
            </a:fld>
            <a:endParaRPr lang="fr-CH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Produits SAP</a:t>
            </a:r>
            <a:endParaRPr lang="fr-CH" dirty="0"/>
          </a:p>
        </p:txBody>
      </p:sp>
      <p:sp>
        <p:nvSpPr>
          <p:cNvPr id="5" name="Rectangle 4"/>
          <p:cNvSpPr/>
          <p:nvPr/>
        </p:nvSpPr>
        <p:spPr>
          <a:xfrm>
            <a:off x="214282" y="5357826"/>
            <a:ext cx="1357322" cy="11430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dirty="0" smtClean="0"/>
              <a:t>SAP R/3</a:t>
            </a:r>
            <a:endParaRPr lang="fr-CH" dirty="0"/>
          </a:p>
        </p:txBody>
      </p:sp>
      <p:sp>
        <p:nvSpPr>
          <p:cNvPr id="6" name="Rectangle 5"/>
          <p:cNvSpPr/>
          <p:nvPr/>
        </p:nvSpPr>
        <p:spPr>
          <a:xfrm>
            <a:off x="1785918" y="4929198"/>
            <a:ext cx="1357322" cy="157163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dirty="0" smtClean="0"/>
              <a:t>SAP R/3</a:t>
            </a:r>
          </a:p>
          <a:p>
            <a:pPr algn="ctr"/>
            <a:r>
              <a:rPr lang="fr-CH" dirty="0" smtClean="0"/>
              <a:t>Enterprise</a:t>
            </a:r>
            <a:endParaRPr lang="fr-CH" dirty="0"/>
          </a:p>
        </p:txBody>
      </p:sp>
      <p:sp>
        <p:nvSpPr>
          <p:cNvPr id="7" name="Rectangle 6"/>
          <p:cNvSpPr/>
          <p:nvPr/>
        </p:nvSpPr>
        <p:spPr>
          <a:xfrm>
            <a:off x="3357554" y="4286256"/>
            <a:ext cx="1357322" cy="10715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dirty="0" smtClean="0"/>
              <a:t>SAP ERP</a:t>
            </a:r>
            <a:endParaRPr lang="fr-CH" dirty="0"/>
          </a:p>
        </p:txBody>
      </p:sp>
      <p:sp>
        <p:nvSpPr>
          <p:cNvPr id="8" name="Rectangle 7"/>
          <p:cNvSpPr/>
          <p:nvPr/>
        </p:nvSpPr>
        <p:spPr>
          <a:xfrm>
            <a:off x="4929190" y="2428868"/>
            <a:ext cx="1571636" cy="29289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u="sng" dirty="0" smtClean="0"/>
              <a:t>Solutions</a:t>
            </a:r>
          </a:p>
          <a:p>
            <a:pPr algn="ctr"/>
            <a:endParaRPr lang="fr-CH" sz="1600" dirty="0" smtClean="0"/>
          </a:p>
          <a:p>
            <a:pPr algn="ctr"/>
            <a:r>
              <a:rPr lang="fr-CH" sz="1600" dirty="0" smtClean="0"/>
              <a:t>SAP CRM</a:t>
            </a:r>
          </a:p>
          <a:p>
            <a:pPr algn="ctr"/>
            <a:r>
              <a:rPr lang="fr-CH" sz="1600" dirty="0" smtClean="0"/>
              <a:t>SAP SCM</a:t>
            </a:r>
          </a:p>
          <a:p>
            <a:pPr algn="ctr"/>
            <a:r>
              <a:rPr lang="fr-CH" sz="1600" dirty="0" smtClean="0"/>
              <a:t>SAP PLM</a:t>
            </a:r>
          </a:p>
          <a:p>
            <a:pPr algn="ctr"/>
            <a:r>
              <a:rPr lang="fr-CH" sz="1600" dirty="0" smtClean="0"/>
              <a:t>....</a:t>
            </a:r>
          </a:p>
        </p:txBody>
      </p:sp>
      <p:sp>
        <p:nvSpPr>
          <p:cNvPr id="9" name="Rectangle 8"/>
          <p:cNvSpPr/>
          <p:nvPr/>
        </p:nvSpPr>
        <p:spPr>
          <a:xfrm>
            <a:off x="6715140" y="1928802"/>
            <a:ext cx="2000264" cy="34290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dirty="0" smtClean="0"/>
              <a:t>SAP Business Suite</a:t>
            </a:r>
            <a:endParaRPr lang="fr-CH" dirty="0"/>
          </a:p>
        </p:txBody>
      </p:sp>
      <p:sp>
        <p:nvSpPr>
          <p:cNvPr id="10" name="Rectangle 9"/>
          <p:cNvSpPr/>
          <p:nvPr/>
        </p:nvSpPr>
        <p:spPr>
          <a:xfrm>
            <a:off x="357158" y="5857892"/>
            <a:ext cx="1071570" cy="50006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SAP Basis</a:t>
            </a:r>
            <a:endParaRPr lang="fr-CH" sz="1400" dirty="0"/>
          </a:p>
        </p:txBody>
      </p:sp>
      <p:sp>
        <p:nvSpPr>
          <p:cNvPr id="11" name="Rectangle 10"/>
          <p:cNvSpPr/>
          <p:nvPr/>
        </p:nvSpPr>
        <p:spPr>
          <a:xfrm>
            <a:off x="1928794" y="5572140"/>
            <a:ext cx="1071570" cy="7858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SAP </a:t>
            </a:r>
          </a:p>
          <a:p>
            <a:pPr algn="ctr"/>
            <a:r>
              <a:rPr lang="fr-CH" sz="1400" dirty="0" smtClean="0"/>
              <a:t>Web AS</a:t>
            </a:r>
            <a:endParaRPr lang="fr-CH" sz="1400" dirty="0"/>
          </a:p>
        </p:txBody>
      </p:sp>
      <p:sp>
        <p:nvSpPr>
          <p:cNvPr id="12" name="Rectangle 11"/>
          <p:cNvSpPr/>
          <p:nvPr/>
        </p:nvSpPr>
        <p:spPr>
          <a:xfrm>
            <a:off x="3357554" y="5429264"/>
            <a:ext cx="1357322" cy="10715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SAP NetWeaver</a:t>
            </a:r>
            <a:endParaRPr lang="fr-CH" dirty="0"/>
          </a:p>
        </p:txBody>
      </p:sp>
      <p:sp>
        <p:nvSpPr>
          <p:cNvPr id="13" name="Rectangle 12"/>
          <p:cNvSpPr/>
          <p:nvPr/>
        </p:nvSpPr>
        <p:spPr>
          <a:xfrm>
            <a:off x="6715140" y="1214422"/>
            <a:ext cx="2000264" cy="57150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SAP </a:t>
            </a:r>
            <a:r>
              <a:rPr lang="fr-CH" dirty="0" err="1" smtClean="0"/>
              <a:t>xAPPs</a:t>
            </a:r>
            <a:endParaRPr lang="fr-CH" dirty="0"/>
          </a:p>
        </p:txBody>
      </p:sp>
      <p:sp>
        <p:nvSpPr>
          <p:cNvPr id="17" name="Rectangle 16"/>
          <p:cNvSpPr/>
          <p:nvPr/>
        </p:nvSpPr>
        <p:spPr>
          <a:xfrm>
            <a:off x="4929190" y="5429264"/>
            <a:ext cx="1571636" cy="10715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SAP NetWeaver</a:t>
            </a:r>
            <a:endParaRPr lang="fr-CH" dirty="0"/>
          </a:p>
        </p:txBody>
      </p:sp>
      <p:sp>
        <p:nvSpPr>
          <p:cNvPr id="18" name="Rectangle 17"/>
          <p:cNvSpPr/>
          <p:nvPr/>
        </p:nvSpPr>
        <p:spPr>
          <a:xfrm>
            <a:off x="6715140" y="5429264"/>
            <a:ext cx="2000264" cy="10715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SAP NetWeaver</a:t>
            </a:r>
            <a:endParaRPr lang="fr-CH" dirty="0"/>
          </a:p>
        </p:txBody>
      </p:sp>
      <p:sp>
        <p:nvSpPr>
          <p:cNvPr id="19" name="Rectangle 18"/>
          <p:cNvSpPr/>
          <p:nvPr/>
        </p:nvSpPr>
        <p:spPr>
          <a:xfrm>
            <a:off x="5036347" y="4000504"/>
            <a:ext cx="1357322" cy="117755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CH" dirty="0" smtClean="0"/>
              <a:t>SAP ECC</a:t>
            </a:r>
          </a:p>
          <a:p>
            <a:pPr algn="ctr"/>
            <a:endParaRPr lang="fr-CH" dirty="0" smtClean="0"/>
          </a:p>
          <a:p>
            <a:pPr algn="ctr"/>
            <a:r>
              <a:rPr lang="fr-CH" sz="1400" dirty="0" smtClean="0"/>
              <a:t>ERP</a:t>
            </a:r>
          </a:p>
          <a:p>
            <a:pPr algn="ctr"/>
            <a:r>
              <a:rPr lang="fr-CH" sz="1400" dirty="0" smtClean="0"/>
              <a:t>Services</a:t>
            </a:r>
            <a:endParaRPr lang="fr-CH" sz="1400" dirty="0"/>
          </a:p>
        </p:txBody>
      </p:sp>
      <p:sp>
        <p:nvSpPr>
          <p:cNvPr id="21" name="Rectangle 20"/>
          <p:cNvSpPr/>
          <p:nvPr/>
        </p:nvSpPr>
        <p:spPr>
          <a:xfrm>
            <a:off x="6929454" y="2428868"/>
            <a:ext cx="1571636" cy="28575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u="sng" dirty="0" smtClean="0"/>
              <a:t>Solutions</a:t>
            </a:r>
          </a:p>
          <a:p>
            <a:pPr algn="ctr"/>
            <a:endParaRPr lang="fr-CH" sz="1600" dirty="0" smtClean="0"/>
          </a:p>
          <a:p>
            <a:pPr algn="ctr"/>
            <a:r>
              <a:rPr lang="fr-CH" sz="1600" dirty="0" smtClean="0"/>
              <a:t>SAP CRM</a:t>
            </a:r>
          </a:p>
          <a:p>
            <a:pPr algn="ctr"/>
            <a:r>
              <a:rPr lang="fr-CH" sz="1600" dirty="0" smtClean="0"/>
              <a:t>SAP SCM</a:t>
            </a:r>
          </a:p>
          <a:p>
            <a:pPr algn="ctr"/>
            <a:r>
              <a:rPr lang="fr-CH" sz="1600" dirty="0" smtClean="0"/>
              <a:t>SAP PLM</a:t>
            </a:r>
          </a:p>
          <a:p>
            <a:pPr algn="ctr"/>
            <a:r>
              <a:rPr lang="fr-CH" sz="1600" dirty="0" smtClean="0"/>
              <a:t>....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036611" y="4000504"/>
            <a:ext cx="1357322" cy="117755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CH" dirty="0" smtClean="0"/>
              <a:t>SAP ECC</a:t>
            </a:r>
          </a:p>
          <a:p>
            <a:pPr algn="ctr"/>
            <a:endParaRPr lang="fr-CH" dirty="0" smtClean="0"/>
          </a:p>
          <a:p>
            <a:pPr algn="ctr"/>
            <a:r>
              <a:rPr lang="fr-CH" sz="1400" dirty="0" smtClean="0"/>
              <a:t>ERP</a:t>
            </a:r>
          </a:p>
          <a:p>
            <a:pPr algn="ctr"/>
            <a:r>
              <a:rPr lang="fr-CH" sz="1400" dirty="0" smtClean="0"/>
              <a:t>Services</a:t>
            </a:r>
            <a:endParaRPr lang="fr-CH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Philosophie de SAP</a:t>
            </a:r>
            <a:endParaRPr lang="fr-CH" dirty="0"/>
          </a:p>
        </p:txBody>
      </p:sp>
      <p:sp>
        <p:nvSpPr>
          <p:cNvPr id="2" name="Espace réservé du contenu 1"/>
          <p:cNvSpPr>
            <a:spLocks noGrp="1"/>
          </p:cNvSpPr>
          <p:nvPr>
            <p:ph idx="4294967295"/>
          </p:nvPr>
        </p:nvSpPr>
        <p:spPr>
          <a:xfrm>
            <a:off x="0" y="1143000"/>
            <a:ext cx="8229600" cy="5214938"/>
          </a:xfrm>
        </p:spPr>
        <p:txBody>
          <a:bodyPr/>
          <a:lstStyle/>
          <a:p>
            <a:pPr lvl="2"/>
            <a:endParaRPr lang="en-US" dirty="0" smtClean="0"/>
          </a:p>
          <a:p>
            <a:pPr lvl="1"/>
            <a:endParaRPr lang="fr-CH" dirty="0"/>
          </a:p>
        </p:txBody>
      </p:sp>
      <p:sp>
        <p:nvSpPr>
          <p:cNvPr id="5" name="Rectangle 4"/>
          <p:cNvSpPr/>
          <p:nvPr/>
        </p:nvSpPr>
        <p:spPr>
          <a:xfrm>
            <a:off x="585272" y="2560464"/>
            <a:ext cx="1414959" cy="2868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sz="1400" dirty="0" err="1" smtClean="0"/>
              <a:t>Connector</a:t>
            </a:r>
            <a:endParaRPr lang="fr-CH" sz="1400" dirty="0"/>
          </a:p>
        </p:txBody>
      </p:sp>
      <p:sp>
        <p:nvSpPr>
          <p:cNvPr id="6" name="Rectangle 5"/>
          <p:cNvSpPr/>
          <p:nvPr/>
        </p:nvSpPr>
        <p:spPr>
          <a:xfrm>
            <a:off x="2714612" y="1428736"/>
            <a:ext cx="5929354" cy="514353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sz="2000" b="1" dirty="0" smtClean="0"/>
              <a:t>SAP NetWeaver</a:t>
            </a:r>
          </a:p>
        </p:txBody>
      </p:sp>
      <p:sp>
        <p:nvSpPr>
          <p:cNvPr id="7" name="Rectangle 6"/>
          <p:cNvSpPr/>
          <p:nvPr/>
        </p:nvSpPr>
        <p:spPr>
          <a:xfrm>
            <a:off x="3803230" y="1931811"/>
            <a:ext cx="3840604" cy="99712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sz="1600" dirty="0" smtClean="0"/>
              <a:t>People </a:t>
            </a:r>
            <a:r>
              <a:rPr lang="fr-CH" sz="1600" dirty="0" err="1" smtClean="0"/>
              <a:t>Integration</a:t>
            </a:r>
            <a:endParaRPr lang="fr-CH" sz="1600" dirty="0"/>
          </a:p>
        </p:txBody>
      </p:sp>
      <p:sp>
        <p:nvSpPr>
          <p:cNvPr id="8" name="Rectangle 7"/>
          <p:cNvSpPr/>
          <p:nvPr/>
        </p:nvSpPr>
        <p:spPr>
          <a:xfrm>
            <a:off x="3803230" y="3143248"/>
            <a:ext cx="3840604" cy="12144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sz="1600" dirty="0" smtClean="0"/>
              <a:t>Information </a:t>
            </a:r>
            <a:r>
              <a:rPr lang="fr-CH" sz="1600" dirty="0" err="1" smtClean="0"/>
              <a:t>Integration</a:t>
            </a:r>
            <a:endParaRPr lang="fr-CH" sz="1600" dirty="0"/>
          </a:p>
        </p:txBody>
      </p:sp>
      <p:sp>
        <p:nvSpPr>
          <p:cNvPr id="9" name="Rectangle 8"/>
          <p:cNvSpPr/>
          <p:nvPr/>
        </p:nvSpPr>
        <p:spPr>
          <a:xfrm>
            <a:off x="3803230" y="4500570"/>
            <a:ext cx="3840604" cy="8309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sz="1600" dirty="0" smtClean="0"/>
              <a:t>Process </a:t>
            </a:r>
            <a:r>
              <a:rPr lang="fr-CH" sz="1600" dirty="0" err="1" smtClean="0"/>
              <a:t>Integration</a:t>
            </a:r>
            <a:endParaRPr lang="fr-CH" sz="1600" dirty="0"/>
          </a:p>
        </p:txBody>
      </p:sp>
      <p:sp>
        <p:nvSpPr>
          <p:cNvPr id="10" name="Rectangle 9"/>
          <p:cNvSpPr/>
          <p:nvPr/>
        </p:nvSpPr>
        <p:spPr>
          <a:xfrm>
            <a:off x="3803230" y="5470622"/>
            <a:ext cx="3840604" cy="95877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sz="1600" dirty="0" smtClean="0"/>
              <a:t>Application Platform</a:t>
            </a:r>
            <a:endParaRPr lang="fr-CH" sz="1600" dirty="0"/>
          </a:p>
        </p:txBody>
      </p:sp>
      <p:sp>
        <p:nvSpPr>
          <p:cNvPr id="11" name="Rectangle 10"/>
          <p:cNvSpPr/>
          <p:nvPr/>
        </p:nvSpPr>
        <p:spPr>
          <a:xfrm>
            <a:off x="2898078" y="1928802"/>
            <a:ext cx="673790" cy="45005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fr-CH" dirty="0" smtClean="0"/>
              <a:t>Composite Application Framework</a:t>
            </a:r>
            <a:endParaRPr lang="fr-CH" dirty="0"/>
          </a:p>
        </p:txBody>
      </p:sp>
      <p:sp>
        <p:nvSpPr>
          <p:cNvPr id="12" name="Rectangle 11"/>
          <p:cNvSpPr/>
          <p:nvPr/>
        </p:nvSpPr>
        <p:spPr>
          <a:xfrm>
            <a:off x="7827300" y="1928802"/>
            <a:ext cx="673790" cy="45005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fr-CH" dirty="0" smtClean="0"/>
              <a:t>Life Cycle Management</a:t>
            </a:r>
            <a:endParaRPr lang="fr-CH" dirty="0"/>
          </a:p>
        </p:txBody>
      </p:sp>
      <p:sp>
        <p:nvSpPr>
          <p:cNvPr id="13" name="Rectangle 12"/>
          <p:cNvSpPr/>
          <p:nvPr/>
        </p:nvSpPr>
        <p:spPr>
          <a:xfrm>
            <a:off x="4026473" y="2244633"/>
            <a:ext cx="3368951" cy="2556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Multi-Channel Access</a:t>
            </a:r>
            <a:endParaRPr lang="fr-CH" sz="1400" dirty="0"/>
          </a:p>
        </p:txBody>
      </p:sp>
      <p:sp>
        <p:nvSpPr>
          <p:cNvPr id="14" name="Rectangle 13"/>
          <p:cNvSpPr/>
          <p:nvPr/>
        </p:nvSpPr>
        <p:spPr>
          <a:xfrm>
            <a:off x="4026473" y="2558961"/>
            <a:ext cx="1617097" cy="2556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Portal</a:t>
            </a:r>
            <a:endParaRPr lang="fr-CH" sz="1400" dirty="0"/>
          </a:p>
        </p:txBody>
      </p:sp>
      <p:sp>
        <p:nvSpPr>
          <p:cNvPr id="15" name="Rectangle 14"/>
          <p:cNvSpPr/>
          <p:nvPr/>
        </p:nvSpPr>
        <p:spPr>
          <a:xfrm>
            <a:off x="5778327" y="2558961"/>
            <a:ext cx="1617097" cy="2556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Collaboration</a:t>
            </a:r>
            <a:endParaRPr lang="fr-CH" sz="1400" dirty="0"/>
          </a:p>
        </p:txBody>
      </p:sp>
      <p:sp>
        <p:nvSpPr>
          <p:cNvPr id="16" name="Rectangle 15"/>
          <p:cNvSpPr/>
          <p:nvPr/>
        </p:nvSpPr>
        <p:spPr>
          <a:xfrm>
            <a:off x="3989130" y="3500438"/>
            <a:ext cx="1617097" cy="38350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Business Intelligence</a:t>
            </a:r>
            <a:endParaRPr lang="fr-CH" sz="1400" dirty="0"/>
          </a:p>
        </p:txBody>
      </p:sp>
      <p:sp>
        <p:nvSpPr>
          <p:cNvPr id="17" name="Rectangle 16"/>
          <p:cNvSpPr/>
          <p:nvPr/>
        </p:nvSpPr>
        <p:spPr>
          <a:xfrm>
            <a:off x="5740984" y="3500438"/>
            <a:ext cx="1617097" cy="38350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err="1" smtClean="0"/>
              <a:t>Knowledge</a:t>
            </a:r>
            <a:r>
              <a:rPr lang="fr-CH" sz="1400" dirty="0" smtClean="0"/>
              <a:t> Management</a:t>
            </a:r>
            <a:endParaRPr lang="fr-CH" sz="1400" dirty="0"/>
          </a:p>
        </p:txBody>
      </p:sp>
      <p:sp>
        <p:nvSpPr>
          <p:cNvPr id="18" name="Rectangle 17"/>
          <p:cNvSpPr/>
          <p:nvPr/>
        </p:nvSpPr>
        <p:spPr>
          <a:xfrm>
            <a:off x="3989130" y="3959144"/>
            <a:ext cx="3368951" cy="2556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Master Data Management</a:t>
            </a:r>
            <a:endParaRPr lang="fr-CH" sz="1400" dirty="0"/>
          </a:p>
        </p:txBody>
      </p:sp>
      <p:sp>
        <p:nvSpPr>
          <p:cNvPr id="19" name="Rectangle 18"/>
          <p:cNvSpPr/>
          <p:nvPr/>
        </p:nvSpPr>
        <p:spPr>
          <a:xfrm>
            <a:off x="4026473" y="4831442"/>
            <a:ext cx="1617097" cy="38350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err="1" smtClean="0"/>
              <a:t>Integration</a:t>
            </a:r>
            <a:r>
              <a:rPr lang="fr-CH" sz="1400" dirty="0" smtClean="0"/>
              <a:t> Broker</a:t>
            </a:r>
            <a:endParaRPr lang="fr-CH" sz="1400" dirty="0"/>
          </a:p>
        </p:txBody>
      </p:sp>
      <p:sp>
        <p:nvSpPr>
          <p:cNvPr id="20" name="Rectangle 19"/>
          <p:cNvSpPr/>
          <p:nvPr/>
        </p:nvSpPr>
        <p:spPr>
          <a:xfrm>
            <a:off x="5883861" y="4831442"/>
            <a:ext cx="1617097" cy="38350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Business Process Management</a:t>
            </a:r>
            <a:endParaRPr lang="fr-CH" sz="1400" dirty="0"/>
          </a:p>
        </p:txBody>
      </p:sp>
      <p:sp>
        <p:nvSpPr>
          <p:cNvPr id="21" name="Rectangle 20"/>
          <p:cNvSpPr/>
          <p:nvPr/>
        </p:nvSpPr>
        <p:spPr>
          <a:xfrm>
            <a:off x="4026472" y="6102284"/>
            <a:ext cx="3403047" cy="2556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DB and OS Abstraction</a:t>
            </a:r>
            <a:endParaRPr lang="fr-CH" sz="1400" dirty="0"/>
          </a:p>
        </p:txBody>
      </p:sp>
      <p:sp>
        <p:nvSpPr>
          <p:cNvPr id="22" name="Rectangle 21"/>
          <p:cNvSpPr/>
          <p:nvPr/>
        </p:nvSpPr>
        <p:spPr>
          <a:xfrm>
            <a:off x="4026473" y="5786454"/>
            <a:ext cx="1617097" cy="2556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J2EE</a:t>
            </a:r>
            <a:endParaRPr lang="fr-CH" sz="1400" dirty="0"/>
          </a:p>
        </p:txBody>
      </p:sp>
      <p:sp>
        <p:nvSpPr>
          <p:cNvPr id="23" name="Rectangle 22"/>
          <p:cNvSpPr/>
          <p:nvPr/>
        </p:nvSpPr>
        <p:spPr>
          <a:xfrm>
            <a:off x="5812423" y="5786454"/>
            <a:ext cx="1617097" cy="2556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ABAP</a:t>
            </a:r>
            <a:endParaRPr lang="fr-CH" sz="1400" dirty="0"/>
          </a:p>
        </p:txBody>
      </p:sp>
      <p:sp>
        <p:nvSpPr>
          <p:cNvPr id="24" name="Rectangle 23"/>
          <p:cNvSpPr/>
          <p:nvPr/>
        </p:nvSpPr>
        <p:spPr>
          <a:xfrm>
            <a:off x="711912" y="3071810"/>
            <a:ext cx="1145443" cy="6391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Microsoft</a:t>
            </a:r>
          </a:p>
          <a:p>
            <a:pPr algn="ctr"/>
            <a:r>
              <a:rPr lang="fr-CH" sz="1400" dirty="0" smtClean="0"/>
              <a:t>.Net</a:t>
            </a:r>
            <a:endParaRPr lang="fr-CH" sz="1400" dirty="0"/>
          </a:p>
        </p:txBody>
      </p:sp>
      <p:sp>
        <p:nvSpPr>
          <p:cNvPr id="25" name="Rectangle 24"/>
          <p:cNvSpPr/>
          <p:nvPr/>
        </p:nvSpPr>
        <p:spPr>
          <a:xfrm>
            <a:off x="711912" y="3853868"/>
            <a:ext cx="1145443" cy="6391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IBM</a:t>
            </a:r>
          </a:p>
          <a:p>
            <a:pPr algn="ctr"/>
            <a:r>
              <a:rPr lang="fr-CH" sz="1400" dirty="0" err="1" smtClean="0"/>
              <a:t>WebSphere</a:t>
            </a:r>
            <a:endParaRPr lang="fr-CH" sz="1400" dirty="0"/>
          </a:p>
        </p:txBody>
      </p:sp>
      <p:sp>
        <p:nvSpPr>
          <p:cNvPr id="26" name="Rectangle 25"/>
          <p:cNvSpPr/>
          <p:nvPr/>
        </p:nvSpPr>
        <p:spPr>
          <a:xfrm>
            <a:off x="711912" y="4639686"/>
            <a:ext cx="1145443" cy="6391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…</a:t>
            </a:r>
            <a:endParaRPr lang="fr-CH" sz="1400" dirty="0"/>
          </a:p>
        </p:txBody>
      </p:sp>
      <p:cxnSp>
        <p:nvCxnSpPr>
          <p:cNvPr id="27" name="Connecteur droit 26"/>
          <p:cNvCxnSpPr>
            <a:stCxn id="5" idx="3"/>
            <a:endCxn id="6" idx="1"/>
          </p:cNvCxnSpPr>
          <p:nvPr/>
        </p:nvCxnSpPr>
        <p:spPr>
          <a:xfrm>
            <a:off x="2000231" y="3994864"/>
            <a:ext cx="714381" cy="56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SAP intégration</a:t>
            </a:r>
            <a:endParaRPr lang="fr-CH" dirty="0">
              <a:solidFill>
                <a:srgbClr val="00B050"/>
              </a:solidFill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Philosophie de SAP</a:t>
            </a:r>
            <a:endParaRPr lang="fr-CH" dirty="0"/>
          </a:p>
        </p:txBody>
      </p:sp>
      <p:sp>
        <p:nvSpPr>
          <p:cNvPr id="5" name="Rectangle à coins arrondis 4"/>
          <p:cNvSpPr/>
          <p:nvPr/>
        </p:nvSpPr>
        <p:spPr>
          <a:xfrm>
            <a:off x="3571868" y="1785926"/>
            <a:ext cx="2000264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SAP R/3</a:t>
            </a:r>
            <a:endParaRPr lang="fr-CH" sz="1400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500034" y="3714752"/>
            <a:ext cx="2000264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No-SAP E-</a:t>
            </a:r>
            <a:r>
              <a:rPr lang="fr-CH" sz="1400" dirty="0" err="1" smtClean="0"/>
              <a:t>Procurement</a:t>
            </a:r>
            <a:endParaRPr lang="fr-CH" sz="1400" dirty="0"/>
          </a:p>
        </p:txBody>
      </p:sp>
      <p:sp>
        <p:nvSpPr>
          <p:cNvPr id="7" name="Rectangle à coins arrondis 6"/>
          <p:cNvSpPr/>
          <p:nvPr/>
        </p:nvSpPr>
        <p:spPr>
          <a:xfrm>
            <a:off x="1357290" y="4929198"/>
            <a:ext cx="2000264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SAP Enterprise </a:t>
            </a:r>
            <a:r>
              <a:rPr lang="fr-CH" sz="1400" dirty="0" err="1" smtClean="0"/>
              <a:t>Buyer</a:t>
            </a:r>
            <a:endParaRPr lang="fr-CH" sz="1400" dirty="0"/>
          </a:p>
        </p:txBody>
      </p:sp>
      <p:sp>
        <p:nvSpPr>
          <p:cNvPr id="8" name="Rectangle à coins arrondis 7"/>
          <p:cNvSpPr/>
          <p:nvPr/>
        </p:nvSpPr>
        <p:spPr>
          <a:xfrm>
            <a:off x="3643306" y="6072206"/>
            <a:ext cx="2000264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E-Commerce</a:t>
            </a:r>
            <a:endParaRPr lang="fr-CH" sz="1400" dirty="0"/>
          </a:p>
        </p:txBody>
      </p:sp>
      <p:sp>
        <p:nvSpPr>
          <p:cNvPr id="9" name="Rectangle à coins arrondis 8"/>
          <p:cNvSpPr/>
          <p:nvPr/>
        </p:nvSpPr>
        <p:spPr>
          <a:xfrm>
            <a:off x="6143636" y="5143512"/>
            <a:ext cx="2000264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Collaborative Engineering</a:t>
            </a:r>
            <a:endParaRPr lang="fr-CH" sz="1400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6715140" y="3786190"/>
            <a:ext cx="2000264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ERP no-SAP</a:t>
            </a:r>
            <a:endParaRPr lang="fr-CH" sz="1400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6500826" y="2428868"/>
            <a:ext cx="2000264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Basis System</a:t>
            </a:r>
            <a:endParaRPr lang="fr-CH" sz="1400" dirty="0"/>
          </a:p>
        </p:txBody>
      </p:sp>
      <p:cxnSp>
        <p:nvCxnSpPr>
          <p:cNvPr id="12" name="Connecteur droit 11"/>
          <p:cNvCxnSpPr>
            <a:stCxn id="6" idx="3"/>
            <a:endCxn id="40" idx="2"/>
          </p:cNvCxnSpPr>
          <p:nvPr/>
        </p:nvCxnSpPr>
        <p:spPr>
          <a:xfrm>
            <a:off x="2500298" y="3929066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>
            <a:stCxn id="7" idx="3"/>
            <a:endCxn id="40" idx="3"/>
          </p:cNvCxnSpPr>
          <p:nvPr/>
        </p:nvCxnSpPr>
        <p:spPr>
          <a:xfrm flipV="1">
            <a:off x="3357554" y="4787809"/>
            <a:ext cx="284265" cy="35570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>
            <a:stCxn id="8" idx="0"/>
            <a:endCxn id="40" idx="4"/>
          </p:cNvCxnSpPr>
          <p:nvPr/>
        </p:nvCxnSpPr>
        <p:spPr>
          <a:xfrm rot="16200000" flipV="1">
            <a:off x="4107653" y="5536421"/>
            <a:ext cx="928694" cy="1428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>
            <a:stCxn id="40" idx="5"/>
            <a:endCxn id="9" idx="1"/>
          </p:cNvCxnSpPr>
          <p:nvPr/>
        </p:nvCxnSpPr>
        <p:spPr>
          <a:xfrm rot="16200000" flipH="1">
            <a:off x="5466462" y="4680651"/>
            <a:ext cx="570017" cy="78433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>
            <a:stCxn id="5" idx="2"/>
            <a:endCxn id="40" idx="0"/>
          </p:cNvCxnSpPr>
          <p:nvPr/>
        </p:nvCxnSpPr>
        <p:spPr>
          <a:xfrm rot="5400000">
            <a:off x="4286248" y="2428868"/>
            <a:ext cx="500066" cy="714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>
            <a:stCxn id="11" idx="1"/>
            <a:endCxn id="40" idx="7"/>
          </p:cNvCxnSpPr>
          <p:nvPr/>
        </p:nvCxnSpPr>
        <p:spPr>
          <a:xfrm rot="10800000" flipV="1">
            <a:off x="5359306" y="2643181"/>
            <a:ext cx="1141521" cy="4271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>
            <a:stCxn id="10" idx="1"/>
            <a:endCxn id="40" idx="6"/>
          </p:cNvCxnSpPr>
          <p:nvPr/>
        </p:nvCxnSpPr>
        <p:spPr>
          <a:xfrm rot="10800000">
            <a:off x="5715008" y="3929066"/>
            <a:ext cx="1000132" cy="714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>
            <a:stCxn id="40" idx="1"/>
            <a:endCxn id="20" idx="3"/>
          </p:cNvCxnSpPr>
          <p:nvPr/>
        </p:nvCxnSpPr>
        <p:spPr>
          <a:xfrm rot="16200000" flipV="1">
            <a:off x="3178960" y="2607463"/>
            <a:ext cx="427141" cy="4985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à coins arrondis 19"/>
          <p:cNvSpPr/>
          <p:nvPr/>
        </p:nvSpPr>
        <p:spPr>
          <a:xfrm>
            <a:off x="1142976" y="2428868"/>
            <a:ext cx="2000264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400" dirty="0" err="1" smtClean="0"/>
              <a:t>Other</a:t>
            </a:r>
            <a:r>
              <a:rPr lang="fr-CH" sz="1400" dirty="0" smtClean="0"/>
              <a:t> Systems</a:t>
            </a:r>
            <a:endParaRPr lang="fr-CH" sz="1400" dirty="0"/>
          </a:p>
        </p:txBody>
      </p:sp>
      <p:cxnSp>
        <p:nvCxnSpPr>
          <p:cNvPr id="21" name="Connecteur droit 20"/>
          <p:cNvCxnSpPr>
            <a:stCxn id="8" idx="0"/>
            <a:endCxn id="7" idx="3"/>
          </p:cNvCxnSpPr>
          <p:nvPr/>
        </p:nvCxnSpPr>
        <p:spPr>
          <a:xfrm rot="16200000" flipV="1">
            <a:off x="3536149" y="4964917"/>
            <a:ext cx="928694" cy="128588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>
            <a:stCxn id="8" idx="0"/>
            <a:endCxn id="9" idx="1"/>
          </p:cNvCxnSpPr>
          <p:nvPr/>
        </p:nvCxnSpPr>
        <p:spPr>
          <a:xfrm rot="5400000" flipH="1" flipV="1">
            <a:off x="5036347" y="4964917"/>
            <a:ext cx="714380" cy="150019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>
            <a:stCxn id="8" idx="0"/>
            <a:endCxn id="20" idx="3"/>
          </p:cNvCxnSpPr>
          <p:nvPr/>
        </p:nvCxnSpPr>
        <p:spPr>
          <a:xfrm rot="16200000" flipV="1">
            <a:off x="2178827" y="3607595"/>
            <a:ext cx="3429024" cy="150019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/>
          <p:cNvCxnSpPr>
            <a:stCxn id="6" idx="3"/>
            <a:endCxn id="10" idx="1"/>
          </p:cNvCxnSpPr>
          <p:nvPr/>
        </p:nvCxnSpPr>
        <p:spPr>
          <a:xfrm>
            <a:off x="2500298" y="3929066"/>
            <a:ext cx="4214842" cy="7143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>
            <a:stCxn id="11" idx="1"/>
            <a:endCxn id="8" idx="0"/>
          </p:cNvCxnSpPr>
          <p:nvPr/>
        </p:nvCxnSpPr>
        <p:spPr>
          <a:xfrm rot="10800000" flipV="1">
            <a:off x="4643438" y="2643182"/>
            <a:ext cx="1857388" cy="342902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>
            <a:stCxn id="6" idx="3"/>
            <a:endCxn id="20" idx="3"/>
          </p:cNvCxnSpPr>
          <p:nvPr/>
        </p:nvCxnSpPr>
        <p:spPr>
          <a:xfrm flipV="1">
            <a:off x="2500298" y="2643182"/>
            <a:ext cx="642942" cy="128588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>
            <a:stCxn id="7" idx="3"/>
            <a:endCxn id="6" idx="3"/>
          </p:cNvCxnSpPr>
          <p:nvPr/>
        </p:nvCxnSpPr>
        <p:spPr>
          <a:xfrm flipH="1" flipV="1">
            <a:off x="2500298" y="3929066"/>
            <a:ext cx="857256" cy="121444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/>
          <p:cNvCxnSpPr>
            <a:stCxn id="20" idx="3"/>
            <a:endCxn id="5" idx="2"/>
          </p:cNvCxnSpPr>
          <p:nvPr/>
        </p:nvCxnSpPr>
        <p:spPr>
          <a:xfrm flipV="1">
            <a:off x="3143240" y="2214554"/>
            <a:ext cx="1428760" cy="42862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>
            <a:stCxn id="9" idx="1"/>
            <a:endCxn id="11" idx="1"/>
          </p:cNvCxnSpPr>
          <p:nvPr/>
        </p:nvCxnSpPr>
        <p:spPr>
          <a:xfrm rot="10800000" flipH="1">
            <a:off x="6143636" y="2643182"/>
            <a:ext cx="357190" cy="271464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>
            <a:stCxn id="5" idx="2"/>
            <a:endCxn id="7" idx="3"/>
          </p:cNvCxnSpPr>
          <p:nvPr/>
        </p:nvCxnSpPr>
        <p:spPr>
          <a:xfrm rot="5400000">
            <a:off x="2500298" y="3071810"/>
            <a:ext cx="2928958" cy="121444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/>
          <p:cNvCxnSpPr>
            <a:stCxn id="10" idx="1"/>
            <a:endCxn id="11" idx="1"/>
          </p:cNvCxnSpPr>
          <p:nvPr/>
        </p:nvCxnSpPr>
        <p:spPr>
          <a:xfrm rot="10800000">
            <a:off x="6500826" y="2643182"/>
            <a:ext cx="214314" cy="135732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/>
          <p:cNvCxnSpPr>
            <a:stCxn id="9" idx="1"/>
            <a:endCxn id="10" idx="1"/>
          </p:cNvCxnSpPr>
          <p:nvPr/>
        </p:nvCxnSpPr>
        <p:spPr>
          <a:xfrm rot="10800000" flipH="1">
            <a:off x="6143636" y="4000504"/>
            <a:ext cx="571504" cy="135732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/>
          <p:cNvCxnSpPr>
            <a:stCxn id="11" idx="1"/>
            <a:endCxn id="5" idx="2"/>
          </p:cNvCxnSpPr>
          <p:nvPr/>
        </p:nvCxnSpPr>
        <p:spPr>
          <a:xfrm rot="10800000">
            <a:off x="4572000" y="2214554"/>
            <a:ext cx="1928826" cy="42862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/>
          <p:cNvCxnSpPr>
            <a:stCxn id="5" idx="2"/>
            <a:endCxn id="8" idx="0"/>
          </p:cNvCxnSpPr>
          <p:nvPr/>
        </p:nvCxnSpPr>
        <p:spPr>
          <a:xfrm rot="16200000" flipH="1">
            <a:off x="2678893" y="4107661"/>
            <a:ext cx="3857652" cy="7143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/>
          <p:cNvCxnSpPr>
            <a:stCxn id="5" idx="2"/>
            <a:endCxn id="10" idx="1"/>
          </p:cNvCxnSpPr>
          <p:nvPr/>
        </p:nvCxnSpPr>
        <p:spPr>
          <a:xfrm rot="16200000" flipH="1">
            <a:off x="4750595" y="2035959"/>
            <a:ext cx="1785950" cy="214314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/>
          <p:cNvCxnSpPr>
            <a:stCxn id="6" idx="3"/>
            <a:endCxn id="5" idx="2"/>
          </p:cNvCxnSpPr>
          <p:nvPr/>
        </p:nvCxnSpPr>
        <p:spPr>
          <a:xfrm flipV="1">
            <a:off x="2500298" y="2214554"/>
            <a:ext cx="2071702" cy="171451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/>
          <p:cNvCxnSpPr>
            <a:stCxn id="7" idx="3"/>
            <a:endCxn id="9" idx="1"/>
          </p:cNvCxnSpPr>
          <p:nvPr/>
        </p:nvCxnSpPr>
        <p:spPr>
          <a:xfrm>
            <a:off x="3357554" y="5143512"/>
            <a:ext cx="2786082" cy="21431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/>
          <p:cNvCxnSpPr>
            <a:stCxn id="9" idx="1"/>
            <a:endCxn id="20" idx="3"/>
          </p:cNvCxnSpPr>
          <p:nvPr/>
        </p:nvCxnSpPr>
        <p:spPr>
          <a:xfrm rot="10800000">
            <a:off x="3143240" y="2643182"/>
            <a:ext cx="3000396" cy="271464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/>
          <p:cNvCxnSpPr>
            <a:stCxn id="9" idx="1"/>
          </p:cNvCxnSpPr>
          <p:nvPr/>
        </p:nvCxnSpPr>
        <p:spPr>
          <a:xfrm rot="10800000">
            <a:off x="4572000" y="2285992"/>
            <a:ext cx="1571636" cy="307183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Ellipse 39"/>
          <p:cNvSpPr/>
          <p:nvPr/>
        </p:nvSpPr>
        <p:spPr>
          <a:xfrm>
            <a:off x="3286116" y="2714620"/>
            <a:ext cx="2428892" cy="242889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SAP NetWeaver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Web Services Architecture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SAP Business Suite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SAP a développé plusieurs solutions complètes et intégrées nommées SAP Business Suite</a:t>
            </a:r>
          </a:p>
          <a:p>
            <a:pPr lvl="2"/>
            <a:r>
              <a:rPr lang="fr-CH" dirty="0" smtClean="0"/>
              <a:t>SAP ERP est une solution de SAP Business Suite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Ces solutions sont basées sur l'écoute que SAP donne à ses clients, analystes, leaders, partenaires, … pour servir au mieux les demandes du marché de ses clients</a:t>
            </a:r>
          </a:p>
          <a:p>
            <a:pPr lvl="2"/>
            <a:r>
              <a:rPr lang="fr-CH" dirty="0" smtClean="0"/>
              <a:t>Besoins opérationnels, tactiques, stratégiques, ….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19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Philosophie de SAP</a:t>
            </a:r>
            <a:endParaRPr lang="fr-CH" dirty="0"/>
          </a:p>
        </p:txBody>
      </p:sp>
      <p:sp>
        <p:nvSpPr>
          <p:cNvPr id="5" name="Rectangle 4"/>
          <p:cNvSpPr/>
          <p:nvPr/>
        </p:nvSpPr>
        <p:spPr>
          <a:xfrm>
            <a:off x="3779912" y="5301208"/>
            <a:ext cx="2016224" cy="64807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400" b="1" dirty="0" smtClean="0">
                <a:solidFill>
                  <a:sysClr val="windowText" lastClr="000000"/>
                </a:solidFill>
              </a:rPr>
              <a:t>SAP ERP</a:t>
            </a:r>
          </a:p>
          <a:p>
            <a:pPr algn="ctr"/>
            <a:r>
              <a:rPr lang="fr-CH" sz="1200" dirty="0" smtClean="0">
                <a:solidFill>
                  <a:sysClr val="windowText" lastClr="000000"/>
                </a:solidFill>
              </a:rPr>
              <a:t>Enterprise Resource Planning</a:t>
            </a:r>
            <a:endParaRPr lang="fr-CH" sz="1200" dirty="0">
              <a:solidFill>
                <a:sysClr val="windowText" lastClr="000000"/>
              </a:solidFill>
            </a:endParaRPr>
          </a:p>
        </p:txBody>
      </p:sp>
      <p:sp>
        <p:nvSpPr>
          <p:cNvPr id="6" name="Organigramme : Opération manuelle 5"/>
          <p:cNvSpPr/>
          <p:nvPr/>
        </p:nvSpPr>
        <p:spPr>
          <a:xfrm rot="16200000">
            <a:off x="2015716" y="4473116"/>
            <a:ext cx="1152128" cy="2232248"/>
          </a:xfrm>
          <a:prstGeom prst="flowChartManualOperati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" lIns="36000" tIns="36000" rIns="36000" bIns="36000" rtlCol="0" anchor="ctr"/>
          <a:lstStyle/>
          <a:p>
            <a:pPr algn="ctr"/>
            <a:r>
              <a:rPr lang="fr-CH" sz="1400" b="1" dirty="0" smtClean="0">
                <a:solidFill>
                  <a:sysClr val="windowText" lastClr="000000"/>
                </a:solidFill>
              </a:rPr>
              <a:t>SAP SRM</a:t>
            </a:r>
          </a:p>
          <a:p>
            <a:pPr algn="ctr"/>
            <a:r>
              <a:rPr lang="fr-CH" sz="1200" dirty="0" smtClean="0">
                <a:solidFill>
                  <a:sysClr val="windowText" lastClr="000000"/>
                </a:solidFill>
              </a:rPr>
              <a:t>Supplier Relationship Management</a:t>
            </a:r>
            <a:endParaRPr lang="fr-CH" sz="1200" dirty="0">
              <a:solidFill>
                <a:sysClr val="windowText" lastClr="000000"/>
              </a:solidFill>
            </a:endParaRPr>
          </a:p>
        </p:txBody>
      </p:sp>
      <p:sp>
        <p:nvSpPr>
          <p:cNvPr id="7" name="Organigramme : Opération manuelle 6"/>
          <p:cNvSpPr/>
          <p:nvPr/>
        </p:nvSpPr>
        <p:spPr>
          <a:xfrm>
            <a:off x="3131840" y="4581128"/>
            <a:ext cx="3312368" cy="648072"/>
          </a:xfrm>
          <a:prstGeom prst="flowChartManualOperati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400" b="1" dirty="0" smtClean="0">
                <a:solidFill>
                  <a:sysClr val="windowText" lastClr="000000"/>
                </a:solidFill>
              </a:rPr>
              <a:t>SAP PLM</a:t>
            </a:r>
          </a:p>
          <a:p>
            <a:pPr algn="ctr"/>
            <a:r>
              <a:rPr lang="fr-CH" sz="1200" dirty="0" smtClean="0">
                <a:solidFill>
                  <a:sysClr val="windowText" lastClr="000000"/>
                </a:solidFill>
              </a:rPr>
              <a:t>Product </a:t>
            </a:r>
            <a:r>
              <a:rPr lang="fr-CH" sz="1200" dirty="0" err="1" smtClean="0">
                <a:solidFill>
                  <a:sysClr val="windowText" lastClr="000000"/>
                </a:solidFill>
              </a:rPr>
              <a:t>Lifecycle</a:t>
            </a:r>
            <a:r>
              <a:rPr lang="fr-CH" sz="1200" dirty="0" smtClean="0">
                <a:solidFill>
                  <a:sysClr val="windowText" lastClr="000000"/>
                </a:solidFill>
              </a:rPr>
              <a:t> Management</a:t>
            </a:r>
            <a:endParaRPr lang="fr-CH" sz="1200" dirty="0">
              <a:solidFill>
                <a:sysClr val="windowText" lastClr="000000"/>
              </a:solidFill>
            </a:endParaRPr>
          </a:p>
        </p:txBody>
      </p:sp>
      <p:sp>
        <p:nvSpPr>
          <p:cNvPr id="8" name="Organigramme : Opération manuelle 7"/>
          <p:cNvSpPr/>
          <p:nvPr/>
        </p:nvSpPr>
        <p:spPr>
          <a:xfrm rot="5400000">
            <a:off x="6408204" y="4473116"/>
            <a:ext cx="1152128" cy="2232248"/>
          </a:xfrm>
          <a:prstGeom prst="flowChartManualOperati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lIns="36000" tIns="36000" rIns="36000" bIns="36000" rtlCol="0" anchor="ctr"/>
          <a:lstStyle/>
          <a:p>
            <a:pPr algn="ctr"/>
            <a:r>
              <a:rPr lang="fr-CH" sz="1400" b="1" dirty="0" smtClean="0">
                <a:solidFill>
                  <a:sysClr val="windowText" lastClr="000000"/>
                </a:solidFill>
              </a:rPr>
              <a:t>SAP CRM</a:t>
            </a:r>
          </a:p>
          <a:p>
            <a:pPr algn="ctr"/>
            <a:r>
              <a:rPr lang="fr-CH" sz="1200" dirty="0" smtClean="0">
                <a:solidFill>
                  <a:sysClr val="windowText" lastClr="000000"/>
                </a:solidFill>
              </a:rPr>
              <a:t>Customer Relationship Management</a:t>
            </a:r>
            <a:endParaRPr lang="fr-CH" sz="1200" dirty="0">
              <a:solidFill>
                <a:sysClr val="windowText" lastClr="000000"/>
              </a:solidFill>
            </a:endParaRPr>
          </a:p>
        </p:txBody>
      </p:sp>
      <p:grpSp>
        <p:nvGrpSpPr>
          <p:cNvPr id="9" name="Groupe 8"/>
          <p:cNvGrpSpPr/>
          <p:nvPr/>
        </p:nvGrpSpPr>
        <p:grpSpPr>
          <a:xfrm>
            <a:off x="3131840" y="6021288"/>
            <a:ext cx="3312368" cy="504056"/>
            <a:chOff x="3059833" y="5805264"/>
            <a:chExt cx="3312368" cy="504056"/>
          </a:xfrm>
        </p:grpSpPr>
        <p:sp>
          <p:nvSpPr>
            <p:cNvPr id="10" name="Organigramme : Opération manuelle 9"/>
            <p:cNvSpPr/>
            <p:nvPr/>
          </p:nvSpPr>
          <p:spPr>
            <a:xfrm rot="10800000">
              <a:off x="3059833" y="5805264"/>
              <a:ext cx="3312368" cy="504056"/>
            </a:xfrm>
            <a:prstGeom prst="flowChartManualOperati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3707905" y="5805264"/>
              <a:ext cx="201622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SAP SCM</a:t>
              </a:r>
            </a:p>
            <a:p>
              <a:pPr algn="ctr"/>
              <a:r>
                <a:rPr lang="fr-CH" sz="1200" dirty="0" err="1" smtClean="0">
                  <a:solidFill>
                    <a:sysClr val="windowText" lastClr="000000"/>
                  </a:solidFill>
                </a:rPr>
                <a:t>Supply</a:t>
              </a:r>
              <a:r>
                <a:rPr lang="fr-CH" sz="1200" dirty="0" smtClean="0">
                  <a:solidFill>
                    <a:sysClr val="windowText" lastClr="000000"/>
                  </a:solidFill>
                </a:rPr>
                <a:t> Chain Management</a:t>
              </a:r>
              <a:endParaRPr lang="fr-CH" sz="1200" dirty="0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CH" u="sng" dirty="0" smtClean="0"/>
              <a:t>Buts de la formation</a:t>
            </a:r>
          </a:p>
          <a:p>
            <a:pPr>
              <a:lnSpc>
                <a:spcPct val="200000"/>
              </a:lnSpc>
              <a:buNone/>
            </a:pPr>
            <a:r>
              <a:rPr lang="fr-CH" sz="2200" dirty="0" smtClean="0"/>
              <a:t>A l'issue de la formation les participants sont en mesure :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D'</a:t>
            </a:r>
            <a:r>
              <a:rPr lang="fr-CH" b="1" dirty="0" smtClean="0"/>
              <a:t>expliquer</a:t>
            </a:r>
            <a:r>
              <a:rPr lang="fr-CH" dirty="0" smtClean="0"/>
              <a:t> ce que signifie SAP 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De </a:t>
            </a:r>
            <a:r>
              <a:rPr lang="fr-CH" b="1" dirty="0" smtClean="0"/>
              <a:t>lister</a:t>
            </a:r>
            <a:r>
              <a:rPr lang="fr-CH" dirty="0" smtClean="0"/>
              <a:t> quelques niveaux organisationnels liés à SAP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De </a:t>
            </a:r>
            <a:r>
              <a:rPr lang="fr-CH" b="1" dirty="0" smtClean="0"/>
              <a:t>comprendre</a:t>
            </a:r>
            <a:r>
              <a:rPr lang="fr-CH" dirty="0" smtClean="0"/>
              <a:t> le concept des "Master Data"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Basis</a:t>
            </a:r>
            <a:endParaRPr lang="fr-CH" dirty="0"/>
          </a:p>
        </p:txBody>
      </p:sp>
      <p:pic>
        <p:nvPicPr>
          <p:cNvPr id="5" name="Picture 2" descr="sticker decoratif cible militaire de t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1194" y="4786322"/>
            <a:ext cx="2738458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20</a:t>
            </a:fld>
            <a:endParaRPr lang="fr-CH"/>
          </a:p>
        </p:txBody>
      </p:sp>
      <p:sp>
        <p:nvSpPr>
          <p:cNvPr id="16" name="Titr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Philosophie de SAP</a:t>
            </a:r>
            <a:endParaRPr lang="fr-CH" dirty="0"/>
          </a:p>
        </p:txBody>
      </p:sp>
      <p:sp>
        <p:nvSpPr>
          <p:cNvPr id="6" name="Rectangle 5"/>
          <p:cNvSpPr/>
          <p:nvPr/>
        </p:nvSpPr>
        <p:spPr>
          <a:xfrm>
            <a:off x="2678893" y="2643182"/>
            <a:ext cx="3857652" cy="18573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CH" dirty="0" smtClean="0"/>
              <a:t>ECC</a:t>
            </a:r>
          </a:p>
        </p:txBody>
      </p:sp>
      <p:sp>
        <p:nvSpPr>
          <p:cNvPr id="7" name="Rectangle 6"/>
          <p:cNvSpPr/>
          <p:nvPr/>
        </p:nvSpPr>
        <p:spPr>
          <a:xfrm>
            <a:off x="1214414" y="4643446"/>
            <a:ext cx="6786610" cy="19288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CH" dirty="0" smtClean="0"/>
              <a:t>SAP</a:t>
            </a:r>
          </a:p>
          <a:p>
            <a:r>
              <a:rPr lang="fr-CH" dirty="0" smtClean="0"/>
              <a:t>NetWeaver</a:t>
            </a:r>
            <a:endParaRPr lang="fr-CH" dirty="0"/>
          </a:p>
        </p:txBody>
      </p:sp>
      <p:sp>
        <p:nvSpPr>
          <p:cNvPr id="8" name="Rectangle 7"/>
          <p:cNvSpPr/>
          <p:nvPr/>
        </p:nvSpPr>
        <p:spPr>
          <a:xfrm>
            <a:off x="2643174" y="6072206"/>
            <a:ext cx="5072098" cy="35719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/>
              <a:t>Application </a:t>
            </a:r>
            <a:r>
              <a:rPr lang="fr-CH" sz="1600" dirty="0" err="1" smtClean="0"/>
              <a:t>platform</a:t>
            </a:r>
            <a:endParaRPr lang="fr-CH" sz="16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2643174" y="5643578"/>
            <a:ext cx="5072098" cy="35719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/>
              <a:t>Process </a:t>
            </a:r>
            <a:r>
              <a:rPr lang="fr-CH" sz="1600" dirty="0" err="1" smtClean="0"/>
              <a:t>Integration</a:t>
            </a:r>
            <a:endParaRPr lang="fr-CH" sz="160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2643174" y="4786322"/>
            <a:ext cx="5072098" cy="35719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/>
              <a:t>People </a:t>
            </a:r>
            <a:r>
              <a:rPr lang="fr-CH" sz="1600" dirty="0" err="1" smtClean="0"/>
              <a:t>Integration</a:t>
            </a:r>
            <a:endParaRPr lang="fr-CH" sz="1600" dirty="0"/>
          </a:p>
        </p:txBody>
      </p:sp>
      <p:sp>
        <p:nvSpPr>
          <p:cNvPr id="12" name="Rectangle 11"/>
          <p:cNvSpPr/>
          <p:nvPr/>
        </p:nvSpPr>
        <p:spPr>
          <a:xfrm>
            <a:off x="2643174" y="5214950"/>
            <a:ext cx="5072098" cy="35719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/>
              <a:t>Information </a:t>
            </a:r>
            <a:r>
              <a:rPr lang="fr-CH" sz="1600" dirty="0" err="1" smtClean="0"/>
              <a:t>Integration</a:t>
            </a:r>
            <a:endParaRPr lang="fr-CH" sz="1600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3428992" y="3214686"/>
            <a:ext cx="2928958" cy="35719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/>
              <a:t>SAP </a:t>
            </a:r>
            <a:r>
              <a:rPr lang="fr-CH" sz="1600" dirty="0" err="1" smtClean="0"/>
              <a:t>Human</a:t>
            </a:r>
            <a:r>
              <a:rPr lang="fr-CH" sz="1600" dirty="0" smtClean="0"/>
              <a:t> Capital Management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428992" y="3643314"/>
            <a:ext cx="2928958" cy="35719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err="1" smtClean="0"/>
              <a:t>Corporate</a:t>
            </a:r>
            <a:r>
              <a:rPr lang="fr-CH" sz="1600" dirty="0" smtClean="0"/>
              <a:t> Services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428992" y="4071942"/>
            <a:ext cx="2928958" cy="35719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/>
              <a:t>Operations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428992" y="2786058"/>
            <a:ext cx="2928958" cy="35719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/>
              <a:t>SAP </a:t>
            </a:r>
            <a:r>
              <a:rPr lang="fr-CH" sz="1600" dirty="0" err="1" smtClean="0"/>
              <a:t>Financials</a:t>
            </a:r>
            <a:endParaRPr lang="fr-CH" sz="1600" dirty="0" smtClean="0"/>
          </a:p>
        </p:txBody>
      </p:sp>
      <p:sp>
        <p:nvSpPr>
          <p:cNvPr id="25" name="Rectangle 24"/>
          <p:cNvSpPr/>
          <p:nvPr/>
        </p:nvSpPr>
        <p:spPr>
          <a:xfrm>
            <a:off x="1214414" y="2643182"/>
            <a:ext cx="1285884" cy="185738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SAP </a:t>
            </a:r>
          </a:p>
          <a:p>
            <a:pPr algn="ctr"/>
            <a:r>
              <a:rPr lang="fr-CH" dirty="0" smtClean="0"/>
              <a:t>SRM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643174" y="1357298"/>
            <a:ext cx="1857388" cy="114300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SAP </a:t>
            </a:r>
          </a:p>
          <a:p>
            <a:pPr algn="ctr"/>
            <a:r>
              <a:rPr lang="fr-CH" dirty="0" smtClean="0"/>
              <a:t>PLM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643438" y="1357298"/>
            <a:ext cx="1857388" cy="114300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SAP </a:t>
            </a:r>
          </a:p>
          <a:p>
            <a:pPr algn="ctr"/>
            <a:r>
              <a:rPr lang="fr-CH" dirty="0" smtClean="0"/>
              <a:t>SCM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715140" y="2643182"/>
            <a:ext cx="1285884" cy="185738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SAP </a:t>
            </a:r>
          </a:p>
          <a:p>
            <a:pPr algn="ctr"/>
            <a:r>
              <a:rPr lang="fr-CH" dirty="0" smtClean="0"/>
              <a:t>CRM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715140" y="1357298"/>
            <a:ext cx="1285884" cy="114300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…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214414" y="1357298"/>
            <a:ext cx="1285884" cy="114300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Distinction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SAP ERP = fonctionnalités métier / business</a:t>
            </a:r>
          </a:p>
          <a:p>
            <a:pPr lvl="2"/>
            <a:r>
              <a:rPr lang="fr-CH" dirty="0" smtClean="0"/>
              <a:t>Processus de l'entreprise</a:t>
            </a:r>
          </a:p>
          <a:p>
            <a:pPr lvl="2"/>
            <a:r>
              <a:rPr lang="fr-CH" dirty="0" smtClean="0"/>
              <a:t>Fonctionnalité intégrée</a:t>
            </a:r>
          </a:p>
          <a:p>
            <a:pPr lvl="2"/>
            <a:r>
              <a:rPr lang="fr-CH" dirty="0" smtClean="0"/>
              <a:t>….</a:t>
            </a:r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SAP NetWeaver = fonctionnalités techniques</a:t>
            </a:r>
          </a:p>
          <a:p>
            <a:pPr lvl="2"/>
            <a:r>
              <a:rPr lang="fr-CH" dirty="0" smtClean="0"/>
              <a:t>L'architecture technique SOA</a:t>
            </a:r>
          </a:p>
          <a:p>
            <a:pPr lvl="2"/>
            <a:r>
              <a:rPr lang="fr-CH" dirty="0" smtClean="0"/>
              <a:t>Web Service</a:t>
            </a:r>
          </a:p>
          <a:p>
            <a:pPr lvl="2"/>
            <a:r>
              <a:rPr lang="fr-CH" dirty="0" smtClean="0"/>
              <a:t>Adobe </a:t>
            </a:r>
            <a:r>
              <a:rPr lang="fr-CH" dirty="0" err="1" smtClean="0"/>
              <a:t>Interactiv</a:t>
            </a:r>
            <a:r>
              <a:rPr lang="fr-CH" dirty="0" smtClean="0"/>
              <a:t> </a:t>
            </a:r>
            <a:r>
              <a:rPr lang="fr-CH" dirty="0" err="1" smtClean="0"/>
              <a:t>Form</a:t>
            </a:r>
            <a:endParaRPr lang="fr-CH" dirty="0" smtClean="0"/>
          </a:p>
          <a:p>
            <a:pPr lvl="2"/>
            <a:r>
              <a:rPr lang="fr-CH" dirty="0" smtClean="0"/>
              <a:t>Exchange Infrastructure</a:t>
            </a:r>
          </a:p>
          <a:p>
            <a:pPr lvl="2"/>
            <a:r>
              <a:rPr lang="fr-CH" dirty="0" smtClean="0"/>
              <a:t>….</a:t>
            </a:r>
          </a:p>
          <a:p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21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Philosophie de SAP</a:t>
            </a:r>
            <a:endParaRPr lang="fr-CH" dirty="0"/>
          </a:p>
        </p:txBody>
      </p:sp>
      <p:sp>
        <p:nvSpPr>
          <p:cNvPr id="7" name="Rectangle 6"/>
          <p:cNvSpPr/>
          <p:nvPr/>
        </p:nvSpPr>
        <p:spPr>
          <a:xfrm>
            <a:off x="6300191" y="1916832"/>
            <a:ext cx="2448272" cy="18722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CH" sz="1600" dirty="0" smtClean="0"/>
              <a:t>SAP Business Solutions</a:t>
            </a:r>
            <a:endParaRPr lang="fr-CH" sz="1600" dirty="0"/>
          </a:p>
        </p:txBody>
      </p:sp>
      <p:sp>
        <p:nvSpPr>
          <p:cNvPr id="8" name="Rectangle 7"/>
          <p:cNvSpPr/>
          <p:nvPr/>
        </p:nvSpPr>
        <p:spPr>
          <a:xfrm>
            <a:off x="6300192" y="4077072"/>
            <a:ext cx="2448272" cy="187220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fr-CH" sz="1600" dirty="0" smtClean="0"/>
              <a:t>SAP </a:t>
            </a:r>
            <a:r>
              <a:rPr lang="fr-CH" sz="1600" dirty="0" err="1" smtClean="0"/>
              <a:t>Technical</a:t>
            </a:r>
            <a:r>
              <a:rPr lang="fr-CH" sz="1600" dirty="0" smtClean="0"/>
              <a:t> Solution</a:t>
            </a:r>
            <a:endParaRPr lang="fr-CH" sz="1600" dirty="0"/>
          </a:p>
        </p:txBody>
      </p:sp>
      <p:sp>
        <p:nvSpPr>
          <p:cNvPr id="9" name="Rectangle 8"/>
          <p:cNvSpPr/>
          <p:nvPr/>
        </p:nvSpPr>
        <p:spPr>
          <a:xfrm>
            <a:off x="6588222" y="2348880"/>
            <a:ext cx="1872208" cy="1296144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SAP ERP</a:t>
            </a:r>
          </a:p>
          <a:p>
            <a:pPr algn="ctr"/>
            <a:endParaRPr lang="fr-CH" sz="1400" dirty="0" smtClean="0">
              <a:solidFill>
                <a:schemeClr val="tx1"/>
              </a:solidFill>
            </a:endParaRPr>
          </a:p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Enterprise </a:t>
            </a:r>
          </a:p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Resource </a:t>
            </a:r>
          </a:p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Planning</a:t>
            </a:r>
            <a:endParaRPr lang="fr-CH" sz="14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88222" y="4221088"/>
            <a:ext cx="1872208" cy="1296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CH" sz="1600" dirty="0" smtClean="0">
                <a:solidFill>
                  <a:sysClr val="windowText" lastClr="000000"/>
                </a:solidFill>
              </a:rPr>
              <a:t>NetWeaver </a:t>
            </a:r>
            <a:endParaRPr lang="fr-CH" sz="16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Qu'est-ce qu'un ERP ?  SAP ?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Philosophie de SAP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SAP IDES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Structure organisationnelle </a:t>
            </a:r>
          </a:p>
          <a:p>
            <a:r>
              <a:rPr lang="fr-CH" dirty="0" smtClean="0"/>
              <a:t>Master Data</a:t>
            </a:r>
          </a:p>
          <a:p>
            <a:r>
              <a:rPr lang="fr-CH" dirty="0" smtClean="0"/>
              <a:t>Systèmes Standards SAP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Concept</a:t>
            </a:r>
          </a:p>
          <a:p>
            <a:r>
              <a:rPr lang="fr-CH" dirty="0" smtClean="0"/>
              <a:t>Remarques importantes</a:t>
            </a:r>
          </a:p>
          <a:p>
            <a:r>
              <a:rPr lang="fr-CH" dirty="0" smtClean="0"/>
              <a:t>Formation</a:t>
            </a:r>
          </a:p>
          <a:p>
            <a:r>
              <a:rPr lang="fr-CH" dirty="0" smtClean="0"/>
              <a:t>Structure IDES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E1D0-6B21-4889-9511-78F236635347}" type="slidenum">
              <a:rPr lang="fr-CH" smtClean="0"/>
              <a:pPr/>
              <a:t>22</a:t>
            </a:fld>
            <a:endParaRPr lang="fr-CH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Concept IDES</a:t>
            </a:r>
            <a:r>
              <a:rPr lang="fr-CH" dirty="0" smtClean="0"/>
              <a:t> : </a:t>
            </a:r>
            <a:r>
              <a:rPr lang="fr-CH" dirty="0" smtClean="0">
                <a:solidFill>
                  <a:srgbClr val="00B050"/>
                </a:solidFill>
              </a:rPr>
              <a:t>Propriétés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Entièrement développé sur un modèle d'entreprise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Basé sur un système SAP standard 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Nombreuses données d'exemple (Master &amp; </a:t>
            </a:r>
            <a:r>
              <a:rPr lang="fr-CH" dirty="0" err="1" smtClean="0"/>
              <a:t>Transactional</a:t>
            </a:r>
            <a:r>
              <a:rPr lang="fr-CH" dirty="0" smtClean="0"/>
              <a:t> Data)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Customizing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Multilingue (EN, DE, FR, IT, …)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Documentation en ligne</a:t>
            </a:r>
          </a:p>
          <a:p>
            <a:pPr lvl="2"/>
            <a:r>
              <a:rPr lang="fr-CH" dirty="0" smtClean="0"/>
              <a:t>Site d'aide : </a:t>
            </a:r>
            <a:r>
              <a:rPr lang="fr-CH" dirty="0" smtClean="0">
                <a:hlinkClick r:id="rId2"/>
              </a:rPr>
              <a:t>http://help.sap.com</a:t>
            </a:r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IDES</a:t>
            </a:r>
            <a:endParaRPr lang="fr-CH" dirty="0"/>
          </a:p>
        </p:txBody>
      </p:sp>
      <p:pic>
        <p:nvPicPr>
          <p:cNvPr id="5" name="Picture 2" descr="http://help.sap.com/SAPHelp_46c/helpdata/EN/a9/fc4f35dfe82578e10000009b38f839/Image16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4357694"/>
            <a:ext cx="2436000" cy="188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Concept IDES</a:t>
            </a:r>
            <a:r>
              <a:rPr lang="fr-CH" dirty="0" smtClean="0"/>
              <a:t> : </a:t>
            </a:r>
            <a:r>
              <a:rPr lang="fr-CH" dirty="0" smtClean="0">
                <a:solidFill>
                  <a:srgbClr val="00B050"/>
                </a:solidFill>
              </a:rPr>
              <a:t>Remarque importante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Stratégie des versions IDES (release)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IDES est disponible pour chaque version SAP, mais </a:t>
            </a:r>
            <a:r>
              <a:rPr lang="fr-CH" dirty="0" smtClean="0">
                <a:solidFill>
                  <a:srgbClr val="FF0000"/>
                </a:solidFill>
              </a:rPr>
              <a:t>aucun upgrade</a:t>
            </a:r>
            <a:r>
              <a:rPr lang="fr-CH" dirty="0" smtClean="0"/>
              <a:t> n'est possible</a:t>
            </a:r>
          </a:p>
          <a:p>
            <a:pPr lvl="2"/>
            <a:r>
              <a:rPr lang="fr-CH" dirty="0" smtClean="0"/>
              <a:t>Une mise à niveau vers une nouvelle version n'est pas possible !!</a:t>
            </a:r>
          </a:p>
          <a:p>
            <a:pPr lvl="2"/>
            <a:r>
              <a:rPr lang="fr-CH" dirty="0" smtClean="0"/>
              <a:t>Exemple :</a:t>
            </a:r>
          </a:p>
          <a:p>
            <a:pPr lvl="3"/>
            <a:r>
              <a:rPr lang="fr-CH" dirty="0" smtClean="0"/>
              <a:t>Version IDES pour SAP NetWeaver 7.00 - ERP 6.0</a:t>
            </a:r>
          </a:p>
          <a:p>
            <a:pPr lvl="3"/>
            <a:r>
              <a:rPr lang="fr-CH" dirty="0" smtClean="0"/>
              <a:t>Version IDES pour SAP NetWeaver 7.01 - ERP 6.0 EHP4</a:t>
            </a:r>
          </a:p>
          <a:p>
            <a:pPr lvl="3"/>
            <a:r>
              <a:rPr lang="fr-CH" dirty="0" smtClean="0"/>
              <a:t>….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Les nouvelles versions IDES sont implémentées par les ACC/UCC via une nouvelle installation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IDES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Concept IDES</a:t>
            </a:r>
            <a:r>
              <a:rPr lang="fr-CH" dirty="0" smtClean="0"/>
              <a:t> : </a:t>
            </a:r>
            <a:r>
              <a:rPr lang="en-US" dirty="0" smtClean="0">
                <a:solidFill>
                  <a:srgbClr val="00B050"/>
                </a:solidFill>
              </a:rPr>
              <a:t>Formation / </a:t>
            </a:r>
            <a:r>
              <a:rPr lang="en-US" dirty="0" err="1" smtClean="0">
                <a:solidFill>
                  <a:srgbClr val="00B050"/>
                </a:solidFill>
              </a:rPr>
              <a:t>Éducation</a:t>
            </a:r>
            <a:endParaRPr lang="en-US" dirty="0" smtClean="0">
              <a:solidFill>
                <a:srgbClr val="00B050"/>
              </a:solidFill>
            </a:endParaRPr>
          </a:p>
          <a:p>
            <a:pPr lvl="3"/>
            <a:endParaRPr lang="en-US" dirty="0" smtClean="0"/>
          </a:p>
          <a:p>
            <a:pPr lvl="1"/>
            <a:r>
              <a:rPr lang="fr-CH" dirty="0" smtClean="0"/>
              <a:t>IDES  = Base pour la formation / éducation (au sein de SAP)</a:t>
            </a:r>
          </a:p>
          <a:p>
            <a:pPr lvl="3"/>
            <a:endParaRPr lang="en-US" dirty="0" smtClean="0"/>
          </a:p>
          <a:p>
            <a:pPr lvl="1"/>
            <a:r>
              <a:rPr lang="en-US" dirty="0" smtClean="0"/>
              <a:t>Les </a:t>
            </a:r>
            <a:r>
              <a:rPr lang="en-US" dirty="0" err="1" smtClean="0"/>
              <a:t>cours</a:t>
            </a:r>
            <a:r>
              <a:rPr lang="en-US" dirty="0" smtClean="0"/>
              <a:t> SAP </a:t>
            </a:r>
            <a:r>
              <a:rPr lang="en-US" dirty="0" err="1" smtClean="0"/>
              <a:t>sont</a:t>
            </a:r>
            <a:r>
              <a:rPr lang="en-US" dirty="0" smtClean="0"/>
              <a:t> </a:t>
            </a:r>
            <a:r>
              <a:rPr lang="en-US" dirty="0" err="1" smtClean="0"/>
              <a:t>tous</a:t>
            </a:r>
            <a:r>
              <a:rPr lang="en-US" dirty="0" smtClean="0"/>
              <a:t> </a:t>
            </a:r>
            <a:r>
              <a:rPr lang="en-US" dirty="0" err="1" smtClean="0"/>
              <a:t>basés</a:t>
            </a:r>
            <a:r>
              <a:rPr lang="en-US" dirty="0" smtClean="0"/>
              <a:t> </a:t>
            </a:r>
            <a:r>
              <a:rPr lang="en-US" dirty="0" err="1" smtClean="0"/>
              <a:t>sur</a:t>
            </a:r>
            <a:r>
              <a:rPr lang="en-US" dirty="0" smtClean="0"/>
              <a:t> un </a:t>
            </a:r>
            <a:r>
              <a:rPr lang="en-US" dirty="0" err="1" smtClean="0"/>
              <a:t>système</a:t>
            </a:r>
            <a:r>
              <a:rPr lang="en-US" dirty="0" smtClean="0"/>
              <a:t> IDES</a:t>
            </a:r>
          </a:p>
          <a:p>
            <a:pPr lvl="3"/>
            <a:endParaRPr lang="en-US" dirty="0" smtClean="0"/>
          </a:p>
          <a:p>
            <a:pPr lvl="1"/>
            <a:r>
              <a:rPr lang="en-US" dirty="0" smtClean="0"/>
              <a:t>Plus de 500 installations SAP IDES </a:t>
            </a:r>
            <a:r>
              <a:rPr lang="en-US" dirty="0" err="1" smtClean="0"/>
              <a:t>sont</a:t>
            </a:r>
            <a:r>
              <a:rPr lang="en-US" dirty="0" smtClean="0"/>
              <a:t> </a:t>
            </a:r>
            <a:r>
              <a:rPr lang="en-US" dirty="0" err="1" smtClean="0"/>
              <a:t>disponibles</a:t>
            </a:r>
            <a:r>
              <a:rPr lang="en-US" dirty="0" smtClean="0"/>
              <a:t> à </a:t>
            </a:r>
            <a:r>
              <a:rPr lang="en-US" dirty="0" err="1" smtClean="0"/>
              <a:t>travers</a:t>
            </a:r>
            <a:r>
              <a:rPr lang="en-US" dirty="0" smtClean="0"/>
              <a:t> le monde</a:t>
            </a:r>
          </a:p>
          <a:p>
            <a:pPr lvl="2"/>
            <a:r>
              <a:rPr lang="en-US" dirty="0" err="1" smtClean="0"/>
              <a:t>Systèmes</a:t>
            </a:r>
            <a:r>
              <a:rPr lang="en-US" dirty="0" smtClean="0"/>
              <a:t> de formation</a:t>
            </a:r>
          </a:p>
          <a:p>
            <a:pPr lvl="2"/>
            <a:r>
              <a:rPr lang="en-US" dirty="0" err="1" smtClean="0"/>
              <a:t>Systèmes</a:t>
            </a:r>
            <a:r>
              <a:rPr lang="en-US" dirty="0" smtClean="0"/>
              <a:t> de </a:t>
            </a:r>
            <a:r>
              <a:rPr lang="en-US" dirty="0" err="1" smtClean="0"/>
              <a:t>démonstration</a:t>
            </a:r>
            <a:endParaRPr lang="en-US" dirty="0" smtClean="0"/>
          </a:p>
          <a:p>
            <a:pPr lvl="2"/>
            <a:r>
              <a:rPr lang="en-US" dirty="0" err="1" smtClean="0"/>
              <a:t>Systèmes</a:t>
            </a:r>
            <a:r>
              <a:rPr lang="en-US" dirty="0" smtClean="0"/>
              <a:t> pour les consultants</a:t>
            </a:r>
          </a:p>
          <a:p>
            <a:pPr lvl="2"/>
            <a:r>
              <a:rPr lang="en-US" dirty="0" smtClean="0"/>
              <a:t>…</a:t>
            </a:r>
          </a:p>
          <a:p>
            <a:pPr lvl="1"/>
            <a:endParaRPr lang="en-US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IDES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Concept IDES</a:t>
            </a:r>
            <a:r>
              <a:rPr lang="fr-CH" dirty="0" smtClean="0"/>
              <a:t> : </a:t>
            </a:r>
            <a:r>
              <a:rPr lang="en-US" dirty="0" smtClean="0">
                <a:solidFill>
                  <a:srgbClr val="00B050"/>
                </a:solidFill>
              </a:rPr>
              <a:t>Formation / </a:t>
            </a:r>
            <a:r>
              <a:rPr lang="en-US" dirty="0" err="1" smtClean="0">
                <a:solidFill>
                  <a:srgbClr val="00B050"/>
                </a:solidFill>
              </a:rPr>
              <a:t>Éducation</a:t>
            </a:r>
            <a:endParaRPr lang="en-US" dirty="0" smtClean="0">
              <a:solidFill>
                <a:srgbClr val="00B050"/>
              </a:solidFill>
            </a:endParaRPr>
          </a:p>
          <a:p>
            <a:pPr lvl="3"/>
            <a:endParaRPr lang="en-US" dirty="0" smtClean="0"/>
          </a:p>
          <a:p>
            <a:pPr lvl="1"/>
            <a:r>
              <a:rPr lang="fr-CH" dirty="0" smtClean="0"/>
              <a:t>Plusieurs scénarios "clés en main" sont basés sur les structures IDES et peuvent être utilisés sans beaucoup de préparation à des fins pédagogiques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Possibilité de développer ses propres scénarios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Les Business </a:t>
            </a:r>
            <a:r>
              <a:rPr lang="fr-CH" dirty="0" err="1" smtClean="0"/>
              <a:t>Process</a:t>
            </a:r>
            <a:r>
              <a:rPr lang="fr-CH" dirty="0" smtClean="0"/>
              <a:t> IDES sont disponibles en auto-apprentissage</a:t>
            </a:r>
          </a:p>
          <a:p>
            <a:pPr lvl="2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IDES</a:t>
            </a:r>
            <a:endParaRPr lang="fr-CH" dirty="0"/>
          </a:p>
        </p:txBody>
      </p:sp>
      <p:pic>
        <p:nvPicPr>
          <p:cNvPr id="183" name="Picture 3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339" y="4591071"/>
            <a:ext cx="2160587" cy="19097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5" name="Groupe 11"/>
          <p:cNvGrpSpPr/>
          <p:nvPr/>
        </p:nvGrpSpPr>
        <p:grpSpPr>
          <a:xfrm>
            <a:off x="6710971" y="4647431"/>
            <a:ext cx="1647243" cy="1273153"/>
            <a:chOff x="6643702" y="4647431"/>
            <a:chExt cx="1647243" cy="1273153"/>
          </a:xfrm>
        </p:grpSpPr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43702" y="4647431"/>
              <a:ext cx="1647243" cy="1042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6" name="Text Box 183"/>
            <p:cNvSpPr txBox="1">
              <a:spLocks noChangeArrowheads="1"/>
            </p:cNvSpPr>
            <p:nvPr/>
          </p:nvSpPr>
          <p:spPr bwMode="auto">
            <a:xfrm rot="41587">
              <a:off x="6743423" y="5615784"/>
              <a:ext cx="1447800" cy="304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Tx/>
                <a:buSzPct val="100000"/>
                <a:buFontTx/>
                <a:buNone/>
              </a:pPr>
              <a:r>
                <a:rPr lang="en-US" sz="1400" dirty="0">
                  <a:solidFill>
                    <a:srgbClr val="969696"/>
                  </a:solidFill>
                  <a:sym typeface="Arial" charset="0"/>
                </a:rPr>
                <a:t>HD-1300</a:t>
              </a:r>
            </a:p>
          </p:txBody>
        </p:sp>
      </p:grpSp>
      <p:grpSp>
        <p:nvGrpSpPr>
          <p:cNvPr id="6" name="Groupe 12"/>
          <p:cNvGrpSpPr/>
          <p:nvPr/>
        </p:nvGrpSpPr>
        <p:grpSpPr>
          <a:xfrm>
            <a:off x="5143504" y="4643446"/>
            <a:ext cx="1214446" cy="1872576"/>
            <a:chOff x="5286380" y="4743469"/>
            <a:chExt cx="1214446" cy="1872576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69766" y="4743469"/>
              <a:ext cx="447675" cy="1400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7" name="Text Box 186"/>
            <p:cNvSpPr txBox="1">
              <a:spLocks noChangeArrowheads="1"/>
            </p:cNvSpPr>
            <p:nvPr/>
          </p:nvSpPr>
          <p:spPr bwMode="auto">
            <a:xfrm>
              <a:off x="5286380" y="6092825"/>
              <a:ext cx="1214446" cy="5232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Tx/>
                <a:buSzPct val="100000"/>
                <a:buFontTx/>
                <a:buNone/>
              </a:pPr>
              <a:r>
                <a:rPr lang="en-US" sz="1400" dirty="0">
                  <a:solidFill>
                    <a:srgbClr val="969696"/>
                  </a:solidFill>
                  <a:sym typeface="Arial" charset="0"/>
                </a:rPr>
                <a:t>Becker Berlin</a:t>
              </a:r>
            </a:p>
            <a:p>
              <a:pPr algn="ctr" eaLnBrk="0" hangingPunct="0">
                <a:buClrTx/>
                <a:buSzPct val="100000"/>
                <a:buFontTx/>
                <a:buNone/>
              </a:pPr>
              <a:r>
                <a:rPr lang="en-US" sz="1400" dirty="0">
                  <a:solidFill>
                    <a:srgbClr val="969696"/>
                  </a:solidFill>
                  <a:sym typeface="Arial" charset="0"/>
                </a:rPr>
                <a:t>1000</a:t>
              </a:r>
            </a:p>
          </p:txBody>
        </p:sp>
      </p:grp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4929198"/>
            <a:ext cx="1171573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Processus métier principaux</a:t>
            </a:r>
          </a:p>
          <a:p>
            <a:pPr lvl="2"/>
            <a:endParaRPr lang="fr-CH" dirty="0" smtClean="0"/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CBE5F-1862-41D9-836C-EABA2BF546F7}" type="slidenum">
              <a:rPr lang="fr-CH" smtClean="0"/>
              <a:pPr/>
              <a:t>27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SAP IDES</a:t>
            </a:r>
            <a:endParaRPr lang="fr-CH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609565" y="3645024"/>
            <a:ext cx="3898539" cy="285258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grpSp>
        <p:nvGrpSpPr>
          <p:cNvPr id="17" name="Groupe 16"/>
          <p:cNvGrpSpPr/>
          <p:nvPr/>
        </p:nvGrpSpPr>
        <p:grpSpPr>
          <a:xfrm>
            <a:off x="683568" y="1844824"/>
            <a:ext cx="3888432" cy="1440000"/>
            <a:chOff x="683568" y="1916832"/>
            <a:chExt cx="3888432" cy="1440000"/>
          </a:xfrm>
        </p:grpSpPr>
        <p:sp>
          <p:nvSpPr>
            <p:cNvPr id="6" name="Rectangle 5"/>
            <p:cNvSpPr/>
            <p:nvPr/>
          </p:nvSpPr>
          <p:spPr>
            <a:xfrm>
              <a:off x="683568" y="1916832"/>
              <a:ext cx="3888432" cy="14400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36000" rtlCol="0" anchor="t"/>
            <a:lstStyle/>
            <a:p>
              <a:pPr algn="ctr"/>
              <a:r>
                <a:rPr lang="fr-CH" sz="1600" dirty="0" smtClean="0">
                  <a:solidFill>
                    <a:sysClr val="windowText" lastClr="000000"/>
                  </a:solidFill>
                </a:rPr>
                <a:t>Module PP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809672" y="2312976"/>
              <a:ext cx="1620000" cy="900000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Planifier</a:t>
              </a:r>
            </a:p>
            <a:p>
              <a:pPr algn="ctr"/>
              <a:endParaRPr lang="fr-CH" sz="1000" dirty="0" smtClean="0">
                <a:solidFill>
                  <a:sysClr val="windowText" lastClr="000000"/>
                </a:solidFill>
              </a:endParaRP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Planification de la production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825896" y="2312976"/>
              <a:ext cx="1620000" cy="900000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Produire</a:t>
              </a:r>
            </a:p>
            <a:p>
              <a:pPr algn="ctr"/>
              <a:endParaRPr lang="fr-CH" sz="1000" dirty="0" smtClean="0">
                <a:solidFill>
                  <a:sysClr val="windowText" lastClr="000000"/>
                </a:solidFill>
              </a:endParaRP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Exécution de la production</a:t>
              </a:r>
            </a:p>
          </p:txBody>
        </p:sp>
      </p:grpSp>
      <p:grpSp>
        <p:nvGrpSpPr>
          <p:cNvPr id="18" name="Groupe 17"/>
          <p:cNvGrpSpPr/>
          <p:nvPr/>
        </p:nvGrpSpPr>
        <p:grpSpPr>
          <a:xfrm>
            <a:off x="4788024" y="1844824"/>
            <a:ext cx="1872208" cy="1440160"/>
            <a:chOff x="683568" y="3573016"/>
            <a:chExt cx="1872208" cy="1440160"/>
          </a:xfrm>
        </p:grpSpPr>
        <p:sp>
          <p:nvSpPr>
            <p:cNvPr id="9" name="Rectangle 8"/>
            <p:cNvSpPr/>
            <p:nvPr/>
          </p:nvSpPr>
          <p:spPr>
            <a:xfrm>
              <a:off x="683568" y="3573016"/>
              <a:ext cx="1872208" cy="1440160"/>
            </a:xfrm>
            <a:prstGeom prst="rect">
              <a:avLst/>
            </a:prstGeom>
            <a:solidFill>
              <a:srgbClr val="92D050">
                <a:alpha val="2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36000" rtlCol="0" anchor="t"/>
            <a:lstStyle/>
            <a:p>
              <a:pPr algn="ctr"/>
              <a:r>
                <a:rPr lang="fr-CH" sz="1600" dirty="0" smtClean="0">
                  <a:solidFill>
                    <a:sysClr val="windowText" lastClr="000000"/>
                  </a:solidFill>
                </a:rPr>
                <a:t>Module MM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09672" y="4005064"/>
              <a:ext cx="1620000" cy="9000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Acheter</a:t>
              </a:r>
            </a:p>
            <a:p>
              <a:pPr algn="ctr"/>
              <a:endParaRPr lang="fr-CH" sz="1000" dirty="0" smtClean="0">
                <a:solidFill>
                  <a:sysClr val="windowText" lastClr="000000"/>
                </a:solidFill>
              </a:endParaRP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Approvisionnement</a:t>
              </a:r>
            </a:p>
          </p:txBody>
        </p:sp>
      </p:grpSp>
      <p:grpSp>
        <p:nvGrpSpPr>
          <p:cNvPr id="19" name="Groupe 18"/>
          <p:cNvGrpSpPr/>
          <p:nvPr/>
        </p:nvGrpSpPr>
        <p:grpSpPr>
          <a:xfrm>
            <a:off x="6876256" y="1844824"/>
            <a:ext cx="1872208" cy="1440160"/>
            <a:chOff x="2699792" y="3573016"/>
            <a:chExt cx="1872208" cy="1440160"/>
          </a:xfrm>
        </p:grpSpPr>
        <p:sp>
          <p:nvSpPr>
            <p:cNvPr id="11" name="Rectangle 10"/>
            <p:cNvSpPr/>
            <p:nvPr/>
          </p:nvSpPr>
          <p:spPr>
            <a:xfrm>
              <a:off x="2699792" y="3573016"/>
              <a:ext cx="1872208" cy="1440160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36000" rtlCol="0" anchor="t"/>
            <a:lstStyle/>
            <a:p>
              <a:pPr algn="ctr"/>
              <a:r>
                <a:rPr lang="fr-CH" sz="1600" dirty="0" smtClean="0">
                  <a:solidFill>
                    <a:sysClr val="windowText" lastClr="000000"/>
                  </a:solidFill>
                </a:rPr>
                <a:t>Module SD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825896" y="4005064"/>
              <a:ext cx="1620000" cy="90000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Vendre</a:t>
              </a:r>
            </a:p>
            <a:p>
              <a:pPr algn="ctr"/>
              <a:endParaRPr lang="fr-CH" sz="1000" dirty="0" smtClean="0">
                <a:solidFill>
                  <a:sysClr val="windowText" lastClr="000000"/>
                </a:solidFill>
              </a:endParaRP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Vente &amp; Distribution</a:t>
              </a:r>
            </a:p>
          </p:txBody>
        </p:sp>
      </p:grpSp>
      <p:grpSp>
        <p:nvGrpSpPr>
          <p:cNvPr id="20" name="Groupe 19"/>
          <p:cNvGrpSpPr/>
          <p:nvPr/>
        </p:nvGrpSpPr>
        <p:grpSpPr>
          <a:xfrm>
            <a:off x="6876256" y="3501008"/>
            <a:ext cx="1872208" cy="1440160"/>
            <a:chOff x="683568" y="5157192"/>
            <a:chExt cx="1872208" cy="1440160"/>
          </a:xfrm>
        </p:grpSpPr>
        <p:sp>
          <p:nvSpPr>
            <p:cNvPr id="13" name="Rectangle 12"/>
            <p:cNvSpPr/>
            <p:nvPr/>
          </p:nvSpPr>
          <p:spPr>
            <a:xfrm>
              <a:off x="683568" y="5157192"/>
              <a:ext cx="1872208" cy="144016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36000" rtlCol="0" anchor="t"/>
            <a:lstStyle/>
            <a:p>
              <a:pPr algn="ctr"/>
              <a:r>
                <a:rPr lang="fr-CH" sz="1600" dirty="0" smtClean="0">
                  <a:solidFill>
                    <a:sysClr val="windowText" lastClr="000000"/>
                  </a:solidFill>
                </a:rPr>
                <a:t>Module FI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09672" y="5589240"/>
              <a:ext cx="1620000" cy="9000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Suivre</a:t>
              </a:r>
            </a:p>
            <a:p>
              <a:pPr algn="ctr"/>
              <a:endParaRPr lang="fr-CH" sz="1000" dirty="0" smtClean="0">
                <a:solidFill>
                  <a:sysClr val="windowText" lastClr="000000"/>
                </a:solidFill>
              </a:endParaRP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Comptabilité financière</a:t>
              </a:r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6876256" y="5157192"/>
            <a:ext cx="1872208" cy="1440160"/>
            <a:chOff x="2699792" y="5157192"/>
            <a:chExt cx="1872208" cy="1440160"/>
          </a:xfrm>
        </p:grpSpPr>
        <p:sp>
          <p:nvSpPr>
            <p:cNvPr id="15" name="Rectangle 14"/>
            <p:cNvSpPr/>
            <p:nvPr/>
          </p:nvSpPr>
          <p:spPr>
            <a:xfrm>
              <a:off x="2699792" y="5157192"/>
              <a:ext cx="1872208" cy="1440160"/>
            </a:xfrm>
            <a:prstGeom prst="rect">
              <a:avLst/>
            </a:prstGeom>
            <a:solidFill>
              <a:srgbClr val="7030A0">
                <a:alpha val="20000"/>
              </a:srgbClr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36000" rtlCol="0" anchor="t"/>
            <a:lstStyle/>
            <a:p>
              <a:pPr algn="ctr"/>
              <a:r>
                <a:rPr lang="fr-CH" sz="1600" dirty="0" smtClean="0">
                  <a:solidFill>
                    <a:sysClr val="windowText" lastClr="000000"/>
                  </a:solidFill>
                </a:rPr>
                <a:t>Module CO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825896" y="5589240"/>
              <a:ext cx="1620000" cy="9000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chemeClr val="bg1"/>
                  </a:solidFill>
                </a:rPr>
                <a:t>Suivre</a:t>
              </a:r>
            </a:p>
            <a:p>
              <a:pPr algn="ctr"/>
              <a:endParaRPr lang="fr-CH" sz="10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fr-CH" sz="1200" dirty="0" err="1" smtClean="0">
                  <a:solidFill>
                    <a:schemeClr val="bg1"/>
                  </a:solidFill>
                </a:rPr>
                <a:t>Controlling</a:t>
              </a:r>
              <a:endParaRPr lang="fr-CH" sz="1200" dirty="0" smtClean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IDES Enterprise Structures</a:t>
            </a:r>
          </a:p>
        </p:txBody>
      </p:sp>
      <p:sp>
        <p:nvSpPr>
          <p:cNvPr id="7" name="Rectangle 6"/>
          <p:cNvSpPr/>
          <p:nvPr/>
        </p:nvSpPr>
        <p:spPr>
          <a:xfrm>
            <a:off x="3143240" y="1357298"/>
            <a:ext cx="2428892" cy="35719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IDES Group</a:t>
            </a:r>
            <a:endParaRPr lang="fr-CH" dirty="0"/>
          </a:p>
        </p:txBody>
      </p:sp>
      <p:sp>
        <p:nvSpPr>
          <p:cNvPr id="8" name="Rectangle 7"/>
          <p:cNvSpPr/>
          <p:nvPr/>
        </p:nvSpPr>
        <p:spPr>
          <a:xfrm>
            <a:off x="4643438" y="2643182"/>
            <a:ext cx="1857388" cy="35719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dirty="0" smtClean="0"/>
              <a:t>IDES Industrie</a:t>
            </a:r>
            <a:endParaRPr lang="fr-CH" dirty="0"/>
          </a:p>
        </p:txBody>
      </p:sp>
      <p:sp>
        <p:nvSpPr>
          <p:cNvPr id="9" name="Rectangle 8"/>
          <p:cNvSpPr/>
          <p:nvPr/>
        </p:nvSpPr>
        <p:spPr>
          <a:xfrm>
            <a:off x="4643438" y="3143248"/>
            <a:ext cx="1857388" cy="3571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dirty="0" smtClean="0"/>
              <a:t>IDES </a:t>
            </a:r>
            <a:r>
              <a:rPr lang="fr-CH" dirty="0" err="1" smtClean="0"/>
              <a:t>Retail</a:t>
            </a:r>
            <a:endParaRPr lang="fr-CH" dirty="0"/>
          </a:p>
        </p:txBody>
      </p:sp>
      <p:sp>
        <p:nvSpPr>
          <p:cNvPr id="10" name="Rectangle 9"/>
          <p:cNvSpPr/>
          <p:nvPr/>
        </p:nvSpPr>
        <p:spPr>
          <a:xfrm>
            <a:off x="4643438" y="3643314"/>
            <a:ext cx="1857388" cy="3571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dirty="0" smtClean="0"/>
              <a:t>IDES Banque</a:t>
            </a:r>
            <a:endParaRPr lang="fr-CH" dirty="0"/>
          </a:p>
        </p:txBody>
      </p:sp>
      <p:sp>
        <p:nvSpPr>
          <p:cNvPr id="11" name="Rectangle 10"/>
          <p:cNvSpPr/>
          <p:nvPr/>
        </p:nvSpPr>
        <p:spPr>
          <a:xfrm>
            <a:off x="4643438" y="4143380"/>
            <a:ext cx="1857388" cy="3571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dirty="0" smtClean="0"/>
              <a:t>IDES Services</a:t>
            </a:r>
            <a:endParaRPr lang="fr-CH" dirty="0"/>
          </a:p>
        </p:txBody>
      </p:sp>
      <p:cxnSp>
        <p:nvCxnSpPr>
          <p:cNvPr id="12" name="Forme 11"/>
          <p:cNvCxnSpPr>
            <a:stCxn id="7" idx="2"/>
            <a:endCxn id="8" idx="1"/>
          </p:cNvCxnSpPr>
          <p:nvPr/>
        </p:nvCxnSpPr>
        <p:spPr>
          <a:xfrm rot="16200000" flipH="1">
            <a:off x="3946918" y="2125256"/>
            <a:ext cx="1107289" cy="285752"/>
          </a:xfrm>
          <a:prstGeom prst="bentConnector2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Forme 12"/>
          <p:cNvCxnSpPr>
            <a:stCxn id="7" idx="2"/>
            <a:endCxn id="9" idx="1"/>
          </p:cNvCxnSpPr>
          <p:nvPr/>
        </p:nvCxnSpPr>
        <p:spPr>
          <a:xfrm rot="16200000" flipH="1">
            <a:off x="3696885" y="2375289"/>
            <a:ext cx="1607355" cy="285752"/>
          </a:xfrm>
          <a:prstGeom prst="bentConnector2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Forme 13"/>
          <p:cNvCxnSpPr>
            <a:stCxn id="7" idx="2"/>
            <a:endCxn id="10" idx="1"/>
          </p:cNvCxnSpPr>
          <p:nvPr/>
        </p:nvCxnSpPr>
        <p:spPr>
          <a:xfrm rot="16200000" flipH="1">
            <a:off x="3446852" y="2625322"/>
            <a:ext cx="2107421" cy="285752"/>
          </a:xfrm>
          <a:prstGeom prst="bentConnector2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Forme 14"/>
          <p:cNvCxnSpPr>
            <a:stCxn id="7" idx="2"/>
            <a:endCxn id="11" idx="1"/>
          </p:cNvCxnSpPr>
          <p:nvPr/>
        </p:nvCxnSpPr>
        <p:spPr>
          <a:xfrm rot="16200000" flipH="1">
            <a:off x="3196819" y="2875355"/>
            <a:ext cx="2607487" cy="285752"/>
          </a:xfrm>
          <a:prstGeom prst="bentConnector2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500826" y="3071810"/>
            <a:ext cx="1908000" cy="21431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536575"/>
            <a:endParaRPr lang="fr-CH" sz="500" dirty="0" smtClean="0">
              <a:solidFill>
                <a:schemeClr val="tx1"/>
              </a:solidFill>
            </a:endParaRPr>
          </a:p>
          <a:p>
            <a:pPr marL="447675"/>
            <a:r>
              <a:rPr lang="fr-CH" sz="1300" dirty="0" smtClean="0">
                <a:solidFill>
                  <a:schemeClr val="tx1"/>
                </a:solidFill>
              </a:rPr>
              <a:t>5000 - Japon</a:t>
            </a:r>
          </a:p>
          <a:p>
            <a:pPr marL="447675"/>
            <a:endParaRPr lang="fr-CH" sz="1300" dirty="0" smtClean="0">
              <a:solidFill>
                <a:schemeClr val="tx1"/>
              </a:solidFill>
            </a:endParaRPr>
          </a:p>
          <a:p>
            <a:pPr marL="447675"/>
            <a:r>
              <a:rPr lang="fr-CH" sz="1300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643306" y="3071810"/>
            <a:ext cx="1908000" cy="21431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536575"/>
            <a:endParaRPr lang="fr-CH" sz="500" dirty="0" smtClean="0">
              <a:solidFill>
                <a:schemeClr val="tx1"/>
              </a:solidFill>
            </a:endParaRPr>
          </a:p>
          <a:p>
            <a:pPr marL="447675"/>
            <a:r>
              <a:rPr lang="fr-CH" sz="1300" dirty="0" smtClean="0">
                <a:solidFill>
                  <a:schemeClr val="tx1"/>
                </a:solidFill>
              </a:rPr>
              <a:t>1000 - Allemagne</a:t>
            </a:r>
          </a:p>
          <a:p>
            <a:pPr marL="447675"/>
            <a:endParaRPr lang="fr-CH" sz="1300" dirty="0" smtClean="0">
              <a:solidFill>
                <a:schemeClr val="tx1"/>
              </a:solidFill>
            </a:endParaRPr>
          </a:p>
          <a:p>
            <a:pPr marL="447675"/>
            <a:endParaRPr lang="fr-CH" sz="1300" dirty="0" smtClean="0">
              <a:solidFill>
                <a:schemeClr val="tx1"/>
              </a:solidFill>
            </a:endParaRPr>
          </a:p>
          <a:p>
            <a:pPr marL="447675"/>
            <a:r>
              <a:rPr lang="fr-CH" sz="1300" dirty="0" smtClean="0">
                <a:solidFill>
                  <a:schemeClr val="tx1"/>
                </a:solidFill>
              </a:rPr>
              <a:t>2000 - Angleterre</a:t>
            </a:r>
          </a:p>
          <a:p>
            <a:pPr marL="447675"/>
            <a:endParaRPr lang="fr-CH" sz="1300" dirty="0" smtClean="0">
              <a:solidFill>
                <a:schemeClr val="tx1"/>
              </a:solidFill>
            </a:endParaRPr>
          </a:p>
          <a:p>
            <a:pPr marL="447675"/>
            <a:endParaRPr lang="fr-CH" sz="1300" dirty="0" smtClean="0">
              <a:solidFill>
                <a:schemeClr val="tx1"/>
              </a:solidFill>
            </a:endParaRPr>
          </a:p>
          <a:p>
            <a:pPr marL="447675"/>
            <a:r>
              <a:rPr lang="fr-CH" sz="1300" dirty="0" smtClean="0">
                <a:solidFill>
                  <a:schemeClr val="tx1"/>
                </a:solidFill>
              </a:rPr>
              <a:t>2200 - France</a:t>
            </a:r>
          </a:p>
          <a:p>
            <a:pPr marL="447675"/>
            <a:endParaRPr lang="fr-CH" sz="1300" dirty="0" smtClean="0">
              <a:solidFill>
                <a:schemeClr val="tx1"/>
              </a:solidFill>
            </a:endParaRPr>
          </a:p>
          <a:p>
            <a:pPr marL="447675"/>
            <a:r>
              <a:rPr lang="fr-CH" sz="1300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45" name="Rectangle 44"/>
          <p:cNvSpPr/>
          <p:nvPr/>
        </p:nvSpPr>
        <p:spPr>
          <a:xfrm>
            <a:off x="785786" y="3071810"/>
            <a:ext cx="1908000" cy="21431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536575"/>
            <a:endParaRPr lang="fr-CH" sz="500" dirty="0" smtClean="0">
              <a:solidFill>
                <a:schemeClr val="tx1"/>
              </a:solidFill>
            </a:endParaRPr>
          </a:p>
          <a:p>
            <a:pPr marL="447675"/>
            <a:r>
              <a:rPr lang="fr-CH" sz="1300" dirty="0" smtClean="0">
                <a:solidFill>
                  <a:schemeClr val="tx1"/>
                </a:solidFill>
              </a:rPr>
              <a:t>4000 - Canada</a:t>
            </a:r>
          </a:p>
          <a:p>
            <a:pPr marL="447675"/>
            <a:endParaRPr lang="fr-CH" sz="1300" dirty="0" smtClean="0">
              <a:solidFill>
                <a:schemeClr val="tx1"/>
              </a:solidFill>
            </a:endParaRPr>
          </a:p>
          <a:p>
            <a:pPr marL="447675"/>
            <a:endParaRPr lang="fr-CH" sz="1300" dirty="0" smtClean="0">
              <a:solidFill>
                <a:schemeClr val="tx1"/>
              </a:solidFill>
            </a:endParaRPr>
          </a:p>
          <a:p>
            <a:pPr marL="447675"/>
            <a:r>
              <a:rPr lang="fr-CH" sz="1300" dirty="0" smtClean="0">
                <a:solidFill>
                  <a:schemeClr val="tx1"/>
                </a:solidFill>
              </a:rPr>
              <a:t>3000 - USA</a:t>
            </a:r>
          </a:p>
          <a:p>
            <a:pPr marL="447675"/>
            <a:endParaRPr lang="fr-CH" sz="1300" dirty="0" smtClean="0">
              <a:solidFill>
                <a:schemeClr val="tx1"/>
              </a:solidFill>
            </a:endParaRPr>
          </a:p>
          <a:p>
            <a:pPr marL="447675"/>
            <a:endParaRPr lang="fr-CH" sz="1300" dirty="0" smtClean="0">
              <a:solidFill>
                <a:schemeClr val="tx1"/>
              </a:solidFill>
            </a:endParaRPr>
          </a:p>
          <a:p>
            <a:pPr marL="447675"/>
            <a:r>
              <a:rPr lang="fr-CH" sz="1300" dirty="0" smtClean="0">
                <a:solidFill>
                  <a:schemeClr val="tx1"/>
                </a:solidFill>
              </a:rPr>
              <a:t>6000 - Mexique</a:t>
            </a:r>
            <a:endParaRPr lang="fr-CH" sz="1300" dirty="0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29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IDES Enterprise Structures</a:t>
            </a:r>
          </a:p>
        </p:txBody>
      </p:sp>
      <p:sp>
        <p:nvSpPr>
          <p:cNvPr id="7" name="Rectangle 6"/>
          <p:cNvSpPr/>
          <p:nvPr/>
        </p:nvSpPr>
        <p:spPr>
          <a:xfrm>
            <a:off x="3357554" y="1357298"/>
            <a:ext cx="2428892" cy="4286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IDES Industrie</a:t>
            </a:r>
            <a:endParaRPr lang="fr-CH" dirty="0"/>
          </a:p>
        </p:txBody>
      </p:sp>
      <p:sp>
        <p:nvSpPr>
          <p:cNvPr id="8" name="Rectangle 7"/>
          <p:cNvSpPr/>
          <p:nvPr/>
        </p:nvSpPr>
        <p:spPr>
          <a:xfrm>
            <a:off x="785786" y="2714620"/>
            <a:ext cx="1928826" cy="360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IDES US</a:t>
            </a:r>
            <a:endParaRPr lang="fr-CH" dirty="0"/>
          </a:p>
        </p:txBody>
      </p:sp>
      <p:sp>
        <p:nvSpPr>
          <p:cNvPr id="9" name="Rectangle 8"/>
          <p:cNvSpPr/>
          <p:nvPr/>
        </p:nvSpPr>
        <p:spPr>
          <a:xfrm>
            <a:off x="3643306" y="2714620"/>
            <a:ext cx="1928826" cy="360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IDES Europe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500826" y="2714620"/>
            <a:ext cx="1928826" cy="360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IDES Asie</a:t>
            </a:r>
          </a:p>
        </p:txBody>
      </p:sp>
      <p:pic>
        <p:nvPicPr>
          <p:cNvPr id="26626" name="Picture 2" descr="D:\Datas\My Pictures\Flag\canada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143248"/>
            <a:ext cx="360000" cy="360000"/>
          </a:xfrm>
          <a:prstGeom prst="rect">
            <a:avLst/>
          </a:prstGeom>
          <a:noFill/>
        </p:spPr>
      </p:pic>
      <p:pic>
        <p:nvPicPr>
          <p:cNvPr id="26627" name="Picture 3" descr="D:\Datas\My Pictures\Flag\usa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711942"/>
            <a:ext cx="360000" cy="360000"/>
          </a:xfrm>
          <a:prstGeom prst="rect">
            <a:avLst/>
          </a:prstGeom>
          <a:noFill/>
        </p:spPr>
      </p:pic>
      <p:pic>
        <p:nvPicPr>
          <p:cNvPr id="34" name="Picture 21" descr="D:\Datas\My Pictures\Flag\germany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143248"/>
            <a:ext cx="360000" cy="360000"/>
          </a:xfrm>
          <a:prstGeom prst="rect">
            <a:avLst/>
          </a:prstGeom>
          <a:noFill/>
        </p:spPr>
      </p:pic>
      <p:pic>
        <p:nvPicPr>
          <p:cNvPr id="37" name="Picture 24" descr="D:\Datas\My Pictures\Flag\france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4286256"/>
            <a:ext cx="360000" cy="360000"/>
          </a:xfrm>
          <a:prstGeom prst="rect">
            <a:avLst/>
          </a:prstGeom>
          <a:noFill/>
        </p:spPr>
      </p:pic>
      <p:pic>
        <p:nvPicPr>
          <p:cNvPr id="26629" name="Picture 5" descr="D:\Datas\My Pictures\Flag\uk.jpg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3714752"/>
            <a:ext cx="360000" cy="360000"/>
          </a:xfrm>
          <a:prstGeom prst="rect">
            <a:avLst/>
          </a:prstGeom>
          <a:noFill/>
        </p:spPr>
      </p:pic>
      <p:pic>
        <p:nvPicPr>
          <p:cNvPr id="26634" name="Picture 10" descr="D:\Datas\My Pictures\Flag\japan.jpg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3143248"/>
            <a:ext cx="360000" cy="360000"/>
          </a:xfrm>
          <a:prstGeom prst="rect">
            <a:avLst/>
          </a:prstGeom>
          <a:noFill/>
        </p:spPr>
      </p:pic>
      <p:pic>
        <p:nvPicPr>
          <p:cNvPr id="26635" name="Picture 11" descr="D:\Datas\My Pictures\Flag\mexico.jpg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24" y="4286256"/>
            <a:ext cx="360000" cy="3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Qu'est-ce qu'un ERP ?  SAP ?</a:t>
            </a:r>
          </a:p>
          <a:p>
            <a:r>
              <a:rPr lang="fr-CH" dirty="0" smtClean="0"/>
              <a:t>Philosophie de SAP</a:t>
            </a:r>
          </a:p>
          <a:p>
            <a:r>
              <a:rPr lang="fr-CH" dirty="0" smtClean="0"/>
              <a:t>SAP IDES</a:t>
            </a:r>
          </a:p>
          <a:p>
            <a:r>
              <a:rPr lang="fr-CH" dirty="0" smtClean="0"/>
              <a:t>Niveaux organisationnels</a:t>
            </a:r>
          </a:p>
          <a:p>
            <a:r>
              <a:rPr lang="fr-CH" dirty="0" smtClean="0"/>
              <a:t>Master Data</a:t>
            </a:r>
          </a:p>
          <a:p>
            <a:r>
              <a:rPr lang="fr-CH" dirty="0" smtClean="0"/>
              <a:t>Systèmes Standards SAP</a:t>
            </a:r>
          </a:p>
          <a:p>
            <a:r>
              <a:rPr lang="fr-CH" dirty="0" smtClean="0"/>
              <a:t>Conclusion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4 - 10</a:t>
            </a:r>
          </a:p>
          <a:p>
            <a:r>
              <a:rPr lang="fr-CH" dirty="0" smtClean="0"/>
              <a:t>11 - 21</a:t>
            </a:r>
          </a:p>
          <a:p>
            <a:r>
              <a:rPr lang="fr-CH" dirty="0" smtClean="0"/>
              <a:t>22 - 37</a:t>
            </a:r>
          </a:p>
          <a:p>
            <a:r>
              <a:rPr lang="fr-CH" dirty="0" smtClean="0"/>
              <a:t>38 - 51</a:t>
            </a:r>
          </a:p>
          <a:p>
            <a:r>
              <a:rPr lang="fr-CH" dirty="0" smtClean="0"/>
              <a:t>52 - 59</a:t>
            </a:r>
          </a:p>
          <a:p>
            <a:r>
              <a:rPr lang="fr-CH" dirty="0" smtClean="0"/>
              <a:t>60 - 61</a:t>
            </a:r>
          </a:p>
          <a:p>
            <a:r>
              <a:rPr lang="fr-CH" dirty="0" smtClean="0"/>
              <a:t>62 - 63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E1D0-6B21-4889-9511-78F236635347}" type="slidenum">
              <a:rPr lang="fr-CH" smtClean="0"/>
              <a:pPr/>
              <a:t>3</a:t>
            </a:fld>
            <a:endParaRPr lang="fr-CH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4"/>
          <p:cNvGrpSpPr/>
          <p:nvPr/>
        </p:nvGrpSpPr>
        <p:grpSpPr>
          <a:xfrm>
            <a:off x="6500826" y="1357298"/>
            <a:ext cx="2340000" cy="4786346"/>
            <a:chOff x="6500826" y="1357298"/>
            <a:chExt cx="2340000" cy="4786346"/>
          </a:xfrm>
        </p:grpSpPr>
        <p:sp>
          <p:nvSpPr>
            <p:cNvPr id="14" name="Rectangle 13"/>
            <p:cNvSpPr/>
            <p:nvPr/>
          </p:nvSpPr>
          <p:spPr>
            <a:xfrm>
              <a:off x="6500826" y="1785926"/>
              <a:ext cx="2340000" cy="435771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2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500826" y="1357298"/>
              <a:ext cx="2340000" cy="432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Industrie</a:t>
              </a:r>
              <a:endParaRPr lang="fr-CH" dirty="0"/>
            </a:p>
          </p:txBody>
        </p:sp>
      </p:grp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err="1" smtClean="0"/>
              <a:t>Société</a:t>
            </a:r>
            <a:r>
              <a:rPr lang="en-US" u="sng" dirty="0" smtClean="0"/>
              <a:t> 1000</a:t>
            </a:r>
            <a:r>
              <a:rPr lang="en-US" dirty="0" smtClean="0"/>
              <a:t> : </a:t>
            </a:r>
            <a:r>
              <a:rPr lang="en-US" dirty="0" smtClean="0">
                <a:solidFill>
                  <a:srgbClr val="00B050"/>
                </a:solidFill>
              </a:rPr>
              <a:t>Frankfurt</a:t>
            </a:r>
          </a:p>
          <a:p>
            <a:pPr lvl="3"/>
            <a:endParaRPr lang="en-US" dirty="0" smtClean="0"/>
          </a:p>
          <a:p>
            <a:pPr lvl="1"/>
            <a:r>
              <a:rPr lang="fr-CH" dirty="0" smtClean="0"/>
              <a:t>Implémentation </a:t>
            </a:r>
            <a:r>
              <a:rPr lang="fr-CH" dirty="0" smtClean="0">
                <a:solidFill>
                  <a:srgbClr val="FF0000"/>
                </a:solidFill>
              </a:rPr>
              <a:t>COMPLETE</a:t>
            </a:r>
            <a:r>
              <a:rPr lang="fr-CH" dirty="0" smtClean="0"/>
              <a:t> pour </a:t>
            </a:r>
          </a:p>
          <a:p>
            <a:pPr lvl="2"/>
            <a:r>
              <a:rPr lang="fr-CH" dirty="0" smtClean="0"/>
              <a:t>Finances [FI]</a:t>
            </a:r>
          </a:p>
          <a:p>
            <a:pPr lvl="3"/>
            <a:r>
              <a:rPr lang="fr-CH" dirty="0" smtClean="0"/>
              <a:t>Comptabilité générale</a:t>
            </a:r>
          </a:p>
          <a:p>
            <a:pPr lvl="3"/>
            <a:r>
              <a:rPr lang="fr-CH" dirty="0" smtClean="0"/>
              <a:t>Comptabilité analytique</a:t>
            </a:r>
          </a:p>
          <a:p>
            <a:pPr lvl="3"/>
            <a:r>
              <a:rPr lang="fr-CH" dirty="0" smtClean="0"/>
              <a:t>Gestion des immobilisations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Contrôle de gestion [CO]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Planification de production [PP]</a:t>
            </a:r>
          </a:p>
          <a:p>
            <a:pPr lvl="3"/>
            <a:r>
              <a:rPr lang="fr-CH" dirty="0" smtClean="0"/>
              <a:t>Production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Logistique [LO]</a:t>
            </a:r>
          </a:p>
          <a:p>
            <a:pPr lvl="3"/>
            <a:r>
              <a:rPr lang="fr-CH" dirty="0" smtClean="0"/>
              <a:t>Achats [ MM]</a:t>
            </a:r>
          </a:p>
          <a:p>
            <a:pPr lvl="3"/>
            <a:r>
              <a:rPr lang="fr-CH" dirty="0" smtClean="0"/>
              <a:t>Ventes [SD]</a:t>
            </a:r>
          </a:p>
          <a:p>
            <a:pPr lvl="3"/>
            <a:endParaRPr lang="fr-CH" dirty="0" smtClean="0"/>
          </a:p>
          <a:p>
            <a:pPr lvl="2"/>
            <a:r>
              <a:rPr lang="en-US" dirty="0" err="1" smtClean="0"/>
              <a:t>Ressources</a:t>
            </a:r>
            <a:r>
              <a:rPr lang="en-US" dirty="0" smtClean="0"/>
              <a:t> </a:t>
            </a:r>
            <a:r>
              <a:rPr lang="en-US" dirty="0" err="1" smtClean="0"/>
              <a:t>humaines</a:t>
            </a:r>
            <a:r>
              <a:rPr lang="en-US" dirty="0" smtClean="0"/>
              <a:t> [HCM]</a:t>
            </a:r>
          </a:p>
          <a:p>
            <a:pPr lvl="1"/>
            <a:endParaRPr lang="en-US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IDES Enterprise Structures</a:t>
            </a:r>
          </a:p>
        </p:txBody>
      </p:sp>
      <p:grpSp>
        <p:nvGrpSpPr>
          <p:cNvPr id="5" name="Groupe 11"/>
          <p:cNvGrpSpPr/>
          <p:nvPr/>
        </p:nvGrpSpPr>
        <p:grpSpPr>
          <a:xfrm>
            <a:off x="6715140" y="2071678"/>
            <a:ext cx="1928826" cy="1000132"/>
            <a:chOff x="3643306" y="2714620"/>
            <a:chExt cx="1928826" cy="1000132"/>
          </a:xfrm>
        </p:grpSpPr>
        <p:sp>
          <p:nvSpPr>
            <p:cNvPr id="9" name="Rectangle 8"/>
            <p:cNvSpPr/>
            <p:nvPr/>
          </p:nvSpPr>
          <p:spPr>
            <a:xfrm>
              <a:off x="3643306" y="3071810"/>
              <a:ext cx="1908000" cy="6429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536575"/>
              <a:endParaRPr lang="fr-CH" sz="1200" dirty="0" smtClean="0">
                <a:solidFill>
                  <a:schemeClr val="tx1"/>
                </a:solidFill>
              </a:endParaRPr>
            </a:p>
            <a:p>
              <a:pPr marL="447675"/>
              <a:r>
                <a:rPr lang="fr-CH" sz="1300" dirty="0" smtClean="0">
                  <a:solidFill>
                    <a:schemeClr val="tx1"/>
                  </a:solidFill>
                </a:rPr>
                <a:t>1000 - Allemagne</a:t>
              </a:r>
            </a:p>
            <a:p>
              <a:pPr marL="447675"/>
              <a:endParaRPr lang="fr-CH" sz="13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43306" y="2714620"/>
              <a:ext cx="1928826" cy="360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Europe</a:t>
              </a:r>
            </a:p>
          </p:txBody>
        </p:sp>
      </p:grpSp>
      <p:pic>
        <p:nvPicPr>
          <p:cNvPr id="11" name="Picture 21" descr="D:\Datas\My Pictures\Flag\germany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2568934"/>
            <a:ext cx="360000" cy="3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4"/>
          <p:cNvGrpSpPr/>
          <p:nvPr/>
        </p:nvGrpSpPr>
        <p:grpSpPr>
          <a:xfrm>
            <a:off x="6500826" y="1357298"/>
            <a:ext cx="2340000" cy="4786346"/>
            <a:chOff x="6500826" y="1357298"/>
            <a:chExt cx="2340000" cy="4786346"/>
          </a:xfrm>
        </p:grpSpPr>
        <p:sp>
          <p:nvSpPr>
            <p:cNvPr id="14" name="Rectangle 13"/>
            <p:cNvSpPr/>
            <p:nvPr/>
          </p:nvSpPr>
          <p:spPr>
            <a:xfrm>
              <a:off x="6500826" y="1785926"/>
              <a:ext cx="2340000" cy="435771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2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500826" y="1357298"/>
              <a:ext cx="2340000" cy="432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Industrie</a:t>
              </a:r>
              <a:endParaRPr lang="fr-CH" dirty="0"/>
            </a:p>
          </p:txBody>
        </p:sp>
      </p:grp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err="1" smtClean="0"/>
              <a:t>Société</a:t>
            </a:r>
            <a:r>
              <a:rPr lang="en-US" u="sng" dirty="0" smtClean="0"/>
              <a:t> 2000</a:t>
            </a:r>
            <a:r>
              <a:rPr lang="en-US" dirty="0" smtClean="0"/>
              <a:t> : </a:t>
            </a:r>
            <a:r>
              <a:rPr lang="en-US" dirty="0" err="1" smtClean="0">
                <a:solidFill>
                  <a:srgbClr val="00B050"/>
                </a:solidFill>
              </a:rPr>
              <a:t>Londres</a:t>
            </a:r>
            <a:endParaRPr lang="en-US" dirty="0" smtClean="0">
              <a:solidFill>
                <a:srgbClr val="00B050"/>
              </a:solidFill>
            </a:endParaRPr>
          </a:p>
          <a:p>
            <a:pPr lvl="3"/>
            <a:endParaRPr lang="en-US" dirty="0" smtClean="0"/>
          </a:p>
          <a:p>
            <a:pPr lvl="1"/>
            <a:r>
              <a:rPr lang="fr-CH" dirty="0" smtClean="0"/>
              <a:t>Implémentation </a:t>
            </a:r>
            <a:r>
              <a:rPr lang="fr-CH" dirty="0" smtClean="0">
                <a:solidFill>
                  <a:srgbClr val="FF0000"/>
                </a:solidFill>
              </a:rPr>
              <a:t>PARTIELLE </a:t>
            </a:r>
            <a:r>
              <a:rPr lang="fr-CH" dirty="0" smtClean="0"/>
              <a:t>pour</a:t>
            </a:r>
          </a:p>
          <a:p>
            <a:pPr lvl="2"/>
            <a:r>
              <a:rPr lang="fr-CH" dirty="0" smtClean="0"/>
              <a:t>Finances [FI]</a:t>
            </a:r>
          </a:p>
          <a:p>
            <a:pPr lvl="3"/>
            <a:r>
              <a:rPr lang="fr-CH" dirty="0" smtClean="0"/>
              <a:t>Comptabilité générale</a:t>
            </a:r>
          </a:p>
          <a:p>
            <a:pPr lvl="3"/>
            <a:r>
              <a:rPr lang="fr-CH" dirty="0" smtClean="0"/>
              <a:t>Comptabilité analytique</a:t>
            </a:r>
          </a:p>
          <a:p>
            <a:pPr lvl="3"/>
            <a:r>
              <a:rPr lang="fr-CH" dirty="0" smtClean="0"/>
              <a:t>Gestion des immobilisations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Contrôle de gestion [CO]</a:t>
            </a:r>
          </a:p>
          <a:p>
            <a:pPr lvl="1"/>
            <a:endParaRPr lang="en-US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31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IDES Enterprise Structures</a:t>
            </a:r>
          </a:p>
        </p:txBody>
      </p:sp>
      <p:grpSp>
        <p:nvGrpSpPr>
          <p:cNvPr id="5" name="Groupe 11"/>
          <p:cNvGrpSpPr/>
          <p:nvPr/>
        </p:nvGrpSpPr>
        <p:grpSpPr>
          <a:xfrm>
            <a:off x="6715140" y="2071678"/>
            <a:ext cx="1928826" cy="1000132"/>
            <a:chOff x="3643306" y="2714620"/>
            <a:chExt cx="1928826" cy="1000132"/>
          </a:xfrm>
        </p:grpSpPr>
        <p:sp>
          <p:nvSpPr>
            <p:cNvPr id="9" name="Rectangle 8"/>
            <p:cNvSpPr/>
            <p:nvPr/>
          </p:nvSpPr>
          <p:spPr>
            <a:xfrm>
              <a:off x="3643306" y="3071810"/>
              <a:ext cx="1908000" cy="6429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536575"/>
              <a:endParaRPr lang="fr-CH" sz="1200" dirty="0" smtClean="0">
                <a:solidFill>
                  <a:schemeClr val="tx1"/>
                </a:solidFill>
              </a:endParaRPr>
            </a:p>
            <a:p>
              <a:pPr marL="447675"/>
              <a:r>
                <a:rPr lang="fr-CH" sz="1300" dirty="0" smtClean="0">
                  <a:solidFill>
                    <a:schemeClr val="tx1"/>
                  </a:solidFill>
                </a:rPr>
                <a:t>2000 - Angleterre</a:t>
              </a:r>
            </a:p>
            <a:p>
              <a:pPr marL="447675"/>
              <a:endParaRPr lang="fr-CH" sz="13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43306" y="2714620"/>
              <a:ext cx="1928826" cy="360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Europe</a:t>
              </a:r>
            </a:p>
          </p:txBody>
        </p:sp>
      </p:grpSp>
      <p:pic>
        <p:nvPicPr>
          <p:cNvPr id="12" name="Picture 5" descr="D:\Datas\My Pictures\Flag\uk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2571744"/>
            <a:ext cx="360000" cy="3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4"/>
          <p:cNvGrpSpPr/>
          <p:nvPr/>
        </p:nvGrpSpPr>
        <p:grpSpPr>
          <a:xfrm>
            <a:off x="6500826" y="1357298"/>
            <a:ext cx="2340000" cy="4786346"/>
            <a:chOff x="6500826" y="1357298"/>
            <a:chExt cx="2340000" cy="4786346"/>
          </a:xfrm>
        </p:grpSpPr>
        <p:sp>
          <p:nvSpPr>
            <p:cNvPr id="14" name="Rectangle 13"/>
            <p:cNvSpPr/>
            <p:nvPr/>
          </p:nvSpPr>
          <p:spPr>
            <a:xfrm>
              <a:off x="6500826" y="1785926"/>
              <a:ext cx="2340000" cy="435771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2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500826" y="1357298"/>
              <a:ext cx="2340000" cy="432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Industrie</a:t>
              </a:r>
              <a:endParaRPr lang="fr-CH" dirty="0"/>
            </a:p>
          </p:txBody>
        </p:sp>
      </p:grp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err="1" smtClean="0"/>
              <a:t>Société</a:t>
            </a:r>
            <a:r>
              <a:rPr lang="en-US" u="sng" dirty="0" smtClean="0"/>
              <a:t> 2200</a:t>
            </a:r>
            <a:r>
              <a:rPr lang="en-US" dirty="0" smtClean="0"/>
              <a:t> : </a:t>
            </a:r>
            <a:r>
              <a:rPr lang="en-US" dirty="0" smtClean="0">
                <a:solidFill>
                  <a:srgbClr val="00B050"/>
                </a:solidFill>
              </a:rPr>
              <a:t>Paris</a:t>
            </a:r>
          </a:p>
          <a:p>
            <a:pPr lvl="3"/>
            <a:endParaRPr lang="en-US" dirty="0" smtClean="0"/>
          </a:p>
          <a:p>
            <a:pPr lvl="1"/>
            <a:r>
              <a:rPr lang="fr-CH" dirty="0" smtClean="0"/>
              <a:t>Société uniquement dédiée</a:t>
            </a:r>
          </a:p>
          <a:p>
            <a:pPr lvl="2"/>
            <a:r>
              <a:rPr lang="fr-CH" dirty="0" smtClean="0"/>
              <a:t>Vente et distribution [SD]</a:t>
            </a:r>
          </a:p>
          <a:p>
            <a:pPr lvl="2"/>
            <a:r>
              <a:rPr lang="fr-CH" dirty="0" smtClean="0"/>
              <a:t>PAS de production [PP]</a:t>
            </a:r>
            <a:endParaRPr lang="en-US" dirty="0" smtClean="0"/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Implémentation </a:t>
            </a:r>
            <a:r>
              <a:rPr lang="fr-CH" dirty="0" smtClean="0">
                <a:solidFill>
                  <a:srgbClr val="FF0000"/>
                </a:solidFill>
              </a:rPr>
              <a:t>PARTIELLE </a:t>
            </a:r>
            <a:r>
              <a:rPr lang="fr-CH" dirty="0" smtClean="0"/>
              <a:t>pour</a:t>
            </a:r>
          </a:p>
          <a:p>
            <a:pPr lvl="2"/>
            <a:r>
              <a:rPr lang="fr-CH" dirty="0" smtClean="0"/>
              <a:t>Finances [FI]</a:t>
            </a:r>
          </a:p>
          <a:p>
            <a:pPr lvl="3"/>
            <a:r>
              <a:rPr lang="fr-CH" dirty="0" smtClean="0"/>
              <a:t>Comptabilité générale</a:t>
            </a:r>
          </a:p>
          <a:p>
            <a:pPr lvl="3"/>
            <a:r>
              <a:rPr lang="fr-CH" dirty="0" smtClean="0"/>
              <a:t>Comptabilité analytique</a:t>
            </a:r>
          </a:p>
          <a:p>
            <a:pPr lvl="3"/>
            <a:r>
              <a:rPr lang="fr-CH" dirty="0" smtClean="0"/>
              <a:t>Gestion des immobilisations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Contrôle de gestion [CO]</a:t>
            </a:r>
          </a:p>
          <a:p>
            <a:pPr lvl="1"/>
            <a:endParaRPr lang="en-US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IDES Enterprise Structures</a:t>
            </a:r>
          </a:p>
        </p:txBody>
      </p:sp>
      <p:grpSp>
        <p:nvGrpSpPr>
          <p:cNvPr id="5" name="Groupe 11"/>
          <p:cNvGrpSpPr/>
          <p:nvPr/>
        </p:nvGrpSpPr>
        <p:grpSpPr>
          <a:xfrm>
            <a:off x="6715140" y="2071678"/>
            <a:ext cx="1928826" cy="1000132"/>
            <a:chOff x="3643306" y="2714620"/>
            <a:chExt cx="1928826" cy="1000132"/>
          </a:xfrm>
        </p:grpSpPr>
        <p:sp>
          <p:nvSpPr>
            <p:cNvPr id="9" name="Rectangle 8"/>
            <p:cNvSpPr/>
            <p:nvPr/>
          </p:nvSpPr>
          <p:spPr>
            <a:xfrm>
              <a:off x="3643306" y="3071810"/>
              <a:ext cx="1908000" cy="6429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536575"/>
              <a:endParaRPr lang="fr-CH" sz="1200" dirty="0" smtClean="0">
                <a:solidFill>
                  <a:schemeClr val="tx1"/>
                </a:solidFill>
              </a:endParaRPr>
            </a:p>
            <a:p>
              <a:pPr marL="447675"/>
              <a:r>
                <a:rPr lang="fr-CH" sz="1300" dirty="0" smtClean="0">
                  <a:solidFill>
                    <a:schemeClr val="tx1"/>
                  </a:solidFill>
                </a:rPr>
                <a:t>2200 - France</a:t>
              </a:r>
            </a:p>
            <a:p>
              <a:pPr marL="447675"/>
              <a:endParaRPr lang="fr-CH" sz="13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43306" y="2714620"/>
              <a:ext cx="1928826" cy="360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Europe</a:t>
              </a:r>
            </a:p>
          </p:txBody>
        </p:sp>
      </p:grpSp>
      <p:pic>
        <p:nvPicPr>
          <p:cNvPr id="15" name="Picture 24" descr="D:\Datas\My Pictures\Flag\france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2571744"/>
            <a:ext cx="360000" cy="3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4"/>
          <p:cNvGrpSpPr/>
          <p:nvPr/>
        </p:nvGrpSpPr>
        <p:grpSpPr>
          <a:xfrm>
            <a:off x="6500826" y="1357298"/>
            <a:ext cx="2340000" cy="4786346"/>
            <a:chOff x="6500826" y="1357298"/>
            <a:chExt cx="2340000" cy="4786346"/>
          </a:xfrm>
        </p:grpSpPr>
        <p:sp>
          <p:nvSpPr>
            <p:cNvPr id="14" name="Rectangle 13"/>
            <p:cNvSpPr/>
            <p:nvPr/>
          </p:nvSpPr>
          <p:spPr>
            <a:xfrm>
              <a:off x="6500826" y="1785926"/>
              <a:ext cx="2340000" cy="435771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2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500826" y="1357298"/>
              <a:ext cx="2340000" cy="432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Industrie</a:t>
              </a:r>
              <a:endParaRPr lang="fr-CH" dirty="0"/>
            </a:p>
          </p:txBody>
        </p:sp>
      </p:grp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err="1" smtClean="0"/>
              <a:t>Société</a:t>
            </a:r>
            <a:r>
              <a:rPr lang="en-US" u="sng" dirty="0" smtClean="0"/>
              <a:t> 2100</a:t>
            </a:r>
            <a:r>
              <a:rPr lang="en-US" dirty="0" smtClean="0"/>
              <a:t> : </a:t>
            </a:r>
            <a:r>
              <a:rPr lang="en-US" dirty="0" err="1" smtClean="0">
                <a:solidFill>
                  <a:srgbClr val="00B050"/>
                </a:solidFill>
              </a:rPr>
              <a:t>Lisbonne</a:t>
            </a:r>
            <a:endParaRPr lang="en-US" dirty="0" smtClean="0">
              <a:solidFill>
                <a:srgbClr val="00B050"/>
              </a:solidFill>
            </a:endParaRPr>
          </a:p>
          <a:p>
            <a:pPr lvl="3"/>
            <a:endParaRPr lang="en-US" dirty="0" smtClean="0"/>
          </a:p>
          <a:p>
            <a:pPr lvl="1"/>
            <a:r>
              <a:rPr lang="fr-CH" dirty="0" smtClean="0"/>
              <a:t>Scénarios de production décentralisée</a:t>
            </a:r>
          </a:p>
          <a:p>
            <a:pPr lvl="2"/>
            <a:r>
              <a:rPr lang="fr-CH" dirty="0" smtClean="0"/>
              <a:t>Business </a:t>
            </a:r>
            <a:r>
              <a:rPr lang="fr-CH" dirty="0" err="1" smtClean="0"/>
              <a:t>Process</a:t>
            </a:r>
            <a:r>
              <a:rPr lang="fr-CH" dirty="0" smtClean="0"/>
              <a:t> ALE</a:t>
            </a:r>
          </a:p>
          <a:p>
            <a:pPr lvl="2"/>
            <a:r>
              <a:rPr lang="fr-CH" dirty="0" smtClean="0"/>
              <a:t>Seulement les sous-zones de production sont mises en œuvre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Implémentation </a:t>
            </a:r>
            <a:r>
              <a:rPr lang="fr-CH" dirty="0" smtClean="0">
                <a:solidFill>
                  <a:srgbClr val="FF0000"/>
                </a:solidFill>
              </a:rPr>
              <a:t>PARTIELLE </a:t>
            </a:r>
            <a:r>
              <a:rPr lang="fr-CH" dirty="0" smtClean="0"/>
              <a:t>pour</a:t>
            </a:r>
          </a:p>
          <a:p>
            <a:pPr lvl="2"/>
            <a:r>
              <a:rPr lang="fr-CH" dirty="0" smtClean="0"/>
              <a:t>Finances [FI]</a:t>
            </a:r>
          </a:p>
          <a:p>
            <a:pPr lvl="3"/>
            <a:r>
              <a:rPr lang="fr-CH" dirty="0" smtClean="0"/>
              <a:t>Gestion financière centralisée</a:t>
            </a:r>
          </a:p>
          <a:p>
            <a:pPr lvl="3"/>
            <a:r>
              <a:rPr lang="fr-CH" dirty="0" smtClean="0"/>
              <a:t>Axée sur les produits</a:t>
            </a:r>
          </a:p>
          <a:p>
            <a:pPr lvl="1"/>
            <a:endParaRPr lang="en-US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IDES Enterprise Structures</a:t>
            </a:r>
          </a:p>
        </p:txBody>
      </p:sp>
      <p:grpSp>
        <p:nvGrpSpPr>
          <p:cNvPr id="5" name="Groupe 11"/>
          <p:cNvGrpSpPr/>
          <p:nvPr/>
        </p:nvGrpSpPr>
        <p:grpSpPr>
          <a:xfrm>
            <a:off x="6715140" y="2071678"/>
            <a:ext cx="1928826" cy="1000132"/>
            <a:chOff x="3643306" y="2714620"/>
            <a:chExt cx="1928826" cy="1000132"/>
          </a:xfrm>
        </p:grpSpPr>
        <p:sp>
          <p:nvSpPr>
            <p:cNvPr id="9" name="Rectangle 8"/>
            <p:cNvSpPr/>
            <p:nvPr/>
          </p:nvSpPr>
          <p:spPr>
            <a:xfrm>
              <a:off x="3643306" y="3071810"/>
              <a:ext cx="1908000" cy="6429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536575"/>
              <a:endParaRPr lang="fr-CH" sz="1200" dirty="0" smtClean="0">
                <a:solidFill>
                  <a:schemeClr val="tx1"/>
                </a:solidFill>
              </a:endParaRPr>
            </a:p>
            <a:p>
              <a:pPr marL="447675"/>
              <a:r>
                <a:rPr lang="fr-CH" sz="1300" dirty="0" smtClean="0">
                  <a:solidFill>
                    <a:schemeClr val="tx1"/>
                  </a:solidFill>
                </a:rPr>
                <a:t>2100 - Portugal</a:t>
              </a:r>
            </a:p>
            <a:p>
              <a:pPr marL="447675"/>
              <a:endParaRPr lang="fr-CH" sz="13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43306" y="2714620"/>
              <a:ext cx="1928826" cy="360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Europe</a:t>
              </a:r>
            </a:p>
          </p:txBody>
        </p:sp>
      </p:grpSp>
      <p:pic>
        <p:nvPicPr>
          <p:cNvPr id="12" name="Picture 22" descr="D:\Datas\My Pictures\Flag\portugal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2571744"/>
            <a:ext cx="360000" cy="3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4"/>
          <p:cNvGrpSpPr/>
          <p:nvPr/>
        </p:nvGrpSpPr>
        <p:grpSpPr>
          <a:xfrm>
            <a:off x="6500826" y="1357298"/>
            <a:ext cx="2340000" cy="4786346"/>
            <a:chOff x="6500826" y="1357298"/>
            <a:chExt cx="2340000" cy="4786346"/>
          </a:xfrm>
        </p:grpSpPr>
        <p:sp>
          <p:nvSpPr>
            <p:cNvPr id="14" name="Rectangle 13"/>
            <p:cNvSpPr/>
            <p:nvPr/>
          </p:nvSpPr>
          <p:spPr>
            <a:xfrm>
              <a:off x="6500826" y="1785926"/>
              <a:ext cx="2340000" cy="435771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2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500826" y="1357298"/>
              <a:ext cx="2340000" cy="432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Industrie</a:t>
              </a:r>
              <a:endParaRPr lang="fr-CH" dirty="0"/>
            </a:p>
          </p:txBody>
        </p:sp>
      </p:grp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err="1" smtClean="0"/>
              <a:t>Société</a:t>
            </a:r>
            <a:r>
              <a:rPr lang="en-US" u="sng" dirty="0" smtClean="0"/>
              <a:t> 2300</a:t>
            </a:r>
            <a:r>
              <a:rPr lang="en-US" dirty="0" smtClean="0"/>
              <a:t> : </a:t>
            </a:r>
            <a:r>
              <a:rPr lang="en-US" dirty="0" err="1" smtClean="0">
                <a:solidFill>
                  <a:srgbClr val="00B050"/>
                </a:solidFill>
              </a:rPr>
              <a:t>Barcelone</a:t>
            </a:r>
            <a:endParaRPr lang="en-US" dirty="0" smtClean="0">
              <a:solidFill>
                <a:srgbClr val="00B050"/>
              </a:solidFill>
            </a:endParaRPr>
          </a:p>
          <a:p>
            <a:pPr lvl="3"/>
            <a:endParaRPr lang="en-US" dirty="0" smtClean="0"/>
          </a:p>
          <a:p>
            <a:pPr lvl="1"/>
            <a:r>
              <a:rPr lang="fr-CH" dirty="0" smtClean="0"/>
              <a:t>Scénarios de logistique [LO] décentralisée</a:t>
            </a:r>
          </a:p>
          <a:p>
            <a:pPr lvl="2"/>
            <a:r>
              <a:rPr lang="fr-CH" dirty="0" smtClean="0"/>
              <a:t>Business </a:t>
            </a:r>
            <a:r>
              <a:rPr lang="fr-CH" dirty="0" err="1" smtClean="0"/>
              <a:t>Process</a:t>
            </a:r>
            <a:r>
              <a:rPr lang="fr-CH" dirty="0" smtClean="0"/>
              <a:t> ALE</a:t>
            </a:r>
          </a:p>
          <a:p>
            <a:pPr lvl="2"/>
            <a:r>
              <a:rPr lang="fr-CH" dirty="0" smtClean="0"/>
              <a:t>Scénarios de vente décentralisé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Implémentation </a:t>
            </a:r>
            <a:r>
              <a:rPr lang="fr-CH" dirty="0" smtClean="0">
                <a:solidFill>
                  <a:srgbClr val="FF0000"/>
                </a:solidFill>
              </a:rPr>
              <a:t>PARTIELLE </a:t>
            </a:r>
            <a:r>
              <a:rPr lang="fr-CH" dirty="0" smtClean="0"/>
              <a:t>pour</a:t>
            </a:r>
          </a:p>
          <a:p>
            <a:pPr lvl="2"/>
            <a:r>
              <a:rPr lang="fr-CH" dirty="0" smtClean="0"/>
              <a:t>Finances [FI]</a:t>
            </a:r>
          </a:p>
          <a:p>
            <a:pPr lvl="3"/>
            <a:r>
              <a:rPr lang="fr-CH" dirty="0" smtClean="0"/>
              <a:t>Gestion financière centralisée</a:t>
            </a:r>
          </a:p>
          <a:p>
            <a:pPr lvl="3"/>
            <a:r>
              <a:rPr lang="fr-CH" dirty="0" smtClean="0"/>
              <a:t>Axée sur les produits</a:t>
            </a:r>
          </a:p>
          <a:p>
            <a:pPr lvl="1"/>
            <a:endParaRPr lang="en-US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IDES Enterprise Structures</a:t>
            </a:r>
          </a:p>
        </p:txBody>
      </p:sp>
      <p:grpSp>
        <p:nvGrpSpPr>
          <p:cNvPr id="5" name="Groupe 11"/>
          <p:cNvGrpSpPr/>
          <p:nvPr/>
        </p:nvGrpSpPr>
        <p:grpSpPr>
          <a:xfrm>
            <a:off x="6715140" y="2071678"/>
            <a:ext cx="1928826" cy="1000132"/>
            <a:chOff x="3643306" y="2714620"/>
            <a:chExt cx="1928826" cy="1000132"/>
          </a:xfrm>
        </p:grpSpPr>
        <p:sp>
          <p:nvSpPr>
            <p:cNvPr id="9" name="Rectangle 8"/>
            <p:cNvSpPr/>
            <p:nvPr/>
          </p:nvSpPr>
          <p:spPr>
            <a:xfrm>
              <a:off x="3643306" y="3071810"/>
              <a:ext cx="1908000" cy="6429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536575"/>
              <a:endParaRPr lang="fr-CH" sz="1200" dirty="0" smtClean="0">
                <a:solidFill>
                  <a:schemeClr val="tx1"/>
                </a:solidFill>
              </a:endParaRPr>
            </a:p>
            <a:p>
              <a:pPr marL="447675"/>
              <a:r>
                <a:rPr lang="fr-CH" sz="1300" dirty="0" smtClean="0">
                  <a:solidFill>
                    <a:schemeClr val="tx1"/>
                  </a:solidFill>
                </a:rPr>
                <a:t>2300 - Espagne</a:t>
              </a:r>
            </a:p>
            <a:p>
              <a:pPr marL="447675"/>
              <a:endParaRPr lang="fr-CH" sz="13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43306" y="2714620"/>
              <a:ext cx="1928826" cy="360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Europe</a:t>
              </a:r>
            </a:p>
          </p:txBody>
        </p:sp>
      </p:grpSp>
      <p:pic>
        <p:nvPicPr>
          <p:cNvPr id="15" name="Picture 23" descr="D:\Datas\My Pictures\Flag\spain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2571744"/>
            <a:ext cx="360000" cy="3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4"/>
          <p:cNvGrpSpPr/>
          <p:nvPr/>
        </p:nvGrpSpPr>
        <p:grpSpPr>
          <a:xfrm>
            <a:off x="6500826" y="1357298"/>
            <a:ext cx="2340000" cy="4786346"/>
            <a:chOff x="6500826" y="1357298"/>
            <a:chExt cx="2340000" cy="4786346"/>
          </a:xfrm>
        </p:grpSpPr>
        <p:sp>
          <p:nvSpPr>
            <p:cNvPr id="14" name="Rectangle 13"/>
            <p:cNvSpPr/>
            <p:nvPr/>
          </p:nvSpPr>
          <p:spPr>
            <a:xfrm>
              <a:off x="6500826" y="1785926"/>
              <a:ext cx="2340000" cy="435771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2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500826" y="1357298"/>
              <a:ext cx="2340000" cy="432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Industrie</a:t>
              </a:r>
              <a:endParaRPr lang="fr-CH" dirty="0"/>
            </a:p>
          </p:txBody>
        </p:sp>
      </p:grp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err="1" smtClean="0"/>
              <a:t>Société</a:t>
            </a:r>
            <a:r>
              <a:rPr lang="en-US" u="sng" dirty="0" smtClean="0"/>
              <a:t> 3000</a:t>
            </a:r>
            <a:r>
              <a:rPr lang="en-US" dirty="0" smtClean="0"/>
              <a:t> : </a:t>
            </a:r>
            <a:r>
              <a:rPr lang="en-US" dirty="0" smtClean="0">
                <a:solidFill>
                  <a:srgbClr val="00B050"/>
                </a:solidFill>
              </a:rPr>
              <a:t>New York</a:t>
            </a:r>
          </a:p>
          <a:p>
            <a:pPr lvl="3"/>
            <a:endParaRPr lang="en-US" dirty="0" smtClean="0"/>
          </a:p>
          <a:p>
            <a:pPr lvl="1"/>
            <a:r>
              <a:rPr lang="fr-CH" dirty="0" smtClean="0"/>
              <a:t>Implémentation </a:t>
            </a:r>
            <a:r>
              <a:rPr lang="fr-CH" dirty="0" smtClean="0">
                <a:solidFill>
                  <a:srgbClr val="FF0000"/>
                </a:solidFill>
              </a:rPr>
              <a:t>COMPLETE</a:t>
            </a:r>
            <a:r>
              <a:rPr lang="fr-CH" dirty="0" smtClean="0"/>
              <a:t> pour </a:t>
            </a:r>
          </a:p>
          <a:p>
            <a:pPr lvl="2"/>
            <a:r>
              <a:rPr lang="fr-CH" dirty="0" smtClean="0"/>
              <a:t>Finances [FI]</a:t>
            </a:r>
          </a:p>
          <a:p>
            <a:pPr lvl="3"/>
            <a:r>
              <a:rPr lang="fr-CH" dirty="0" smtClean="0"/>
              <a:t>Comptabilité générale</a:t>
            </a:r>
          </a:p>
          <a:p>
            <a:pPr lvl="3"/>
            <a:r>
              <a:rPr lang="fr-CH" dirty="0" smtClean="0"/>
              <a:t>Comptabilité analytique</a:t>
            </a:r>
          </a:p>
          <a:p>
            <a:pPr lvl="3"/>
            <a:r>
              <a:rPr lang="fr-CH" dirty="0" smtClean="0"/>
              <a:t>Gestion des immobilisations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Contrôle de gestion [CO]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Planification de production [PP]</a:t>
            </a:r>
          </a:p>
          <a:p>
            <a:pPr lvl="3"/>
            <a:r>
              <a:rPr lang="fr-CH" dirty="0" smtClean="0"/>
              <a:t>Production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Logistique [LO]</a:t>
            </a:r>
          </a:p>
          <a:p>
            <a:pPr lvl="3"/>
            <a:r>
              <a:rPr lang="fr-CH" dirty="0" smtClean="0"/>
              <a:t>Achats [ MM]</a:t>
            </a:r>
          </a:p>
          <a:p>
            <a:pPr lvl="3"/>
            <a:r>
              <a:rPr lang="fr-CH" dirty="0" smtClean="0"/>
              <a:t>Ventes [SD]</a:t>
            </a:r>
          </a:p>
          <a:p>
            <a:pPr lvl="3"/>
            <a:endParaRPr lang="fr-CH" dirty="0" smtClean="0"/>
          </a:p>
          <a:p>
            <a:pPr lvl="2"/>
            <a:r>
              <a:rPr lang="en-US" dirty="0" err="1" smtClean="0"/>
              <a:t>Ressources</a:t>
            </a:r>
            <a:r>
              <a:rPr lang="en-US" dirty="0" smtClean="0"/>
              <a:t> </a:t>
            </a:r>
            <a:r>
              <a:rPr lang="en-US" dirty="0" err="1" smtClean="0"/>
              <a:t>humaines</a:t>
            </a:r>
            <a:r>
              <a:rPr lang="en-US" dirty="0" smtClean="0"/>
              <a:t> [HCM]</a:t>
            </a:r>
          </a:p>
          <a:p>
            <a:pPr lvl="1"/>
            <a:endParaRPr lang="en-US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IDES Enterprise Structures</a:t>
            </a:r>
          </a:p>
        </p:txBody>
      </p:sp>
      <p:grpSp>
        <p:nvGrpSpPr>
          <p:cNvPr id="5" name="Groupe 11"/>
          <p:cNvGrpSpPr/>
          <p:nvPr/>
        </p:nvGrpSpPr>
        <p:grpSpPr>
          <a:xfrm>
            <a:off x="6715140" y="2071678"/>
            <a:ext cx="1928826" cy="1000132"/>
            <a:chOff x="3643306" y="2714620"/>
            <a:chExt cx="1928826" cy="1000132"/>
          </a:xfrm>
        </p:grpSpPr>
        <p:sp>
          <p:nvSpPr>
            <p:cNvPr id="9" name="Rectangle 8"/>
            <p:cNvSpPr/>
            <p:nvPr/>
          </p:nvSpPr>
          <p:spPr>
            <a:xfrm>
              <a:off x="3643306" y="3071810"/>
              <a:ext cx="1908000" cy="6429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536575"/>
              <a:endParaRPr lang="fr-CH" sz="1200" dirty="0" smtClean="0">
                <a:solidFill>
                  <a:schemeClr val="tx1"/>
                </a:solidFill>
              </a:endParaRPr>
            </a:p>
            <a:p>
              <a:pPr marL="447675"/>
              <a:r>
                <a:rPr lang="fr-CH" sz="1300" dirty="0" smtClean="0">
                  <a:solidFill>
                    <a:schemeClr val="tx1"/>
                  </a:solidFill>
                </a:rPr>
                <a:t>3000 - USA</a:t>
              </a:r>
            </a:p>
            <a:p>
              <a:pPr marL="447675"/>
              <a:endParaRPr lang="fr-CH" sz="13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43306" y="2714620"/>
              <a:ext cx="1928826" cy="360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US</a:t>
              </a:r>
            </a:p>
          </p:txBody>
        </p:sp>
      </p:grpSp>
      <p:pic>
        <p:nvPicPr>
          <p:cNvPr id="12" name="Picture 3" descr="D:\Datas\My Pictures\Flag\usa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2571744"/>
            <a:ext cx="360000" cy="36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4"/>
          <p:cNvGrpSpPr/>
          <p:nvPr/>
        </p:nvGrpSpPr>
        <p:grpSpPr>
          <a:xfrm>
            <a:off x="6500826" y="1357298"/>
            <a:ext cx="2340000" cy="4786346"/>
            <a:chOff x="6500826" y="1357298"/>
            <a:chExt cx="2340000" cy="4786346"/>
          </a:xfrm>
        </p:grpSpPr>
        <p:sp>
          <p:nvSpPr>
            <p:cNvPr id="14" name="Rectangle 13"/>
            <p:cNvSpPr/>
            <p:nvPr/>
          </p:nvSpPr>
          <p:spPr>
            <a:xfrm>
              <a:off x="6500826" y="1785926"/>
              <a:ext cx="2340000" cy="435771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2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500826" y="1357298"/>
              <a:ext cx="2340000" cy="432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Industrie</a:t>
              </a:r>
              <a:endParaRPr lang="fr-CH" dirty="0"/>
            </a:p>
          </p:txBody>
        </p:sp>
      </p:grp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err="1" smtClean="0"/>
              <a:t>Société</a:t>
            </a:r>
            <a:r>
              <a:rPr lang="en-US" u="sng" dirty="0" smtClean="0"/>
              <a:t> 4000</a:t>
            </a:r>
            <a:r>
              <a:rPr lang="en-US" dirty="0" smtClean="0"/>
              <a:t> : </a:t>
            </a:r>
            <a:r>
              <a:rPr lang="en-US" dirty="0" smtClean="0">
                <a:solidFill>
                  <a:srgbClr val="00B050"/>
                </a:solidFill>
              </a:rPr>
              <a:t>Toronto</a:t>
            </a:r>
          </a:p>
          <a:p>
            <a:pPr lvl="3"/>
            <a:endParaRPr lang="en-US" dirty="0" smtClean="0"/>
          </a:p>
          <a:p>
            <a:pPr lvl="1"/>
            <a:r>
              <a:rPr lang="fr-CH" dirty="0" smtClean="0"/>
              <a:t>Implémentation </a:t>
            </a:r>
            <a:r>
              <a:rPr lang="fr-CH" dirty="0" smtClean="0">
                <a:solidFill>
                  <a:srgbClr val="FF0000"/>
                </a:solidFill>
              </a:rPr>
              <a:t>PARTIELLE </a:t>
            </a:r>
            <a:r>
              <a:rPr lang="fr-CH" dirty="0" smtClean="0"/>
              <a:t>pour</a:t>
            </a:r>
          </a:p>
          <a:p>
            <a:pPr lvl="2"/>
            <a:r>
              <a:rPr lang="fr-CH" dirty="0" smtClean="0"/>
              <a:t>Finances [FI]</a:t>
            </a:r>
          </a:p>
          <a:p>
            <a:pPr lvl="3"/>
            <a:r>
              <a:rPr lang="fr-CH" dirty="0" smtClean="0"/>
              <a:t>Comptabilité générale</a:t>
            </a:r>
          </a:p>
          <a:p>
            <a:pPr lvl="3"/>
            <a:r>
              <a:rPr lang="fr-CH" dirty="0" smtClean="0"/>
              <a:t>Comptabilité analytique</a:t>
            </a:r>
          </a:p>
          <a:p>
            <a:pPr lvl="3"/>
            <a:r>
              <a:rPr lang="fr-CH" dirty="0" smtClean="0"/>
              <a:t>Gestion des immobilisations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Contrôle de gestion [CO]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IDES Enterprise Structures</a:t>
            </a:r>
          </a:p>
        </p:txBody>
      </p:sp>
      <p:grpSp>
        <p:nvGrpSpPr>
          <p:cNvPr id="5" name="Groupe 11"/>
          <p:cNvGrpSpPr/>
          <p:nvPr/>
        </p:nvGrpSpPr>
        <p:grpSpPr>
          <a:xfrm>
            <a:off x="6715140" y="2071678"/>
            <a:ext cx="1928826" cy="1000132"/>
            <a:chOff x="3643306" y="2714620"/>
            <a:chExt cx="1928826" cy="1000132"/>
          </a:xfrm>
        </p:grpSpPr>
        <p:sp>
          <p:nvSpPr>
            <p:cNvPr id="9" name="Rectangle 8"/>
            <p:cNvSpPr/>
            <p:nvPr/>
          </p:nvSpPr>
          <p:spPr>
            <a:xfrm>
              <a:off x="3643306" y="3071810"/>
              <a:ext cx="1908000" cy="6429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536575"/>
              <a:endParaRPr lang="fr-CH" sz="1200" dirty="0" smtClean="0">
                <a:solidFill>
                  <a:schemeClr val="tx1"/>
                </a:solidFill>
              </a:endParaRPr>
            </a:p>
            <a:p>
              <a:pPr marL="447675"/>
              <a:r>
                <a:rPr lang="fr-CH" sz="1300" dirty="0" smtClean="0">
                  <a:solidFill>
                    <a:schemeClr val="tx1"/>
                  </a:solidFill>
                </a:rPr>
                <a:t>4000 - Canada</a:t>
              </a:r>
            </a:p>
            <a:p>
              <a:pPr marL="447675"/>
              <a:endParaRPr lang="fr-CH" sz="13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43306" y="2714620"/>
              <a:ext cx="1928826" cy="360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US</a:t>
              </a:r>
            </a:p>
          </p:txBody>
        </p:sp>
      </p:grpSp>
      <p:pic>
        <p:nvPicPr>
          <p:cNvPr id="15" name="Picture 2" descr="D:\Datas\My Pictures\Flag\canada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2571744"/>
            <a:ext cx="360000" cy="36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4"/>
          <p:cNvGrpSpPr/>
          <p:nvPr/>
        </p:nvGrpSpPr>
        <p:grpSpPr>
          <a:xfrm>
            <a:off x="6500826" y="1357298"/>
            <a:ext cx="2340000" cy="4786346"/>
            <a:chOff x="6500826" y="1357298"/>
            <a:chExt cx="2340000" cy="4786346"/>
          </a:xfrm>
        </p:grpSpPr>
        <p:sp>
          <p:nvSpPr>
            <p:cNvPr id="14" name="Rectangle 13"/>
            <p:cNvSpPr/>
            <p:nvPr/>
          </p:nvSpPr>
          <p:spPr>
            <a:xfrm>
              <a:off x="6500826" y="1785926"/>
              <a:ext cx="2340000" cy="435771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2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500826" y="1357298"/>
              <a:ext cx="2340000" cy="432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Industrie</a:t>
              </a:r>
              <a:endParaRPr lang="fr-CH" dirty="0"/>
            </a:p>
          </p:txBody>
        </p:sp>
      </p:grp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err="1" smtClean="0"/>
              <a:t>Société</a:t>
            </a:r>
            <a:r>
              <a:rPr lang="en-US" u="sng" dirty="0" smtClean="0"/>
              <a:t> 5000</a:t>
            </a:r>
            <a:r>
              <a:rPr lang="en-US" dirty="0" smtClean="0"/>
              <a:t> : </a:t>
            </a:r>
            <a:r>
              <a:rPr lang="en-US" dirty="0" smtClean="0">
                <a:solidFill>
                  <a:srgbClr val="00B050"/>
                </a:solidFill>
              </a:rPr>
              <a:t>Tokyo</a:t>
            </a:r>
          </a:p>
          <a:p>
            <a:pPr lvl="3"/>
            <a:endParaRPr lang="en-US" dirty="0" smtClean="0"/>
          </a:p>
          <a:p>
            <a:pPr lvl="1"/>
            <a:r>
              <a:rPr lang="fr-CH" dirty="0" smtClean="0"/>
              <a:t>Implémentation </a:t>
            </a:r>
            <a:r>
              <a:rPr lang="fr-CH" dirty="0" smtClean="0">
                <a:solidFill>
                  <a:srgbClr val="FF0000"/>
                </a:solidFill>
              </a:rPr>
              <a:t>PARTIELLE </a:t>
            </a:r>
            <a:r>
              <a:rPr lang="fr-CH" dirty="0" smtClean="0"/>
              <a:t>pour </a:t>
            </a:r>
          </a:p>
          <a:p>
            <a:pPr lvl="2"/>
            <a:r>
              <a:rPr lang="fr-CH" dirty="0" smtClean="0"/>
              <a:t>Finances [FI]</a:t>
            </a:r>
          </a:p>
          <a:p>
            <a:pPr lvl="3"/>
            <a:r>
              <a:rPr lang="fr-CH" dirty="0" smtClean="0"/>
              <a:t>Comptabilité générale</a:t>
            </a:r>
          </a:p>
          <a:p>
            <a:pPr lvl="3"/>
            <a:r>
              <a:rPr lang="fr-CH" dirty="0" smtClean="0"/>
              <a:t>Comptabilité analytique</a:t>
            </a:r>
          </a:p>
          <a:p>
            <a:pPr lvl="3"/>
            <a:endParaRPr lang="fr-CH" dirty="0" smtClean="0"/>
          </a:p>
          <a:p>
            <a:pPr lvl="2"/>
            <a:r>
              <a:rPr lang="en-US" dirty="0" err="1" smtClean="0"/>
              <a:t>Ressources</a:t>
            </a:r>
            <a:r>
              <a:rPr lang="en-US" dirty="0" smtClean="0"/>
              <a:t> </a:t>
            </a:r>
            <a:r>
              <a:rPr lang="en-US" dirty="0" err="1" smtClean="0"/>
              <a:t>humaines</a:t>
            </a:r>
            <a:r>
              <a:rPr lang="en-US" dirty="0" smtClean="0"/>
              <a:t> [HCM]</a:t>
            </a:r>
          </a:p>
          <a:p>
            <a:pPr lvl="1"/>
            <a:endParaRPr lang="en-US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IDES Enterprise Structures</a:t>
            </a:r>
          </a:p>
        </p:txBody>
      </p:sp>
      <p:grpSp>
        <p:nvGrpSpPr>
          <p:cNvPr id="5" name="Groupe 11"/>
          <p:cNvGrpSpPr/>
          <p:nvPr/>
        </p:nvGrpSpPr>
        <p:grpSpPr>
          <a:xfrm>
            <a:off x="6715140" y="2071678"/>
            <a:ext cx="1928826" cy="1000132"/>
            <a:chOff x="3643306" y="2714620"/>
            <a:chExt cx="1928826" cy="1000132"/>
          </a:xfrm>
        </p:grpSpPr>
        <p:sp>
          <p:nvSpPr>
            <p:cNvPr id="9" name="Rectangle 8"/>
            <p:cNvSpPr/>
            <p:nvPr/>
          </p:nvSpPr>
          <p:spPr>
            <a:xfrm>
              <a:off x="3643306" y="3071810"/>
              <a:ext cx="1908000" cy="6429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536575"/>
              <a:endParaRPr lang="fr-CH" sz="1200" dirty="0" smtClean="0">
                <a:solidFill>
                  <a:schemeClr val="tx1"/>
                </a:solidFill>
              </a:endParaRPr>
            </a:p>
            <a:p>
              <a:pPr marL="447675"/>
              <a:r>
                <a:rPr lang="fr-CH" sz="1300" dirty="0" smtClean="0">
                  <a:solidFill>
                    <a:schemeClr val="tx1"/>
                  </a:solidFill>
                </a:rPr>
                <a:t>5000 - Japon</a:t>
              </a:r>
            </a:p>
            <a:p>
              <a:pPr marL="447675"/>
              <a:endParaRPr lang="fr-CH" sz="13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43306" y="2714620"/>
              <a:ext cx="1928826" cy="360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dirty="0" smtClean="0"/>
                <a:t>IDES Asie</a:t>
              </a:r>
            </a:p>
          </p:txBody>
        </p:sp>
      </p:grpSp>
      <p:pic>
        <p:nvPicPr>
          <p:cNvPr id="15" name="Picture 10" descr="D:\Datas\My Pictures\Flag\japan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2571744"/>
            <a:ext cx="360000" cy="36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Qu'est-ce qu'un ERP ?  SAP ?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Philosophie de SAP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SAP IDES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Niveaux organisationnels</a:t>
            </a:r>
            <a:endParaRPr lang="fr-CH" dirty="0" smtClean="0">
              <a:solidFill>
                <a:srgbClr val="0070C0"/>
              </a:solidFill>
            </a:endParaRPr>
          </a:p>
          <a:p>
            <a:r>
              <a:rPr lang="fr-CH" dirty="0" smtClean="0"/>
              <a:t>Master Data</a:t>
            </a:r>
          </a:p>
          <a:p>
            <a:r>
              <a:rPr lang="fr-CH" dirty="0" smtClean="0"/>
              <a:t>Systèmes Standards SAP</a:t>
            </a:r>
          </a:p>
          <a:p>
            <a:r>
              <a:rPr lang="fr-CH" dirty="0" smtClean="0"/>
              <a:t>Conclusion</a:t>
            </a:r>
            <a:endParaRPr lang="fr-CH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Concept</a:t>
            </a:r>
          </a:p>
          <a:p>
            <a:r>
              <a:rPr lang="fr-CH" dirty="0" smtClean="0"/>
              <a:t>Terminologie</a:t>
            </a:r>
          </a:p>
          <a:p>
            <a:r>
              <a:rPr lang="fr-CH" dirty="0" smtClean="0"/>
              <a:t>Unités organisationnelles</a:t>
            </a:r>
          </a:p>
          <a:p>
            <a:r>
              <a:rPr lang="fr-CH" dirty="0" smtClean="0"/>
              <a:t>Exemple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E1D0-6B21-4889-9511-78F236635347}" type="slidenum">
              <a:rPr lang="fr-CH" smtClean="0"/>
              <a:pPr/>
              <a:t>38</a:t>
            </a:fld>
            <a:endParaRPr lang="fr-CH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Concept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Une structure d'entreprise est affectée à des applications/modules SAP à l'aide d'unités organisationnelles</a:t>
            </a:r>
          </a:p>
          <a:p>
            <a:pPr lvl="2"/>
            <a:r>
              <a:rPr lang="fr-CH" dirty="0" smtClean="0"/>
              <a:t>Elles représentent la structure en termes de fins commerciales et juridiques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Exemple :</a:t>
            </a:r>
          </a:p>
          <a:p>
            <a:pPr lvl="2"/>
            <a:endParaRPr lang="fr-CH" dirty="0" smtClean="0"/>
          </a:p>
          <a:p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39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96096" y="3321048"/>
            <a:ext cx="1440000" cy="540000"/>
          </a:xfrm>
          <a:prstGeom prst="rect">
            <a:avLst/>
          </a:prstGeom>
          <a:solidFill>
            <a:schemeClr val="tx1">
              <a:alpha val="30196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Mandant 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627784" y="4113136"/>
            <a:ext cx="1440000" cy="540000"/>
          </a:xfrm>
          <a:prstGeom prst="rect">
            <a:avLst/>
          </a:prstGeom>
          <a:solidFill>
            <a:srgbClr val="FF0000">
              <a:alpha val="29019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Société</a:t>
            </a:r>
            <a:endParaRPr lang="fr-CH" sz="1400" b="0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835696" y="4905224"/>
            <a:ext cx="1440000" cy="540000"/>
          </a:xfrm>
          <a:prstGeom prst="rect">
            <a:avLst/>
          </a:prstGeom>
          <a:solidFill>
            <a:srgbClr val="00FF00">
              <a:alpha val="30196"/>
            </a:srgbClr>
          </a:solidFill>
          <a:ln w="25400">
            <a:solidFill>
              <a:srgbClr val="00FF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/>
            <a:r>
              <a:rPr lang="fr-CH" sz="1400" dirty="0" smtClean="0">
                <a:solidFill>
                  <a:srgbClr val="000000"/>
                </a:solidFill>
              </a:rPr>
              <a:t>Division</a:t>
            </a:r>
            <a:br>
              <a:rPr lang="fr-CH" sz="1400" dirty="0" smtClean="0">
                <a:solidFill>
                  <a:srgbClr val="000000"/>
                </a:solidFill>
              </a:rPr>
            </a:br>
            <a:r>
              <a:rPr lang="fr-CH" sz="1400" dirty="0" smtClean="0">
                <a:solidFill>
                  <a:srgbClr val="000000"/>
                </a:solidFill>
              </a:rPr>
              <a:t>1000</a:t>
            </a:r>
          </a:p>
        </p:txBody>
      </p:sp>
      <p:cxnSp>
        <p:nvCxnSpPr>
          <p:cNvPr id="8" name="AutoShape 9"/>
          <p:cNvCxnSpPr>
            <a:cxnSpLocks noChangeShapeType="1"/>
            <a:stCxn id="5" idx="2"/>
            <a:endCxn id="6" idx="0"/>
          </p:cNvCxnSpPr>
          <p:nvPr/>
        </p:nvCxnSpPr>
        <p:spPr bwMode="auto">
          <a:xfrm rot="5400000">
            <a:off x="3905896" y="3302936"/>
            <a:ext cx="252088" cy="136831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9" name="AutoShape 10"/>
          <p:cNvCxnSpPr>
            <a:cxnSpLocks noChangeShapeType="1"/>
            <a:stCxn id="6" idx="2"/>
            <a:endCxn id="7" idx="0"/>
          </p:cNvCxnSpPr>
          <p:nvPr/>
        </p:nvCxnSpPr>
        <p:spPr bwMode="auto">
          <a:xfrm rot="5400000">
            <a:off x="2825696" y="4383136"/>
            <a:ext cx="252088" cy="79208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</p:spPr>
      </p:cxn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2915816" y="5697312"/>
            <a:ext cx="1440000" cy="54000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Magasin 0002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420032" y="4905224"/>
            <a:ext cx="1440000" cy="540000"/>
          </a:xfrm>
          <a:prstGeom prst="rect">
            <a:avLst/>
          </a:prstGeom>
          <a:solidFill>
            <a:srgbClr val="00FF00">
              <a:alpha val="30196"/>
            </a:srgbClr>
          </a:solidFill>
          <a:ln w="25400">
            <a:solidFill>
              <a:srgbClr val="00FF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/>
            <a:r>
              <a:rPr lang="fr-CH" sz="1400" dirty="0" smtClean="0">
                <a:solidFill>
                  <a:srgbClr val="000000"/>
                </a:solidFill>
              </a:rPr>
              <a:t>Division</a:t>
            </a:r>
            <a:br>
              <a:rPr lang="fr-CH" sz="1400" dirty="0" smtClean="0">
                <a:solidFill>
                  <a:srgbClr val="000000"/>
                </a:solidFill>
              </a:rPr>
            </a:br>
            <a:r>
              <a:rPr lang="fr-CH" sz="1400" dirty="0" smtClean="0">
                <a:solidFill>
                  <a:srgbClr val="000000"/>
                </a:solidFill>
              </a:rPr>
              <a:t>1200</a:t>
            </a:r>
          </a:p>
        </p:txBody>
      </p:sp>
      <p:cxnSp>
        <p:nvCxnSpPr>
          <p:cNvPr id="12" name="AutoShape 10"/>
          <p:cNvCxnSpPr>
            <a:cxnSpLocks noChangeShapeType="1"/>
            <a:stCxn id="6" idx="2"/>
            <a:endCxn id="11" idx="0"/>
          </p:cNvCxnSpPr>
          <p:nvPr/>
        </p:nvCxnSpPr>
        <p:spPr bwMode="auto">
          <a:xfrm rot="16200000" flipH="1">
            <a:off x="3617864" y="4383056"/>
            <a:ext cx="252088" cy="79224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</p:spPr>
      </p:cxn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115616" y="5697312"/>
            <a:ext cx="1440000" cy="54000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Magasin 0001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644008" y="5697312"/>
            <a:ext cx="1440000" cy="54000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Magasin 0023</a:t>
            </a:r>
          </a:p>
        </p:txBody>
      </p:sp>
      <p:cxnSp>
        <p:nvCxnSpPr>
          <p:cNvPr id="15" name="AutoShape 10"/>
          <p:cNvCxnSpPr>
            <a:cxnSpLocks noChangeShapeType="1"/>
            <a:stCxn id="11" idx="2"/>
            <a:endCxn id="14" idx="0"/>
          </p:cNvCxnSpPr>
          <p:nvPr/>
        </p:nvCxnSpPr>
        <p:spPr bwMode="auto">
          <a:xfrm rot="16200000" flipH="1">
            <a:off x="4625976" y="4959280"/>
            <a:ext cx="252088" cy="1223976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16" name="AutoShape 10"/>
          <p:cNvCxnSpPr>
            <a:cxnSpLocks noChangeShapeType="1"/>
            <a:stCxn id="7" idx="2"/>
            <a:endCxn id="10" idx="0"/>
          </p:cNvCxnSpPr>
          <p:nvPr/>
        </p:nvCxnSpPr>
        <p:spPr bwMode="auto">
          <a:xfrm rot="16200000" flipH="1">
            <a:off x="2969712" y="5031208"/>
            <a:ext cx="252088" cy="108012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17" name="AutoShape 10"/>
          <p:cNvCxnSpPr>
            <a:cxnSpLocks noChangeShapeType="1"/>
            <a:stCxn id="7" idx="2"/>
            <a:endCxn id="13" idx="0"/>
          </p:cNvCxnSpPr>
          <p:nvPr/>
        </p:nvCxnSpPr>
        <p:spPr bwMode="auto">
          <a:xfrm rot="5400000">
            <a:off x="2069612" y="5211228"/>
            <a:ext cx="252088" cy="72008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</p:spPr>
      </p:cxn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876416" y="4113136"/>
            <a:ext cx="1440000" cy="540000"/>
          </a:xfrm>
          <a:prstGeom prst="rect">
            <a:avLst/>
          </a:prstGeom>
          <a:solidFill>
            <a:srgbClr val="FF0000">
              <a:alpha val="29019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Société</a:t>
            </a:r>
            <a:endParaRPr lang="fr-CH" sz="1400" b="0" dirty="0">
              <a:solidFill>
                <a:srgbClr val="000000"/>
              </a:solidFill>
            </a:endParaRPr>
          </a:p>
        </p:txBody>
      </p:sp>
      <p:cxnSp>
        <p:nvCxnSpPr>
          <p:cNvPr id="19" name="AutoShape 9"/>
          <p:cNvCxnSpPr>
            <a:cxnSpLocks noChangeShapeType="1"/>
            <a:stCxn id="5" idx="2"/>
            <a:endCxn id="18" idx="0"/>
          </p:cNvCxnSpPr>
          <p:nvPr/>
        </p:nvCxnSpPr>
        <p:spPr bwMode="auto">
          <a:xfrm rot="16200000" flipH="1">
            <a:off x="6030212" y="2546932"/>
            <a:ext cx="252088" cy="288032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876416" y="4905224"/>
            <a:ext cx="1440000" cy="540000"/>
          </a:xfrm>
          <a:prstGeom prst="rect">
            <a:avLst/>
          </a:prstGeom>
          <a:solidFill>
            <a:srgbClr val="00FF00">
              <a:alpha val="30196"/>
            </a:srgbClr>
          </a:solidFill>
          <a:ln w="25400">
            <a:solidFill>
              <a:srgbClr val="00FF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/>
            <a:r>
              <a:rPr lang="fr-CH" sz="1400" dirty="0" smtClean="0">
                <a:solidFill>
                  <a:srgbClr val="000000"/>
                </a:solidFill>
              </a:rPr>
              <a:t>Division</a:t>
            </a:r>
            <a:br>
              <a:rPr lang="fr-CH" sz="1400" dirty="0" smtClean="0">
                <a:solidFill>
                  <a:srgbClr val="000000"/>
                </a:solidFill>
              </a:rPr>
            </a:br>
            <a:r>
              <a:rPr lang="fr-CH" sz="1400" dirty="0" smtClean="0">
                <a:solidFill>
                  <a:srgbClr val="000000"/>
                </a:solidFill>
              </a:rPr>
              <a:t>2200</a:t>
            </a:r>
          </a:p>
        </p:txBody>
      </p:sp>
      <p:cxnSp>
        <p:nvCxnSpPr>
          <p:cNvPr id="21" name="AutoShape 10"/>
          <p:cNvCxnSpPr>
            <a:cxnSpLocks noChangeShapeType="1"/>
            <a:stCxn id="18" idx="2"/>
            <a:endCxn id="20" idx="0"/>
          </p:cNvCxnSpPr>
          <p:nvPr/>
        </p:nvCxnSpPr>
        <p:spPr bwMode="auto">
          <a:xfrm rot="5400000">
            <a:off x="7470372" y="4779180"/>
            <a:ext cx="252088" cy="158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22" name="AutoShape 10"/>
          <p:cNvCxnSpPr>
            <a:cxnSpLocks noChangeShapeType="1"/>
            <a:stCxn id="20" idx="2"/>
            <a:endCxn id="23" idx="0"/>
          </p:cNvCxnSpPr>
          <p:nvPr/>
        </p:nvCxnSpPr>
        <p:spPr bwMode="auto">
          <a:xfrm rot="5400000">
            <a:off x="7470372" y="5571268"/>
            <a:ext cx="252088" cy="158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</p:spPr>
      </p:cxn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876416" y="5697312"/>
            <a:ext cx="1440000" cy="54000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Magasin 0001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b="1" u="sng" dirty="0" smtClean="0">
                <a:solidFill>
                  <a:srgbClr val="0070C0"/>
                </a:solidFill>
              </a:rPr>
              <a:t>Qu'est-ce qu'un ERP ?  SAP ?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Philosophie de SAP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SAP IDES</a:t>
            </a:r>
          </a:p>
          <a:p>
            <a:r>
              <a:rPr lang="fr-CH" dirty="0" smtClean="0"/>
              <a:t>Niveaux organisationnels</a:t>
            </a:r>
            <a:endParaRPr lang="fr-CH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CH" dirty="0" smtClean="0"/>
              <a:t>Master Data</a:t>
            </a:r>
          </a:p>
          <a:p>
            <a:r>
              <a:rPr lang="fr-CH" dirty="0" smtClean="0"/>
              <a:t>Systèmes Standards SAP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Définition ERP - SAP</a:t>
            </a:r>
          </a:p>
          <a:p>
            <a:r>
              <a:rPr lang="fr-CH" dirty="0" smtClean="0"/>
              <a:t>Avantages</a:t>
            </a:r>
          </a:p>
          <a:p>
            <a:r>
              <a:rPr lang="fr-CH" dirty="0" smtClean="0"/>
              <a:t>Inconvénients</a:t>
            </a:r>
          </a:p>
          <a:p>
            <a:r>
              <a:rPr lang="fr-CH" dirty="0" smtClean="0"/>
              <a:t>Références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E1D0-6B21-4889-9511-78F236635347}" type="slidenum">
              <a:rPr lang="fr-CH" smtClean="0"/>
              <a:pPr/>
              <a:t>4</a:t>
            </a:fld>
            <a:endParaRPr lang="fr-CH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Concept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Les unités organisationnelles peuvent être affectées :</a:t>
            </a:r>
          </a:p>
          <a:p>
            <a:pPr lvl="2"/>
            <a:r>
              <a:rPr lang="fr-CH" dirty="0" smtClean="0"/>
              <a:t>À une application unique</a:t>
            </a:r>
          </a:p>
          <a:p>
            <a:pPr lvl="3"/>
            <a:r>
              <a:rPr lang="fr-CH" dirty="0" smtClean="0"/>
              <a:t>Exemple : le organisation commerciale du module vente [SD]</a:t>
            </a:r>
          </a:p>
          <a:p>
            <a:pPr lvl="2"/>
            <a:r>
              <a:rPr lang="fr-CH" dirty="0" smtClean="0"/>
              <a:t>À plusieurs applications</a:t>
            </a:r>
          </a:p>
          <a:p>
            <a:pPr lvl="3"/>
            <a:r>
              <a:rPr lang="fr-CH" dirty="0" smtClean="0"/>
              <a:t>Exemple : la division affectée au module de gestion des articles [MM] et de la production [PP]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En définissant les unités organisationnelles</a:t>
            </a:r>
          </a:p>
          <a:p>
            <a:pPr lvl="2"/>
            <a:r>
              <a:rPr lang="fr-CH" dirty="0" smtClean="0"/>
              <a:t>Gardez à l'esprit le fait qu'elles définissent la façon dont les données doivent être saisies, suivies et extraites du systèmes SAP</a:t>
            </a:r>
          </a:p>
          <a:p>
            <a:pPr lvl="3"/>
            <a:r>
              <a:rPr lang="fr-CH" dirty="0" smtClean="0"/>
              <a:t>Exemple : lors d'une commande client, il faut indiquer l'organisation commerciale, le canal de distribution et le secteur d'activité</a:t>
            </a:r>
          </a:p>
          <a:p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411920" y="5049240"/>
            <a:ext cx="1440000" cy="540000"/>
          </a:xfrm>
          <a:prstGeom prst="rect">
            <a:avLst/>
          </a:prstGeom>
          <a:solidFill>
            <a:schemeClr val="tx1">
              <a:alpha val="30196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Mandant 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140112" y="5553296"/>
            <a:ext cx="1440000" cy="540000"/>
          </a:xfrm>
          <a:prstGeom prst="rect">
            <a:avLst/>
          </a:prstGeom>
          <a:solidFill>
            <a:srgbClr val="FF0000">
              <a:alpha val="29019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Société</a:t>
            </a:r>
            <a:endParaRPr lang="fr-CH" sz="1400" b="0" dirty="0">
              <a:solidFill>
                <a:srgbClr val="000000"/>
              </a:solidFill>
            </a:endParaRPr>
          </a:p>
        </p:txBody>
      </p:sp>
      <p:cxnSp>
        <p:nvCxnSpPr>
          <p:cNvPr id="19" name="AutoShape 9"/>
          <p:cNvCxnSpPr>
            <a:cxnSpLocks noChangeShapeType="1"/>
            <a:stCxn id="5" idx="3"/>
            <a:endCxn id="18" idx="0"/>
          </p:cNvCxnSpPr>
          <p:nvPr/>
        </p:nvCxnSpPr>
        <p:spPr bwMode="auto">
          <a:xfrm>
            <a:off x="3851920" y="5319240"/>
            <a:ext cx="1008192" cy="234056"/>
          </a:xfrm>
          <a:prstGeom prst="bentConnector2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5868304" y="6057352"/>
            <a:ext cx="1440000" cy="540000"/>
          </a:xfrm>
          <a:prstGeom prst="rect">
            <a:avLst/>
          </a:prstGeom>
          <a:solidFill>
            <a:srgbClr val="00FF00">
              <a:alpha val="30196"/>
            </a:srgbClr>
          </a:solidFill>
          <a:ln w="25400">
            <a:solidFill>
              <a:srgbClr val="00FF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/>
            <a:r>
              <a:rPr lang="fr-CH" sz="1400" dirty="0" smtClean="0">
                <a:solidFill>
                  <a:srgbClr val="000000"/>
                </a:solidFill>
              </a:rPr>
              <a:t>Division</a:t>
            </a:r>
            <a:br>
              <a:rPr lang="fr-CH" sz="1400" dirty="0" smtClean="0">
                <a:solidFill>
                  <a:srgbClr val="000000"/>
                </a:solidFill>
              </a:rPr>
            </a:br>
            <a:r>
              <a:rPr lang="fr-CH" sz="1400" dirty="0" smtClean="0">
                <a:solidFill>
                  <a:srgbClr val="000000"/>
                </a:solidFill>
              </a:rPr>
              <a:t>2200</a:t>
            </a:r>
          </a:p>
        </p:txBody>
      </p:sp>
      <p:cxnSp>
        <p:nvCxnSpPr>
          <p:cNvPr id="21" name="AutoShape 10"/>
          <p:cNvCxnSpPr>
            <a:cxnSpLocks noChangeShapeType="1"/>
            <a:stCxn id="18" idx="3"/>
            <a:endCxn id="20" idx="0"/>
          </p:cNvCxnSpPr>
          <p:nvPr/>
        </p:nvCxnSpPr>
        <p:spPr bwMode="auto">
          <a:xfrm>
            <a:off x="5580112" y="5823296"/>
            <a:ext cx="1008192" cy="234056"/>
          </a:xfrm>
          <a:prstGeom prst="bentConnector2">
            <a:avLst/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Terminologie</a:t>
            </a:r>
          </a:p>
          <a:p>
            <a:pPr lvl="3"/>
            <a:endParaRPr lang="fr-CH" dirty="0" smtClean="0"/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41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sp>
        <p:nvSpPr>
          <p:cNvPr id="5" name="Rectangle 4"/>
          <p:cNvSpPr/>
          <p:nvPr/>
        </p:nvSpPr>
        <p:spPr>
          <a:xfrm>
            <a:off x="5968270" y="1636210"/>
            <a:ext cx="2714644" cy="428628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SAP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68270" y="2216264"/>
            <a:ext cx="1285884" cy="500066"/>
          </a:xfrm>
          <a:prstGeom prst="rect">
            <a:avLst/>
          </a:prstGeom>
          <a:solidFill>
            <a:srgbClr val="FFC000">
              <a:alpha val="30196"/>
            </a:srgbClr>
          </a:solidFill>
          <a:ln w="25400">
            <a:solidFill>
              <a:srgbClr val="FFC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err="1" smtClean="0">
                <a:solidFill>
                  <a:srgbClr val="000000"/>
                </a:solidFill>
              </a:rPr>
              <a:t>Company</a:t>
            </a:r>
            <a:r>
              <a:rPr lang="fr-CH" sz="1200" dirty="0" smtClean="0">
                <a:solidFill>
                  <a:srgbClr val="000000"/>
                </a:solidFill>
              </a:rPr>
              <a:t> Code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97030" y="2216264"/>
            <a:ext cx="1285884" cy="500066"/>
          </a:xfrm>
          <a:prstGeom prst="rect">
            <a:avLst/>
          </a:prstGeom>
          <a:solidFill>
            <a:srgbClr val="92D050">
              <a:alpha val="30196"/>
            </a:srgbClr>
          </a:solidFill>
          <a:ln w="25400">
            <a:solidFill>
              <a:srgbClr val="92D05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Société</a:t>
            </a:r>
          </a:p>
        </p:txBody>
      </p:sp>
      <p:sp>
        <p:nvSpPr>
          <p:cNvPr id="8" name="Rectangle 7"/>
          <p:cNvSpPr/>
          <p:nvPr/>
        </p:nvSpPr>
        <p:spPr>
          <a:xfrm>
            <a:off x="5968270" y="2866046"/>
            <a:ext cx="1285884" cy="500066"/>
          </a:xfrm>
          <a:prstGeom prst="rect">
            <a:avLst/>
          </a:prstGeom>
          <a:solidFill>
            <a:srgbClr val="FFC000">
              <a:alpha val="30196"/>
            </a:srgbClr>
          </a:solidFill>
          <a:ln w="25400">
            <a:solidFill>
              <a:srgbClr val="FFC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Plant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97030" y="2866046"/>
            <a:ext cx="1285884" cy="500066"/>
          </a:xfrm>
          <a:prstGeom prst="rect">
            <a:avLst/>
          </a:prstGeom>
          <a:solidFill>
            <a:srgbClr val="92D050">
              <a:alpha val="30196"/>
            </a:srgbClr>
          </a:solidFill>
          <a:ln w="25400">
            <a:solidFill>
              <a:srgbClr val="92D05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Division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68270" y="3512408"/>
            <a:ext cx="1285884" cy="500066"/>
          </a:xfrm>
          <a:prstGeom prst="rect">
            <a:avLst/>
          </a:prstGeom>
          <a:solidFill>
            <a:srgbClr val="FFC000">
              <a:alpha val="30196"/>
            </a:srgbClr>
          </a:solidFill>
          <a:ln w="25400">
            <a:solidFill>
              <a:srgbClr val="FFC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Sales </a:t>
            </a:r>
            <a:br>
              <a:rPr lang="fr-CH" sz="1200" dirty="0" smtClean="0">
                <a:solidFill>
                  <a:srgbClr val="000000"/>
                </a:solidFill>
              </a:rPr>
            </a:br>
            <a:r>
              <a:rPr lang="fr-CH" sz="1200" dirty="0" err="1" smtClean="0">
                <a:solidFill>
                  <a:srgbClr val="000000"/>
                </a:solidFill>
              </a:rPr>
              <a:t>Organization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97030" y="3512408"/>
            <a:ext cx="1285884" cy="500066"/>
          </a:xfrm>
          <a:prstGeom prst="rect">
            <a:avLst/>
          </a:prstGeom>
          <a:solidFill>
            <a:srgbClr val="92D050">
              <a:alpha val="30196"/>
            </a:srgbClr>
          </a:solidFill>
          <a:ln w="25400">
            <a:solidFill>
              <a:srgbClr val="92D05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Organisation </a:t>
            </a:r>
            <a:br>
              <a:rPr lang="fr-CH" sz="1200" dirty="0" smtClean="0">
                <a:solidFill>
                  <a:srgbClr val="000000"/>
                </a:solidFill>
              </a:rPr>
            </a:br>
            <a:r>
              <a:rPr lang="fr-CH" sz="1200" dirty="0" smtClean="0">
                <a:solidFill>
                  <a:srgbClr val="000000"/>
                </a:solidFill>
              </a:rPr>
              <a:t>Commerciale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68270" y="4513110"/>
            <a:ext cx="1285884" cy="500066"/>
          </a:xfrm>
          <a:prstGeom prst="rect">
            <a:avLst/>
          </a:prstGeom>
          <a:solidFill>
            <a:srgbClr val="FFC000">
              <a:alpha val="30196"/>
            </a:srgbClr>
          </a:solidFill>
          <a:ln w="25400">
            <a:solidFill>
              <a:srgbClr val="FFC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Division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397030" y="4513110"/>
            <a:ext cx="1285884" cy="500066"/>
          </a:xfrm>
          <a:prstGeom prst="rect">
            <a:avLst/>
          </a:prstGeom>
          <a:solidFill>
            <a:srgbClr val="92D050">
              <a:alpha val="30196"/>
            </a:srgbClr>
          </a:solidFill>
          <a:ln w="25400">
            <a:solidFill>
              <a:srgbClr val="92D05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Secteur d’activité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968270" y="5738956"/>
            <a:ext cx="1285884" cy="500066"/>
          </a:xfrm>
          <a:prstGeom prst="rect">
            <a:avLst/>
          </a:prstGeom>
          <a:solidFill>
            <a:srgbClr val="FFC000">
              <a:alpha val="30196"/>
            </a:srgbClr>
          </a:solidFill>
          <a:ln w="25400">
            <a:solidFill>
              <a:srgbClr val="FFC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Storage Locations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397030" y="5738956"/>
            <a:ext cx="1285884" cy="500066"/>
          </a:xfrm>
          <a:prstGeom prst="rect">
            <a:avLst/>
          </a:prstGeom>
          <a:solidFill>
            <a:srgbClr val="92D050">
              <a:alpha val="30196"/>
            </a:srgbClr>
          </a:solidFill>
          <a:ln w="25400">
            <a:solidFill>
              <a:srgbClr val="92D05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Magasins</a:t>
            </a:r>
          </a:p>
        </p:txBody>
      </p:sp>
      <p:sp>
        <p:nvSpPr>
          <p:cNvPr id="16" name="Rectangle avec flèche vers la droite 15"/>
          <p:cNvSpPr/>
          <p:nvPr/>
        </p:nvSpPr>
        <p:spPr>
          <a:xfrm>
            <a:off x="467544" y="2216264"/>
            <a:ext cx="5429288" cy="500066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90937"/>
            </a:avLst>
          </a:prstGeom>
          <a:solidFill>
            <a:schemeClr val="tx1">
              <a:alpha val="1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ysClr val="windowText" lastClr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10420" y="2287702"/>
            <a:ext cx="1357322" cy="35719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Société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324932" y="2287702"/>
            <a:ext cx="1357322" cy="35719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Filière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19" name="Rectangle avec flèche vers la droite 18"/>
          <p:cNvSpPr/>
          <p:nvPr/>
        </p:nvSpPr>
        <p:spPr>
          <a:xfrm>
            <a:off x="896172" y="2866046"/>
            <a:ext cx="5000660" cy="500066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90937"/>
            </a:avLst>
          </a:prstGeom>
          <a:solidFill>
            <a:schemeClr val="tx1">
              <a:alpha val="1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ysClr val="windowText" lastClr="00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39048" y="2937484"/>
            <a:ext cx="1357322" cy="35719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Usine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21" name="Rectangle avec flèche vers la droite 20"/>
          <p:cNvSpPr/>
          <p:nvPr/>
        </p:nvSpPr>
        <p:spPr>
          <a:xfrm>
            <a:off x="1896304" y="3512408"/>
            <a:ext cx="4000528" cy="500066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7707"/>
            </a:avLst>
          </a:prstGeom>
          <a:solidFill>
            <a:schemeClr val="tx1">
              <a:alpha val="1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ysClr val="windowText" lastClr="00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39180" y="3583846"/>
            <a:ext cx="1428760" cy="35719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err="1" smtClean="0">
                <a:solidFill>
                  <a:srgbClr val="000000"/>
                </a:solidFill>
              </a:rPr>
              <a:t>Org</a:t>
            </a:r>
            <a:r>
              <a:rPr lang="fr-CH" sz="1200" dirty="0" smtClean="0">
                <a:solidFill>
                  <a:srgbClr val="000000"/>
                </a:solidFill>
              </a:rPr>
              <a:t>. commerciale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23" name="Rectangle avec flèche vers la droite 22"/>
          <p:cNvSpPr/>
          <p:nvPr/>
        </p:nvSpPr>
        <p:spPr>
          <a:xfrm>
            <a:off x="3110750" y="4084482"/>
            <a:ext cx="2786082" cy="1357322"/>
          </a:xfrm>
          <a:prstGeom prst="rightArrowCallout">
            <a:avLst>
              <a:gd name="adj1" fmla="val 9696"/>
              <a:gd name="adj2" fmla="val 10391"/>
              <a:gd name="adj3" fmla="val 15261"/>
              <a:gd name="adj4" fmla="val 82871"/>
            </a:avLst>
          </a:prstGeom>
          <a:solidFill>
            <a:schemeClr val="tx1">
              <a:alpha val="1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ysClr val="windowText" lastClr="00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325064" y="4155920"/>
            <a:ext cx="1857388" cy="35719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Département / Division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325064" y="4584548"/>
            <a:ext cx="1857388" cy="35719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Secteur d'activité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325064" y="5013176"/>
            <a:ext cx="1857388" cy="35719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Domaine d'activité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27" name="Rectangle avec flèche vers la droite 26"/>
          <p:cNvSpPr/>
          <p:nvPr/>
        </p:nvSpPr>
        <p:spPr>
          <a:xfrm>
            <a:off x="3110750" y="5524642"/>
            <a:ext cx="2786082" cy="928694"/>
          </a:xfrm>
          <a:prstGeom prst="rightArrowCallout">
            <a:avLst>
              <a:gd name="adj1" fmla="val 12157"/>
              <a:gd name="adj2" fmla="val 13227"/>
              <a:gd name="adj3" fmla="val 25000"/>
              <a:gd name="adj4" fmla="val 82680"/>
            </a:avLst>
          </a:prstGeom>
          <a:solidFill>
            <a:schemeClr val="tx1">
              <a:alpha val="1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ysClr val="windowText" lastClr="0000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253626" y="6024684"/>
            <a:ext cx="928694" cy="35719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Entrepôts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682254" y="3583846"/>
            <a:ext cx="1428760" cy="35719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err="1" smtClean="0">
                <a:solidFill>
                  <a:srgbClr val="000000"/>
                </a:solidFill>
              </a:rPr>
              <a:t>Org</a:t>
            </a:r>
            <a:r>
              <a:rPr lang="fr-CH" sz="1200" dirty="0" smtClean="0">
                <a:solidFill>
                  <a:srgbClr val="000000"/>
                </a:solidFill>
              </a:rPr>
              <a:t>. de vente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325196" y="6024684"/>
            <a:ext cx="928694" cy="35719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Magasins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253626" y="5596080"/>
            <a:ext cx="928694" cy="35719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Dépôts</a:t>
            </a:r>
            <a:endParaRPr lang="fr-CH" sz="1200" dirty="0">
              <a:solidFill>
                <a:srgbClr val="00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325196" y="5596080"/>
            <a:ext cx="928694" cy="357190"/>
          </a:xfrm>
          <a:prstGeom prst="rect">
            <a:avLst/>
          </a:prstGeom>
          <a:solidFill>
            <a:srgbClr val="00B0F0">
              <a:alpha val="30196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200" dirty="0" smtClean="0">
                <a:solidFill>
                  <a:srgbClr val="000000"/>
                </a:solidFill>
              </a:rPr>
              <a:t>Halles</a:t>
            </a:r>
            <a:endParaRPr lang="fr-CH" sz="1200" dirty="0">
              <a:solidFill>
                <a:srgbClr val="000000"/>
              </a:solidFill>
            </a:endParaRPr>
          </a:p>
        </p:txBody>
      </p:sp>
      <p:cxnSp>
        <p:nvCxnSpPr>
          <p:cNvPr id="33" name="Connecteur droit avec flèche 58"/>
          <p:cNvCxnSpPr>
            <a:stCxn id="22" idx="2"/>
            <a:endCxn id="23" idx="1"/>
          </p:cNvCxnSpPr>
          <p:nvPr/>
        </p:nvCxnSpPr>
        <p:spPr>
          <a:xfrm rot="16200000" flipH="1">
            <a:off x="2521102" y="4173494"/>
            <a:ext cx="822107" cy="357190"/>
          </a:xfrm>
          <a:prstGeom prst="bentConnector2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58"/>
          <p:cNvCxnSpPr>
            <a:stCxn id="20" idx="2"/>
            <a:endCxn id="27" idx="1"/>
          </p:cNvCxnSpPr>
          <p:nvPr/>
        </p:nvCxnSpPr>
        <p:spPr>
          <a:xfrm rot="16200000" flipH="1">
            <a:off x="1067072" y="3945310"/>
            <a:ext cx="2694315" cy="1393041"/>
          </a:xfrm>
          <a:prstGeom prst="bentConnector2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58"/>
          <p:cNvCxnSpPr>
            <a:stCxn id="17" idx="2"/>
            <a:endCxn id="19" idx="1"/>
          </p:cNvCxnSpPr>
          <p:nvPr/>
        </p:nvCxnSpPr>
        <p:spPr>
          <a:xfrm rot="5400000">
            <a:off x="857034" y="2684031"/>
            <a:ext cx="471187" cy="392909"/>
          </a:xfrm>
          <a:prstGeom prst="bentConnector4">
            <a:avLst>
              <a:gd name="adj1" fmla="val 23468"/>
              <a:gd name="adj2" fmla="val 158181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58"/>
          <p:cNvCxnSpPr>
            <a:stCxn id="17" idx="2"/>
            <a:endCxn id="21" idx="0"/>
          </p:cNvCxnSpPr>
          <p:nvPr/>
        </p:nvCxnSpPr>
        <p:spPr>
          <a:xfrm rot="16200000" flipH="1">
            <a:off x="2036120" y="1897852"/>
            <a:ext cx="867516" cy="2361595"/>
          </a:xfrm>
          <a:prstGeom prst="bentConnector3">
            <a:avLst>
              <a:gd name="adj1" fmla="val 13231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1" grpId="0" animBg="1"/>
      <p:bldP spid="23" grpId="0" animBg="1"/>
      <p:bldP spid="2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Unités organisationnelles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Mandant</a:t>
            </a:r>
          </a:p>
          <a:p>
            <a:pPr lvl="2"/>
            <a:r>
              <a:rPr lang="fr-CH" dirty="0" smtClean="0"/>
              <a:t>Représente le groupe / le siège de l'entreprise [Entreprise au complet]</a:t>
            </a:r>
          </a:p>
          <a:p>
            <a:pPr lvl="3"/>
            <a:r>
              <a:rPr lang="fr-FR" dirty="0" smtClean="0"/>
              <a:t>SAP : la plus haute entité organisationnelle</a:t>
            </a:r>
          </a:p>
          <a:p>
            <a:pPr lvl="3"/>
            <a:r>
              <a:rPr lang="fr-FR" dirty="0" smtClean="0"/>
              <a:t>Environnement indépendant dans le système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Les données concernant le droit commercial, la structure organisationnelle, les données techniques, … sont uniquement définies par mandant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Exemple :</a:t>
            </a:r>
          </a:p>
          <a:p>
            <a:pPr lvl="3"/>
            <a:r>
              <a:rPr lang="fr-CH" dirty="0" smtClean="0"/>
              <a:t>Groupe international </a:t>
            </a:r>
          </a:p>
          <a:p>
            <a:pPr lvl="3"/>
            <a:r>
              <a:rPr lang="fr-CH" dirty="0" smtClean="0"/>
              <a:t>Nestlé World</a:t>
            </a:r>
          </a:p>
          <a:p>
            <a:pPr lvl="2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42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067944" y="5301208"/>
            <a:ext cx="1440000" cy="540000"/>
          </a:xfrm>
          <a:prstGeom prst="rect">
            <a:avLst/>
          </a:prstGeom>
          <a:solidFill>
            <a:schemeClr val="tx1">
              <a:alpha val="30196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Mandant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Unités organisationnelles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Société</a:t>
            </a:r>
          </a:p>
          <a:p>
            <a:pPr lvl="2"/>
            <a:r>
              <a:rPr lang="fr-FR" dirty="0" smtClean="0"/>
              <a:t>Entité légale distincte pour laquelle des états financiers complets sont requis</a:t>
            </a:r>
          </a:p>
          <a:p>
            <a:pPr lvl="3"/>
            <a:r>
              <a:rPr lang="fr-FR" dirty="0" smtClean="0"/>
              <a:t>État financier : bilan,  compte de résultat, …</a:t>
            </a:r>
          </a:p>
          <a:p>
            <a:pPr lvl="3"/>
            <a:r>
              <a:rPr lang="fr-CH" dirty="0" smtClean="0"/>
              <a:t>SAP : élément central de la comptabilité financière</a:t>
            </a:r>
          </a:p>
          <a:p>
            <a:pPr lvl="3"/>
            <a:endParaRPr lang="fr-FR" dirty="0" smtClean="0"/>
          </a:p>
          <a:p>
            <a:pPr lvl="2"/>
            <a:r>
              <a:rPr lang="fr-FR" dirty="0" smtClean="0"/>
              <a:t>Plusieurs sociétés peuvent appartenir au même mandant</a:t>
            </a:r>
          </a:p>
          <a:p>
            <a:pPr lvl="3"/>
            <a:r>
              <a:rPr lang="fr-FR" dirty="0" smtClean="0"/>
              <a:t>Exemple : filiale, société mère, société fille</a:t>
            </a:r>
          </a:p>
          <a:p>
            <a:pPr lvl="3">
              <a:defRPr/>
            </a:pPr>
            <a:endParaRPr lang="fr-FR" dirty="0" smtClean="0"/>
          </a:p>
          <a:p>
            <a:pPr lvl="2">
              <a:defRPr/>
            </a:pPr>
            <a:r>
              <a:rPr lang="fr-FR" dirty="0" smtClean="0"/>
              <a:t>Exemple :</a:t>
            </a:r>
          </a:p>
          <a:p>
            <a:pPr lvl="3">
              <a:defRPr/>
            </a:pPr>
            <a:r>
              <a:rPr lang="fr-FR" dirty="0" smtClean="0"/>
              <a:t>Société</a:t>
            </a:r>
          </a:p>
          <a:p>
            <a:pPr lvl="3">
              <a:defRPr/>
            </a:pPr>
            <a:r>
              <a:rPr lang="fr-FR" dirty="0" smtClean="0"/>
              <a:t>Filière / Filiale</a:t>
            </a:r>
          </a:p>
          <a:p>
            <a:pPr lvl="3">
              <a:defRPr/>
            </a:pPr>
            <a:r>
              <a:rPr lang="fr-FR" dirty="0" smtClean="0"/>
              <a:t>Nestlé Suisse</a:t>
            </a:r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140432" y="4293096"/>
            <a:ext cx="1440000" cy="540000"/>
          </a:xfrm>
          <a:prstGeom prst="rect">
            <a:avLst/>
          </a:prstGeom>
          <a:solidFill>
            <a:schemeClr val="tx1">
              <a:alpha val="30196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Mandant 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060152" y="5913336"/>
            <a:ext cx="1440000" cy="540000"/>
          </a:xfrm>
          <a:prstGeom prst="rect">
            <a:avLst/>
          </a:prstGeom>
          <a:solidFill>
            <a:srgbClr val="FF0000">
              <a:alpha val="29019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Société</a:t>
            </a:r>
            <a:endParaRPr lang="fr-CH" sz="1400" b="0" dirty="0">
              <a:solidFill>
                <a:srgbClr val="000000"/>
              </a:solidFill>
            </a:endParaRPr>
          </a:p>
        </p:txBody>
      </p:sp>
      <p:cxnSp>
        <p:nvCxnSpPr>
          <p:cNvPr id="7" name="AutoShape 9"/>
          <p:cNvCxnSpPr>
            <a:cxnSpLocks noChangeShapeType="1"/>
            <a:stCxn id="16" idx="2"/>
            <a:endCxn id="6" idx="0"/>
          </p:cNvCxnSpPr>
          <p:nvPr/>
        </p:nvCxnSpPr>
        <p:spPr bwMode="auto">
          <a:xfrm rot="5400000">
            <a:off x="4176136" y="5229200"/>
            <a:ext cx="288152" cy="108012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292240" y="5913336"/>
            <a:ext cx="1440000" cy="540000"/>
          </a:xfrm>
          <a:prstGeom prst="rect">
            <a:avLst/>
          </a:prstGeom>
          <a:solidFill>
            <a:srgbClr val="FF0000">
              <a:alpha val="29019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Société</a:t>
            </a:r>
            <a:endParaRPr lang="fr-CH" sz="1400" b="0" dirty="0">
              <a:solidFill>
                <a:srgbClr val="000000"/>
              </a:solidFill>
            </a:endParaRPr>
          </a:p>
        </p:txBody>
      </p:sp>
      <p:cxnSp>
        <p:nvCxnSpPr>
          <p:cNvPr id="9" name="AutoShape 9"/>
          <p:cNvCxnSpPr>
            <a:cxnSpLocks noChangeShapeType="1"/>
            <a:stCxn id="16" idx="2"/>
            <a:endCxn id="8" idx="0"/>
          </p:cNvCxnSpPr>
          <p:nvPr/>
        </p:nvCxnSpPr>
        <p:spPr bwMode="auto">
          <a:xfrm rot="16200000" flipH="1">
            <a:off x="5292180" y="5193276"/>
            <a:ext cx="288152" cy="115196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grpSp>
        <p:nvGrpSpPr>
          <p:cNvPr id="10" name="Groupe 9"/>
          <p:cNvGrpSpPr/>
          <p:nvPr/>
        </p:nvGrpSpPr>
        <p:grpSpPr>
          <a:xfrm>
            <a:off x="6876256" y="4221088"/>
            <a:ext cx="1872208" cy="1440160"/>
            <a:chOff x="683568" y="5157192"/>
            <a:chExt cx="1872208" cy="1440160"/>
          </a:xfrm>
        </p:grpSpPr>
        <p:sp>
          <p:nvSpPr>
            <p:cNvPr id="11" name="Rectangle 10"/>
            <p:cNvSpPr/>
            <p:nvPr/>
          </p:nvSpPr>
          <p:spPr>
            <a:xfrm>
              <a:off x="683568" y="5157192"/>
              <a:ext cx="1872208" cy="144016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36000" rtlCol="0" anchor="t"/>
            <a:lstStyle/>
            <a:p>
              <a:pPr algn="ctr"/>
              <a:r>
                <a:rPr lang="fr-CH" sz="1600" dirty="0" smtClean="0">
                  <a:solidFill>
                    <a:sysClr val="windowText" lastClr="000000"/>
                  </a:solidFill>
                </a:rPr>
                <a:t>Module FI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09672" y="5589240"/>
              <a:ext cx="1620000" cy="9000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Suivre</a:t>
              </a:r>
            </a:p>
            <a:p>
              <a:pPr algn="ctr"/>
              <a:endParaRPr lang="fr-CH" sz="1000" dirty="0" smtClean="0">
                <a:solidFill>
                  <a:sysClr val="windowText" lastClr="000000"/>
                </a:solidFill>
              </a:endParaRP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Comptabilité financière</a:t>
              </a:r>
            </a:p>
          </p:txBody>
        </p:sp>
      </p:grp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140272" y="5085184"/>
            <a:ext cx="1440000" cy="540000"/>
          </a:xfrm>
          <a:prstGeom prst="rect">
            <a:avLst/>
          </a:prstGeom>
          <a:solidFill>
            <a:srgbClr val="7030A0">
              <a:alpha val="30196"/>
            </a:srgbClr>
          </a:solidFill>
          <a:ln w="25400">
            <a:solidFill>
              <a:srgbClr val="7030A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Périmètre</a:t>
            </a:r>
            <a:br>
              <a:rPr lang="fr-CH" sz="1400" b="0" dirty="0" smtClean="0">
                <a:solidFill>
                  <a:srgbClr val="000000"/>
                </a:solidFill>
              </a:rPr>
            </a:br>
            <a:r>
              <a:rPr lang="fr-CH" sz="1400" b="0" dirty="0" smtClean="0">
                <a:solidFill>
                  <a:srgbClr val="000000"/>
                </a:solidFill>
              </a:rPr>
              <a:t>analytique</a:t>
            </a:r>
          </a:p>
        </p:txBody>
      </p:sp>
      <p:cxnSp>
        <p:nvCxnSpPr>
          <p:cNvPr id="19" name="AutoShape 9"/>
          <p:cNvCxnSpPr>
            <a:cxnSpLocks noChangeShapeType="1"/>
            <a:stCxn id="5" idx="2"/>
            <a:endCxn id="16" idx="0"/>
          </p:cNvCxnSpPr>
          <p:nvPr/>
        </p:nvCxnSpPr>
        <p:spPr bwMode="auto">
          <a:xfrm rot="5400000">
            <a:off x="4734308" y="4959060"/>
            <a:ext cx="252088" cy="16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Unités organisationnelles</a:t>
            </a:r>
            <a:endParaRPr lang="fr-CH" dirty="0" smtClean="0">
              <a:solidFill>
                <a:srgbClr val="00B050"/>
              </a:solidFill>
            </a:endParaRP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Division</a:t>
            </a:r>
          </a:p>
          <a:p>
            <a:pPr lvl="2"/>
            <a:r>
              <a:rPr lang="fr-CH" dirty="0" smtClean="0"/>
              <a:t>Représente un site ou une succursale de l'entreprise</a:t>
            </a:r>
          </a:p>
          <a:p>
            <a:pPr lvl="3"/>
            <a:r>
              <a:rPr lang="fr-CH" dirty="0" smtClean="0"/>
              <a:t>Représente le site physique (usine, …)</a:t>
            </a:r>
          </a:p>
          <a:p>
            <a:pPr lvl="3"/>
            <a:r>
              <a:rPr lang="fr-CH" dirty="0" smtClean="0"/>
              <a:t>SAP : élément de la logistique [LO] qui comprend PP, MM, SD, …</a:t>
            </a:r>
          </a:p>
          <a:p>
            <a:pPr lvl="3"/>
            <a:r>
              <a:rPr lang="fr-CH" dirty="0" smtClean="0"/>
              <a:t>Est affectée à 1 société uniquement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grpSp>
        <p:nvGrpSpPr>
          <p:cNvPr id="5" name="Groupe 5"/>
          <p:cNvGrpSpPr/>
          <p:nvPr/>
        </p:nvGrpSpPr>
        <p:grpSpPr>
          <a:xfrm>
            <a:off x="7164288" y="2420888"/>
            <a:ext cx="1584176" cy="1620068"/>
            <a:chOff x="2699792" y="1042449"/>
            <a:chExt cx="1872208" cy="2314383"/>
          </a:xfrm>
        </p:grpSpPr>
        <p:sp>
          <p:nvSpPr>
            <p:cNvPr id="7" name="Rectangle 6"/>
            <p:cNvSpPr/>
            <p:nvPr/>
          </p:nvSpPr>
          <p:spPr>
            <a:xfrm>
              <a:off x="2699792" y="1042449"/>
              <a:ext cx="1872208" cy="2314383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36000" rtlCol="0" anchor="t"/>
            <a:lstStyle/>
            <a:p>
              <a:pPr algn="ctr"/>
              <a:r>
                <a:rPr lang="fr-CH" sz="1400" dirty="0" smtClean="0">
                  <a:solidFill>
                    <a:sysClr val="windowText" lastClr="000000"/>
                  </a:solidFill>
                </a:rPr>
                <a:t>Module PP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843808" y="1556792"/>
              <a:ext cx="1620000" cy="771429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Planifier</a:t>
              </a: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Planification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825896" y="2431261"/>
              <a:ext cx="1620000" cy="771429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Produire</a:t>
              </a: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Exécution</a:t>
              </a:r>
            </a:p>
          </p:txBody>
        </p:sp>
      </p:grpSp>
      <p:grpSp>
        <p:nvGrpSpPr>
          <p:cNvPr id="6" name="Groupe 9"/>
          <p:cNvGrpSpPr/>
          <p:nvPr/>
        </p:nvGrpSpPr>
        <p:grpSpPr>
          <a:xfrm>
            <a:off x="7164288" y="4221088"/>
            <a:ext cx="1584176" cy="1008112"/>
            <a:chOff x="683568" y="3573016"/>
            <a:chExt cx="1872208" cy="1440160"/>
          </a:xfrm>
        </p:grpSpPr>
        <p:sp>
          <p:nvSpPr>
            <p:cNvPr id="11" name="Rectangle 10"/>
            <p:cNvSpPr/>
            <p:nvPr/>
          </p:nvSpPr>
          <p:spPr>
            <a:xfrm>
              <a:off x="683568" y="3573016"/>
              <a:ext cx="1872208" cy="1440160"/>
            </a:xfrm>
            <a:prstGeom prst="rect">
              <a:avLst/>
            </a:prstGeom>
            <a:solidFill>
              <a:srgbClr val="92D050">
                <a:alpha val="2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36000" rtlCol="0" anchor="t"/>
            <a:lstStyle/>
            <a:p>
              <a:pPr algn="ctr"/>
              <a:r>
                <a:rPr lang="fr-CH" sz="1400" dirty="0" smtClean="0">
                  <a:solidFill>
                    <a:sysClr val="windowText" lastClr="000000"/>
                  </a:solidFill>
                </a:rPr>
                <a:t>Module MM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09672" y="4036010"/>
              <a:ext cx="1620000" cy="771429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Acheter</a:t>
              </a: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Approvisionnement</a:t>
              </a:r>
            </a:p>
          </p:txBody>
        </p:sp>
      </p:grpSp>
      <p:grpSp>
        <p:nvGrpSpPr>
          <p:cNvPr id="10" name="Groupe 12"/>
          <p:cNvGrpSpPr/>
          <p:nvPr/>
        </p:nvGrpSpPr>
        <p:grpSpPr>
          <a:xfrm>
            <a:off x="7164288" y="5373216"/>
            <a:ext cx="1584176" cy="1008112"/>
            <a:chOff x="2699792" y="3573016"/>
            <a:chExt cx="1872208" cy="1440160"/>
          </a:xfrm>
        </p:grpSpPr>
        <p:sp>
          <p:nvSpPr>
            <p:cNvPr id="14" name="Rectangle 13"/>
            <p:cNvSpPr/>
            <p:nvPr/>
          </p:nvSpPr>
          <p:spPr>
            <a:xfrm>
              <a:off x="2699792" y="3573016"/>
              <a:ext cx="1872208" cy="1440160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36000" rtlCol="0" anchor="t"/>
            <a:lstStyle/>
            <a:p>
              <a:pPr algn="ctr"/>
              <a:r>
                <a:rPr lang="fr-CH" sz="1400" dirty="0" smtClean="0">
                  <a:solidFill>
                    <a:sysClr val="windowText" lastClr="000000"/>
                  </a:solidFill>
                </a:rPr>
                <a:t>Module SD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825896" y="4087359"/>
              <a:ext cx="1620000" cy="771429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Vendre</a:t>
              </a: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Vente &amp; Distribution</a:t>
              </a:r>
            </a:p>
          </p:txBody>
        </p:sp>
      </p:grp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4008" y="3789160"/>
            <a:ext cx="1440000" cy="540000"/>
          </a:xfrm>
          <a:prstGeom prst="rect">
            <a:avLst/>
          </a:prstGeom>
          <a:solidFill>
            <a:schemeClr val="tx1">
              <a:alpha val="30196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Mandant 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203688" y="4653256"/>
            <a:ext cx="1440000" cy="540000"/>
          </a:xfrm>
          <a:prstGeom prst="rect">
            <a:avLst/>
          </a:prstGeom>
          <a:solidFill>
            <a:srgbClr val="FF0000">
              <a:alpha val="29019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Société</a:t>
            </a:r>
            <a:endParaRPr lang="fr-CH" sz="1400" b="0" dirty="0">
              <a:solidFill>
                <a:srgbClr val="000000"/>
              </a:solidFill>
            </a:endParaRPr>
          </a:p>
        </p:txBody>
      </p:sp>
      <p:cxnSp>
        <p:nvCxnSpPr>
          <p:cNvPr id="18" name="AutoShape 9"/>
          <p:cNvCxnSpPr>
            <a:cxnSpLocks noChangeShapeType="1"/>
            <a:stCxn id="16" idx="2"/>
            <a:endCxn id="17" idx="0"/>
          </p:cNvCxnSpPr>
          <p:nvPr/>
        </p:nvCxnSpPr>
        <p:spPr bwMode="auto">
          <a:xfrm rot="5400000">
            <a:off x="3761800" y="4491048"/>
            <a:ext cx="324096" cy="32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2123728" y="5481288"/>
            <a:ext cx="1440000" cy="540000"/>
          </a:xfrm>
          <a:prstGeom prst="rect">
            <a:avLst/>
          </a:prstGeom>
          <a:solidFill>
            <a:srgbClr val="00FF00">
              <a:alpha val="30196"/>
            </a:srgbClr>
          </a:solidFill>
          <a:ln w="25400">
            <a:solidFill>
              <a:srgbClr val="00FF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dirty="0" smtClean="0">
                <a:solidFill>
                  <a:srgbClr val="000000"/>
                </a:solidFill>
              </a:rPr>
              <a:t>Division</a:t>
            </a:r>
            <a:endParaRPr lang="fr-CH" sz="1400" dirty="0">
              <a:solidFill>
                <a:srgbClr val="000000"/>
              </a:solidFill>
            </a:endParaRPr>
          </a:p>
        </p:txBody>
      </p:sp>
      <p:cxnSp>
        <p:nvCxnSpPr>
          <p:cNvPr id="22" name="AutoShape 9"/>
          <p:cNvCxnSpPr>
            <a:cxnSpLocks noChangeShapeType="1"/>
            <a:stCxn id="17" idx="2"/>
            <a:endCxn id="21" idx="0"/>
          </p:cNvCxnSpPr>
          <p:nvPr/>
        </p:nvCxnSpPr>
        <p:spPr bwMode="auto">
          <a:xfrm rot="5400000">
            <a:off x="3239692" y="4797292"/>
            <a:ext cx="288032" cy="107996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4355816" y="5481288"/>
            <a:ext cx="1440000" cy="540000"/>
          </a:xfrm>
          <a:prstGeom prst="rect">
            <a:avLst/>
          </a:prstGeom>
          <a:solidFill>
            <a:srgbClr val="00FF00">
              <a:alpha val="30196"/>
            </a:srgbClr>
          </a:solidFill>
          <a:ln w="25400">
            <a:solidFill>
              <a:srgbClr val="00FF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400" dirty="0" smtClean="0">
                <a:solidFill>
                  <a:srgbClr val="000000"/>
                </a:solidFill>
              </a:rPr>
              <a:t>Division</a:t>
            </a:r>
          </a:p>
        </p:txBody>
      </p:sp>
      <p:cxnSp>
        <p:nvCxnSpPr>
          <p:cNvPr id="24" name="AutoShape 9"/>
          <p:cNvCxnSpPr>
            <a:cxnSpLocks noChangeShapeType="1"/>
            <a:stCxn id="17" idx="2"/>
            <a:endCxn id="23" idx="0"/>
          </p:cNvCxnSpPr>
          <p:nvPr/>
        </p:nvCxnSpPr>
        <p:spPr bwMode="auto">
          <a:xfrm rot="16200000" flipH="1">
            <a:off x="4355736" y="4761208"/>
            <a:ext cx="288032" cy="115212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Unités organisationnelles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Organisation commerciale</a:t>
            </a:r>
          </a:p>
          <a:p>
            <a:pPr lvl="2">
              <a:defRPr/>
            </a:pPr>
            <a:r>
              <a:rPr lang="fr-CH" dirty="0" smtClean="0"/>
              <a:t>Entité organisationnelle responsable de la réalisation des ventes &amp; recettes</a:t>
            </a:r>
          </a:p>
          <a:p>
            <a:pPr lvl="3">
              <a:defRPr/>
            </a:pPr>
            <a:r>
              <a:rPr lang="fr-CH" dirty="0" smtClean="0"/>
              <a:t>SAP : élément central qui contrôle les modalités de vente dans le module SD</a:t>
            </a:r>
          </a:p>
          <a:p>
            <a:pPr lvl="3">
              <a:defRPr/>
            </a:pPr>
            <a:r>
              <a:rPr lang="fr-CH" dirty="0" smtClean="0"/>
              <a:t>Liée uniquement à 1 seule société</a:t>
            </a:r>
          </a:p>
          <a:p>
            <a:pPr lvl="3">
              <a:defRPr/>
            </a:pPr>
            <a:endParaRPr lang="fr-CH" dirty="0" smtClean="0"/>
          </a:p>
          <a:p>
            <a:pPr lvl="2">
              <a:defRPr/>
            </a:pPr>
            <a:r>
              <a:rPr lang="fr-CH" dirty="0" smtClean="0"/>
              <a:t>Les prix peuvent être définis par organisation commerciale</a:t>
            </a:r>
          </a:p>
          <a:p>
            <a:pPr lvl="3">
              <a:defRPr/>
            </a:pPr>
            <a:endParaRPr lang="fr-CH" dirty="0" smtClean="0"/>
          </a:p>
          <a:p>
            <a:pPr lvl="2">
              <a:defRPr/>
            </a:pPr>
            <a:r>
              <a:rPr lang="fr-CH" dirty="0" smtClean="0"/>
              <a:t>Exemple</a:t>
            </a:r>
          </a:p>
          <a:p>
            <a:pPr lvl="3">
              <a:defRPr/>
            </a:pPr>
            <a:r>
              <a:rPr lang="fr-CH" dirty="0" smtClean="0"/>
              <a:t>Paris</a:t>
            </a:r>
          </a:p>
          <a:p>
            <a:pPr lvl="3">
              <a:defRPr/>
            </a:pPr>
            <a:r>
              <a:rPr lang="fr-CH" dirty="0" smtClean="0"/>
              <a:t>Lausanne</a:t>
            </a:r>
          </a:p>
          <a:p>
            <a:pPr lvl="3">
              <a:defRPr/>
            </a:pPr>
            <a:r>
              <a:rPr lang="fr-CH" dirty="0" smtClean="0"/>
              <a:t>…</a:t>
            </a:r>
          </a:p>
          <a:p>
            <a:pPr lvl="2"/>
            <a:endParaRPr lang="fr-CH" dirty="0" smtClean="0"/>
          </a:p>
          <a:p>
            <a:pPr lvl="2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grpSp>
        <p:nvGrpSpPr>
          <p:cNvPr id="5" name="Groupe 4"/>
          <p:cNvGrpSpPr/>
          <p:nvPr/>
        </p:nvGrpSpPr>
        <p:grpSpPr>
          <a:xfrm>
            <a:off x="6876256" y="4221088"/>
            <a:ext cx="1872208" cy="1440160"/>
            <a:chOff x="2699792" y="3573016"/>
            <a:chExt cx="1872208" cy="1440160"/>
          </a:xfrm>
        </p:grpSpPr>
        <p:sp>
          <p:nvSpPr>
            <p:cNvPr id="6" name="Rectangle 5"/>
            <p:cNvSpPr/>
            <p:nvPr/>
          </p:nvSpPr>
          <p:spPr>
            <a:xfrm>
              <a:off x="2699792" y="3573016"/>
              <a:ext cx="1872208" cy="1440160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36000" rtlCol="0" anchor="t"/>
            <a:lstStyle/>
            <a:p>
              <a:pPr algn="ctr"/>
              <a:r>
                <a:rPr lang="fr-CH" sz="1600" dirty="0" smtClean="0">
                  <a:solidFill>
                    <a:sysClr val="windowText" lastClr="000000"/>
                  </a:solidFill>
                </a:rPr>
                <a:t>Module SD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2825896" y="4005064"/>
              <a:ext cx="1620000" cy="90000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Vendre</a:t>
              </a:r>
            </a:p>
            <a:p>
              <a:pPr algn="ctr"/>
              <a:endParaRPr lang="fr-CH" sz="1000" dirty="0" smtClean="0">
                <a:solidFill>
                  <a:sysClr val="windowText" lastClr="000000"/>
                </a:solidFill>
              </a:endParaRP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Vente &amp; Distribution</a:t>
              </a:r>
            </a:p>
          </p:txBody>
        </p:sp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996096" y="4149080"/>
            <a:ext cx="1440000" cy="540000"/>
          </a:xfrm>
          <a:prstGeom prst="rect">
            <a:avLst/>
          </a:prstGeom>
          <a:solidFill>
            <a:schemeClr val="tx1">
              <a:alpha val="30196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Mandant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995776" y="5013176"/>
            <a:ext cx="1440000" cy="540000"/>
          </a:xfrm>
          <a:prstGeom prst="rect">
            <a:avLst/>
          </a:prstGeom>
          <a:solidFill>
            <a:srgbClr val="FF0000">
              <a:alpha val="29019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Société</a:t>
            </a:r>
            <a:endParaRPr lang="fr-CH" sz="1400" b="0" dirty="0">
              <a:solidFill>
                <a:srgbClr val="000000"/>
              </a:solidFill>
            </a:endParaRPr>
          </a:p>
        </p:txBody>
      </p:sp>
      <p:cxnSp>
        <p:nvCxnSpPr>
          <p:cNvPr id="10" name="AutoShape 9"/>
          <p:cNvCxnSpPr>
            <a:cxnSpLocks noChangeShapeType="1"/>
            <a:stCxn id="8" idx="2"/>
            <a:endCxn id="9" idx="0"/>
          </p:cNvCxnSpPr>
          <p:nvPr/>
        </p:nvCxnSpPr>
        <p:spPr bwMode="auto">
          <a:xfrm rot="5400000">
            <a:off x="4553888" y="4850968"/>
            <a:ext cx="324096" cy="32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915816" y="5841208"/>
            <a:ext cx="1440000" cy="540000"/>
          </a:xfrm>
          <a:prstGeom prst="rect">
            <a:avLst/>
          </a:prstGeom>
          <a:solidFill>
            <a:srgbClr val="FFC000">
              <a:alpha val="29019"/>
            </a:srgbClr>
          </a:solidFill>
          <a:ln w="25400">
            <a:solidFill>
              <a:srgbClr val="FFC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Organisation </a:t>
            </a:r>
            <a:br>
              <a:rPr lang="fr-CH" sz="1400" b="0" dirty="0" smtClean="0">
                <a:solidFill>
                  <a:srgbClr val="000000"/>
                </a:solidFill>
              </a:rPr>
            </a:br>
            <a:r>
              <a:rPr lang="fr-CH" sz="1400" b="0" dirty="0" smtClean="0">
                <a:solidFill>
                  <a:srgbClr val="000000"/>
                </a:solidFill>
              </a:rPr>
              <a:t>commerciale</a:t>
            </a:r>
            <a:endParaRPr lang="fr-CH" sz="1400" b="0" dirty="0">
              <a:solidFill>
                <a:srgbClr val="000000"/>
              </a:solidFill>
            </a:endParaRPr>
          </a:p>
        </p:txBody>
      </p:sp>
      <p:cxnSp>
        <p:nvCxnSpPr>
          <p:cNvPr id="16" name="AutoShape 9"/>
          <p:cNvCxnSpPr>
            <a:cxnSpLocks noChangeShapeType="1"/>
            <a:stCxn id="9" idx="2"/>
            <a:endCxn id="15" idx="0"/>
          </p:cNvCxnSpPr>
          <p:nvPr/>
        </p:nvCxnSpPr>
        <p:spPr bwMode="auto">
          <a:xfrm rot="5400000">
            <a:off x="4031780" y="5157212"/>
            <a:ext cx="288032" cy="107996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5147904" y="5841208"/>
            <a:ext cx="1440000" cy="540000"/>
          </a:xfrm>
          <a:prstGeom prst="rect">
            <a:avLst/>
          </a:prstGeom>
          <a:solidFill>
            <a:srgbClr val="FFC000">
              <a:alpha val="29019"/>
            </a:srgbClr>
          </a:solidFill>
          <a:ln w="25400">
            <a:solidFill>
              <a:srgbClr val="FFC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dirty="0" smtClean="0">
                <a:solidFill>
                  <a:srgbClr val="000000"/>
                </a:solidFill>
              </a:rPr>
              <a:t>Organisation </a:t>
            </a:r>
            <a:br>
              <a:rPr lang="fr-CH" sz="1400" dirty="0" smtClean="0">
                <a:solidFill>
                  <a:srgbClr val="000000"/>
                </a:solidFill>
              </a:rPr>
            </a:br>
            <a:r>
              <a:rPr lang="fr-CH" sz="1400" dirty="0" smtClean="0">
                <a:solidFill>
                  <a:srgbClr val="000000"/>
                </a:solidFill>
              </a:rPr>
              <a:t>commerciale</a:t>
            </a:r>
            <a:endParaRPr lang="fr-CH" sz="1400" dirty="0">
              <a:solidFill>
                <a:srgbClr val="000000"/>
              </a:solidFill>
            </a:endParaRPr>
          </a:p>
        </p:txBody>
      </p:sp>
      <p:cxnSp>
        <p:nvCxnSpPr>
          <p:cNvPr id="18" name="AutoShape 9"/>
          <p:cNvCxnSpPr>
            <a:cxnSpLocks noChangeShapeType="1"/>
            <a:stCxn id="9" idx="2"/>
            <a:endCxn id="17" idx="0"/>
          </p:cNvCxnSpPr>
          <p:nvPr/>
        </p:nvCxnSpPr>
        <p:spPr bwMode="auto">
          <a:xfrm rot="16200000" flipH="1">
            <a:off x="5147824" y="5121128"/>
            <a:ext cx="288032" cy="115212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Unités organisationnelles</a:t>
            </a:r>
            <a:endParaRPr lang="fr-CH" dirty="0" smtClean="0">
              <a:solidFill>
                <a:srgbClr val="00B050"/>
              </a:solidFill>
            </a:endParaRP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Domaine commercial</a:t>
            </a:r>
          </a:p>
          <a:p>
            <a:pPr lvl="2"/>
            <a:r>
              <a:rPr lang="fr-CH" dirty="0" smtClean="0"/>
              <a:t>Est une combinaison entre l'organisation commerciale, les canaux de distribution et les secteurs d'activité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Permet d'établir des contrats spécifiques aux clients</a:t>
            </a:r>
          </a:p>
          <a:p>
            <a:pPr lvl="3"/>
            <a:r>
              <a:rPr lang="fr-CH" dirty="0" smtClean="0"/>
              <a:t>Exemple : modalités de paiement, …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4090" y="4002760"/>
            <a:ext cx="4356062" cy="2378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e 5"/>
          <p:cNvGrpSpPr/>
          <p:nvPr/>
        </p:nvGrpSpPr>
        <p:grpSpPr>
          <a:xfrm>
            <a:off x="6876256" y="4221088"/>
            <a:ext cx="1872208" cy="1440160"/>
            <a:chOff x="2699792" y="3573016"/>
            <a:chExt cx="1872208" cy="1440160"/>
          </a:xfrm>
        </p:grpSpPr>
        <p:sp>
          <p:nvSpPr>
            <p:cNvPr id="7" name="Rectangle 6"/>
            <p:cNvSpPr/>
            <p:nvPr/>
          </p:nvSpPr>
          <p:spPr>
            <a:xfrm>
              <a:off x="2699792" y="3573016"/>
              <a:ext cx="1872208" cy="1440160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36000" rtlCol="0" anchor="t"/>
            <a:lstStyle/>
            <a:p>
              <a:pPr algn="ctr"/>
              <a:r>
                <a:rPr lang="fr-CH" sz="1600" dirty="0" smtClean="0">
                  <a:solidFill>
                    <a:sysClr val="windowText" lastClr="000000"/>
                  </a:solidFill>
                </a:rPr>
                <a:t>Module SD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825896" y="4005064"/>
              <a:ext cx="1620000" cy="90000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Vendre</a:t>
              </a:r>
            </a:p>
            <a:p>
              <a:pPr algn="ctr"/>
              <a:endParaRPr lang="fr-CH" sz="1000" dirty="0" smtClean="0">
                <a:solidFill>
                  <a:sysClr val="windowText" lastClr="000000"/>
                </a:solidFill>
              </a:endParaRP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Vente &amp; Distribution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Unités organisationnelles</a:t>
            </a:r>
            <a:endParaRPr lang="fr-CH" dirty="0" smtClean="0">
              <a:solidFill>
                <a:srgbClr val="00B050"/>
              </a:solidFill>
            </a:endParaRP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Organisation d'achat </a:t>
            </a:r>
          </a:p>
          <a:p>
            <a:pPr lvl="2"/>
            <a:r>
              <a:rPr lang="fr-CH" dirty="0" smtClean="0"/>
              <a:t>Permet de réaliser les achats pour une ou plusieurs divisons</a:t>
            </a:r>
          </a:p>
          <a:p>
            <a:pPr lvl="3"/>
            <a:r>
              <a:rPr lang="fr-CH" dirty="0" smtClean="0"/>
              <a:t>SAP : élément de la logistique [LO] qui comprend MM, …</a:t>
            </a:r>
          </a:p>
          <a:p>
            <a:pPr lvl="3"/>
            <a:r>
              <a:rPr lang="fr-CH" dirty="0" smtClean="0"/>
              <a:t>Est affectée à aucune, une ou plusieurs sociétés</a:t>
            </a:r>
          </a:p>
          <a:p>
            <a:pPr lvl="3"/>
            <a:endParaRPr lang="fr-CH" dirty="0" smtClean="0"/>
          </a:p>
          <a:p>
            <a:pPr lvl="2"/>
            <a:r>
              <a:rPr lang="fr-FR" dirty="0" smtClean="0"/>
              <a:t>Négocie les conditions d'achat avec les fournisseurs </a:t>
            </a:r>
          </a:p>
          <a:p>
            <a:pPr lvl="3"/>
            <a:endParaRPr lang="fr-CH" dirty="0" smtClean="0"/>
          </a:p>
          <a:p>
            <a:pPr lvl="2"/>
            <a:r>
              <a:rPr lang="fr-CH" dirty="0" smtClean="0"/>
              <a:t>Exemple</a:t>
            </a:r>
          </a:p>
          <a:p>
            <a:pPr lvl="3"/>
            <a:r>
              <a:rPr lang="fr-CH" dirty="0" smtClean="0"/>
              <a:t>Une organisation d'achat par pays achète pour toutes les divisions dudit pays</a:t>
            </a:r>
          </a:p>
          <a:p>
            <a:pPr lvl="2"/>
            <a:endParaRPr lang="fr-CH" dirty="0" smtClean="0"/>
          </a:p>
          <a:p>
            <a:pPr lvl="3"/>
            <a:endParaRPr lang="fr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grpSp>
        <p:nvGrpSpPr>
          <p:cNvPr id="5" name="Groupe 8"/>
          <p:cNvGrpSpPr/>
          <p:nvPr/>
        </p:nvGrpSpPr>
        <p:grpSpPr>
          <a:xfrm>
            <a:off x="6876256" y="4437112"/>
            <a:ext cx="1872208" cy="1440160"/>
            <a:chOff x="683568" y="3573016"/>
            <a:chExt cx="1872208" cy="1440160"/>
          </a:xfrm>
        </p:grpSpPr>
        <p:sp>
          <p:nvSpPr>
            <p:cNvPr id="10" name="Rectangle 9"/>
            <p:cNvSpPr/>
            <p:nvPr/>
          </p:nvSpPr>
          <p:spPr>
            <a:xfrm>
              <a:off x="683568" y="3573016"/>
              <a:ext cx="1872208" cy="1440160"/>
            </a:xfrm>
            <a:prstGeom prst="rect">
              <a:avLst/>
            </a:prstGeom>
            <a:solidFill>
              <a:srgbClr val="92D050">
                <a:alpha val="2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36000" rtlCol="0" anchor="t"/>
            <a:lstStyle/>
            <a:p>
              <a:pPr algn="ctr"/>
              <a:r>
                <a:rPr lang="fr-CH" sz="1600" dirty="0" smtClean="0">
                  <a:solidFill>
                    <a:sysClr val="windowText" lastClr="000000"/>
                  </a:solidFill>
                </a:rPr>
                <a:t>Module MM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09672" y="4005064"/>
              <a:ext cx="1620000" cy="9000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fr-CH" sz="1400" b="1" dirty="0" smtClean="0">
                  <a:solidFill>
                    <a:sysClr val="windowText" lastClr="000000"/>
                  </a:solidFill>
                </a:rPr>
                <a:t>Acheter</a:t>
              </a:r>
            </a:p>
            <a:p>
              <a:pPr algn="ctr"/>
              <a:endParaRPr lang="fr-CH" sz="1000" dirty="0" smtClean="0">
                <a:solidFill>
                  <a:sysClr val="windowText" lastClr="000000"/>
                </a:solidFill>
              </a:endParaRPr>
            </a:p>
            <a:p>
              <a:pPr algn="ctr"/>
              <a:r>
                <a:rPr lang="fr-CH" sz="1200" dirty="0" smtClean="0">
                  <a:solidFill>
                    <a:sysClr val="windowText" lastClr="000000"/>
                  </a:solidFill>
                </a:rPr>
                <a:t>Approvisionnement</a:t>
              </a:r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204008" y="4401168"/>
            <a:ext cx="1440000" cy="540000"/>
          </a:xfrm>
          <a:prstGeom prst="rect">
            <a:avLst/>
          </a:prstGeom>
          <a:solidFill>
            <a:schemeClr val="tx1">
              <a:alpha val="30196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Mandant 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688" y="5157192"/>
            <a:ext cx="1440000" cy="540000"/>
          </a:xfrm>
          <a:prstGeom prst="rect">
            <a:avLst/>
          </a:prstGeom>
          <a:solidFill>
            <a:srgbClr val="FF0000">
              <a:alpha val="29019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Société</a:t>
            </a:r>
            <a:endParaRPr lang="fr-CH" sz="1400" b="0" dirty="0">
              <a:solidFill>
                <a:srgbClr val="000000"/>
              </a:solidFill>
            </a:endParaRPr>
          </a:p>
        </p:txBody>
      </p:sp>
      <p:cxnSp>
        <p:nvCxnSpPr>
          <p:cNvPr id="17" name="AutoShape 9"/>
          <p:cNvCxnSpPr>
            <a:cxnSpLocks noChangeShapeType="1"/>
            <a:stCxn id="15" idx="2"/>
            <a:endCxn id="16" idx="0"/>
          </p:cNvCxnSpPr>
          <p:nvPr/>
        </p:nvCxnSpPr>
        <p:spPr bwMode="auto">
          <a:xfrm rot="5400000">
            <a:off x="3815836" y="5049020"/>
            <a:ext cx="216024" cy="32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23728" y="5949280"/>
            <a:ext cx="1440000" cy="540000"/>
          </a:xfrm>
          <a:prstGeom prst="rect">
            <a:avLst/>
          </a:prstGeom>
          <a:solidFill>
            <a:srgbClr val="00FF00">
              <a:alpha val="30196"/>
            </a:srgbClr>
          </a:solidFill>
          <a:ln w="25400">
            <a:solidFill>
              <a:srgbClr val="00FF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dirty="0" smtClean="0">
                <a:solidFill>
                  <a:srgbClr val="000000"/>
                </a:solidFill>
              </a:rPr>
              <a:t>Division</a:t>
            </a:r>
            <a:endParaRPr lang="fr-CH" sz="1400" dirty="0">
              <a:solidFill>
                <a:srgbClr val="000000"/>
              </a:solidFill>
            </a:endParaRPr>
          </a:p>
        </p:txBody>
      </p:sp>
      <p:cxnSp>
        <p:nvCxnSpPr>
          <p:cNvPr id="19" name="AutoShape 9"/>
          <p:cNvCxnSpPr>
            <a:cxnSpLocks noChangeShapeType="1"/>
            <a:stCxn id="16" idx="2"/>
            <a:endCxn id="18" idx="0"/>
          </p:cNvCxnSpPr>
          <p:nvPr/>
        </p:nvCxnSpPr>
        <p:spPr bwMode="auto">
          <a:xfrm rot="5400000">
            <a:off x="3257664" y="5283256"/>
            <a:ext cx="252088" cy="107996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4355816" y="5949280"/>
            <a:ext cx="1440000" cy="540000"/>
          </a:xfrm>
          <a:prstGeom prst="rect">
            <a:avLst/>
          </a:prstGeom>
          <a:solidFill>
            <a:srgbClr val="00FF00">
              <a:alpha val="30196"/>
            </a:srgbClr>
          </a:solidFill>
          <a:ln w="25400">
            <a:solidFill>
              <a:srgbClr val="00FF0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</a:pPr>
            <a:r>
              <a:rPr lang="fr-CH" sz="1400" dirty="0" smtClean="0">
                <a:solidFill>
                  <a:srgbClr val="000000"/>
                </a:solidFill>
              </a:rPr>
              <a:t>Division</a:t>
            </a:r>
          </a:p>
        </p:txBody>
      </p:sp>
      <p:cxnSp>
        <p:nvCxnSpPr>
          <p:cNvPr id="21" name="AutoShape 9"/>
          <p:cNvCxnSpPr>
            <a:cxnSpLocks noChangeShapeType="1"/>
            <a:stCxn id="16" idx="2"/>
            <a:endCxn id="20" idx="0"/>
          </p:cNvCxnSpPr>
          <p:nvPr/>
        </p:nvCxnSpPr>
        <p:spPr bwMode="auto">
          <a:xfrm rot="16200000" flipH="1">
            <a:off x="4373708" y="5247172"/>
            <a:ext cx="252088" cy="115212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899592" y="5157192"/>
            <a:ext cx="1440000" cy="540000"/>
          </a:xfrm>
          <a:prstGeom prst="rect">
            <a:avLst/>
          </a:prstGeom>
          <a:solidFill>
            <a:srgbClr val="00B0F0">
              <a:alpha val="29019"/>
            </a:srgbClr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CH" sz="1400" b="0" dirty="0" smtClean="0">
                <a:solidFill>
                  <a:srgbClr val="000000"/>
                </a:solidFill>
              </a:rPr>
              <a:t>Organisation</a:t>
            </a:r>
            <a:br>
              <a:rPr lang="fr-CH" sz="1400" b="0" dirty="0" smtClean="0">
                <a:solidFill>
                  <a:srgbClr val="000000"/>
                </a:solidFill>
              </a:rPr>
            </a:br>
            <a:r>
              <a:rPr lang="fr-CH" sz="1400" b="0" dirty="0" smtClean="0">
                <a:solidFill>
                  <a:srgbClr val="000000"/>
                </a:solidFill>
              </a:rPr>
              <a:t>d'achat</a:t>
            </a:r>
          </a:p>
        </p:txBody>
      </p:sp>
      <p:cxnSp>
        <p:nvCxnSpPr>
          <p:cNvPr id="27" name="AutoShape 9"/>
          <p:cNvCxnSpPr>
            <a:cxnSpLocks noChangeShapeType="1"/>
            <a:stCxn id="26" idx="3"/>
            <a:endCxn id="16" idx="1"/>
          </p:cNvCxnSpPr>
          <p:nvPr/>
        </p:nvCxnSpPr>
        <p:spPr bwMode="auto">
          <a:xfrm>
            <a:off x="2339592" y="5427192"/>
            <a:ext cx="864096" cy="158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B0F0"/>
            </a:solidFill>
            <a:round/>
            <a:headEnd/>
            <a:tailEnd type="triangle" w="med" len="med"/>
          </a:ln>
        </p:spPr>
      </p:cxnSp>
      <p:cxnSp>
        <p:nvCxnSpPr>
          <p:cNvPr id="30" name="AutoShape 9"/>
          <p:cNvCxnSpPr>
            <a:cxnSpLocks noChangeShapeType="1"/>
            <a:stCxn id="26" idx="2"/>
            <a:endCxn id="18" idx="2"/>
          </p:cNvCxnSpPr>
          <p:nvPr/>
        </p:nvCxnSpPr>
        <p:spPr bwMode="auto">
          <a:xfrm rot="16200000" flipH="1">
            <a:off x="1835616" y="5481168"/>
            <a:ext cx="792088" cy="1224136"/>
          </a:xfrm>
          <a:prstGeom prst="bentConnector3">
            <a:avLst>
              <a:gd name="adj1" fmla="val 119240"/>
            </a:avLst>
          </a:prstGeom>
          <a:noFill/>
          <a:ln w="19050">
            <a:solidFill>
              <a:srgbClr val="00B0F0"/>
            </a:solidFill>
            <a:round/>
            <a:headEnd/>
            <a:tailEnd type="triangle" w="med" len="med"/>
          </a:ln>
        </p:spPr>
      </p:cxnSp>
      <p:cxnSp>
        <p:nvCxnSpPr>
          <p:cNvPr id="34" name="AutoShape 9"/>
          <p:cNvCxnSpPr>
            <a:cxnSpLocks noChangeShapeType="1"/>
            <a:stCxn id="26" idx="2"/>
            <a:endCxn id="20" idx="2"/>
          </p:cNvCxnSpPr>
          <p:nvPr/>
        </p:nvCxnSpPr>
        <p:spPr bwMode="auto">
          <a:xfrm rot="16200000" flipH="1">
            <a:off x="2951660" y="4365124"/>
            <a:ext cx="792088" cy="3456224"/>
          </a:xfrm>
          <a:prstGeom prst="bentConnector3">
            <a:avLst>
              <a:gd name="adj1" fmla="val 119240"/>
            </a:avLst>
          </a:prstGeom>
          <a:noFill/>
          <a:ln w="19050">
            <a:solidFill>
              <a:srgbClr val="00B0F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48</a:t>
            </a:fld>
            <a:endParaRPr lang="fr-CH"/>
          </a:p>
        </p:txBody>
      </p:sp>
      <p:sp>
        <p:nvSpPr>
          <p:cNvPr id="27" name="Titr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42910" y="1500174"/>
            <a:ext cx="8042302" cy="9350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>
                <a:solidFill>
                  <a:srgbClr val="FF0000"/>
                </a:solidFill>
              </a:rPr>
              <a:t>Entreprise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42910" y="4697436"/>
            <a:ext cx="8042302" cy="94614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tabLst>
                <a:tab pos="355600" algn="l"/>
              </a:tabLst>
            </a:pPr>
            <a:r>
              <a:rPr lang="en-US" b="1" dirty="0" smtClean="0">
                <a:solidFill>
                  <a:srgbClr val="FF0000"/>
                </a:solidFill>
              </a:rPr>
              <a:t>CO	</a:t>
            </a:r>
            <a:r>
              <a:rPr lang="en-US" sz="1200" b="1" dirty="0" smtClean="0">
                <a:solidFill>
                  <a:schemeClr val="tx1"/>
                </a:solidFill>
              </a:rPr>
              <a:t>Controlling</a:t>
            </a:r>
            <a:endParaRPr lang="en-US" sz="1200" b="1" dirty="0">
              <a:solidFill>
                <a:schemeClr val="tx1"/>
              </a:solidFill>
            </a:endParaRPr>
          </a:p>
          <a:p>
            <a:pPr>
              <a:tabLst>
                <a:tab pos="355600" algn="l"/>
              </a:tabLst>
            </a:pPr>
            <a:r>
              <a:rPr lang="en-US" b="1" dirty="0" smtClean="0">
                <a:solidFill>
                  <a:srgbClr val="FF0000"/>
                </a:solidFill>
              </a:rPr>
              <a:t>FI</a:t>
            </a:r>
            <a:r>
              <a:rPr lang="en-US" sz="1200" b="1" dirty="0" smtClean="0">
                <a:solidFill>
                  <a:srgbClr val="FF0000"/>
                </a:solidFill>
              </a:rPr>
              <a:t>	</a:t>
            </a:r>
            <a:r>
              <a:rPr lang="en-US" sz="1200" b="1" dirty="0" smtClean="0">
                <a:solidFill>
                  <a:schemeClr val="tx1"/>
                </a:solidFill>
              </a:rPr>
              <a:t>Finance</a:t>
            </a:r>
            <a:endParaRPr lang="en-US" sz="1200" b="1" dirty="0">
              <a:solidFill>
                <a:schemeClr val="tx1"/>
              </a:solidFill>
            </a:endParaRPr>
          </a:p>
          <a:p>
            <a:pPr>
              <a:tabLst>
                <a:tab pos="355600" algn="l"/>
              </a:tabLst>
            </a:pPr>
            <a:r>
              <a:rPr lang="en-US" b="1" dirty="0" smtClean="0">
                <a:solidFill>
                  <a:srgbClr val="FF0000"/>
                </a:solidFill>
              </a:rPr>
              <a:t>FM</a:t>
            </a:r>
            <a:r>
              <a:rPr lang="en-US" sz="1200" b="1" dirty="0" smtClean="0">
                <a:solidFill>
                  <a:srgbClr val="FF0000"/>
                </a:solidFill>
              </a:rPr>
              <a:t>	</a:t>
            </a:r>
            <a:r>
              <a:rPr lang="en-US" sz="1200" b="1" dirty="0" smtClean="0">
                <a:solidFill>
                  <a:schemeClr val="tx1"/>
                </a:solidFill>
              </a:rPr>
              <a:t>Budget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42910" y="3643312"/>
            <a:ext cx="8042302" cy="92869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tabLst>
                <a:tab pos="355600" algn="l"/>
              </a:tabLst>
            </a:pPr>
            <a:r>
              <a:rPr lang="en-US" b="1" dirty="0" smtClean="0">
                <a:solidFill>
                  <a:srgbClr val="FF0000"/>
                </a:solidFill>
              </a:rPr>
              <a:t>CO	</a:t>
            </a:r>
            <a:r>
              <a:rPr lang="en-US" sz="1200" b="1" dirty="0" smtClean="0">
                <a:solidFill>
                  <a:schemeClr val="tx1"/>
                </a:solidFill>
              </a:rPr>
              <a:t>Controlling</a:t>
            </a:r>
            <a:endParaRPr lang="en-US" sz="1200" b="1" dirty="0">
              <a:solidFill>
                <a:schemeClr val="tx1"/>
              </a:solidFill>
            </a:endParaRPr>
          </a:p>
          <a:p>
            <a:pPr>
              <a:tabLst>
                <a:tab pos="355600" algn="l"/>
              </a:tabLst>
            </a:pPr>
            <a:r>
              <a:rPr lang="en-US" b="1" dirty="0" smtClean="0">
                <a:solidFill>
                  <a:srgbClr val="FF0000"/>
                </a:solidFill>
              </a:rPr>
              <a:t>FI	</a:t>
            </a:r>
            <a:r>
              <a:rPr lang="en-US" sz="1200" b="1" dirty="0" smtClean="0">
                <a:solidFill>
                  <a:schemeClr val="tx1"/>
                </a:solidFill>
              </a:rPr>
              <a:t>Finance</a:t>
            </a:r>
            <a:endParaRPr lang="en-US" sz="1200" b="1" dirty="0">
              <a:solidFill>
                <a:schemeClr val="tx1"/>
              </a:solidFill>
            </a:endParaRPr>
          </a:p>
          <a:p>
            <a:pPr>
              <a:tabLst>
                <a:tab pos="355600" algn="l"/>
              </a:tabLst>
            </a:pPr>
            <a:r>
              <a:rPr lang="en-US" b="1" dirty="0" smtClean="0">
                <a:solidFill>
                  <a:srgbClr val="FF0000"/>
                </a:solidFill>
              </a:rPr>
              <a:t>FM	</a:t>
            </a:r>
            <a:r>
              <a:rPr lang="en-US" sz="1200" b="1" dirty="0" smtClean="0">
                <a:solidFill>
                  <a:schemeClr val="tx1"/>
                </a:solidFill>
              </a:rPr>
              <a:t>Budget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42910" y="2571750"/>
            <a:ext cx="8042302" cy="9286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CO-PA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1200" b="1" dirty="0">
                <a:solidFill>
                  <a:schemeClr val="tx1"/>
                </a:solidFill>
              </a:rPr>
              <a:t>Controlling – Profitability Analysis</a:t>
            </a:r>
          </a:p>
        </p:txBody>
      </p:sp>
      <p:cxnSp>
        <p:nvCxnSpPr>
          <p:cNvPr id="9" name="_s94231"/>
          <p:cNvCxnSpPr>
            <a:cxnSpLocks noChangeShapeType="1"/>
            <a:stCxn id="17" idx="0"/>
            <a:endCxn id="16" idx="2"/>
          </p:cNvCxnSpPr>
          <p:nvPr/>
        </p:nvCxnSpPr>
        <p:spPr bwMode="auto">
          <a:xfrm rot="5400000" flipH="1" flipV="1">
            <a:off x="5161723" y="4621222"/>
            <a:ext cx="527058" cy="158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" name="_s94232"/>
          <p:cNvCxnSpPr>
            <a:cxnSpLocks noChangeShapeType="1"/>
            <a:stCxn id="15" idx="0"/>
            <a:endCxn id="14" idx="2"/>
          </p:cNvCxnSpPr>
          <p:nvPr/>
        </p:nvCxnSpPr>
        <p:spPr bwMode="auto">
          <a:xfrm rot="16200000" flipV="1">
            <a:off x="6746459" y="2964251"/>
            <a:ext cx="571500" cy="121524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1" name="_s94233"/>
          <p:cNvCxnSpPr>
            <a:cxnSpLocks noChangeShapeType="1"/>
            <a:stCxn id="16" idx="0"/>
            <a:endCxn id="14" idx="2"/>
          </p:cNvCxnSpPr>
          <p:nvPr/>
        </p:nvCxnSpPr>
        <p:spPr bwMode="auto">
          <a:xfrm rot="5400000" flipH="1" flipV="1">
            <a:off x="5639169" y="3072207"/>
            <a:ext cx="571500" cy="99933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2" name="_s94234"/>
          <p:cNvCxnSpPr>
            <a:cxnSpLocks noChangeShapeType="1"/>
            <a:stCxn id="14" idx="0"/>
            <a:endCxn id="13" idx="2"/>
          </p:cNvCxnSpPr>
          <p:nvPr/>
        </p:nvCxnSpPr>
        <p:spPr bwMode="auto">
          <a:xfrm rot="5400000" flipH="1" flipV="1">
            <a:off x="6151536" y="2513013"/>
            <a:ext cx="546101" cy="158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3" name="_s94235"/>
          <p:cNvSpPr>
            <a:spLocks noChangeArrowheads="1"/>
          </p:cNvSpPr>
          <p:nvPr/>
        </p:nvSpPr>
        <p:spPr bwMode="auto">
          <a:xfrm>
            <a:off x="5613373" y="1714500"/>
            <a:ext cx="1622425" cy="5254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cs typeface="Arial" charset="0"/>
              </a:rPr>
              <a:t>Mandant</a:t>
            </a:r>
          </a:p>
        </p:txBody>
      </p:sp>
      <p:sp>
        <p:nvSpPr>
          <p:cNvPr id="14" name="_s94236"/>
          <p:cNvSpPr>
            <a:spLocks noChangeArrowheads="1"/>
          </p:cNvSpPr>
          <p:nvPr/>
        </p:nvSpPr>
        <p:spPr bwMode="auto">
          <a:xfrm>
            <a:off x="5613373" y="2786063"/>
            <a:ext cx="1622425" cy="50006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cs typeface="Arial" charset="0"/>
              </a:rPr>
              <a:t>Périmètre de résultat</a:t>
            </a:r>
          </a:p>
        </p:txBody>
      </p:sp>
      <p:sp>
        <p:nvSpPr>
          <p:cNvPr id="15" name="_s94238"/>
          <p:cNvSpPr>
            <a:spLocks noChangeArrowheads="1"/>
          </p:cNvSpPr>
          <p:nvPr/>
        </p:nvSpPr>
        <p:spPr bwMode="auto">
          <a:xfrm>
            <a:off x="6827824" y="3857624"/>
            <a:ext cx="1624013" cy="50006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>
                <a:solidFill>
                  <a:srgbClr val="000000"/>
                </a:solidFill>
                <a:cs typeface="Arial" charset="0"/>
              </a:rPr>
              <a:t>Périmètre financier</a:t>
            </a:r>
          </a:p>
        </p:txBody>
      </p:sp>
      <p:sp>
        <p:nvSpPr>
          <p:cNvPr id="16" name="_s94237"/>
          <p:cNvSpPr>
            <a:spLocks noChangeArrowheads="1"/>
          </p:cNvSpPr>
          <p:nvPr/>
        </p:nvSpPr>
        <p:spPr bwMode="auto">
          <a:xfrm>
            <a:off x="4613246" y="3857624"/>
            <a:ext cx="1624012" cy="50006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cs typeface="Arial" charset="0"/>
              </a:rPr>
              <a:t>Périmètre analytique</a:t>
            </a:r>
          </a:p>
        </p:txBody>
      </p:sp>
      <p:sp>
        <p:nvSpPr>
          <p:cNvPr id="17" name="_s94239"/>
          <p:cNvSpPr>
            <a:spLocks noChangeArrowheads="1"/>
          </p:cNvSpPr>
          <p:nvPr/>
        </p:nvSpPr>
        <p:spPr bwMode="auto">
          <a:xfrm>
            <a:off x="4613246" y="4884751"/>
            <a:ext cx="1624012" cy="5238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>
                <a:solidFill>
                  <a:srgbClr val="000000"/>
                </a:solidFill>
              </a:rPr>
              <a:t>Centre de coûts</a:t>
            </a:r>
          </a:p>
        </p:txBody>
      </p:sp>
      <p:sp>
        <p:nvSpPr>
          <p:cNvPr id="18" name="_s94239"/>
          <p:cNvSpPr>
            <a:spLocks noChangeArrowheads="1"/>
          </p:cNvSpPr>
          <p:nvPr/>
        </p:nvSpPr>
        <p:spPr bwMode="auto">
          <a:xfrm>
            <a:off x="2327230" y="4884751"/>
            <a:ext cx="1624012" cy="5238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>
                <a:solidFill>
                  <a:srgbClr val="000000"/>
                </a:solidFill>
              </a:rPr>
              <a:t>Domaine d’activité</a:t>
            </a:r>
          </a:p>
        </p:txBody>
      </p:sp>
      <p:sp>
        <p:nvSpPr>
          <p:cNvPr id="19" name="_s94237"/>
          <p:cNvSpPr>
            <a:spLocks noChangeArrowheads="1"/>
          </p:cNvSpPr>
          <p:nvPr/>
        </p:nvSpPr>
        <p:spPr bwMode="auto">
          <a:xfrm>
            <a:off x="2327230" y="3860800"/>
            <a:ext cx="1624012" cy="49689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 dirty="0">
                <a:solidFill>
                  <a:srgbClr val="000000"/>
                </a:solidFill>
                <a:cs typeface="Arial" charset="0"/>
              </a:rPr>
              <a:t>Société</a:t>
            </a:r>
          </a:p>
        </p:txBody>
      </p:sp>
      <p:cxnSp>
        <p:nvCxnSpPr>
          <p:cNvPr id="20" name="_s94233"/>
          <p:cNvCxnSpPr>
            <a:cxnSpLocks noChangeShapeType="1"/>
            <a:stCxn id="19" idx="0"/>
            <a:endCxn id="14" idx="2"/>
          </p:cNvCxnSpPr>
          <p:nvPr/>
        </p:nvCxnSpPr>
        <p:spPr bwMode="auto">
          <a:xfrm rot="5400000" flipH="1" flipV="1">
            <a:off x="4494573" y="1930787"/>
            <a:ext cx="574676" cy="32853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21" name="_s94239"/>
          <p:cNvSpPr>
            <a:spLocks noChangeArrowheads="1"/>
          </p:cNvSpPr>
          <p:nvPr/>
        </p:nvSpPr>
        <p:spPr bwMode="auto">
          <a:xfrm>
            <a:off x="6827824" y="4905389"/>
            <a:ext cx="1624013" cy="5238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>
                <a:solidFill>
                  <a:srgbClr val="000000"/>
                </a:solidFill>
              </a:rPr>
              <a:t>Centre financier</a:t>
            </a:r>
          </a:p>
        </p:txBody>
      </p:sp>
      <p:cxnSp>
        <p:nvCxnSpPr>
          <p:cNvPr id="22" name="_s94231"/>
          <p:cNvCxnSpPr>
            <a:cxnSpLocks noChangeShapeType="1"/>
            <a:stCxn id="18" idx="0"/>
            <a:endCxn id="19" idx="2"/>
          </p:cNvCxnSpPr>
          <p:nvPr/>
        </p:nvCxnSpPr>
        <p:spPr bwMode="auto">
          <a:xfrm rot="5400000" flipH="1" flipV="1">
            <a:off x="2875708" y="4621223"/>
            <a:ext cx="527057" cy="158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" name="_s94231"/>
          <p:cNvCxnSpPr>
            <a:cxnSpLocks noChangeShapeType="1"/>
            <a:stCxn id="21" idx="0"/>
            <a:endCxn id="15" idx="2"/>
          </p:cNvCxnSpPr>
          <p:nvPr/>
        </p:nvCxnSpPr>
        <p:spPr bwMode="auto">
          <a:xfrm rot="5400000" flipH="1" flipV="1">
            <a:off x="7365983" y="4631541"/>
            <a:ext cx="547696" cy="158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24" name="Rectangle 43"/>
          <p:cNvSpPr>
            <a:spLocks noChangeArrowheads="1"/>
          </p:cNvSpPr>
          <p:nvPr/>
        </p:nvSpPr>
        <p:spPr bwMode="auto">
          <a:xfrm>
            <a:off x="2255792" y="3714752"/>
            <a:ext cx="1785950" cy="2546386"/>
          </a:xfrm>
          <a:prstGeom prst="rect">
            <a:avLst/>
          </a:prstGeom>
          <a:solidFill>
            <a:srgbClr val="CCFFCC">
              <a:alpha val="25098"/>
            </a:srgbClr>
          </a:solidFill>
          <a:ln w="38100" algn="ctr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solidFill>
                <a:srgbClr val="003399"/>
              </a:solidFill>
              <a:latin typeface="Calibri" pitchFamily="34" charset="0"/>
            </a:endParaRPr>
          </a:p>
          <a:p>
            <a:pPr algn="ctr"/>
            <a:r>
              <a:rPr lang="fr-CH" sz="1400" b="1" dirty="0" smtClean="0"/>
              <a:t>Comptabilité légale</a:t>
            </a:r>
          </a:p>
          <a:p>
            <a:pPr algn="ctr"/>
            <a:endParaRPr lang="fr-CH" sz="1400" b="1" dirty="0"/>
          </a:p>
        </p:txBody>
      </p:sp>
      <p:sp>
        <p:nvSpPr>
          <p:cNvPr id="25" name="Rectangle 43"/>
          <p:cNvSpPr>
            <a:spLocks noChangeArrowheads="1"/>
          </p:cNvSpPr>
          <p:nvPr/>
        </p:nvSpPr>
        <p:spPr bwMode="auto">
          <a:xfrm>
            <a:off x="4541808" y="3714752"/>
            <a:ext cx="1785950" cy="2546386"/>
          </a:xfrm>
          <a:prstGeom prst="rect">
            <a:avLst/>
          </a:prstGeom>
          <a:solidFill>
            <a:srgbClr val="CCFFCC">
              <a:alpha val="25098"/>
            </a:srgbClr>
          </a:solidFill>
          <a:ln w="38100" algn="ctr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solidFill>
                <a:srgbClr val="003399"/>
              </a:solidFill>
              <a:latin typeface="Calibri" pitchFamily="34" charset="0"/>
            </a:endParaRPr>
          </a:p>
          <a:p>
            <a:pPr algn="ctr"/>
            <a:r>
              <a:rPr lang="fr-CH" sz="1400" b="1" dirty="0" smtClean="0"/>
              <a:t>Contrôle des coûts</a:t>
            </a:r>
          </a:p>
          <a:p>
            <a:pPr algn="ctr"/>
            <a:endParaRPr lang="fr-CH" sz="1400" b="1" dirty="0"/>
          </a:p>
        </p:txBody>
      </p:sp>
      <p:sp>
        <p:nvSpPr>
          <p:cNvPr id="26" name="Rectangle 43"/>
          <p:cNvSpPr>
            <a:spLocks noChangeArrowheads="1"/>
          </p:cNvSpPr>
          <p:nvPr/>
        </p:nvSpPr>
        <p:spPr bwMode="auto">
          <a:xfrm>
            <a:off x="6756386" y="3714752"/>
            <a:ext cx="1785950" cy="2546386"/>
          </a:xfrm>
          <a:prstGeom prst="rect">
            <a:avLst/>
          </a:prstGeom>
          <a:solidFill>
            <a:srgbClr val="CCFFCC">
              <a:alpha val="25098"/>
            </a:srgbClr>
          </a:solidFill>
          <a:ln w="38100" algn="ctr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latin typeface="Calibri" pitchFamily="34" charset="0"/>
            </a:endParaRPr>
          </a:p>
          <a:p>
            <a:pPr algn="ctr"/>
            <a:endParaRPr lang="fr-FR" sz="1400" b="1" dirty="0">
              <a:solidFill>
                <a:srgbClr val="003399"/>
              </a:solidFill>
              <a:latin typeface="Calibri" pitchFamily="34" charset="0"/>
            </a:endParaRPr>
          </a:p>
          <a:p>
            <a:pPr algn="ctr"/>
            <a:r>
              <a:rPr lang="fr-CH" sz="1400" b="1" dirty="0" smtClean="0"/>
              <a:t>Gestion budgétaire</a:t>
            </a:r>
          </a:p>
          <a:p>
            <a:pPr algn="ctr"/>
            <a:endParaRPr lang="fr-CH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4" grpId="0" animBg="1"/>
      <p:bldP spid="25" grpId="0" animBg="1"/>
      <p:bldP spid="2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49</a:t>
            </a:fld>
            <a:endParaRPr lang="fr-CH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01664" y="1428736"/>
            <a:ext cx="8042302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FI</a:t>
            </a:r>
          </a:p>
          <a:p>
            <a:r>
              <a:rPr lang="en-US" sz="1200" b="1" dirty="0">
                <a:solidFill>
                  <a:schemeClr val="tx1"/>
                </a:solidFill>
                <a:latin typeface="Calibri" pitchFamily="34" charset="0"/>
              </a:rPr>
              <a:t>Finance</a:t>
            </a:r>
          </a:p>
        </p:txBody>
      </p:sp>
      <p:sp>
        <p:nvSpPr>
          <p:cNvPr id="5" name="Rectangle 44"/>
          <p:cNvSpPr>
            <a:spLocks noChangeArrowheads="1"/>
          </p:cNvSpPr>
          <p:nvPr/>
        </p:nvSpPr>
        <p:spPr bwMode="auto">
          <a:xfrm>
            <a:off x="5572132" y="3428999"/>
            <a:ext cx="3071834" cy="282255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r"/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SD</a:t>
            </a:r>
          </a:p>
          <a:p>
            <a:pPr algn="r"/>
            <a:r>
              <a:rPr lang="en-US" sz="1200" b="1" dirty="0">
                <a:solidFill>
                  <a:schemeClr val="tx1"/>
                </a:solidFill>
                <a:latin typeface="Calibri" pitchFamily="34" charset="0"/>
              </a:rPr>
              <a:t>Sales &amp;</a:t>
            </a:r>
          </a:p>
          <a:p>
            <a:pPr algn="r"/>
            <a:r>
              <a:rPr lang="en-US" sz="1200" b="1" dirty="0">
                <a:solidFill>
                  <a:schemeClr val="tx1"/>
                </a:solidFill>
                <a:latin typeface="Calibri" pitchFamily="34" charset="0"/>
              </a:rPr>
              <a:t> Distribution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01664" y="2428868"/>
            <a:ext cx="8042302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LO / PP</a:t>
            </a:r>
            <a:br>
              <a:rPr lang="en-US" b="1" dirty="0">
                <a:solidFill>
                  <a:srgbClr val="FF0000"/>
                </a:solidFill>
                <a:latin typeface="Calibri" pitchFamily="34" charset="0"/>
              </a:rPr>
            </a:br>
            <a:r>
              <a:rPr lang="en-US" sz="1200" b="1" dirty="0">
                <a:solidFill>
                  <a:schemeClr val="tx1"/>
                </a:solidFill>
                <a:latin typeface="Calibri" pitchFamily="34" charset="0"/>
              </a:rPr>
              <a:t>Logistic / Production Planning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01665" y="4346591"/>
            <a:ext cx="4827591" cy="186849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WM</a:t>
            </a:r>
          </a:p>
          <a:p>
            <a:r>
              <a:rPr lang="en-US" sz="1200" b="1" dirty="0">
                <a:solidFill>
                  <a:schemeClr val="tx1"/>
                </a:solidFill>
                <a:latin typeface="Calibri" pitchFamily="34" charset="0"/>
              </a:rPr>
              <a:t>Warehouse Management</a:t>
            </a:r>
          </a:p>
          <a:p>
            <a:endParaRPr lang="en-US" sz="1200" b="1" dirty="0">
              <a:solidFill>
                <a:srgbClr val="FF0000"/>
              </a:solidFill>
              <a:latin typeface="Calibri" pitchFamily="34" charset="0"/>
            </a:endParaRPr>
          </a:p>
          <a:p>
            <a:endParaRPr lang="en-US" sz="1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01665" y="3429000"/>
            <a:ext cx="4827591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MM</a:t>
            </a:r>
          </a:p>
          <a:p>
            <a:r>
              <a:rPr lang="en-US" sz="1200" b="1" dirty="0">
                <a:solidFill>
                  <a:schemeClr val="tx1"/>
                </a:solidFill>
                <a:latin typeface="Calibri" pitchFamily="34" charset="0"/>
              </a:rPr>
              <a:t>Material Management</a:t>
            </a:r>
          </a:p>
        </p:txBody>
      </p:sp>
      <p:cxnSp>
        <p:nvCxnSpPr>
          <p:cNvPr id="9" name="_s94220"/>
          <p:cNvCxnSpPr>
            <a:cxnSpLocks noChangeShapeType="1"/>
            <a:stCxn id="22" idx="0"/>
            <a:endCxn id="19" idx="2"/>
          </p:cNvCxnSpPr>
          <p:nvPr/>
        </p:nvCxnSpPr>
        <p:spPr bwMode="auto">
          <a:xfrm rot="16200000" flipV="1">
            <a:off x="3936213" y="3123399"/>
            <a:ext cx="606412" cy="50323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0" name="_s94221"/>
          <p:cNvCxnSpPr>
            <a:cxnSpLocks noChangeShapeType="1"/>
            <a:stCxn id="21" idx="0"/>
            <a:endCxn id="19" idx="2"/>
          </p:cNvCxnSpPr>
          <p:nvPr/>
        </p:nvCxnSpPr>
        <p:spPr bwMode="auto">
          <a:xfrm rot="5400000" flipH="1" flipV="1">
            <a:off x="3159893" y="2850314"/>
            <a:ext cx="606412" cy="104940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1" name="_s94222"/>
          <p:cNvCxnSpPr>
            <a:cxnSpLocks noChangeShapeType="1"/>
            <a:stCxn id="28" idx="0"/>
            <a:endCxn id="27" idx="2"/>
          </p:cNvCxnSpPr>
          <p:nvPr/>
        </p:nvCxnSpPr>
        <p:spPr bwMode="auto">
          <a:xfrm rot="5400000" flipH="1" flipV="1">
            <a:off x="6499246" y="4999054"/>
            <a:ext cx="238125" cy="158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2" name="_s94223"/>
          <p:cNvCxnSpPr>
            <a:cxnSpLocks noChangeShapeType="1"/>
            <a:stCxn id="27" idx="0"/>
            <a:endCxn id="26" idx="2"/>
          </p:cNvCxnSpPr>
          <p:nvPr/>
        </p:nvCxnSpPr>
        <p:spPr bwMode="auto">
          <a:xfrm rot="5400000" flipH="1" flipV="1">
            <a:off x="6498452" y="4333097"/>
            <a:ext cx="239712" cy="158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" name="_s94224"/>
          <p:cNvCxnSpPr>
            <a:cxnSpLocks noChangeShapeType="1"/>
            <a:stCxn id="26" idx="0"/>
            <a:endCxn id="20" idx="2"/>
          </p:cNvCxnSpPr>
          <p:nvPr/>
        </p:nvCxnSpPr>
        <p:spPr bwMode="auto">
          <a:xfrm rot="16200000" flipV="1">
            <a:off x="6259921" y="3429404"/>
            <a:ext cx="715981" cy="79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4" name="_s94225"/>
          <p:cNvCxnSpPr>
            <a:cxnSpLocks noChangeShapeType="1"/>
            <a:stCxn id="25" idx="1"/>
            <a:endCxn id="23" idx="2"/>
          </p:cNvCxnSpPr>
          <p:nvPr/>
        </p:nvCxnSpPr>
        <p:spPr bwMode="auto">
          <a:xfrm rot="10800000">
            <a:off x="2928926" y="4929198"/>
            <a:ext cx="928694" cy="858044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5" name="_s94226"/>
          <p:cNvCxnSpPr>
            <a:cxnSpLocks noChangeShapeType="1"/>
            <a:stCxn id="24" idx="1"/>
            <a:endCxn id="23" idx="2"/>
          </p:cNvCxnSpPr>
          <p:nvPr/>
        </p:nvCxnSpPr>
        <p:spPr bwMode="auto">
          <a:xfrm rot="10800000">
            <a:off x="2928926" y="4929198"/>
            <a:ext cx="949344" cy="261938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6" name="_s94227"/>
          <p:cNvCxnSpPr>
            <a:cxnSpLocks noChangeShapeType="1"/>
            <a:stCxn id="23" idx="0"/>
            <a:endCxn id="21" idx="2"/>
          </p:cNvCxnSpPr>
          <p:nvPr/>
        </p:nvCxnSpPr>
        <p:spPr bwMode="auto">
          <a:xfrm rot="5400000" flipH="1" flipV="1">
            <a:off x="2734417" y="4298181"/>
            <a:ext cx="398488" cy="947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" name="_s94228"/>
          <p:cNvCxnSpPr>
            <a:cxnSpLocks noChangeShapeType="1"/>
            <a:stCxn id="20" idx="0"/>
            <a:endCxn id="30" idx="2"/>
          </p:cNvCxnSpPr>
          <p:nvPr/>
        </p:nvCxnSpPr>
        <p:spPr bwMode="auto">
          <a:xfrm rot="16200000" flipV="1">
            <a:off x="5567380" y="1497801"/>
            <a:ext cx="476257" cy="16240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8" name="_s94229"/>
          <p:cNvCxnSpPr>
            <a:cxnSpLocks noChangeShapeType="1"/>
            <a:stCxn id="19" idx="0"/>
            <a:endCxn id="30" idx="2"/>
          </p:cNvCxnSpPr>
          <p:nvPr/>
        </p:nvCxnSpPr>
        <p:spPr bwMode="auto">
          <a:xfrm rot="5400000" flipH="1" flipV="1">
            <a:off x="4252524" y="1806957"/>
            <a:ext cx="476257" cy="1005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19" name="_s94241"/>
          <p:cNvSpPr>
            <a:spLocks noChangeArrowheads="1"/>
          </p:cNvSpPr>
          <p:nvPr/>
        </p:nvSpPr>
        <p:spPr bwMode="auto">
          <a:xfrm>
            <a:off x="3176589" y="2547935"/>
            <a:ext cx="1622425" cy="5238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>
                <a:latin typeface="Calibri" pitchFamily="34" charset="0"/>
                <a:cs typeface="Arial" charset="0"/>
              </a:rPr>
              <a:t>Usine / Division</a:t>
            </a:r>
          </a:p>
        </p:txBody>
      </p:sp>
      <p:sp>
        <p:nvSpPr>
          <p:cNvPr id="20" name="_s94242"/>
          <p:cNvSpPr>
            <a:spLocks noChangeArrowheads="1"/>
          </p:cNvSpPr>
          <p:nvPr/>
        </p:nvSpPr>
        <p:spPr bwMode="auto">
          <a:xfrm>
            <a:off x="5805508" y="2547935"/>
            <a:ext cx="1624012" cy="5238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 dirty="0">
                <a:latin typeface="Calibri" pitchFamily="34" charset="0"/>
              </a:rPr>
              <a:t>Usine / Division</a:t>
            </a:r>
          </a:p>
        </p:txBody>
      </p:sp>
      <p:sp>
        <p:nvSpPr>
          <p:cNvPr id="21" name="_s94243"/>
          <p:cNvSpPr>
            <a:spLocks noChangeArrowheads="1"/>
          </p:cNvSpPr>
          <p:nvPr/>
        </p:nvSpPr>
        <p:spPr bwMode="auto">
          <a:xfrm>
            <a:off x="2301877" y="3678222"/>
            <a:ext cx="1273039" cy="4254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>
                <a:latin typeface="Calibri" pitchFamily="34" charset="0"/>
                <a:cs typeface="Arial" charset="0"/>
              </a:rPr>
              <a:t>Magasin</a:t>
            </a:r>
          </a:p>
        </p:txBody>
      </p:sp>
      <p:sp>
        <p:nvSpPr>
          <p:cNvPr id="22" name="_s94244"/>
          <p:cNvSpPr>
            <a:spLocks noChangeArrowheads="1"/>
          </p:cNvSpPr>
          <p:nvPr/>
        </p:nvSpPr>
        <p:spPr bwMode="auto">
          <a:xfrm>
            <a:off x="3857620" y="3678222"/>
            <a:ext cx="1266829" cy="4254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>
                <a:latin typeface="Calibri" pitchFamily="34" charset="0"/>
                <a:cs typeface="Arial" charset="0"/>
              </a:rPr>
              <a:t>Magasin</a:t>
            </a:r>
          </a:p>
        </p:txBody>
      </p:sp>
      <p:sp>
        <p:nvSpPr>
          <p:cNvPr id="23" name="_s94245"/>
          <p:cNvSpPr>
            <a:spLocks noChangeArrowheads="1"/>
          </p:cNvSpPr>
          <p:nvPr/>
        </p:nvSpPr>
        <p:spPr bwMode="auto">
          <a:xfrm>
            <a:off x="2214546" y="4502160"/>
            <a:ext cx="1428760" cy="4270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 dirty="0">
                <a:latin typeface="Calibri" pitchFamily="34" charset="0"/>
                <a:cs typeface="Arial" charset="0"/>
              </a:rPr>
              <a:t>Numéro de magasin</a:t>
            </a:r>
          </a:p>
        </p:txBody>
      </p:sp>
      <p:sp>
        <p:nvSpPr>
          <p:cNvPr id="24" name="_s94246"/>
          <p:cNvSpPr>
            <a:spLocks noChangeArrowheads="1"/>
          </p:cNvSpPr>
          <p:nvPr/>
        </p:nvSpPr>
        <p:spPr bwMode="auto">
          <a:xfrm>
            <a:off x="3878270" y="4929198"/>
            <a:ext cx="1355996" cy="5238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 dirty="0">
                <a:latin typeface="Calibri" pitchFamily="34" charset="0"/>
                <a:cs typeface="Arial" charset="0"/>
              </a:rPr>
              <a:t>Type de magasin</a:t>
            </a:r>
          </a:p>
        </p:txBody>
      </p:sp>
      <p:sp>
        <p:nvSpPr>
          <p:cNvPr id="25" name="_s94247"/>
          <p:cNvSpPr>
            <a:spLocks noChangeArrowheads="1"/>
          </p:cNvSpPr>
          <p:nvPr/>
        </p:nvSpPr>
        <p:spPr bwMode="auto">
          <a:xfrm>
            <a:off x="3857620" y="5524511"/>
            <a:ext cx="1357322" cy="5254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>
                <a:latin typeface="Calibri" pitchFamily="34" charset="0"/>
                <a:cs typeface="Arial" charset="0"/>
              </a:rPr>
              <a:t>Type de magasin</a:t>
            </a:r>
          </a:p>
        </p:txBody>
      </p:sp>
      <p:sp>
        <p:nvSpPr>
          <p:cNvPr id="26" name="_s94248"/>
          <p:cNvSpPr>
            <a:spLocks noChangeArrowheads="1"/>
          </p:cNvSpPr>
          <p:nvPr/>
        </p:nvSpPr>
        <p:spPr bwMode="auto">
          <a:xfrm>
            <a:off x="5807095" y="3787791"/>
            <a:ext cx="1622425" cy="4254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 dirty="0">
                <a:latin typeface="Calibri" pitchFamily="34" charset="0"/>
                <a:cs typeface="Arial" charset="0"/>
              </a:rPr>
              <a:t>Organisation de vente</a:t>
            </a:r>
          </a:p>
        </p:txBody>
      </p:sp>
      <p:sp>
        <p:nvSpPr>
          <p:cNvPr id="27" name="_s94249"/>
          <p:cNvSpPr>
            <a:spLocks noChangeArrowheads="1"/>
          </p:cNvSpPr>
          <p:nvPr/>
        </p:nvSpPr>
        <p:spPr bwMode="auto">
          <a:xfrm>
            <a:off x="5807095" y="4452953"/>
            <a:ext cx="1622425" cy="4270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>
                <a:latin typeface="Calibri" pitchFamily="34" charset="0"/>
                <a:cs typeface="Arial" charset="0"/>
              </a:rPr>
              <a:t>Canal de distribution</a:t>
            </a:r>
          </a:p>
        </p:txBody>
      </p:sp>
      <p:sp>
        <p:nvSpPr>
          <p:cNvPr id="28" name="_s94250"/>
          <p:cNvSpPr>
            <a:spLocks noChangeArrowheads="1"/>
          </p:cNvSpPr>
          <p:nvPr/>
        </p:nvSpPr>
        <p:spPr bwMode="auto">
          <a:xfrm>
            <a:off x="5807095" y="5118116"/>
            <a:ext cx="1622425" cy="5254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>
                <a:latin typeface="Calibri" pitchFamily="34" charset="0"/>
                <a:cs typeface="Arial" charset="0"/>
              </a:rPr>
              <a:t>Secteur d'activité</a:t>
            </a:r>
          </a:p>
        </p:txBody>
      </p:sp>
      <p:sp>
        <p:nvSpPr>
          <p:cNvPr id="29" name="Rectangle 43"/>
          <p:cNvSpPr>
            <a:spLocks noChangeArrowheads="1"/>
          </p:cNvSpPr>
          <p:nvPr/>
        </p:nvSpPr>
        <p:spPr bwMode="auto">
          <a:xfrm>
            <a:off x="5715008" y="3597258"/>
            <a:ext cx="1857388" cy="2546386"/>
          </a:xfrm>
          <a:prstGeom prst="rect">
            <a:avLst/>
          </a:prstGeom>
          <a:solidFill>
            <a:srgbClr val="CCFFCC">
              <a:alpha val="25098"/>
            </a:srgbClr>
          </a:solidFill>
          <a:ln w="38100" algn="ctr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fr-FR" sz="1200" b="1" dirty="0">
              <a:latin typeface="Calibri" pitchFamily="34" charset="0"/>
            </a:endParaRPr>
          </a:p>
          <a:p>
            <a:pPr algn="ctr"/>
            <a:endParaRPr lang="fr-FR" sz="1200" b="1" dirty="0">
              <a:latin typeface="Calibri" pitchFamily="34" charset="0"/>
            </a:endParaRPr>
          </a:p>
          <a:p>
            <a:pPr algn="ctr"/>
            <a:endParaRPr lang="fr-FR" sz="1200" b="1" dirty="0">
              <a:latin typeface="Calibri" pitchFamily="34" charset="0"/>
            </a:endParaRPr>
          </a:p>
          <a:p>
            <a:pPr algn="ctr"/>
            <a:endParaRPr lang="fr-FR" sz="1200" b="1" dirty="0">
              <a:latin typeface="Calibri" pitchFamily="34" charset="0"/>
            </a:endParaRPr>
          </a:p>
          <a:p>
            <a:pPr algn="ctr"/>
            <a:endParaRPr lang="fr-FR" sz="1200" b="1" dirty="0">
              <a:latin typeface="Calibri" pitchFamily="34" charset="0"/>
            </a:endParaRPr>
          </a:p>
          <a:p>
            <a:pPr algn="ctr"/>
            <a:endParaRPr lang="fr-FR" sz="1200" b="1" dirty="0">
              <a:latin typeface="Calibri" pitchFamily="34" charset="0"/>
            </a:endParaRPr>
          </a:p>
          <a:p>
            <a:pPr algn="ctr"/>
            <a:endParaRPr lang="fr-FR" sz="1200" b="1" dirty="0">
              <a:latin typeface="Calibri" pitchFamily="34" charset="0"/>
            </a:endParaRPr>
          </a:p>
          <a:p>
            <a:pPr algn="ctr"/>
            <a:endParaRPr lang="fr-FR" sz="1200" b="1" dirty="0">
              <a:latin typeface="Calibri" pitchFamily="34" charset="0"/>
            </a:endParaRPr>
          </a:p>
          <a:p>
            <a:pPr algn="ctr"/>
            <a:endParaRPr lang="fr-FR" sz="1200" b="1" dirty="0">
              <a:latin typeface="Calibri" pitchFamily="34" charset="0"/>
            </a:endParaRPr>
          </a:p>
          <a:p>
            <a:pPr algn="ctr"/>
            <a:endParaRPr lang="fr-FR" sz="1200" b="1" dirty="0">
              <a:latin typeface="Calibri" pitchFamily="34" charset="0"/>
            </a:endParaRPr>
          </a:p>
          <a:p>
            <a:pPr algn="ctr"/>
            <a:endParaRPr lang="fr-FR" sz="1200" b="1" dirty="0">
              <a:solidFill>
                <a:srgbClr val="003399"/>
              </a:solidFill>
              <a:latin typeface="Calibri" pitchFamily="34" charset="0"/>
            </a:endParaRPr>
          </a:p>
          <a:p>
            <a:pPr algn="ctr"/>
            <a:r>
              <a:rPr lang="fr-FR" sz="1200" b="1" dirty="0">
                <a:latin typeface="Calibri" pitchFamily="34" charset="0"/>
              </a:rPr>
              <a:t>Domaine commercial</a:t>
            </a:r>
          </a:p>
        </p:txBody>
      </p:sp>
      <p:sp>
        <p:nvSpPr>
          <p:cNvPr id="30" name="_s94239"/>
          <p:cNvSpPr>
            <a:spLocks noChangeArrowheads="1"/>
          </p:cNvSpPr>
          <p:nvPr/>
        </p:nvSpPr>
        <p:spPr bwMode="auto">
          <a:xfrm>
            <a:off x="4181496" y="1547803"/>
            <a:ext cx="1624012" cy="5238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 dirty="0">
                <a:latin typeface="Calibri" pitchFamily="34" charset="0"/>
                <a:cs typeface="Arial" charset="0"/>
              </a:rPr>
              <a:t>Société</a:t>
            </a:r>
          </a:p>
        </p:txBody>
      </p:sp>
      <p:sp>
        <p:nvSpPr>
          <p:cNvPr id="31" name="_s94239"/>
          <p:cNvSpPr>
            <a:spLocks noChangeArrowheads="1"/>
          </p:cNvSpPr>
          <p:nvPr/>
        </p:nvSpPr>
        <p:spPr bwMode="auto">
          <a:xfrm>
            <a:off x="6591326" y="1547803"/>
            <a:ext cx="1624012" cy="5238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fr-FR" sz="1200" dirty="0" smtClean="0">
                <a:latin typeface="Calibri" pitchFamily="34" charset="0"/>
              </a:rPr>
              <a:t>Domaine </a:t>
            </a:r>
          </a:p>
          <a:p>
            <a:pPr algn="ctr"/>
            <a:r>
              <a:rPr lang="fr-FR" sz="1200" dirty="0" smtClean="0">
                <a:latin typeface="Calibri" pitchFamily="34" charset="0"/>
              </a:rPr>
              <a:t>Centre de coûts</a:t>
            </a:r>
            <a:endParaRPr lang="fr-FR" sz="12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fr-FR" u="sng" dirty="0" smtClean="0"/>
              <a:t>ERP</a:t>
            </a:r>
            <a:r>
              <a:rPr lang="fr-FR" dirty="0" smtClean="0"/>
              <a:t> : </a:t>
            </a:r>
            <a:r>
              <a:rPr lang="fr-FR" dirty="0" smtClean="0">
                <a:solidFill>
                  <a:srgbClr val="00B050"/>
                </a:solidFill>
              </a:rPr>
              <a:t>Définition</a:t>
            </a:r>
          </a:p>
          <a:p>
            <a:pPr lvl="3">
              <a:defRPr/>
            </a:pPr>
            <a:endParaRPr lang="fr-FR" dirty="0" smtClean="0"/>
          </a:p>
          <a:p>
            <a:pPr lvl="1">
              <a:defRPr/>
            </a:pPr>
            <a:r>
              <a:rPr lang="fr-FR" dirty="0" smtClean="0"/>
              <a:t>ERP pour </a:t>
            </a:r>
            <a:r>
              <a:rPr lang="fr-FR" b="1" dirty="0" smtClean="0">
                <a:solidFill>
                  <a:srgbClr val="00B050"/>
                </a:solidFill>
              </a:rPr>
              <a:t>E</a:t>
            </a:r>
            <a:r>
              <a:rPr lang="fr-FR" dirty="0" smtClean="0"/>
              <a:t>nterprise </a:t>
            </a:r>
            <a:r>
              <a:rPr lang="fr-FR" b="1" dirty="0" smtClean="0">
                <a:solidFill>
                  <a:srgbClr val="00B050"/>
                </a:solidFill>
              </a:rPr>
              <a:t>R</a:t>
            </a:r>
            <a:r>
              <a:rPr lang="fr-FR" dirty="0" smtClean="0"/>
              <a:t>esource </a:t>
            </a:r>
            <a:r>
              <a:rPr lang="fr-FR" b="1" dirty="0" smtClean="0">
                <a:solidFill>
                  <a:srgbClr val="00B050"/>
                </a:solidFill>
              </a:rPr>
              <a:t>P</a:t>
            </a:r>
            <a:r>
              <a:rPr lang="fr-FR" dirty="0" smtClean="0"/>
              <a:t>lanning (PGI)</a:t>
            </a:r>
          </a:p>
          <a:p>
            <a:pPr lvl="2">
              <a:defRPr/>
            </a:pPr>
            <a:r>
              <a:rPr lang="fr-FR" dirty="0" smtClean="0"/>
              <a:t>Permet de gérer l'ensemble des processus opérationnels d'une entreprise</a:t>
            </a:r>
          </a:p>
          <a:p>
            <a:pPr lvl="2">
              <a:defRPr/>
            </a:pPr>
            <a:r>
              <a:rPr lang="fr-CH" dirty="0" smtClean="0"/>
              <a:t>Intègre l'ensemble des fonctions de l'entreprise</a:t>
            </a:r>
          </a:p>
          <a:p>
            <a:pPr lvl="3">
              <a:defRPr/>
            </a:pPr>
            <a:endParaRPr lang="fr-FR" sz="1100" dirty="0" smtClean="0"/>
          </a:p>
          <a:p>
            <a:pPr lvl="1">
              <a:defRPr/>
            </a:pPr>
            <a:r>
              <a:rPr lang="fr-FR" dirty="0" smtClean="0"/>
              <a:t>Domaines fonctionnels</a:t>
            </a:r>
          </a:p>
          <a:p>
            <a:pPr lvl="2" algn="l">
              <a:defRPr/>
            </a:pPr>
            <a:r>
              <a:rPr lang="fr-FR" dirty="0" smtClean="0"/>
              <a:t>Gestion des stocks </a:t>
            </a:r>
            <a:br>
              <a:rPr lang="fr-FR" dirty="0" smtClean="0"/>
            </a:br>
            <a:r>
              <a:rPr lang="fr-FR" sz="1400" dirty="0" smtClean="0"/>
              <a:t>(Approvisionnement, stockage, </a:t>
            </a:r>
            <a:br>
              <a:rPr lang="fr-FR" sz="1400" dirty="0" smtClean="0"/>
            </a:br>
            <a:r>
              <a:rPr lang="fr-FR" sz="1400" dirty="0" smtClean="0"/>
              <a:t>disposition, évaluation)</a:t>
            </a:r>
          </a:p>
          <a:p>
            <a:pPr lvl="2">
              <a:defRPr/>
            </a:pPr>
            <a:r>
              <a:rPr lang="fr-FR" dirty="0" smtClean="0"/>
              <a:t>Production</a:t>
            </a:r>
          </a:p>
          <a:p>
            <a:pPr lvl="2">
              <a:defRPr/>
            </a:pPr>
            <a:r>
              <a:rPr lang="fr-FR" dirty="0" smtClean="0"/>
              <a:t>Finances et comptabilités</a:t>
            </a:r>
          </a:p>
          <a:p>
            <a:pPr lvl="2">
              <a:defRPr/>
            </a:pPr>
            <a:r>
              <a:rPr lang="fr-FR" dirty="0" err="1" smtClean="0"/>
              <a:t>Controlling</a:t>
            </a:r>
            <a:endParaRPr lang="fr-FR" dirty="0" smtClean="0"/>
          </a:p>
          <a:p>
            <a:pPr lvl="2">
              <a:defRPr/>
            </a:pPr>
            <a:r>
              <a:rPr lang="fr-FR" dirty="0" smtClean="0"/>
              <a:t>Gestion du personnel</a:t>
            </a:r>
          </a:p>
          <a:p>
            <a:pPr lvl="2">
              <a:defRPr/>
            </a:pPr>
            <a:r>
              <a:rPr lang="fr-FR" dirty="0" smtClean="0"/>
              <a:t>Recherche et développement</a:t>
            </a:r>
          </a:p>
          <a:p>
            <a:pPr lvl="2">
              <a:defRPr/>
            </a:pPr>
            <a:r>
              <a:rPr lang="fr-FR" dirty="0" smtClean="0"/>
              <a:t>Vente et marketing</a:t>
            </a:r>
          </a:p>
          <a:p>
            <a:pPr lvl="2">
              <a:defRPr/>
            </a:pPr>
            <a:r>
              <a:rPr lang="fr-FR" dirty="0" smtClean="0"/>
              <a:t>Gestion des données de bases</a:t>
            </a:r>
          </a:p>
          <a:p>
            <a:pPr lvl="2">
              <a:defRPr/>
            </a:pPr>
            <a:r>
              <a:rPr lang="fr-FR" dirty="0" smtClean="0"/>
              <a:t>…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Qu'est-ce qu'un ERP ?  SAP ?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3144547"/>
            <a:ext cx="4037013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Exemple</a:t>
            </a:r>
          </a:p>
          <a:p>
            <a:pPr lvl="3"/>
            <a:endParaRPr lang="fr-CH" dirty="0" smtClean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50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grpSp>
        <p:nvGrpSpPr>
          <p:cNvPr id="6" name="Groupe 5"/>
          <p:cNvGrpSpPr/>
          <p:nvPr/>
        </p:nvGrpSpPr>
        <p:grpSpPr>
          <a:xfrm>
            <a:off x="827584" y="1969884"/>
            <a:ext cx="3672408" cy="2251204"/>
            <a:chOff x="1285852" y="3786190"/>
            <a:chExt cx="1857388" cy="2535133"/>
          </a:xfrm>
        </p:grpSpPr>
        <p:sp>
          <p:nvSpPr>
            <p:cNvPr id="7" name="Rectangle 6"/>
            <p:cNvSpPr/>
            <p:nvPr/>
          </p:nvSpPr>
          <p:spPr>
            <a:xfrm>
              <a:off x="1285852" y="3786190"/>
              <a:ext cx="1857388" cy="500066"/>
            </a:xfrm>
            <a:prstGeom prst="rect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fr-CH" dirty="0" smtClean="0"/>
                <a:t>General Motors &amp; Cie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1285852" y="4249621"/>
              <a:ext cx="1857388" cy="207170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Mandant 	:  GM Cie</a:t>
              </a:r>
            </a:p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Société 	:  GM Amérique du Nord</a:t>
              </a:r>
            </a:p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Division 	:  Ste-Thérèse</a:t>
              </a:r>
            </a:p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Magasin 	:  Ste-Thérèse, CN</a:t>
              </a:r>
            </a:p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Organisation de vente 	:  GM Canada</a:t>
              </a:r>
            </a:p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Canal distribution 	:  Concessionnaire</a:t>
              </a:r>
            </a:p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Secteur activité 	:  Autos, camions</a:t>
              </a:r>
              <a:endParaRPr lang="fr-CH" sz="12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4860032" y="3789040"/>
            <a:ext cx="3672408" cy="2304256"/>
            <a:chOff x="1285852" y="3786190"/>
            <a:chExt cx="1857388" cy="2571768"/>
          </a:xfrm>
        </p:grpSpPr>
        <p:sp>
          <p:nvSpPr>
            <p:cNvPr id="10" name="Rectangle 9"/>
            <p:cNvSpPr/>
            <p:nvPr/>
          </p:nvSpPr>
          <p:spPr>
            <a:xfrm>
              <a:off x="1285852" y="3786190"/>
              <a:ext cx="1857388" cy="500066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fr-CH" dirty="0" smtClean="0">
                  <a:solidFill>
                    <a:sysClr val="windowText" lastClr="000000"/>
                  </a:solidFill>
                </a:rPr>
                <a:t>Nestlé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285852" y="4286256"/>
              <a:ext cx="1857388" cy="207170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Mandant 	:  Nestlé World</a:t>
              </a:r>
            </a:p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Société 	:  Nestlé France</a:t>
              </a:r>
            </a:p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Division 	:  Paris</a:t>
              </a:r>
            </a:p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Magasin 	:  Champs Élysée</a:t>
              </a:r>
            </a:p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Organisation de vente 	:  Nestlé Paris</a:t>
              </a:r>
            </a:p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Canal distribution 	:  Vente au consommateur</a:t>
              </a:r>
            </a:p>
            <a:p>
              <a:pPr marL="361950" lvl="2" indent="-180975">
                <a:buFont typeface="Arial" pitchFamily="34" charset="0"/>
                <a:buChar char="•"/>
                <a:tabLst>
                  <a:tab pos="1797050" algn="l"/>
                </a:tabLst>
              </a:pPr>
              <a:r>
                <a:rPr lang="fr-CH" sz="1200" dirty="0" smtClean="0">
                  <a:solidFill>
                    <a:sysClr val="windowText" lastClr="000000"/>
                  </a:solidFill>
                </a:rPr>
                <a:t>Secteur activité 	:  Produits de luxe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Unités organisationnelles</a:t>
            </a:r>
            <a:endParaRPr lang="fr-CH" dirty="0" smtClean="0">
              <a:solidFill>
                <a:srgbClr val="00B050"/>
              </a:solidFill>
            </a:endParaRP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Il existe encore beaucoup d'autres unités organisationnelles dans SAP</a:t>
            </a:r>
          </a:p>
          <a:p>
            <a:pPr lvl="2"/>
            <a:r>
              <a:rPr lang="fr-CH" dirty="0" smtClean="0"/>
              <a:t>Elles seront expliquées lors de leur rencontre dans les divers modules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Autres unités</a:t>
            </a:r>
          </a:p>
          <a:p>
            <a:pPr lvl="2"/>
            <a:r>
              <a:rPr lang="fr-CH" dirty="0" smtClean="0"/>
              <a:t>Module </a:t>
            </a:r>
            <a:r>
              <a:rPr lang="fr-CH" dirty="0" smtClean="0">
                <a:solidFill>
                  <a:srgbClr val="00B050"/>
                </a:solidFill>
              </a:rPr>
              <a:t>MM</a:t>
            </a:r>
          </a:p>
          <a:p>
            <a:pPr lvl="3"/>
            <a:r>
              <a:rPr lang="fr-CH" dirty="0" smtClean="0"/>
              <a:t>Magasin</a:t>
            </a:r>
          </a:p>
          <a:p>
            <a:pPr lvl="3"/>
            <a:r>
              <a:rPr lang="fr-CH" dirty="0" smtClean="0"/>
              <a:t>…</a:t>
            </a:r>
          </a:p>
          <a:p>
            <a:pPr lvl="2"/>
            <a:r>
              <a:rPr lang="fr-CH" dirty="0" smtClean="0"/>
              <a:t>Module </a:t>
            </a:r>
            <a:r>
              <a:rPr lang="fr-CH" dirty="0" smtClean="0">
                <a:solidFill>
                  <a:srgbClr val="00B050"/>
                </a:solidFill>
              </a:rPr>
              <a:t>WM</a:t>
            </a:r>
          </a:p>
          <a:p>
            <a:pPr lvl="3"/>
            <a:r>
              <a:rPr lang="fr-CH" dirty="0" smtClean="0"/>
              <a:t>Numéro de magasin</a:t>
            </a:r>
          </a:p>
          <a:p>
            <a:pPr lvl="3"/>
            <a:r>
              <a:rPr lang="fr-CH" dirty="0" smtClean="0"/>
              <a:t>…</a:t>
            </a:r>
          </a:p>
          <a:p>
            <a:pPr lvl="2"/>
            <a:r>
              <a:rPr lang="fr-CH" dirty="0" smtClean="0"/>
              <a:t>…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Visualisation de l'entreprise</a:t>
            </a:r>
          </a:p>
          <a:p>
            <a:pPr lvl="2"/>
            <a:r>
              <a:rPr lang="fr-CH" dirty="0" smtClean="0"/>
              <a:t>Code de transaction : EC01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51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Niveaux organisationnels</a:t>
            </a:r>
            <a:endParaRPr lang="fr-CH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924944"/>
            <a:ext cx="2153998" cy="344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Qu'est-ce qu'un ERP ?  SAP ?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Philosophie de SAP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SAP IDES</a:t>
            </a:r>
          </a:p>
          <a:p>
            <a:r>
              <a:rPr lang="fr-CH" dirty="0" smtClean="0"/>
              <a:t>Niveaux organisationnels</a:t>
            </a:r>
            <a:endParaRPr lang="fr-CH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CH" b="1" u="sng" dirty="0" smtClean="0">
                <a:solidFill>
                  <a:srgbClr val="0070C0"/>
                </a:solidFill>
              </a:rPr>
              <a:t>Master Data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Système Standards SAP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Concept</a:t>
            </a:r>
          </a:p>
          <a:p>
            <a:r>
              <a:rPr lang="fr-CH" dirty="0" smtClean="0"/>
              <a:t>Fiche client</a:t>
            </a:r>
          </a:p>
          <a:p>
            <a:r>
              <a:rPr lang="fr-CH" dirty="0" smtClean="0"/>
              <a:t>Fiche article</a:t>
            </a:r>
          </a:p>
          <a:p>
            <a:r>
              <a:rPr lang="fr-CH" dirty="0" smtClean="0"/>
              <a:t>Document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E1D0-6B21-4889-9511-78F236635347}" type="slidenum">
              <a:rPr lang="fr-CH" smtClean="0"/>
              <a:pPr/>
              <a:t>52</a:t>
            </a:fld>
            <a:endParaRPr lang="fr-CH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Concept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Afin d'éviter que le système SAP soit encombré de données redondantes, un système de données de base a été mis en place</a:t>
            </a:r>
          </a:p>
          <a:p>
            <a:pPr lvl="2"/>
            <a:r>
              <a:rPr lang="fr-CH" dirty="0" smtClean="0"/>
              <a:t>Ces données sont créées centralement et peuvent ainsi être utilisées par tous les autres modules/applications</a:t>
            </a:r>
          </a:p>
          <a:p>
            <a:pPr lvl="2"/>
            <a:r>
              <a:rPr lang="fr-CH" dirty="0" smtClean="0"/>
              <a:t>Exemple :</a:t>
            </a:r>
          </a:p>
          <a:p>
            <a:pPr lvl="3"/>
            <a:r>
              <a:rPr lang="fr-CH" dirty="0" smtClean="0"/>
              <a:t>Un client achète des articles en France, en Suisse, … mais il possède toujours le même nom, la même adresse, …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Les données de base sont toujours structurées de la "même manière"</a:t>
            </a:r>
          </a:p>
          <a:p>
            <a:pPr lvl="2"/>
            <a:r>
              <a:rPr lang="fr-CH" dirty="0" smtClean="0"/>
              <a:t>Exemple</a:t>
            </a:r>
          </a:p>
          <a:p>
            <a:pPr lvl="3"/>
            <a:r>
              <a:rPr lang="fr-CH" dirty="0" smtClean="0"/>
              <a:t>Fiche client, Fiche article, ….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53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Master data</a:t>
            </a:r>
            <a:endParaRPr lang="fr-CH" dirty="0"/>
          </a:p>
        </p:txBody>
      </p:sp>
      <p:sp>
        <p:nvSpPr>
          <p:cNvPr id="5" name="Cylindre 4"/>
          <p:cNvSpPr/>
          <p:nvPr/>
        </p:nvSpPr>
        <p:spPr>
          <a:xfrm>
            <a:off x="1331800" y="5229200"/>
            <a:ext cx="1872048" cy="1008112"/>
          </a:xfrm>
          <a:prstGeom prst="can">
            <a:avLst/>
          </a:prstGeom>
          <a:solidFill>
            <a:schemeClr val="bg1">
              <a:lumMod val="50000"/>
              <a:alpha val="5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>
                <a:solidFill>
                  <a:sysClr val="windowText" lastClr="000000"/>
                </a:solidFill>
              </a:rPr>
              <a:t>Données </a:t>
            </a:r>
            <a:r>
              <a:rPr lang="fr-CH" sz="1400" b="1" dirty="0" smtClean="0">
                <a:solidFill>
                  <a:sysClr val="windowText" lastClr="000000"/>
                </a:solidFill>
              </a:rPr>
              <a:t>générales </a:t>
            </a:r>
          </a:p>
          <a:p>
            <a:pPr algn="ctr"/>
            <a:r>
              <a:rPr lang="fr-CH" sz="1400" dirty="0" smtClean="0">
                <a:solidFill>
                  <a:sysClr val="windowText" lastClr="000000"/>
                </a:solidFill>
              </a:rPr>
              <a:t>Liées au mandant</a:t>
            </a:r>
            <a:endParaRPr lang="fr-CH" sz="1400" dirty="0">
              <a:solidFill>
                <a:sysClr val="windowText" lastClr="000000"/>
              </a:solidFill>
            </a:endParaRPr>
          </a:p>
        </p:txBody>
      </p:sp>
      <p:sp>
        <p:nvSpPr>
          <p:cNvPr id="6" name="Cylindre 5"/>
          <p:cNvSpPr/>
          <p:nvPr/>
        </p:nvSpPr>
        <p:spPr>
          <a:xfrm>
            <a:off x="3780072" y="5229200"/>
            <a:ext cx="1872048" cy="1008112"/>
          </a:xfrm>
          <a:prstGeom prst="can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Données </a:t>
            </a:r>
            <a:r>
              <a:rPr lang="fr-CH" sz="1400" b="1" dirty="0" smtClean="0">
                <a:solidFill>
                  <a:schemeClr val="tx1"/>
                </a:solidFill>
              </a:rPr>
              <a:t>financières</a:t>
            </a:r>
          </a:p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Liées à la société</a:t>
            </a:r>
            <a:endParaRPr lang="fr-CH" sz="1400" dirty="0">
              <a:solidFill>
                <a:schemeClr val="tx1"/>
              </a:solidFill>
            </a:endParaRPr>
          </a:p>
        </p:txBody>
      </p:sp>
      <p:sp>
        <p:nvSpPr>
          <p:cNvPr id="7" name="Cylindre 6"/>
          <p:cNvSpPr/>
          <p:nvPr/>
        </p:nvSpPr>
        <p:spPr>
          <a:xfrm>
            <a:off x="6156336" y="5229200"/>
            <a:ext cx="1872048" cy="1008112"/>
          </a:xfrm>
          <a:prstGeom prst="can">
            <a:avLst/>
          </a:prstGeom>
          <a:solidFill>
            <a:srgbClr val="00B0F0">
              <a:alpha val="50000"/>
            </a:srgb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Données "</a:t>
            </a:r>
            <a:r>
              <a:rPr lang="fr-CH" sz="1400" b="1" dirty="0" smtClean="0">
                <a:solidFill>
                  <a:schemeClr val="tx1"/>
                </a:solidFill>
              </a:rPr>
              <a:t>X</a:t>
            </a:r>
            <a:r>
              <a:rPr lang="fr-CH" sz="1400" dirty="0" smtClean="0">
                <a:solidFill>
                  <a:schemeClr val="tx1"/>
                </a:solidFill>
              </a:rPr>
              <a:t>" </a:t>
            </a:r>
          </a:p>
          <a:p>
            <a:pPr algn="ctr"/>
            <a:r>
              <a:rPr lang="fr-CH" sz="1400" dirty="0" smtClean="0">
                <a:solidFill>
                  <a:schemeClr val="tx1"/>
                </a:solidFill>
              </a:rPr>
              <a:t>Liées au module X</a:t>
            </a:r>
            <a:endParaRPr lang="fr-CH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Fiche client</a:t>
            </a:r>
          </a:p>
          <a:p>
            <a:pPr lvl="3"/>
            <a:endParaRPr lang="fr-CH" dirty="0" smtClean="0"/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54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Master data</a:t>
            </a:r>
            <a:endParaRPr lang="fr-CH" dirty="0"/>
          </a:p>
        </p:txBody>
      </p:sp>
      <p:sp>
        <p:nvSpPr>
          <p:cNvPr id="5" name="Rectangle 4"/>
          <p:cNvSpPr/>
          <p:nvPr/>
        </p:nvSpPr>
        <p:spPr>
          <a:xfrm>
            <a:off x="827584" y="2917580"/>
            <a:ext cx="2071702" cy="2000264"/>
          </a:xfrm>
          <a:prstGeom prst="rect">
            <a:avLst/>
          </a:prstGeom>
          <a:solidFill>
            <a:srgbClr val="00B0F0">
              <a:alpha val="50000"/>
            </a:srgb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80000" rIns="72000" bIns="180000" rtlCol="0" anchor="b"/>
          <a:lstStyle/>
          <a:p>
            <a:pPr algn="ctr"/>
            <a:r>
              <a:rPr lang="fr-CH" sz="2000" dirty="0" smtClean="0">
                <a:solidFill>
                  <a:schemeClr val="tx1"/>
                </a:solidFill>
              </a:rPr>
              <a:t>Fiche client</a:t>
            </a:r>
          </a:p>
        </p:txBody>
      </p:sp>
      <p:pic>
        <p:nvPicPr>
          <p:cNvPr id="6" name="Image 5" descr="User_Transparen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7199" y="3014902"/>
            <a:ext cx="1052472" cy="1260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662888" y="1785636"/>
            <a:ext cx="2880000" cy="12600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600" dirty="0" smtClean="0">
                <a:solidFill>
                  <a:sysClr val="windowText" lastClr="000000"/>
                </a:solidFill>
              </a:rPr>
              <a:t>Nom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600" dirty="0" smtClean="0">
                <a:solidFill>
                  <a:sysClr val="windowText" lastClr="000000"/>
                </a:solidFill>
              </a:rPr>
              <a:t>Adresse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600" dirty="0" smtClean="0">
                <a:solidFill>
                  <a:sysClr val="windowText" lastClr="000000"/>
                </a:solidFill>
              </a:rPr>
              <a:t>Langue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600" dirty="0" smtClean="0">
                <a:solidFill>
                  <a:sysClr val="windowText" lastClr="000000"/>
                </a:solidFill>
              </a:rPr>
              <a:t>…</a:t>
            </a:r>
            <a:endParaRPr lang="fr-CH" sz="1600" dirty="0">
              <a:solidFill>
                <a:sysClr val="windowText" lastClr="000000"/>
              </a:solidFill>
            </a:endParaRPr>
          </a:p>
        </p:txBody>
      </p:sp>
      <p:sp>
        <p:nvSpPr>
          <p:cNvPr id="8" name="Cylindre 7"/>
          <p:cNvSpPr/>
          <p:nvPr/>
        </p:nvSpPr>
        <p:spPr>
          <a:xfrm>
            <a:off x="4042294" y="1785636"/>
            <a:ext cx="1440000" cy="1260000"/>
          </a:xfrm>
          <a:prstGeom prst="can">
            <a:avLst/>
          </a:prstGeom>
          <a:solidFill>
            <a:schemeClr val="bg1">
              <a:lumMod val="50000"/>
              <a:alpha val="5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>
                <a:solidFill>
                  <a:sysClr val="windowText" lastClr="000000"/>
                </a:solidFill>
              </a:rPr>
              <a:t>Mandant</a:t>
            </a:r>
            <a:endParaRPr lang="fr-CH" dirty="0">
              <a:solidFill>
                <a:sysClr val="windowText" lastClr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62888" y="3297804"/>
            <a:ext cx="2880000" cy="1260000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600" dirty="0" smtClean="0">
                <a:solidFill>
                  <a:schemeClr val="tx1"/>
                </a:solidFill>
              </a:rPr>
              <a:t>Paramètre du paiement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600" dirty="0" smtClean="0">
                <a:solidFill>
                  <a:schemeClr val="tx1"/>
                </a:solidFill>
              </a:rPr>
              <a:t>Gestion des comptes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600" dirty="0" smtClean="0">
                <a:solidFill>
                  <a:schemeClr val="tx1"/>
                </a:solidFill>
              </a:rPr>
              <a:t>Imputation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600" dirty="0" smtClean="0">
                <a:solidFill>
                  <a:schemeClr val="tx1"/>
                </a:solidFill>
              </a:rPr>
              <a:t>…</a:t>
            </a:r>
            <a:endParaRPr lang="fr-CH" sz="1600" dirty="0">
              <a:solidFill>
                <a:schemeClr val="tx1"/>
              </a:solidFill>
            </a:endParaRPr>
          </a:p>
        </p:txBody>
      </p:sp>
      <p:sp>
        <p:nvSpPr>
          <p:cNvPr id="10" name="Cylindre 9"/>
          <p:cNvSpPr/>
          <p:nvPr/>
        </p:nvSpPr>
        <p:spPr>
          <a:xfrm>
            <a:off x="4042294" y="3297804"/>
            <a:ext cx="1440000" cy="1260000"/>
          </a:xfrm>
          <a:prstGeom prst="can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>
                <a:solidFill>
                  <a:schemeClr val="tx1"/>
                </a:solidFill>
              </a:rPr>
              <a:t>Société</a:t>
            </a:r>
            <a:endParaRPr lang="fr-CH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62888" y="4761288"/>
            <a:ext cx="2880000" cy="1260000"/>
          </a:xfrm>
          <a:prstGeom prst="rect">
            <a:avLst/>
          </a:prstGeom>
          <a:solidFill>
            <a:srgbClr val="00B0F0">
              <a:alpha val="50000"/>
            </a:srgb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600" dirty="0" smtClean="0">
                <a:solidFill>
                  <a:schemeClr val="tx1"/>
                </a:solidFill>
              </a:rPr>
              <a:t>Vente, expédition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600" dirty="0" smtClean="0">
                <a:solidFill>
                  <a:schemeClr val="tx1"/>
                </a:solidFill>
              </a:rPr>
              <a:t>Paramètre de facturation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600" dirty="0" smtClean="0">
                <a:solidFill>
                  <a:schemeClr val="tx1"/>
                </a:solidFill>
              </a:rPr>
              <a:t>Partenaire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600" dirty="0" smtClean="0">
                <a:solidFill>
                  <a:schemeClr val="tx1"/>
                </a:solidFill>
              </a:rPr>
              <a:t>…</a:t>
            </a:r>
            <a:endParaRPr lang="fr-CH" sz="1600" dirty="0">
              <a:solidFill>
                <a:schemeClr val="tx1"/>
              </a:solidFill>
            </a:endParaRPr>
          </a:p>
        </p:txBody>
      </p:sp>
      <p:sp>
        <p:nvSpPr>
          <p:cNvPr id="12" name="Cylindre 11"/>
          <p:cNvSpPr/>
          <p:nvPr/>
        </p:nvSpPr>
        <p:spPr>
          <a:xfrm>
            <a:off x="4042294" y="4761288"/>
            <a:ext cx="1440000" cy="1260000"/>
          </a:xfrm>
          <a:prstGeom prst="can">
            <a:avLst/>
          </a:prstGeom>
          <a:solidFill>
            <a:srgbClr val="00B0F0">
              <a:alpha val="50000"/>
            </a:srgb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>
                <a:solidFill>
                  <a:schemeClr val="tx1"/>
                </a:solidFill>
              </a:rPr>
              <a:t>Domaine commercial</a:t>
            </a:r>
            <a:endParaRPr lang="fr-CH" dirty="0">
              <a:solidFill>
                <a:schemeClr val="tx1"/>
              </a:solidFill>
            </a:endParaRPr>
          </a:p>
        </p:txBody>
      </p:sp>
      <p:cxnSp>
        <p:nvCxnSpPr>
          <p:cNvPr id="13" name="Connecteur en angle 12"/>
          <p:cNvCxnSpPr>
            <a:stCxn id="5" idx="3"/>
            <a:endCxn id="8" idx="2"/>
          </p:cNvCxnSpPr>
          <p:nvPr/>
        </p:nvCxnSpPr>
        <p:spPr>
          <a:xfrm flipV="1">
            <a:off x="2899286" y="2415636"/>
            <a:ext cx="1143008" cy="15020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en angle 13"/>
          <p:cNvCxnSpPr>
            <a:stCxn id="5" idx="3"/>
            <a:endCxn id="10" idx="2"/>
          </p:cNvCxnSpPr>
          <p:nvPr/>
        </p:nvCxnSpPr>
        <p:spPr>
          <a:xfrm>
            <a:off x="2899286" y="3917712"/>
            <a:ext cx="1143008" cy="10092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en angle 14"/>
          <p:cNvCxnSpPr>
            <a:stCxn id="5" idx="3"/>
            <a:endCxn id="12" idx="2"/>
          </p:cNvCxnSpPr>
          <p:nvPr/>
        </p:nvCxnSpPr>
        <p:spPr>
          <a:xfrm>
            <a:off x="2899286" y="3917712"/>
            <a:ext cx="1143008" cy="14735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Fiche client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Dans une entreprise, 2 sociétés entretiennent des relations commerciales avec le même client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Les données générales (adresse, etc.) sont enregistrées dans le domaine général </a:t>
            </a:r>
          </a:p>
          <a:p>
            <a:pPr lvl="2"/>
            <a:r>
              <a:rPr lang="fr-CH" dirty="0" smtClean="0"/>
              <a:t>En effet, les deux sociétés utilisent ces données pour communiquer avec le client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Chaque société gère les données spécifiques</a:t>
            </a:r>
          </a:p>
          <a:p>
            <a:pPr lvl="2"/>
            <a:r>
              <a:rPr lang="fr-CH" dirty="0" smtClean="0"/>
              <a:t>A sa comptabilité financière (le compte collectif, …)</a:t>
            </a:r>
          </a:p>
          <a:p>
            <a:pPr lvl="2"/>
            <a:r>
              <a:rPr lang="fr-CH" dirty="0" smtClean="0"/>
              <a:t>A ses relations commerciales (les conditions de paiement, ….)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55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Master data</a:t>
            </a:r>
            <a:endParaRPr lang="fr-CH" dirty="0"/>
          </a:p>
        </p:txBody>
      </p:sp>
      <p:sp>
        <p:nvSpPr>
          <p:cNvPr id="5" name="Cylindre 4"/>
          <p:cNvSpPr/>
          <p:nvPr/>
        </p:nvSpPr>
        <p:spPr>
          <a:xfrm>
            <a:off x="4815114" y="5589240"/>
            <a:ext cx="1485078" cy="415994"/>
          </a:xfrm>
          <a:prstGeom prst="can">
            <a:avLst/>
          </a:prstGeom>
          <a:solidFill>
            <a:srgbClr val="00B0F0">
              <a:alpha val="50000"/>
            </a:srgbClr>
          </a:solidFill>
          <a:ln w="19050">
            <a:solidFill>
              <a:srgbClr val="00B0F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smtClean="0">
                <a:solidFill>
                  <a:schemeClr val="tx1"/>
                </a:solidFill>
              </a:rPr>
              <a:t>Dom. Com. 01</a:t>
            </a:r>
          </a:p>
        </p:txBody>
      </p:sp>
      <p:sp>
        <p:nvSpPr>
          <p:cNvPr id="6" name="Cylindre 5"/>
          <p:cNvSpPr/>
          <p:nvPr/>
        </p:nvSpPr>
        <p:spPr>
          <a:xfrm>
            <a:off x="3085482" y="6035538"/>
            <a:ext cx="3214710" cy="489806"/>
          </a:xfrm>
          <a:prstGeom prst="can">
            <a:avLst/>
          </a:prstGeom>
          <a:solidFill>
            <a:schemeClr val="bg1">
              <a:lumMod val="50000"/>
              <a:alpha val="50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>
                <a:solidFill>
                  <a:schemeClr val="tx1"/>
                </a:solidFill>
              </a:rPr>
              <a:t>Donnée de base</a:t>
            </a:r>
          </a:p>
        </p:txBody>
      </p:sp>
      <p:sp>
        <p:nvSpPr>
          <p:cNvPr id="7" name="Cylindre 6"/>
          <p:cNvSpPr/>
          <p:nvPr/>
        </p:nvSpPr>
        <p:spPr>
          <a:xfrm>
            <a:off x="3085482" y="5595359"/>
            <a:ext cx="1485078" cy="409876"/>
          </a:xfrm>
          <a:prstGeom prst="can">
            <a:avLst/>
          </a:prstGeom>
          <a:solidFill>
            <a:srgbClr val="FF0000">
              <a:alpha val="50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smtClean="0">
                <a:solidFill>
                  <a:schemeClr val="tx1"/>
                </a:solidFill>
              </a:rPr>
              <a:t>Société 01</a:t>
            </a:r>
          </a:p>
        </p:txBody>
      </p:sp>
      <p:sp>
        <p:nvSpPr>
          <p:cNvPr id="8" name="Cylindre 7"/>
          <p:cNvSpPr/>
          <p:nvPr/>
        </p:nvSpPr>
        <p:spPr>
          <a:xfrm>
            <a:off x="3085482" y="5107356"/>
            <a:ext cx="1485078" cy="409876"/>
          </a:xfrm>
          <a:prstGeom prst="can">
            <a:avLst/>
          </a:prstGeom>
          <a:solidFill>
            <a:srgbClr val="FF0000">
              <a:alpha val="50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smtClean="0">
                <a:solidFill>
                  <a:schemeClr val="tx1"/>
                </a:solidFill>
              </a:rPr>
              <a:t>Société 02</a:t>
            </a:r>
            <a:endParaRPr lang="fr-CH" sz="1200" dirty="0">
              <a:solidFill>
                <a:schemeClr val="tx1"/>
              </a:solidFill>
            </a:endParaRPr>
          </a:p>
        </p:txBody>
      </p:sp>
      <p:sp>
        <p:nvSpPr>
          <p:cNvPr id="9" name="Cylindre 8"/>
          <p:cNvSpPr/>
          <p:nvPr/>
        </p:nvSpPr>
        <p:spPr>
          <a:xfrm>
            <a:off x="4815114" y="5101237"/>
            <a:ext cx="1485078" cy="415994"/>
          </a:xfrm>
          <a:prstGeom prst="can">
            <a:avLst/>
          </a:prstGeom>
          <a:solidFill>
            <a:srgbClr val="00B0F0">
              <a:alpha val="50000"/>
            </a:srgbClr>
          </a:solidFill>
          <a:ln w="19050">
            <a:solidFill>
              <a:srgbClr val="00B0F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dirty="0" smtClean="0">
                <a:solidFill>
                  <a:schemeClr val="tx1"/>
                </a:solidFill>
              </a:rPr>
              <a:t>Dom. Com. 02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Fiche article</a:t>
            </a:r>
          </a:p>
          <a:p>
            <a:pPr lvl="3"/>
            <a:endParaRPr lang="fr-CH" dirty="0" smtClean="0"/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Master data</a:t>
            </a:r>
            <a:endParaRPr lang="fr-CH" dirty="0"/>
          </a:p>
        </p:txBody>
      </p:sp>
      <p:sp>
        <p:nvSpPr>
          <p:cNvPr id="5" name="Rectangle 4"/>
          <p:cNvSpPr/>
          <p:nvPr/>
        </p:nvSpPr>
        <p:spPr>
          <a:xfrm>
            <a:off x="827584" y="2847002"/>
            <a:ext cx="2071702" cy="2000264"/>
          </a:xfrm>
          <a:prstGeom prst="rect">
            <a:avLst/>
          </a:prstGeom>
          <a:solidFill>
            <a:srgbClr val="92D050">
              <a:alpha val="50000"/>
            </a:srgbClr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80000" rIns="72000" bIns="180000" rtlCol="0" anchor="b"/>
          <a:lstStyle/>
          <a:p>
            <a:pPr algn="ctr"/>
            <a:r>
              <a:rPr lang="fr-CH" sz="2000" dirty="0" smtClean="0">
                <a:solidFill>
                  <a:schemeClr val="tx1"/>
                </a:solidFill>
              </a:rPr>
              <a:t>Fiche article</a:t>
            </a:r>
          </a:p>
        </p:txBody>
      </p:sp>
      <p:sp>
        <p:nvSpPr>
          <p:cNvPr id="6" name="Rectangle 5"/>
          <p:cNvSpPr/>
          <p:nvPr/>
        </p:nvSpPr>
        <p:spPr>
          <a:xfrm>
            <a:off x="5662888" y="1772816"/>
            <a:ext cx="2880000" cy="9981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ysClr val="windowText" lastClr="000000"/>
                </a:solidFill>
              </a:rPr>
              <a:t>Numéro de l'article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ysClr val="windowText" lastClr="000000"/>
                </a:solidFill>
              </a:rPr>
              <a:t>Volume / Poids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ysClr val="windowText" lastClr="000000"/>
                </a:solidFill>
              </a:rPr>
              <a:t>Unité de mesure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ysClr val="windowText" lastClr="000000"/>
                </a:solidFill>
              </a:rPr>
              <a:t>…</a:t>
            </a:r>
            <a:endParaRPr lang="fr-CH" sz="1400" dirty="0">
              <a:solidFill>
                <a:sysClr val="windowText" lastClr="000000"/>
              </a:solidFill>
            </a:endParaRPr>
          </a:p>
        </p:txBody>
      </p:sp>
      <p:sp>
        <p:nvSpPr>
          <p:cNvPr id="7" name="Cylindre 6"/>
          <p:cNvSpPr/>
          <p:nvPr/>
        </p:nvSpPr>
        <p:spPr>
          <a:xfrm>
            <a:off x="4042294" y="1772816"/>
            <a:ext cx="1440000" cy="998188"/>
          </a:xfrm>
          <a:prstGeom prst="can">
            <a:avLst/>
          </a:prstGeom>
          <a:solidFill>
            <a:schemeClr val="bg1">
              <a:lumMod val="50000"/>
              <a:alpha val="5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>
                <a:solidFill>
                  <a:sysClr val="windowText" lastClr="000000"/>
                </a:solidFill>
              </a:rPr>
              <a:t>Mandant</a:t>
            </a:r>
            <a:endParaRPr lang="fr-CH" dirty="0">
              <a:solidFill>
                <a:sysClr val="windowText" lastClr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62888" y="2924944"/>
            <a:ext cx="2880000" cy="998188"/>
          </a:xfrm>
          <a:prstGeom prst="rect">
            <a:avLst/>
          </a:prstGeom>
          <a:solidFill>
            <a:srgbClr val="00B0F0">
              <a:alpha val="50000"/>
            </a:srgb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chemeClr val="tx1"/>
                </a:solidFill>
              </a:rPr>
              <a:t>Division de livraison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chemeClr val="tx1"/>
                </a:solidFill>
              </a:rPr>
              <a:t>Catégorie de taxes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chemeClr val="tx1"/>
                </a:solidFill>
              </a:rPr>
              <a:t>Unité de vente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chemeClr val="tx1"/>
                </a:solidFill>
              </a:rPr>
              <a:t>…</a:t>
            </a:r>
            <a:endParaRPr lang="fr-CH" sz="1400" dirty="0">
              <a:solidFill>
                <a:schemeClr val="tx1"/>
              </a:solidFill>
            </a:endParaRPr>
          </a:p>
        </p:txBody>
      </p:sp>
      <p:sp>
        <p:nvSpPr>
          <p:cNvPr id="9" name="Cylindre 8"/>
          <p:cNvSpPr/>
          <p:nvPr/>
        </p:nvSpPr>
        <p:spPr>
          <a:xfrm>
            <a:off x="4042294" y="2924944"/>
            <a:ext cx="1440000" cy="998188"/>
          </a:xfrm>
          <a:prstGeom prst="can">
            <a:avLst/>
          </a:prstGeom>
          <a:solidFill>
            <a:srgbClr val="00B0F0">
              <a:alpha val="50000"/>
            </a:srgb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>
                <a:solidFill>
                  <a:schemeClr val="tx1"/>
                </a:solidFill>
              </a:rPr>
              <a:t>Domaine commercial</a:t>
            </a:r>
            <a:endParaRPr lang="fr-CH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62888" y="4067148"/>
            <a:ext cx="2880000" cy="998188"/>
          </a:xfrm>
          <a:prstGeom prst="rect">
            <a:avLst/>
          </a:prstGeom>
          <a:solidFill>
            <a:srgbClr val="FFC000">
              <a:alpha val="5000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chemeClr val="tx1"/>
                </a:solidFill>
              </a:rPr>
              <a:t>Évaluation du stock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chemeClr val="tx1"/>
                </a:solidFill>
              </a:rPr>
              <a:t>Paramètres de planification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chemeClr val="tx1"/>
                </a:solidFill>
              </a:rPr>
              <a:t>Paramètres d'achat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chemeClr val="tx1"/>
                </a:solidFill>
              </a:rPr>
              <a:t>…</a:t>
            </a:r>
            <a:endParaRPr lang="fr-CH" sz="1400" dirty="0">
              <a:solidFill>
                <a:schemeClr val="tx1"/>
              </a:solidFill>
            </a:endParaRPr>
          </a:p>
        </p:txBody>
      </p:sp>
      <p:sp>
        <p:nvSpPr>
          <p:cNvPr id="11" name="Cylindre 10"/>
          <p:cNvSpPr/>
          <p:nvPr/>
        </p:nvSpPr>
        <p:spPr>
          <a:xfrm>
            <a:off x="4042294" y="4067148"/>
            <a:ext cx="1440000" cy="998188"/>
          </a:xfrm>
          <a:prstGeom prst="can">
            <a:avLst/>
          </a:prstGeom>
          <a:solidFill>
            <a:srgbClr val="FFC000">
              <a:alpha val="5000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>
                <a:solidFill>
                  <a:schemeClr val="tx1"/>
                </a:solidFill>
              </a:rPr>
              <a:t>Stock</a:t>
            </a:r>
          </a:p>
          <a:p>
            <a:pPr algn="ctr"/>
            <a:r>
              <a:rPr lang="fr-CH" dirty="0" smtClean="0">
                <a:solidFill>
                  <a:schemeClr val="tx1"/>
                </a:solidFill>
              </a:rPr>
              <a:t>( Division )</a:t>
            </a:r>
            <a:endParaRPr lang="fr-CH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62888" y="5219276"/>
            <a:ext cx="2880000" cy="998188"/>
          </a:xfrm>
          <a:prstGeom prst="rect">
            <a:avLst/>
          </a:prstGeom>
          <a:solidFill>
            <a:srgbClr val="FFC000">
              <a:alpha val="5000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chemeClr val="tx1"/>
                </a:solidFill>
              </a:rPr>
              <a:t>Besoin de planification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chemeClr val="tx1"/>
                </a:solidFill>
              </a:rPr>
              <a:t>Paramètres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chemeClr val="tx1"/>
                </a:solidFill>
              </a:rPr>
              <a:t>Gestion de l'inventaire</a:t>
            </a:r>
          </a:p>
          <a:p>
            <a:pPr marL="355600" indent="-173038">
              <a:buFont typeface="Wingdings" pitchFamily="2" charset="2"/>
              <a:buChar char="§"/>
              <a:tabLst>
                <a:tab pos="355600" algn="l"/>
              </a:tabLst>
            </a:pPr>
            <a:r>
              <a:rPr lang="fr-CH" sz="1400" dirty="0" smtClean="0">
                <a:solidFill>
                  <a:schemeClr val="tx1"/>
                </a:solidFill>
              </a:rPr>
              <a:t>…</a:t>
            </a:r>
            <a:endParaRPr lang="fr-CH" sz="1400" dirty="0">
              <a:solidFill>
                <a:schemeClr val="tx1"/>
              </a:solidFill>
            </a:endParaRPr>
          </a:p>
        </p:txBody>
      </p:sp>
      <p:sp>
        <p:nvSpPr>
          <p:cNvPr id="13" name="Cylindre 12"/>
          <p:cNvSpPr/>
          <p:nvPr/>
        </p:nvSpPr>
        <p:spPr>
          <a:xfrm>
            <a:off x="4042294" y="5219276"/>
            <a:ext cx="1440000" cy="998188"/>
          </a:xfrm>
          <a:prstGeom prst="can">
            <a:avLst/>
          </a:prstGeom>
          <a:solidFill>
            <a:srgbClr val="FFC000">
              <a:alpha val="5000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>
                <a:solidFill>
                  <a:schemeClr val="tx1"/>
                </a:solidFill>
              </a:rPr>
              <a:t>Stock</a:t>
            </a:r>
          </a:p>
          <a:p>
            <a:pPr algn="ctr"/>
            <a:r>
              <a:rPr lang="fr-CH" dirty="0" smtClean="0">
                <a:solidFill>
                  <a:schemeClr val="tx1"/>
                </a:solidFill>
              </a:rPr>
              <a:t>( Magasin )</a:t>
            </a:r>
            <a:endParaRPr lang="fr-CH" dirty="0">
              <a:solidFill>
                <a:schemeClr val="tx1"/>
              </a:solidFill>
            </a:endParaRPr>
          </a:p>
        </p:txBody>
      </p:sp>
      <p:pic>
        <p:nvPicPr>
          <p:cNvPr id="14" name="Image 13" descr="Notebook_Transparen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5435" y="2918440"/>
            <a:ext cx="1296000" cy="1296000"/>
          </a:xfrm>
          <a:prstGeom prst="rect">
            <a:avLst/>
          </a:prstGeom>
        </p:spPr>
      </p:pic>
      <p:cxnSp>
        <p:nvCxnSpPr>
          <p:cNvPr id="15" name="Connecteur en angle 14"/>
          <p:cNvCxnSpPr>
            <a:stCxn id="5" idx="3"/>
            <a:endCxn id="7" idx="2"/>
          </p:cNvCxnSpPr>
          <p:nvPr/>
        </p:nvCxnSpPr>
        <p:spPr>
          <a:xfrm flipV="1">
            <a:off x="2899286" y="2271910"/>
            <a:ext cx="1143008" cy="1575224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en angle 15"/>
          <p:cNvCxnSpPr>
            <a:stCxn id="5" idx="3"/>
            <a:endCxn id="9" idx="2"/>
          </p:cNvCxnSpPr>
          <p:nvPr/>
        </p:nvCxnSpPr>
        <p:spPr>
          <a:xfrm flipV="1">
            <a:off x="2899286" y="3424038"/>
            <a:ext cx="1143008" cy="423096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en angle 16"/>
          <p:cNvCxnSpPr>
            <a:stCxn id="5" idx="3"/>
            <a:endCxn id="11" idx="2"/>
          </p:cNvCxnSpPr>
          <p:nvPr/>
        </p:nvCxnSpPr>
        <p:spPr>
          <a:xfrm>
            <a:off x="2899286" y="3847134"/>
            <a:ext cx="1143008" cy="719108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en angle 17"/>
          <p:cNvCxnSpPr>
            <a:stCxn id="5" idx="3"/>
            <a:endCxn id="13" idx="2"/>
          </p:cNvCxnSpPr>
          <p:nvPr/>
        </p:nvCxnSpPr>
        <p:spPr>
          <a:xfrm>
            <a:off x="2899286" y="3847134"/>
            <a:ext cx="1143008" cy="1871236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u="sng" dirty="0" smtClean="0"/>
              <a:t>Document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Lors de chaque transaction effectuée, un </a:t>
            </a:r>
            <a:r>
              <a:rPr lang="fr-CH" b="1" dirty="0" smtClean="0">
                <a:solidFill>
                  <a:srgbClr val="00B050"/>
                </a:solidFill>
              </a:rPr>
              <a:t>document</a:t>
            </a:r>
            <a:r>
              <a:rPr lang="fr-CH" dirty="0" smtClean="0"/>
              <a:t> est généré</a:t>
            </a:r>
          </a:p>
          <a:p>
            <a:pPr lvl="2"/>
            <a:r>
              <a:rPr lang="fr-CH" dirty="0" smtClean="0"/>
              <a:t>Transaction = programmes applicatifs qui exécutent les processus de gestion</a:t>
            </a:r>
          </a:p>
          <a:p>
            <a:pPr lvl="2"/>
            <a:r>
              <a:rPr lang="fr-CH" dirty="0" smtClean="0"/>
              <a:t>Exemple :</a:t>
            </a:r>
          </a:p>
          <a:p>
            <a:pPr lvl="3"/>
            <a:r>
              <a:rPr lang="fr-CH" dirty="0" smtClean="0"/>
              <a:t>Lors d'une commande client, un document de vente est créé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Pour éviter de </a:t>
            </a:r>
            <a:r>
              <a:rPr lang="fr-CH" dirty="0" err="1" smtClean="0"/>
              <a:t>re</a:t>
            </a:r>
            <a:r>
              <a:rPr lang="fr-CH" dirty="0" smtClean="0"/>
              <a:t>-saisir ces informations à chaque fois pour toutes les activités liées à ces partenaires, les données pertinentes issues des données de bases seront simplement copiées dans le document</a:t>
            </a:r>
          </a:p>
          <a:p>
            <a:pPr lvl="2"/>
            <a:r>
              <a:rPr lang="fr-CH" dirty="0" smtClean="0"/>
              <a:t>Possibilité de "copie" :</a:t>
            </a:r>
          </a:p>
          <a:p>
            <a:pPr lvl="3"/>
            <a:r>
              <a:rPr lang="fr-CH" dirty="0" smtClean="0"/>
              <a:t>De données de base au document</a:t>
            </a:r>
          </a:p>
          <a:p>
            <a:pPr lvl="3"/>
            <a:r>
              <a:rPr lang="fr-CH" dirty="0" smtClean="0"/>
              <a:t>De document à document (demande d'achat à commande d'achat)</a:t>
            </a:r>
          </a:p>
          <a:p>
            <a:pPr lvl="3"/>
            <a:r>
              <a:rPr lang="fr-CH" dirty="0" smtClean="0"/>
              <a:t>…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Master data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Document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Exemple :</a:t>
            </a:r>
          </a:p>
          <a:p>
            <a:pPr lvl="2"/>
            <a:r>
              <a:rPr lang="fr-CH" dirty="0" smtClean="0"/>
              <a:t>Commande client dans le module vente &amp; distribution [SD]</a:t>
            </a:r>
          </a:p>
          <a:p>
            <a:pPr lvl="1"/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Master data</a:t>
            </a:r>
            <a:endParaRPr lang="fr-CH" dirty="0"/>
          </a:p>
        </p:txBody>
      </p:sp>
      <p:grpSp>
        <p:nvGrpSpPr>
          <p:cNvPr id="5" name="Groupe 4"/>
          <p:cNvGrpSpPr/>
          <p:nvPr/>
        </p:nvGrpSpPr>
        <p:grpSpPr>
          <a:xfrm>
            <a:off x="1114476" y="3307784"/>
            <a:ext cx="1098930" cy="1075560"/>
            <a:chOff x="1115616" y="2924944"/>
            <a:chExt cx="1098930" cy="1075560"/>
          </a:xfrm>
        </p:grpSpPr>
        <p:sp>
          <p:nvSpPr>
            <p:cNvPr id="6" name="Rectangle 5"/>
            <p:cNvSpPr/>
            <p:nvPr/>
          </p:nvSpPr>
          <p:spPr>
            <a:xfrm>
              <a:off x="1115616" y="2924944"/>
              <a:ext cx="1098930" cy="1075560"/>
            </a:xfrm>
            <a:prstGeom prst="rect">
              <a:avLst/>
            </a:prstGeom>
            <a:solidFill>
              <a:srgbClr val="00B0F0">
                <a:alpha val="50000"/>
              </a:srgb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72000" rtlCol="0" anchor="b"/>
            <a:lstStyle/>
            <a:p>
              <a:pPr algn="ctr"/>
              <a:r>
                <a:rPr lang="fr-CH" sz="1600" dirty="0" smtClean="0">
                  <a:solidFill>
                    <a:schemeClr val="tx1"/>
                  </a:solidFill>
                </a:rPr>
                <a:t>Fiche client</a:t>
              </a:r>
            </a:p>
          </p:txBody>
        </p:sp>
        <p:pic>
          <p:nvPicPr>
            <p:cNvPr id="7" name="Image 6" descr="User_Transparent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14218" y="2996952"/>
              <a:ext cx="501726" cy="600657"/>
            </a:xfrm>
            <a:prstGeom prst="rect">
              <a:avLst/>
            </a:prstGeom>
          </p:spPr>
        </p:pic>
      </p:grpSp>
      <p:grpSp>
        <p:nvGrpSpPr>
          <p:cNvPr id="8" name="Groupe 7"/>
          <p:cNvGrpSpPr/>
          <p:nvPr/>
        </p:nvGrpSpPr>
        <p:grpSpPr>
          <a:xfrm>
            <a:off x="1114476" y="4536480"/>
            <a:ext cx="1098930" cy="1075560"/>
            <a:chOff x="1115616" y="5139522"/>
            <a:chExt cx="1098930" cy="1075560"/>
          </a:xfrm>
        </p:grpSpPr>
        <p:sp>
          <p:nvSpPr>
            <p:cNvPr id="9" name="Rectangle 8"/>
            <p:cNvSpPr/>
            <p:nvPr/>
          </p:nvSpPr>
          <p:spPr>
            <a:xfrm>
              <a:off x="1115616" y="5139522"/>
              <a:ext cx="1098930" cy="1075560"/>
            </a:xfrm>
            <a:prstGeom prst="rect">
              <a:avLst/>
            </a:prstGeom>
            <a:solidFill>
              <a:srgbClr val="92D050">
                <a:alpha val="50000"/>
              </a:srgbClr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72000" rtlCol="0" anchor="b"/>
            <a:lstStyle/>
            <a:p>
              <a:pPr algn="ctr"/>
              <a:r>
                <a:rPr lang="fr-CH" sz="1600" dirty="0" smtClean="0">
                  <a:solidFill>
                    <a:schemeClr val="tx1"/>
                  </a:solidFill>
                </a:rPr>
                <a:t>Fiche article</a:t>
              </a:r>
            </a:p>
          </p:txBody>
        </p:sp>
        <p:pic>
          <p:nvPicPr>
            <p:cNvPr id="10" name="Image 9" descr="Notebook_Transparent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56172" y="5229200"/>
              <a:ext cx="617819" cy="617819"/>
            </a:xfrm>
            <a:prstGeom prst="rect">
              <a:avLst/>
            </a:prstGeom>
          </p:spPr>
        </p:pic>
      </p:grpSp>
      <p:grpSp>
        <p:nvGrpSpPr>
          <p:cNvPr id="11" name="Groupe 10"/>
          <p:cNvGrpSpPr/>
          <p:nvPr/>
        </p:nvGrpSpPr>
        <p:grpSpPr>
          <a:xfrm>
            <a:off x="6173846" y="3446055"/>
            <a:ext cx="2214578" cy="2165985"/>
            <a:chOff x="6588224" y="3495263"/>
            <a:chExt cx="2214578" cy="2165985"/>
          </a:xfrm>
        </p:grpSpPr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6588224" y="3495263"/>
              <a:ext cx="2214578" cy="2165985"/>
            </a:xfrm>
            <a:prstGeom prst="rect">
              <a:avLst/>
            </a:prstGeom>
            <a:solidFill>
              <a:srgbClr val="0070C0">
                <a:alpha val="20000"/>
              </a:srgbClr>
            </a:solidFill>
            <a:ln w="25400">
              <a:solidFill>
                <a:srgbClr val="0070C0"/>
              </a:solidFill>
              <a:miter lim="800000"/>
              <a:headEnd/>
              <a:tailEnd/>
            </a:ln>
          </p:spPr>
          <p:txBody>
            <a:bodyPr wrap="none" lIns="36000" tIns="72000" rIns="36000" bIns="72000" anchor="t"/>
            <a:lstStyle/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fr-CH" sz="1800" dirty="0" smtClean="0">
                  <a:solidFill>
                    <a:srgbClr val="000000"/>
                  </a:solidFill>
                </a:rPr>
                <a:t>Domaine commercial</a:t>
              </a:r>
            </a:p>
            <a:p>
              <a:pPr algn="ctr">
                <a:spcBef>
                  <a:spcPct val="0"/>
                </a:spcBef>
                <a:buClrTx/>
                <a:buFontTx/>
                <a:buNone/>
              </a:pPr>
              <a:endParaRPr lang="fr-CH" sz="1800" dirty="0" smtClean="0">
                <a:solidFill>
                  <a:srgbClr val="000000"/>
                </a:solidFill>
              </a:endParaRPr>
            </a:p>
            <a:p>
              <a:pPr algn="ctr">
                <a:spcBef>
                  <a:spcPct val="0"/>
                </a:spcBef>
                <a:buClrTx/>
                <a:buFontTx/>
                <a:buNone/>
              </a:pPr>
              <a:endParaRPr lang="fr-CH" sz="1800" b="0" dirty="0" smtClean="0">
                <a:solidFill>
                  <a:srgbClr val="000000"/>
                </a:solidFill>
              </a:endParaRPr>
            </a:p>
            <a:p>
              <a:pPr algn="ctr">
                <a:spcBef>
                  <a:spcPct val="0"/>
                </a:spcBef>
                <a:buClrTx/>
                <a:buFontTx/>
                <a:buNone/>
              </a:pPr>
              <a:endParaRPr lang="fr-CH" sz="1800" b="0" dirty="0" smtClean="0">
                <a:solidFill>
                  <a:srgbClr val="000000"/>
                </a:solidFill>
              </a:endParaRPr>
            </a:p>
            <a:p>
              <a:pPr algn="ctr">
                <a:spcBef>
                  <a:spcPct val="0"/>
                </a:spcBef>
                <a:buClrTx/>
                <a:buFontTx/>
                <a:buNone/>
              </a:pPr>
              <a:endParaRPr lang="fr-CH" sz="1800" b="0" dirty="0" smtClean="0">
                <a:solidFill>
                  <a:srgbClr val="000000"/>
                </a:solidFill>
              </a:endParaRPr>
            </a:p>
            <a:p>
              <a:pPr algn="ctr">
                <a:spcBef>
                  <a:spcPct val="0"/>
                </a:spcBef>
                <a:buClrTx/>
                <a:buFontTx/>
                <a:buNone/>
              </a:pPr>
              <a:endParaRPr lang="fr-CH" sz="1800" b="0" dirty="0" smtClean="0">
                <a:solidFill>
                  <a:srgbClr val="000000"/>
                </a:solidFill>
              </a:endParaRPr>
            </a:p>
            <a:p>
              <a:pPr algn="ctr">
                <a:spcBef>
                  <a:spcPct val="0"/>
                </a:spcBef>
                <a:buClrTx/>
                <a:buFontTx/>
                <a:buNone/>
              </a:pPr>
              <a:endParaRPr lang="fr-CH" sz="1800" b="0" dirty="0" smtClean="0">
                <a:solidFill>
                  <a:srgbClr val="000000"/>
                </a:solidFill>
              </a:endParaRPr>
            </a:p>
            <a:p>
              <a:pPr algn="ctr">
                <a:spcBef>
                  <a:spcPct val="0"/>
                </a:spcBef>
                <a:buClrTx/>
                <a:buFontTx/>
                <a:buNone/>
              </a:pPr>
              <a:endParaRPr lang="fr-CH" sz="1800" b="0" dirty="0" smtClean="0">
                <a:solidFill>
                  <a:srgbClr val="000000"/>
                </a:solidFill>
              </a:endParaRPr>
            </a:p>
            <a:p>
              <a:pPr algn="ctr">
                <a:spcBef>
                  <a:spcPct val="0"/>
                </a:spcBef>
                <a:buClrTx/>
                <a:buFontTx/>
                <a:buNone/>
              </a:pPr>
              <a:endParaRPr lang="fr-CH" sz="1800" b="0" dirty="0">
                <a:solidFill>
                  <a:srgbClr val="000000"/>
                </a:solidFill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6804448" y="4006204"/>
              <a:ext cx="1800000" cy="430908"/>
            </a:xfrm>
            <a:prstGeom prst="rect">
              <a:avLst/>
            </a:prstGeom>
            <a:solidFill>
              <a:srgbClr val="00B0F0">
                <a:alpha val="30196"/>
              </a:srgbClr>
            </a:solidFill>
            <a:ln w="25400">
              <a:solidFill>
                <a:srgbClr val="00B0F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fr-CH" sz="1400" b="0" dirty="0" smtClean="0">
                  <a:solidFill>
                    <a:srgbClr val="000000"/>
                  </a:solidFill>
                </a:rPr>
                <a:t>Organisation vente</a:t>
              </a: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6804248" y="4510260"/>
              <a:ext cx="1800000" cy="430908"/>
            </a:xfrm>
            <a:prstGeom prst="rect">
              <a:avLst/>
            </a:prstGeom>
            <a:solidFill>
              <a:srgbClr val="00B0F0">
                <a:alpha val="30196"/>
              </a:srgbClr>
            </a:solidFill>
            <a:ln w="25400">
              <a:solidFill>
                <a:srgbClr val="00B0F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fr-CH" sz="1400" b="0" dirty="0" smtClean="0">
                  <a:solidFill>
                    <a:srgbClr val="000000"/>
                  </a:solidFill>
                </a:rPr>
                <a:t>Canal de distribution</a:t>
              </a: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6804248" y="5013176"/>
              <a:ext cx="1800000" cy="430908"/>
            </a:xfrm>
            <a:prstGeom prst="rect">
              <a:avLst/>
            </a:prstGeom>
            <a:solidFill>
              <a:srgbClr val="00B0F0">
                <a:alpha val="30196"/>
              </a:srgbClr>
            </a:solidFill>
            <a:ln w="25400">
              <a:solidFill>
                <a:srgbClr val="00B0F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fr-CH" sz="1400" b="0" dirty="0" smtClean="0">
                  <a:solidFill>
                    <a:srgbClr val="000000"/>
                  </a:solidFill>
                </a:rPr>
                <a:t>Secteur d’activité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3005494" y="3091760"/>
            <a:ext cx="2582598" cy="2857520"/>
          </a:xfrm>
          <a:prstGeom prst="rect">
            <a:avLst/>
          </a:prstGeom>
          <a:solidFill>
            <a:schemeClr val="tx1">
              <a:alpha val="2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72000" rtlCol="0" anchor="t"/>
          <a:lstStyle/>
          <a:p>
            <a:pPr algn="ctr"/>
            <a:r>
              <a:rPr lang="fr-CH" dirty="0" smtClean="0">
                <a:solidFill>
                  <a:schemeClr val="tx1"/>
                </a:solidFill>
              </a:rPr>
              <a:t>Document de vente</a:t>
            </a:r>
          </a:p>
          <a:p>
            <a:pPr algn="ctr"/>
            <a:endParaRPr lang="fr-CH" dirty="0" smtClean="0"/>
          </a:p>
          <a:p>
            <a:pPr algn="ctr"/>
            <a:endParaRPr lang="fr-CH" dirty="0" smtClean="0"/>
          </a:p>
          <a:p>
            <a:pPr algn="ctr"/>
            <a:endParaRPr lang="fr-CH" dirty="0"/>
          </a:p>
        </p:txBody>
      </p:sp>
      <p:sp>
        <p:nvSpPr>
          <p:cNvPr id="17" name="Rectangle 16"/>
          <p:cNvSpPr/>
          <p:nvPr/>
        </p:nvSpPr>
        <p:spPr>
          <a:xfrm>
            <a:off x="3293526" y="3595816"/>
            <a:ext cx="2008814" cy="504056"/>
          </a:xfrm>
          <a:prstGeom prst="rect">
            <a:avLst/>
          </a:prstGeom>
          <a:solidFill>
            <a:schemeClr val="tx1">
              <a:alpha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fr-CH" sz="1600" dirty="0" smtClean="0"/>
              <a:t>Donneur d'ordre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293526" y="4315896"/>
            <a:ext cx="2008814" cy="1490508"/>
          </a:xfrm>
          <a:prstGeom prst="rect">
            <a:avLst/>
          </a:prstGeom>
          <a:solidFill>
            <a:schemeClr val="tx1">
              <a:alpha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ctr"/>
            <a:r>
              <a:rPr lang="fr-CH" sz="1600" dirty="0" smtClean="0"/>
              <a:t>Poste(s)</a:t>
            </a:r>
          </a:p>
        </p:txBody>
      </p:sp>
      <p:graphicFrame>
        <p:nvGraphicFramePr>
          <p:cNvPr id="19" name="Tableau 18"/>
          <p:cNvGraphicFramePr>
            <a:graphicFrameLocks noGrp="1"/>
          </p:cNvGraphicFramePr>
          <p:nvPr/>
        </p:nvGraphicFramePr>
        <p:xfrm>
          <a:off x="3437542" y="4775804"/>
          <a:ext cx="1721922" cy="836236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88822"/>
                <a:gridCol w="777642"/>
                <a:gridCol w="555458"/>
              </a:tblGrid>
              <a:tr h="302506">
                <a:tc>
                  <a:txBody>
                    <a:bodyPr/>
                    <a:lstStyle/>
                    <a:p>
                      <a:pPr algn="ctr"/>
                      <a:r>
                        <a:rPr lang="fr-CH" sz="1100" dirty="0" smtClean="0"/>
                        <a:t>N°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dirty="0" smtClean="0"/>
                        <a:t>Article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100" dirty="0" err="1" smtClean="0"/>
                        <a:t>Qte</a:t>
                      </a:r>
                      <a:endParaRPr lang="fr-CH" sz="1100" dirty="0"/>
                    </a:p>
                  </a:txBody>
                  <a:tcPr/>
                </a:tc>
              </a:tr>
              <a:tr h="144016">
                <a:tc>
                  <a:txBody>
                    <a:bodyPr/>
                    <a:lstStyle/>
                    <a:p>
                      <a:r>
                        <a:rPr lang="fr-CH" sz="1100" dirty="0" smtClean="0"/>
                        <a:t>10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sz="1100" dirty="0" smtClean="0"/>
                        <a:t>P-103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sz="1100" dirty="0" smtClean="0"/>
                        <a:t>1</a:t>
                      </a:r>
                      <a:endParaRPr lang="fr-CH" sz="1100" dirty="0"/>
                    </a:p>
                  </a:txBody>
                  <a:tcPr/>
                </a:tc>
              </a:tr>
              <a:tr h="274650">
                <a:tc>
                  <a:txBody>
                    <a:bodyPr/>
                    <a:lstStyle/>
                    <a:p>
                      <a:r>
                        <a:rPr lang="fr-CH" sz="1100" dirty="0" smtClean="0"/>
                        <a:t>…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sz="1100" dirty="0" smtClean="0"/>
                        <a:t>…</a:t>
                      </a:r>
                      <a:endParaRPr lang="fr-CH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sz="1100" dirty="0" smtClean="0"/>
                        <a:t>…</a:t>
                      </a:r>
                      <a:endParaRPr lang="fr-CH" sz="11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0" name="Connecteur droit avec flèche 19"/>
          <p:cNvCxnSpPr>
            <a:endCxn id="17" idx="1"/>
          </p:cNvCxnSpPr>
          <p:nvPr/>
        </p:nvCxnSpPr>
        <p:spPr>
          <a:xfrm>
            <a:off x="2213406" y="3845564"/>
            <a:ext cx="1080120" cy="22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>
            <a:endCxn id="18" idx="1"/>
          </p:cNvCxnSpPr>
          <p:nvPr/>
        </p:nvCxnSpPr>
        <p:spPr>
          <a:xfrm flipV="1">
            <a:off x="2213406" y="5061150"/>
            <a:ext cx="1080120" cy="131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>
            <a:endCxn id="16" idx="3"/>
          </p:cNvCxnSpPr>
          <p:nvPr/>
        </p:nvCxnSpPr>
        <p:spPr>
          <a:xfrm rot="10800000">
            <a:off x="5588092" y="4520520"/>
            <a:ext cx="585754" cy="852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Document</a:t>
            </a:r>
          </a:p>
          <a:p>
            <a:pPr lvl="3"/>
            <a:endParaRPr lang="fr-CH" dirty="0" smtClean="0"/>
          </a:p>
          <a:p>
            <a:pPr lvl="1"/>
            <a:r>
              <a:rPr lang="fr-CH" dirty="0" smtClean="0"/>
              <a:t>Exemple des documents liés à un processus d'approvisionnement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59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Master data</a:t>
            </a:r>
            <a:endParaRPr lang="fr-CH" dirty="0"/>
          </a:p>
        </p:txBody>
      </p:sp>
      <p:sp>
        <p:nvSpPr>
          <p:cNvPr id="6" name="Flèche en arc 5"/>
          <p:cNvSpPr/>
          <p:nvPr/>
        </p:nvSpPr>
        <p:spPr>
          <a:xfrm rot="11408690">
            <a:off x="881576" y="2214494"/>
            <a:ext cx="4642064" cy="4295650"/>
          </a:xfrm>
          <a:prstGeom prst="circularArrow">
            <a:avLst>
              <a:gd name="adj1" fmla="val 5226"/>
              <a:gd name="adj2" fmla="val 1016525"/>
              <a:gd name="adj3" fmla="val 20467579"/>
              <a:gd name="adj4" fmla="val 975894"/>
              <a:gd name="adj5" fmla="val 12500"/>
            </a:avLst>
          </a:prstGeom>
          <a:solidFill>
            <a:srgbClr val="00B050">
              <a:alpha val="25000"/>
            </a:srgb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>
              <a:solidFill>
                <a:schemeClr val="tx1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1662523" y="3149412"/>
            <a:ext cx="294804" cy="29480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smtClean="0">
                <a:solidFill>
                  <a:schemeClr val="bg1"/>
                </a:solidFill>
              </a:rPr>
              <a:t>1</a:t>
            </a:r>
            <a:endParaRPr lang="fr-CH" b="1" dirty="0">
              <a:solidFill>
                <a:schemeClr val="bg1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3606739" y="2717364"/>
            <a:ext cx="294804" cy="29480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smtClean="0">
                <a:solidFill>
                  <a:schemeClr val="bg1"/>
                </a:solidFill>
              </a:rPr>
              <a:t>2</a:t>
            </a:r>
            <a:endParaRPr lang="fr-CH" b="1" dirty="0">
              <a:solidFill>
                <a:schemeClr val="bg1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4830875" y="4157524"/>
            <a:ext cx="294804" cy="29480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smtClean="0">
                <a:solidFill>
                  <a:schemeClr val="bg1"/>
                </a:solidFill>
              </a:rPr>
              <a:t>3</a:t>
            </a:r>
            <a:endParaRPr lang="fr-CH" b="1" dirty="0">
              <a:solidFill>
                <a:schemeClr val="bg1"/>
              </a:solidFill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3750755" y="5741700"/>
            <a:ext cx="294804" cy="29480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smtClean="0">
                <a:solidFill>
                  <a:schemeClr val="bg1"/>
                </a:solidFill>
              </a:rPr>
              <a:t>4</a:t>
            </a:r>
            <a:endParaRPr lang="fr-CH" b="1" dirty="0">
              <a:solidFill>
                <a:schemeClr val="bg1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1590515" y="5093628"/>
            <a:ext cx="294804" cy="29480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smtClean="0">
                <a:solidFill>
                  <a:schemeClr val="bg1"/>
                </a:solidFill>
              </a:rPr>
              <a:t>5</a:t>
            </a:r>
            <a:endParaRPr lang="fr-CH" b="1" dirty="0">
              <a:solidFill>
                <a:schemeClr val="bg1"/>
              </a:solidFill>
            </a:endParaRPr>
          </a:p>
        </p:txBody>
      </p:sp>
      <p:pic>
        <p:nvPicPr>
          <p:cNvPr id="16" name="Picture 12" descr="dnphvyyr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531" y="3509452"/>
            <a:ext cx="1820862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47"/>
          <p:cNvGrpSpPr/>
          <p:nvPr/>
        </p:nvGrpSpPr>
        <p:grpSpPr>
          <a:xfrm>
            <a:off x="5724128" y="2348880"/>
            <a:ext cx="2786082" cy="504056"/>
            <a:chOff x="6572264" y="1428736"/>
            <a:chExt cx="2786082" cy="504056"/>
          </a:xfrm>
        </p:grpSpPr>
        <p:sp>
          <p:nvSpPr>
            <p:cNvPr id="18" name="Ellipse 17"/>
            <p:cNvSpPr/>
            <p:nvPr/>
          </p:nvSpPr>
          <p:spPr>
            <a:xfrm>
              <a:off x="6572264" y="1464455"/>
              <a:ext cx="285752" cy="28575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b="1" dirty="0" smtClean="0">
                  <a:solidFill>
                    <a:schemeClr val="tx1"/>
                  </a:solidFill>
                </a:rPr>
                <a:t>1</a:t>
              </a:r>
              <a:endParaRPr lang="fr-CH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858016" y="1428736"/>
              <a:ext cx="2500330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CH" sz="1400" dirty="0" smtClean="0">
                  <a:solidFill>
                    <a:sysClr val="windowText" lastClr="000000"/>
                  </a:solidFill>
                </a:rPr>
                <a:t>Besoins de commande</a:t>
              </a:r>
            </a:p>
            <a:p>
              <a:r>
                <a:rPr lang="fr-CH" sz="1400" dirty="0" smtClean="0">
                  <a:solidFill>
                    <a:sysClr val="windowText" lastClr="000000"/>
                  </a:solidFill>
                </a:rPr>
                <a:t>- Fiche article</a:t>
              </a:r>
              <a:endParaRPr lang="fr-CH" sz="14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2" name="Groupe 50"/>
          <p:cNvGrpSpPr/>
          <p:nvPr/>
        </p:nvGrpSpPr>
        <p:grpSpPr>
          <a:xfrm>
            <a:off x="5724128" y="3068960"/>
            <a:ext cx="2786082" cy="724640"/>
            <a:chOff x="6572264" y="1428736"/>
            <a:chExt cx="2786082" cy="724640"/>
          </a:xfrm>
        </p:grpSpPr>
        <p:sp>
          <p:nvSpPr>
            <p:cNvPr id="21" name="Ellipse 20"/>
            <p:cNvSpPr/>
            <p:nvPr/>
          </p:nvSpPr>
          <p:spPr>
            <a:xfrm>
              <a:off x="6572264" y="1464455"/>
              <a:ext cx="285752" cy="28575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b="1" dirty="0" smtClean="0">
                  <a:solidFill>
                    <a:schemeClr val="tx1"/>
                  </a:solidFill>
                </a:rPr>
                <a:t>2</a:t>
              </a:r>
              <a:endParaRPr lang="fr-CH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858016" y="1428736"/>
              <a:ext cx="2500330" cy="7246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CH" sz="1400" dirty="0" smtClean="0">
                  <a:solidFill>
                    <a:sysClr val="windowText" lastClr="000000"/>
                  </a:solidFill>
                </a:rPr>
                <a:t>Commande d'achat</a:t>
              </a:r>
            </a:p>
            <a:p>
              <a:pPr>
                <a:buFontTx/>
                <a:buChar char="-"/>
              </a:pPr>
              <a:r>
                <a:rPr lang="fr-CH" sz="1400" dirty="0" smtClean="0">
                  <a:solidFill>
                    <a:sysClr val="windowText" lastClr="000000"/>
                  </a:solidFill>
                </a:rPr>
                <a:t> Fiche article</a:t>
              </a:r>
            </a:p>
            <a:p>
              <a:pPr>
                <a:buFontTx/>
                <a:buChar char="-"/>
              </a:pPr>
              <a:r>
                <a:rPr lang="fr-CH" sz="1400" dirty="0" smtClean="0">
                  <a:solidFill>
                    <a:sysClr val="windowText" lastClr="000000"/>
                  </a:solidFill>
                </a:rPr>
                <a:t> Fiche fournisseur</a:t>
              </a:r>
            </a:p>
          </p:txBody>
        </p:sp>
      </p:grpSp>
      <p:grpSp>
        <p:nvGrpSpPr>
          <p:cNvPr id="13" name="Groupe 53"/>
          <p:cNvGrpSpPr/>
          <p:nvPr/>
        </p:nvGrpSpPr>
        <p:grpSpPr>
          <a:xfrm>
            <a:off x="5724128" y="4009624"/>
            <a:ext cx="2786082" cy="720080"/>
            <a:chOff x="6572264" y="1428736"/>
            <a:chExt cx="2786082" cy="720080"/>
          </a:xfrm>
        </p:grpSpPr>
        <p:sp>
          <p:nvSpPr>
            <p:cNvPr id="24" name="Ellipse 23"/>
            <p:cNvSpPr/>
            <p:nvPr/>
          </p:nvSpPr>
          <p:spPr>
            <a:xfrm>
              <a:off x="6572264" y="1464455"/>
              <a:ext cx="285752" cy="28575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b="1" dirty="0" smtClean="0">
                  <a:solidFill>
                    <a:schemeClr val="tx1"/>
                  </a:solidFill>
                </a:rPr>
                <a:t>3</a:t>
              </a:r>
              <a:endParaRPr lang="fr-CH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858016" y="1428736"/>
              <a:ext cx="2500330" cy="720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CH" sz="1400" dirty="0" smtClean="0">
                  <a:solidFill>
                    <a:sysClr val="windowText" lastClr="000000"/>
                  </a:solidFill>
                </a:rPr>
                <a:t>Entrée de marchandises</a:t>
              </a:r>
            </a:p>
            <a:p>
              <a:r>
                <a:rPr lang="fr-CH" sz="1400" dirty="0" smtClean="0">
                  <a:solidFill>
                    <a:sysClr val="windowText" lastClr="000000"/>
                  </a:solidFill>
                </a:rPr>
                <a:t>- Document d'achat</a:t>
              </a:r>
            </a:p>
            <a:p>
              <a:r>
                <a:rPr lang="fr-CH" sz="1400" dirty="0" smtClean="0">
                  <a:solidFill>
                    <a:sysClr val="windowText" lastClr="000000"/>
                  </a:solidFill>
                </a:rPr>
                <a:t>- Numéro de magasin</a:t>
              </a:r>
              <a:endParaRPr lang="fr-CH" sz="14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4" name="Groupe 56"/>
          <p:cNvGrpSpPr/>
          <p:nvPr/>
        </p:nvGrpSpPr>
        <p:grpSpPr>
          <a:xfrm>
            <a:off x="5724128" y="4945728"/>
            <a:ext cx="2786082" cy="720080"/>
            <a:chOff x="6572264" y="1428736"/>
            <a:chExt cx="2786082" cy="720080"/>
          </a:xfrm>
        </p:grpSpPr>
        <p:sp>
          <p:nvSpPr>
            <p:cNvPr id="27" name="Ellipse 26"/>
            <p:cNvSpPr/>
            <p:nvPr/>
          </p:nvSpPr>
          <p:spPr>
            <a:xfrm>
              <a:off x="6572264" y="1464455"/>
              <a:ext cx="285752" cy="28575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b="1" dirty="0" smtClean="0">
                  <a:solidFill>
                    <a:schemeClr val="tx1"/>
                  </a:solidFill>
                </a:rPr>
                <a:t>4</a:t>
              </a:r>
              <a:endParaRPr lang="fr-CH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858016" y="1428736"/>
              <a:ext cx="2500330" cy="720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CH" sz="1400" dirty="0" smtClean="0">
                  <a:solidFill>
                    <a:sysClr val="windowText" lastClr="000000"/>
                  </a:solidFill>
                </a:rPr>
                <a:t>Contrôle des factures</a:t>
              </a:r>
            </a:p>
            <a:p>
              <a:pPr>
                <a:buFontTx/>
                <a:buChar char="-"/>
              </a:pPr>
              <a:r>
                <a:rPr lang="fr-CH" sz="1400" dirty="0" smtClean="0">
                  <a:solidFill>
                    <a:sysClr val="windowText" lastClr="000000"/>
                  </a:solidFill>
                </a:rPr>
                <a:t> Document d'achat</a:t>
              </a:r>
            </a:p>
            <a:p>
              <a:pPr>
                <a:buFontTx/>
                <a:buChar char="-"/>
              </a:pPr>
              <a:r>
                <a:rPr lang="fr-CH" sz="1400" dirty="0" smtClean="0">
                  <a:solidFill>
                    <a:sysClr val="windowText" lastClr="000000"/>
                  </a:solidFill>
                </a:rPr>
                <a:t> Document d'entrée de stock</a:t>
              </a:r>
            </a:p>
          </p:txBody>
        </p:sp>
      </p:grpSp>
      <p:grpSp>
        <p:nvGrpSpPr>
          <p:cNvPr id="15" name="Groupe 59"/>
          <p:cNvGrpSpPr/>
          <p:nvPr/>
        </p:nvGrpSpPr>
        <p:grpSpPr>
          <a:xfrm>
            <a:off x="5724128" y="5884682"/>
            <a:ext cx="2786082" cy="496646"/>
            <a:chOff x="6572264" y="1428736"/>
            <a:chExt cx="2786082" cy="496646"/>
          </a:xfrm>
        </p:grpSpPr>
        <p:sp>
          <p:nvSpPr>
            <p:cNvPr id="30" name="Ellipse 29"/>
            <p:cNvSpPr/>
            <p:nvPr/>
          </p:nvSpPr>
          <p:spPr>
            <a:xfrm>
              <a:off x="6572264" y="1464455"/>
              <a:ext cx="285752" cy="28575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b="1" dirty="0" smtClean="0">
                  <a:solidFill>
                    <a:schemeClr val="tx1"/>
                  </a:solidFill>
                </a:rPr>
                <a:t>5</a:t>
              </a:r>
              <a:endParaRPr lang="fr-CH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6858016" y="1428736"/>
              <a:ext cx="2500330" cy="4966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CH" sz="1400" dirty="0" smtClean="0">
                  <a:solidFill>
                    <a:sysClr val="windowText" lastClr="000000"/>
                  </a:solidFill>
                </a:rPr>
                <a:t>Paiement</a:t>
              </a:r>
            </a:p>
            <a:p>
              <a:r>
                <a:rPr lang="fr-CH" sz="1400" dirty="0" smtClean="0">
                  <a:solidFill>
                    <a:sysClr val="windowText" lastClr="000000"/>
                  </a:solidFill>
                </a:rPr>
                <a:t>- Pièce comptable</a:t>
              </a:r>
              <a:endParaRPr lang="fr-CH" sz="1400" dirty="0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CH" u="sng" dirty="0" smtClean="0"/>
              <a:t>ERP</a:t>
            </a:r>
          </a:p>
          <a:p>
            <a:pPr lvl="3">
              <a:defRPr/>
            </a:pPr>
            <a:endParaRPr lang="de-CH" dirty="0" smtClean="0"/>
          </a:p>
          <a:p>
            <a:pPr lvl="1">
              <a:defRPr/>
            </a:pPr>
            <a:r>
              <a:rPr lang="de-CH" dirty="0" smtClean="0"/>
              <a:t>Module</a:t>
            </a:r>
          </a:p>
          <a:p>
            <a:pPr lvl="2">
              <a:defRPr/>
            </a:pPr>
            <a:r>
              <a:rPr lang="fr-FR" dirty="0" smtClean="0"/>
              <a:t>Développé pour chaque domaine de fonction</a:t>
            </a:r>
          </a:p>
          <a:p>
            <a:pPr lvl="2">
              <a:defRPr/>
            </a:pPr>
            <a:r>
              <a:rPr lang="fr-FR" dirty="0" smtClean="0"/>
              <a:t>Indépendants les uns des autres, mais ils utilisent la même base de données</a:t>
            </a:r>
          </a:p>
          <a:p>
            <a:pPr lvl="2">
              <a:defRPr/>
            </a:pPr>
            <a:r>
              <a:rPr lang="fr-FR" dirty="0" smtClean="0"/>
              <a:t>Peut être développé spécifiquement aux demandes du client (</a:t>
            </a:r>
            <a:r>
              <a:rPr lang="fr-FR" dirty="0" err="1" smtClean="0"/>
              <a:t>Customizing</a:t>
            </a:r>
            <a:r>
              <a:rPr lang="fr-FR" dirty="0" smtClean="0"/>
              <a:t>) </a:t>
            </a:r>
          </a:p>
          <a:p>
            <a:pPr lvl="3">
              <a:defRPr/>
            </a:pPr>
            <a:endParaRPr lang="fr-FR" sz="1100" dirty="0" smtClean="0"/>
          </a:p>
          <a:p>
            <a:pPr lvl="1">
              <a:defRPr/>
            </a:pPr>
            <a:r>
              <a:rPr lang="fr-FR" dirty="0" smtClean="0"/>
              <a:t>Principe de Workflow</a:t>
            </a:r>
          </a:p>
          <a:p>
            <a:pPr lvl="2">
              <a:defRPr/>
            </a:pPr>
            <a:r>
              <a:rPr lang="fr-CH" dirty="0" smtClean="0"/>
              <a:t>Permet, lorsqu'une donnée est entrée dans le système d'information, de la propager dans tous les modules du système qui en ont besoin</a:t>
            </a:r>
          </a:p>
          <a:p>
            <a:pPr lvl="3">
              <a:defRPr/>
            </a:pPr>
            <a:endParaRPr lang="de-CH" sz="1100" dirty="0" smtClean="0"/>
          </a:p>
          <a:p>
            <a:pPr lvl="1">
              <a:defRPr/>
            </a:pPr>
            <a:r>
              <a:rPr lang="de-CH" dirty="0" smtClean="0"/>
              <a:t>Premiers ERP</a:t>
            </a:r>
          </a:p>
          <a:p>
            <a:pPr lvl="2">
              <a:defRPr/>
            </a:pPr>
            <a:r>
              <a:rPr lang="de-CH" dirty="0" smtClean="0"/>
              <a:t>1972 par SAP</a:t>
            </a:r>
          </a:p>
          <a:p>
            <a:pPr lvl="2">
              <a:defRPr/>
            </a:pPr>
            <a:r>
              <a:rPr lang="de-CH" dirty="0" smtClean="0"/>
              <a:t> SAP R/1</a:t>
            </a:r>
          </a:p>
          <a:p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6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Qu'est-ce qu'un ERP ?  SAP ?</a:t>
            </a:r>
            <a:endParaRPr lang="fr-CH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6" y="4497757"/>
            <a:ext cx="4071966" cy="221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Qu'est-ce qu'un ERP ?  SAP ?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Philosophie de SAP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SAP IDES</a:t>
            </a:r>
          </a:p>
          <a:p>
            <a:r>
              <a:rPr lang="fr-CH" dirty="0" smtClean="0"/>
              <a:t>Niveaux organisationnels</a:t>
            </a:r>
          </a:p>
          <a:p>
            <a:r>
              <a:rPr lang="fr-CH" dirty="0" smtClean="0"/>
              <a:t>Master Data</a:t>
            </a:r>
            <a:endParaRPr lang="fr-CH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CH" b="1" u="sng" dirty="0" smtClean="0">
                <a:solidFill>
                  <a:srgbClr val="0070C0"/>
                </a:solidFill>
              </a:rPr>
              <a:t>Systèmes Standards SAP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Paysage système SAP</a:t>
            </a:r>
          </a:p>
          <a:p>
            <a:r>
              <a:rPr lang="fr-CH" dirty="0" smtClean="0"/>
              <a:t>Exemple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E1D0-6B21-4889-9511-78F236635347}" type="slidenum">
              <a:rPr lang="fr-CH" smtClean="0"/>
              <a:pPr/>
              <a:t>60</a:t>
            </a:fld>
            <a:endParaRPr lang="fr-CH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fr-CH" u="sng" dirty="0" smtClean="0"/>
              <a:t>Paysage système SAP</a:t>
            </a:r>
          </a:p>
          <a:p>
            <a:pPr lvl="3">
              <a:defRPr/>
            </a:pPr>
            <a:endParaRPr lang="fr-CH" dirty="0" smtClean="0"/>
          </a:p>
          <a:p>
            <a:pPr lvl="1">
              <a:defRPr/>
            </a:pPr>
            <a:r>
              <a:rPr lang="fr-CH" dirty="0" smtClean="0"/>
              <a:t>Modules sont optimisés en permanence, ou sont installés par après</a:t>
            </a:r>
          </a:p>
          <a:p>
            <a:pPr lvl="3">
              <a:defRPr/>
            </a:pPr>
            <a:endParaRPr lang="de-CH" dirty="0" smtClean="0"/>
          </a:p>
          <a:p>
            <a:pPr lvl="1">
              <a:defRPr/>
            </a:pPr>
            <a:r>
              <a:rPr lang="fr-FR" dirty="0" smtClean="0"/>
              <a:t>Standard SAP : 3 systèmes SAP</a:t>
            </a:r>
          </a:p>
          <a:p>
            <a:pPr lvl="2">
              <a:defRPr/>
            </a:pPr>
            <a:r>
              <a:rPr lang="fr-FR" dirty="0" smtClean="0"/>
              <a:t>DEV : Système de développement</a:t>
            </a:r>
          </a:p>
          <a:p>
            <a:pPr lvl="2">
              <a:defRPr/>
            </a:pPr>
            <a:r>
              <a:rPr lang="fr-FR" dirty="0" smtClean="0"/>
              <a:t>QAS : Système d'assurance qualité</a:t>
            </a:r>
          </a:p>
          <a:p>
            <a:pPr lvl="2">
              <a:defRPr/>
            </a:pPr>
            <a:r>
              <a:rPr lang="fr-FR" dirty="0" smtClean="0"/>
              <a:t>PRD : Système de production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61</a:t>
            </a:fld>
            <a:endParaRPr lang="fr-CH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Systèmes Standards SAP</a:t>
            </a:r>
            <a:endParaRPr lang="fr-CH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3372" y="3929066"/>
            <a:ext cx="4286280" cy="2616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Qu'est-ce qu'un ERP ?  SAP ?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Philosophie de SAP</a:t>
            </a:r>
          </a:p>
          <a:p>
            <a:r>
              <a:rPr lang="fr-CH" dirty="0" smtClean="0">
                <a:solidFill>
                  <a:schemeClr val="bg1">
                    <a:lumMod val="50000"/>
                  </a:schemeClr>
                </a:solidFill>
              </a:rPr>
              <a:t>SAP IDES</a:t>
            </a:r>
          </a:p>
          <a:p>
            <a:r>
              <a:rPr lang="fr-CH" dirty="0" smtClean="0"/>
              <a:t>Niveaux organisationnels</a:t>
            </a:r>
          </a:p>
          <a:p>
            <a:r>
              <a:rPr lang="fr-CH" dirty="0" smtClean="0"/>
              <a:t>Master Data</a:t>
            </a:r>
            <a:endParaRPr lang="fr-CH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CH" dirty="0" smtClean="0"/>
              <a:t>Systèmes Standards SAP</a:t>
            </a:r>
          </a:p>
          <a:p>
            <a:r>
              <a:rPr lang="fr-CH" b="1" u="sng" dirty="0" smtClean="0">
                <a:solidFill>
                  <a:srgbClr val="0070C0"/>
                </a:solidFill>
              </a:rPr>
              <a:t>Conclusion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Questions</a:t>
            </a:r>
          </a:p>
          <a:p>
            <a:r>
              <a:rPr lang="fr-CH" dirty="0" smtClean="0"/>
              <a:t>Discussion</a:t>
            </a:r>
          </a:p>
          <a:p>
            <a:r>
              <a:rPr lang="fr-CH" dirty="0" smtClean="0"/>
              <a:t>Contact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E1D0-6B21-4889-9511-78F236635347}" type="slidenum">
              <a:rPr lang="fr-CH" smtClean="0"/>
              <a:pPr/>
              <a:t>62</a:t>
            </a:fld>
            <a:endParaRPr lang="fr-CH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CH" dirty="0" smtClean="0"/>
              <a:t>Sommaire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ERP</a:t>
            </a:r>
            <a:r>
              <a:rPr lang="fr-CH" dirty="0" smtClean="0"/>
              <a:t> : </a:t>
            </a:r>
            <a:r>
              <a:rPr lang="fr-CH" dirty="0" smtClean="0">
                <a:solidFill>
                  <a:srgbClr val="00B050"/>
                </a:solidFill>
              </a:rPr>
              <a:t>Avantages</a:t>
            </a:r>
          </a:p>
          <a:p>
            <a:pPr lvl="3"/>
            <a:endParaRPr lang="fr-CH" dirty="0" smtClean="0"/>
          </a:p>
          <a:p>
            <a:pPr lvl="1">
              <a:defRPr/>
            </a:pPr>
            <a:r>
              <a:rPr lang="fr-FR" dirty="0" smtClean="0"/>
              <a:t>Accroître la flexibilité</a:t>
            </a:r>
          </a:p>
          <a:p>
            <a:pPr lvl="1">
              <a:defRPr/>
            </a:pPr>
            <a:r>
              <a:rPr lang="fr-FR" dirty="0" smtClean="0"/>
              <a:t>Réaction plus rapide aux besoins des clients</a:t>
            </a:r>
          </a:p>
          <a:p>
            <a:pPr lvl="2">
              <a:defRPr/>
            </a:pPr>
            <a:r>
              <a:rPr lang="fr-FR" dirty="0" smtClean="0"/>
              <a:t>Optimisation des processus</a:t>
            </a:r>
          </a:p>
          <a:p>
            <a:pPr lvl="1">
              <a:defRPr/>
            </a:pPr>
            <a:r>
              <a:rPr lang="fr-FR" dirty="0" smtClean="0"/>
              <a:t>Informations disponibles en ligne et en temps réel</a:t>
            </a:r>
          </a:p>
          <a:p>
            <a:pPr lvl="1">
              <a:defRPr/>
            </a:pPr>
            <a:r>
              <a:rPr lang="fr-FR" dirty="0" smtClean="0"/>
              <a:t>Source de données commune</a:t>
            </a:r>
          </a:p>
          <a:p>
            <a:pPr lvl="1">
              <a:defRPr/>
            </a:pPr>
            <a:r>
              <a:rPr lang="fr-FR" dirty="0" smtClean="0"/>
              <a:t>Base de données centralisée</a:t>
            </a:r>
          </a:p>
          <a:p>
            <a:pPr lvl="1">
              <a:defRPr/>
            </a:pPr>
            <a:r>
              <a:rPr lang="fr-FR" dirty="0" smtClean="0"/>
              <a:t>Capacité d'adaptation</a:t>
            </a:r>
          </a:p>
          <a:p>
            <a:pPr lvl="1">
              <a:defRPr/>
            </a:pPr>
            <a:r>
              <a:rPr lang="fr-FR" dirty="0" smtClean="0"/>
              <a:t>Extensible</a:t>
            </a:r>
          </a:p>
          <a:p>
            <a:pPr lvl="1">
              <a:defRPr/>
            </a:pPr>
            <a:r>
              <a:rPr lang="fr-FR" dirty="0" smtClean="0"/>
              <a:t>Flexibilité (modules)</a:t>
            </a:r>
            <a:endParaRPr lang="de-CH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7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Qu'est-ce qu'un ERP ?  SAP ?</a:t>
            </a:r>
            <a:endParaRPr lang="fr-CH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1825" y="3757613"/>
            <a:ext cx="13049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dirty="0" smtClean="0"/>
              <a:t>ERP</a:t>
            </a:r>
            <a:r>
              <a:rPr lang="fr-CH" dirty="0" smtClean="0"/>
              <a:t> : </a:t>
            </a:r>
            <a:r>
              <a:rPr lang="fr-CH" dirty="0" smtClean="0">
                <a:solidFill>
                  <a:srgbClr val="00B050"/>
                </a:solidFill>
              </a:rPr>
              <a:t>Inconvénients</a:t>
            </a:r>
          </a:p>
          <a:p>
            <a:pPr lvl="3"/>
            <a:endParaRPr lang="fr-CH" dirty="0" smtClean="0"/>
          </a:p>
          <a:p>
            <a:pPr lvl="1">
              <a:defRPr/>
            </a:pPr>
            <a:r>
              <a:rPr lang="fr-FR" dirty="0" smtClean="0"/>
              <a:t>Coûts élevés</a:t>
            </a:r>
          </a:p>
          <a:p>
            <a:pPr lvl="1">
              <a:defRPr/>
            </a:pPr>
            <a:r>
              <a:rPr lang="fr-FR" dirty="0" smtClean="0"/>
              <a:t>Risque de </a:t>
            </a:r>
            <a:r>
              <a:rPr lang="fr-FR" dirty="0" err="1" smtClean="0"/>
              <a:t>sous-utilisation</a:t>
            </a:r>
            <a:endParaRPr lang="fr-FR" dirty="0" smtClean="0"/>
          </a:p>
          <a:p>
            <a:pPr lvl="1">
              <a:defRPr/>
            </a:pPr>
            <a:r>
              <a:rPr lang="fr-FR" dirty="0" smtClean="0"/>
              <a:t>Acceptation / Formation des utilisateurs</a:t>
            </a:r>
          </a:p>
          <a:p>
            <a:pPr lvl="1">
              <a:defRPr/>
            </a:pPr>
            <a:r>
              <a:rPr lang="fr-FR" dirty="0" smtClean="0"/>
              <a:t>Rigidité du système</a:t>
            </a:r>
          </a:p>
          <a:p>
            <a:pPr lvl="1">
              <a:defRPr/>
            </a:pPr>
            <a:r>
              <a:rPr lang="fr-FR" dirty="0" smtClean="0"/>
              <a:t>Nécessité de connaître les processus de l'entreprise</a:t>
            </a:r>
          </a:p>
          <a:p>
            <a:pPr lvl="1">
              <a:defRPr/>
            </a:pPr>
            <a:r>
              <a:rPr lang="fr-FR" dirty="0" smtClean="0"/>
              <a:t>Maintenance et mise à jour du système</a:t>
            </a:r>
          </a:p>
          <a:p>
            <a:pPr lvl="1">
              <a:defRPr/>
            </a:pPr>
            <a:r>
              <a:rPr lang="fr-FR" dirty="0" smtClean="0"/>
              <a:t>Nécessité de modifier la structure organisationnelle de l'entreprise</a:t>
            </a:r>
          </a:p>
          <a:p>
            <a:pPr lvl="2">
              <a:defRPr/>
            </a:pPr>
            <a:r>
              <a:rPr lang="fr-FR" sz="1400" dirty="0" smtClean="0"/>
              <a:t>Super User, Key User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8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Qu'est-ce qu'un ERP ?  SAP ?</a:t>
            </a:r>
            <a:endParaRPr lang="fr-CH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18338" y="4562494"/>
            <a:ext cx="13049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H" u="sng" dirty="0" smtClean="0"/>
              <a:t>SAP</a:t>
            </a:r>
            <a:r>
              <a:rPr lang="fr-CH" dirty="0" smtClean="0"/>
              <a:t> : </a:t>
            </a:r>
            <a:r>
              <a:rPr lang="fr-CH" dirty="0" smtClean="0">
                <a:solidFill>
                  <a:srgbClr val="00B050"/>
                </a:solidFill>
              </a:rPr>
              <a:t>Définition</a:t>
            </a:r>
            <a:endParaRPr lang="fr-CH" dirty="0" smtClean="0"/>
          </a:p>
          <a:p>
            <a:pPr lvl="3"/>
            <a:endParaRPr lang="fr-CH" dirty="0" smtClean="0"/>
          </a:p>
          <a:p>
            <a:pPr lvl="1">
              <a:defRPr/>
            </a:pPr>
            <a:r>
              <a:rPr lang="fr-FR" dirty="0" smtClean="0"/>
              <a:t>SAP signifie </a:t>
            </a:r>
            <a:r>
              <a:rPr lang="fr-FR" b="1" dirty="0" smtClean="0">
                <a:solidFill>
                  <a:srgbClr val="00B050"/>
                </a:solidFill>
              </a:rPr>
              <a:t>S</a:t>
            </a:r>
            <a:r>
              <a:rPr lang="fr-FR" dirty="0" smtClean="0"/>
              <a:t>ystems </a:t>
            </a:r>
            <a:r>
              <a:rPr lang="fr-FR" b="1" dirty="0" smtClean="0">
                <a:solidFill>
                  <a:srgbClr val="00B050"/>
                </a:solidFill>
              </a:rPr>
              <a:t>A</a:t>
            </a:r>
            <a:r>
              <a:rPr lang="fr-FR" dirty="0" smtClean="0"/>
              <a:t>pplication </a:t>
            </a:r>
            <a:r>
              <a:rPr lang="fr-FR" b="1" dirty="0" err="1" smtClean="0">
                <a:solidFill>
                  <a:srgbClr val="00B050"/>
                </a:solidFill>
              </a:rPr>
              <a:t>P</a:t>
            </a:r>
            <a:r>
              <a:rPr lang="fr-FR" dirty="0" err="1" smtClean="0"/>
              <a:t>roducts</a:t>
            </a:r>
            <a:endParaRPr lang="fr-FR" dirty="0" smtClean="0"/>
          </a:p>
          <a:p>
            <a:pPr lvl="3">
              <a:defRPr/>
            </a:pPr>
            <a:endParaRPr lang="fr-FR" dirty="0" smtClean="0"/>
          </a:p>
          <a:p>
            <a:pPr lvl="1">
              <a:defRPr/>
            </a:pPr>
            <a:r>
              <a:rPr lang="fr-FR" dirty="0" smtClean="0"/>
              <a:t>SAP SA</a:t>
            </a:r>
          </a:p>
          <a:p>
            <a:pPr lvl="2">
              <a:defRPr/>
            </a:pPr>
            <a:r>
              <a:rPr lang="fr-FR" dirty="0" smtClean="0"/>
              <a:t>1</a:t>
            </a:r>
            <a:r>
              <a:rPr lang="fr-FR" baseline="30000" dirty="0" smtClean="0"/>
              <a:t>er</a:t>
            </a:r>
            <a:r>
              <a:rPr lang="fr-FR" dirty="0" smtClean="0"/>
              <a:t> fournisseur mondial de logiciels de gestion d'entreprise</a:t>
            </a:r>
          </a:p>
          <a:p>
            <a:pPr lvl="2">
              <a:defRPr/>
            </a:pPr>
            <a:r>
              <a:rPr lang="fr-FR" dirty="0" smtClean="0"/>
              <a:t>3</a:t>
            </a:r>
            <a:r>
              <a:rPr lang="fr-FR" baseline="30000" dirty="0" smtClean="0"/>
              <a:t>ème</a:t>
            </a:r>
            <a:r>
              <a:rPr lang="fr-FR" dirty="0" smtClean="0"/>
              <a:t> fournisseur mondial de logiciels</a:t>
            </a:r>
          </a:p>
          <a:p>
            <a:pPr lvl="3">
              <a:defRPr/>
            </a:pPr>
            <a:endParaRPr lang="fr-FR" dirty="0" smtClean="0"/>
          </a:p>
          <a:p>
            <a:pPr lvl="1">
              <a:tabLst>
                <a:tab pos="1343025" algn="l"/>
                <a:tab pos="1524000" algn="l"/>
              </a:tabLst>
              <a:defRPr/>
            </a:pPr>
            <a:r>
              <a:rPr lang="fr-FR" dirty="0" smtClean="0"/>
              <a:t>Histoire</a:t>
            </a:r>
          </a:p>
          <a:p>
            <a:pPr lvl="2">
              <a:tabLst>
                <a:tab pos="1616075" algn="l"/>
              </a:tabLst>
              <a:defRPr/>
            </a:pPr>
            <a:r>
              <a:rPr lang="fr-FR" dirty="0" smtClean="0"/>
              <a:t>1972 : Création par 5 anciens collaborateurs d'IBM</a:t>
            </a:r>
          </a:p>
          <a:p>
            <a:pPr lvl="2" algn="l">
              <a:tabLst>
                <a:tab pos="1616075" algn="l"/>
              </a:tabLst>
              <a:defRPr/>
            </a:pPr>
            <a:r>
              <a:rPr lang="fr-FR" dirty="0" smtClean="0"/>
              <a:t>1976 : Déménagement de Mannheim à </a:t>
            </a:r>
            <a:r>
              <a:rPr lang="fr-FR" dirty="0" err="1" smtClean="0"/>
              <a:t>Walldorf</a:t>
            </a:r>
            <a:endParaRPr lang="fr-FR" dirty="0" smtClean="0"/>
          </a:p>
          <a:p>
            <a:pPr lvl="3" algn="l">
              <a:tabLst>
                <a:tab pos="1616075" algn="l"/>
              </a:tabLst>
              <a:defRPr/>
            </a:pPr>
            <a:r>
              <a:rPr lang="fr-CH" dirty="0" smtClean="0"/>
              <a:t>Où se situe aujourd'hui le siège central de l'entreprise, création de la </a:t>
            </a:r>
            <a:r>
              <a:rPr lang="fr-CH" dirty="0" err="1" smtClean="0"/>
              <a:t>GmbH</a:t>
            </a:r>
            <a:endParaRPr lang="fr-CH" dirty="0" smtClean="0"/>
          </a:p>
          <a:p>
            <a:pPr lvl="2">
              <a:tabLst>
                <a:tab pos="1616075" algn="l"/>
              </a:tabLst>
              <a:defRPr/>
            </a:pPr>
            <a:r>
              <a:rPr lang="fr-FR" dirty="0" smtClean="0"/>
              <a:t>1981 : SAP R/2 Release</a:t>
            </a:r>
          </a:p>
          <a:p>
            <a:pPr lvl="3">
              <a:tabLst>
                <a:tab pos="1701800" algn="l"/>
              </a:tabLst>
              <a:defRPr/>
            </a:pPr>
            <a:r>
              <a:rPr lang="fr-FR" dirty="0" smtClean="0"/>
              <a:t>Stabilité</a:t>
            </a:r>
          </a:p>
          <a:p>
            <a:pPr lvl="3">
              <a:tabLst>
                <a:tab pos="1701800" algn="l"/>
              </a:tabLst>
              <a:defRPr/>
            </a:pPr>
            <a:r>
              <a:rPr lang="fr-FR" dirty="0" smtClean="0"/>
              <a:t>Multilingue </a:t>
            </a:r>
          </a:p>
          <a:p>
            <a:pPr lvl="2">
              <a:tabLst>
                <a:tab pos="1616075" algn="l"/>
              </a:tabLst>
              <a:defRPr/>
            </a:pPr>
            <a:r>
              <a:rPr lang="fr-FR" dirty="0" smtClean="0"/>
              <a:t>Dès années 90, SAP R/3 avec 100 millions de chiffre d'affaires</a:t>
            </a:r>
          </a:p>
          <a:p>
            <a:pPr lvl="3">
              <a:tabLst>
                <a:tab pos="1701800" algn="l"/>
              </a:tabLst>
              <a:defRPr/>
            </a:pPr>
            <a:r>
              <a:rPr lang="fr-FR" dirty="0" smtClean="0"/>
              <a:t>Actuellement : Suite SAP </a:t>
            </a:r>
            <a:r>
              <a:rPr lang="fr-FR" dirty="0" err="1" smtClean="0"/>
              <a:t>NetWeaver</a:t>
            </a:r>
            <a:r>
              <a:rPr lang="fr-FR" dirty="0" smtClean="0"/>
              <a:t> (SAP ECC 6.0)</a:t>
            </a:r>
          </a:p>
          <a:p>
            <a:pPr lvl="2">
              <a:tabLst>
                <a:tab pos="1701800" algn="l"/>
              </a:tabLst>
              <a:defRPr/>
            </a:pPr>
            <a:r>
              <a:rPr lang="fr-FR" dirty="0" smtClean="0"/>
              <a:t>Aujourd'hui, SAP c'est : </a:t>
            </a:r>
          </a:p>
          <a:p>
            <a:pPr lvl="3">
              <a:tabLst>
                <a:tab pos="1701800" algn="l"/>
              </a:tabLst>
              <a:defRPr/>
            </a:pPr>
            <a:r>
              <a:rPr lang="fr-FR" dirty="0" smtClean="0"/>
              <a:t>34'000 collaborateurs dans plus de 50 pays</a:t>
            </a:r>
          </a:p>
          <a:p>
            <a:pPr lvl="3">
              <a:tabLst>
                <a:tab pos="1701800" algn="l"/>
              </a:tabLst>
              <a:defRPr/>
            </a:pPr>
            <a:r>
              <a:rPr lang="fr-FR" dirty="0" smtClean="0"/>
              <a:t>Chiffre d'affaire de 9,6 milliard € (2006)</a:t>
            </a:r>
            <a:endParaRPr lang="fr-FR" sz="1100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1695-9A20-4ABF-B09F-F410403341A1}" type="slidenum">
              <a:rPr lang="fr-CH" smtClean="0"/>
              <a:pPr/>
              <a:t>9</a:t>
            </a:fld>
            <a:endParaRPr lang="fr-CH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Qu'est-ce qu'un ERP ?  SAP ?</a:t>
            </a:r>
            <a:endParaRPr lang="fr-CH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2264" y="1757359"/>
            <a:ext cx="20955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Template_ACC_V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>
            <a:alpha val="20000"/>
          </a:srgbClr>
        </a:solidFill>
        <a:ln w="28575">
          <a:solidFill>
            <a:srgbClr val="FF0000"/>
          </a:solidFill>
        </a:ln>
      </a:spPr>
      <a:bodyPr rtlCol="0" anchor="ctr"/>
      <a:lstStyle>
        <a:defPPr algn="ctr"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chemeClr val="bg1"/>
        </a:solidFill>
      </a:spPr>
      <a:bodyPr/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800" b="1" i="0" u="none" strike="noStrike" kern="1200" cap="none" spc="0" normalizeH="0" baseline="0" noProof="0" dirty="0" smtClean="0">
            <a:ln>
              <a:noFill/>
            </a:ln>
            <a:solidFill>
              <a:schemeClr val="accent6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Template_ACC_V4</Template>
  <TotalTime>1</TotalTime>
  <Words>2907</Words>
  <Application>Microsoft Office PowerPoint</Application>
  <PresentationFormat>Affichage à l'écran (4:3)</PresentationFormat>
  <Paragraphs>1124</Paragraphs>
  <Slides>62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62</vt:i4>
      </vt:variant>
    </vt:vector>
  </HeadingPairs>
  <TitlesOfParts>
    <vt:vector size="63" baseType="lpstr">
      <vt:lpstr>Template_ACC_V4</vt:lpstr>
      <vt:lpstr>SAP Basis</vt:lpstr>
      <vt:lpstr>SAP Basis</vt:lpstr>
      <vt:lpstr>Sommaire</vt:lpstr>
      <vt:lpstr>Sommaire</vt:lpstr>
      <vt:lpstr>Qu'est-ce qu'un ERP ?  SAP ?</vt:lpstr>
      <vt:lpstr>Qu'est-ce qu'un ERP ?  SAP ?</vt:lpstr>
      <vt:lpstr>Qu'est-ce qu'un ERP ?  SAP ?</vt:lpstr>
      <vt:lpstr>Qu'est-ce qu'un ERP ?  SAP ?</vt:lpstr>
      <vt:lpstr>Qu'est-ce qu'un ERP ?  SAP ?</vt:lpstr>
      <vt:lpstr>Qu'est-ce qu'un ERP ?  SAP ?</vt:lpstr>
      <vt:lpstr>Sommaire</vt:lpstr>
      <vt:lpstr>Philosophie de SAP</vt:lpstr>
      <vt:lpstr>Philosophie de SAP</vt:lpstr>
      <vt:lpstr>Philosophie de SAP</vt:lpstr>
      <vt:lpstr>Philosophie de SAP</vt:lpstr>
      <vt:lpstr>Produits SAP</vt:lpstr>
      <vt:lpstr>Philosophie de SAP</vt:lpstr>
      <vt:lpstr>Philosophie de SAP</vt:lpstr>
      <vt:lpstr>Philosophie de SAP</vt:lpstr>
      <vt:lpstr>Philosophie de SAP</vt:lpstr>
      <vt:lpstr>Philosophie de SAP</vt:lpstr>
      <vt:lpstr>Sommaire</vt:lpstr>
      <vt:lpstr>SAP IDES</vt:lpstr>
      <vt:lpstr>SAP IDES</vt:lpstr>
      <vt:lpstr>SAP IDES</vt:lpstr>
      <vt:lpstr>SAP IDES</vt:lpstr>
      <vt:lpstr>SAP IDES</vt:lpstr>
      <vt:lpstr>IDES Enterprise Structures</vt:lpstr>
      <vt:lpstr>IDES Enterprise Structures</vt:lpstr>
      <vt:lpstr>IDES Enterprise Structures</vt:lpstr>
      <vt:lpstr>IDES Enterprise Structures</vt:lpstr>
      <vt:lpstr>IDES Enterprise Structures</vt:lpstr>
      <vt:lpstr>IDES Enterprise Structures</vt:lpstr>
      <vt:lpstr>IDES Enterprise Structures</vt:lpstr>
      <vt:lpstr>IDES Enterprise Structures</vt:lpstr>
      <vt:lpstr>IDES Enterprise Structures</vt:lpstr>
      <vt:lpstr>IDES Enterprise Structures</vt:lpstr>
      <vt:lpstr>Sommaire</vt:lpstr>
      <vt:lpstr>Niveaux organisationnels</vt:lpstr>
      <vt:lpstr>Niveaux organisationnels</vt:lpstr>
      <vt:lpstr>Niveaux organisationnels</vt:lpstr>
      <vt:lpstr>Niveaux organisationnels</vt:lpstr>
      <vt:lpstr>Niveaux organisationnels</vt:lpstr>
      <vt:lpstr>Niveaux organisationnels</vt:lpstr>
      <vt:lpstr>Niveaux organisationnels</vt:lpstr>
      <vt:lpstr>Niveaux organisationnels</vt:lpstr>
      <vt:lpstr>Niveaux organisationnels</vt:lpstr>
      <vt:lpstr>Niveaux organisationnels</vt:lpstr>
      <vt:lpstr>Niveaux organisationnels</vt:lpstr>
      <vt:lpstr>Niveaux organisationnels</vt:lpstr>
      <vt:lpstr>Niveaux organisationnels</vt:lpstr>
      <vt:lpstr>Sommaire</vt:lpstr>
      <vt:lpstr>Master data</vt:lpstr>
      <vt:lpstr>Master data</vt:lpstr>
      <vt:lpstr>Master data</vt:lpstr>
      <vt:lpstr>Master data</vt:lpstr>
      <vt:lpstr>Master data</vt:lpstr>
      <vt:lpstr>Master data</vt:lpstr>
      <vt:lpstr>Master data</vt:lpstr>
      <vt:lpstr>Sommaire</vt:lpstr>
      <vt:lpstr>Systèmes Standards SAP</vt:lpstr>
      <vt:lpstr>Sommaire</vt:lpstr>
    </vt:vector>
  </TitlesOfParts>
  <Company>HES-SO Valais // Valais - Wallis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mod</dc:creator>
  <cp:lastModifiedBy>QUESNOT, Mickael</cp:lastModifiedBy>
  <cp:revision>18</cp:revision>
  <dcterms:created xsi:type="dcterms:W3CDTF">2010-12-20T13:30:42Z</dcterms:created>
  <dcterms:modified xsi:type="dcterms:W3CDTF">2013-04-19T08:09:41Z</dcterms:modified>
</cp:coreProperties>
</file>