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7"/>
  </p:notesMasterIdLst>
  <p:sldIdLst>
    <p:sldId id="256" r:id="rId2"/>
    <p:sldId id="318" r:id="rId3"/>
    <p:sldId id="315" r:id="rId4"/>
    <p:sldId id="316" r:id="rId5"/>
    <p:sldId id="317" r:id="rId6"/>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latin typeface="Arial" charset="0"/>
              </a:defRPr>
            </a:lvl1pPr>
          </a:lstStyle>
          <a:p>
            <a:pPr>
              <a:defRPr/>
            </a:pPr>
            <a:endParaRPr lang="fr-FR"/>
          </a:p>
        </p:txBody>
      </p:sp>
      <p:sp>
        <p:nvSpPr>
          <p:cNvPr id="819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latin typeface="Arial" charset="0"/>
              </a:defRPr>
            </a:lvl1pPr>
          </a:lstStyle>
          <a:p>
            <a:pPr>
              <a:defRPr/>
            </a:pPr>
            <a:endParaRPr lang="fr-FR"/>
          </a:p>
        </p:txBody>
      </p:sp>
      <p:sp>
        <p:nvSpPr>
          <p:cNvPr id="53252"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latin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latin typeface="Arial" charset="0"/>
              </a:defRPr>
            </a:lvl1pPr>
          </a:lstStyle>
          <a:p>
            <a:pPr>
              <a:defRPr/>
            </a:pPr>
            <a:fld id="{BCA56825-78FB-4D6C-B8AC-71117877B2CB}" type="slidenum">
              <a:rPr lang="fr-FR"/>
              <a:pPr>
                <a:defRPr/>
              </a:pPr>
              <a:t>‹N°›</a:t>
            </a:fld>
            <a:endParaRPr lang="fr-FR"/>
          </a:p>
        </p:txBody>
      </p:sp>
    </p:spTree>
    <p:extLst>
      <p:ext uri="{BB962C8B-B14F-4D97-AF65-F5344CB8AC3E}">
        <p14:creationId xmlns:p14="http://schemas.microsoft.com/office/powerpoint/2010/main" val="10815637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fr-FR" sz="2400">
              <a:latin typeface="Times New Roman" pitchFamily="18" charset="0"/>
            </a:endParaRPr>
          </a:p>
        </p:txBody>
      </p:sp>
      <p:sp>
        <p:nvSpPr>
          <p:cNvPr id="5122" name="Rectangle 2"/>
          <p:cNvSpPr>
            <a:spLocks noGrp="1" noChangeArrowheads="1"/>
          </p:cNvSpPr>
          <p:nvPr>
            <p:ph type="ctrTitle"/>
          </p:nvPr>
        </p:nvSpPr>
        <p:spPr>
          <a:xfrm>
            <a:off x="685800" y="990600"/>
            <a:ext cx="7772400" cy="1371600"/>
          </a:xfrm>
          <a:ln>
            <a:noFill/>
          </a:ln>
        </p:spPr>
        <p:txBody>
          <a:bodyPr/>
          <a:lstStyle>
            <a:lvl1pPr>
              <a:defRPr sz="2400"/>
            </a:lvl1pPr>
          </a:lstStyle>
          <a:p>
            <a:r>
              <a:rPr lang="fr-FR"/>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p:spPr>
        <p:txBody>
          <a:bodyPr/>
          <a:lstStyle>
            <a:lvl1pPr marL="0" indent="0">
              <a:buFont typeface="Wingdings" pitchFamily="2" charset="2"/>
              <a:buNone/>
              <a:defRPr sz="11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23CCD78A-81E3-44AC-83A1-F8E0CEBFE74B}" type="datetime1">
              <a:rPr lang="fr-FR" smtClean="0"/>
              <a:t>04/01/2013</a:t>
            </a:fld>
            <a:endParaRPr lang="fr-FR"/>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r>
              <a:rPr lang="fr-FR" smtClean="0"/>
              <a:t>Sharesap.com®. Copyright©. Tous droits réservés. Par Mickael QUESNOT, Consultant SAP</a:t>
            </a:r>
            <a:endParaRPr lang="fr-FR"/>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3E601E66-F30E-484B-94D2-69CF6A709A52}" type="slidenum">
              <a:rPr lang="fr-FR"/>
              <a:pPr>
                <a:defRPr/>
              </a:pPr>
              <a:t>‹N°›</a:t>
            </a:fld>
            <a:endParaRPr lang="fr-FR"/>
          </a:p>
        </p:txBody>
      </p:sp>
    </p:spTree>
    <p:extLst>
      <p:ext uri="{BB962C8B-B14F-4D97-AF65-F5344CB8AC3E}">
        <p14:creationId xmlns:p14="http://schemas.microsoft.com/office/powerpoint/2010/main" val="1831947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722BC908-66D3-47DB-905E-F12336C28B5D}"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F1ABB25-4133-495C-9ABE-BF50AE52D14A}" type="slidenum">
              <a:rPr lang="fr-FR"/>
              <a:pPr>
                <a:defRPr/>
              </a:pPr>
              <a:t>‹N°›</a:t>
            </a:fld>
            <a:endParaRPr lang="fr-FR"/>
          </a:p>
        </p:txBody>
      </p:sp>
    </p:spTree>
    <p:extLst>
      <p:ext uri="{BB962C8B-B14F-4D97-AF65-F5344CB8AC3E}">
        <p14:creationId xmlns:p14="http://schemas.microsoft.com/office/powerpoint/2010/main" val="1535605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5CEAF5D1-42F6-45EB-A3EC-CC663437FAD3}"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D7B402A-2C4B-4336-A26B-DF654FDD937A}" type="slidenum">
              <a:rPr lang="fr-FR"/>
              <a:pPr>
                <a:defRPr/>
              </a:pPr>
              <a:t>‹N°›</a:t>
            </a:fld>
            <a:endParaRPr lang="fr-FR"/>
          </a:p>
        </p:txBody>
      </p:sp>
    </p:spTree>
    <p:extLst>
      <p:ext uri="{BB962C8B-B14F-4D97-AF65-F5344CB8AC3E}">
        <p14:creationId xmlns:p14="http://schemas.microsoft.com/office/powerpoint/2010/main" val="410099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A9EC670C-5B66-4D12-8029-4A078AEC2168}"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FA99A84B-D33E-45DF-B709-C3898047BE39}" type="slidenum">
              <a:rPr lang="fr-FR"/>
              <a:pPr>
                <a:defRPr/>
              </a:pPr>
              <a:t>‹N°›</a:t>
            </a:fld>
            <a:endParaRPr lang="fr-FR"/>
          </a:p>
        </p:txBody>
      </p:sp>
    </p:spTree>
    <p:extLst>
      <p:ext uri="{BB962C8B-B14F-4D97-AF65-F5344CB8AC3E}">
        <p14:creationId xmlns:p14="http://schemas.microsoft.com/office/powerpoint/2010/main" val="1585983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pPr>
              <a:defRPr/>
            </a:pPr>
            <a:fld id="{73A401ED-DC42-4005-B9B8-E4E045FB50CB}"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AF83A536-6189-4861-AD0E-30B8EC2F1946}" type="slidenum">
              <a:rPr lang="fr-FR"/>
              <a:pPr>
                <a:defRPr/>
              </a:pPr>
              <a:t>‹N°›</a:t>
            </a:fld>
            <a:endParaRPr lang="fr-FR"/>
          </a:p>
        </p:txBody>
      </p:sp>
    </p:spTree>
    <p:extLst>
      <p:ext uri="{BB962C8B-B14F-4D97-AF65-F5344CB8AC3E}">
        <p14:creationId xmlns:p14="http://schemas.microsoft.com/office/powerpoint/2010/main" val="399513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pPr>
              <a:defRPr/>
            </a:pPr>
            <a:fld id="{A5C284A0-FB47-447A-9FCE-55B8F940DE1C}"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53558EB0-F864-4D8A-9E6A-67E462786CD6}" type="slidenum">
              <a:rPr lang="fr-FR"/>
              <a:pPr>
                <a:defRPr/>
              </a:pPr>
              <a:t>‹N°›</a:t>
            </a:fld>
            <a:endParaRPr lang="fr-FR"/>
          </a:p>
        </p:txBody>
      </p:sp>
    </p:spTree>
    <p:extLst>
      <p:ext uri="{BB962C8B-B14F-4D97-AF65-F5344CB8AC3E}">
        <p14:creationId xmlns:p14="http://schemas.microsoft.com/office/powerpoint/2010/main" val="88140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pPr>
              <a:defRPr/>
            </a:pPr>
            <a:fld id="{81920796-5C69-49A3-8674-0ABEB460C9DE}" type="datetime1">
              <a:rPr lang="fr-FR" smtClean="0"/>
              <a:t>04/01/2013</a:t>
            </a:fld>
            <a:endParaRPr lang="fr-FR"/>
          </a:p>
        </p:txBody>
      </p:sp>
      <p:sp>
        <p:nvSpPr>
          <p:cNvPr id="8"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9" name="Rectangle 8"/>
          <p:cNvSpPr>
            <a:spLocks noGrp="1" noChangeArrowheads="1"/>
          </p:cNvSpPr>
          <p:nvPr>
            <p:ph type="sldNum" sz="quarter" idx="12"/>
          </p:nvPr>
        </p:nvSpPr>
        <p:spPr>
          <a:ln/>
        </p:spPr>
        <p:txBody>
          <a:bodyPr/>
          <a:lstStyle>
            <a:lvl1pPr>
              <a:defRPr/>
            </a:lvl1pPr>
          </a:lstStyle>
          <a:p>
            <a:pPr>
              <a:defRPr/>
            </a:pPr>
            <a:fld id="{F2AD8F73-8B14-45EB-BD26-1DD0C9DE7FE7}" type="slidenum">
              <a:rPr lang="fr-FR"/>
              <a:pPr>
                <a:defRPr/>
              </a:pPr>
              <a:t>‹N°›</a:t>
            </a:fld>
            <a:endParaRPr lang="fr-FR"/>
          </a:p>
        </p:txBody>
      </p:sp>
    </p:spTree>
    <p:extLst>
      <p:ext uri="{BB962C8B-B14F-4D97-AF65-F5344CB8AC3E}">
        <p14:creationId xmlns:p14="http://schemas.microsoft.com/office/powerpoint/2010/main" val="3115010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pPr>
              <a:defRPr/>
            </a:pPr>
            <a:fld id="{ED116A04-E5BF-4C8A-9E0B-524982CCB45E}" type="datetime1">
              <a:rPr lang="fr-FR" smtClean="0"/>
              <a:t>04/01/2013</a:t>
            </a:fld>
            <a:endParaRPr lang="fr-FR"/>
          </a:p>
        </p:txBody>
      </p:sp>
      <p:sp>
        <p:nvSpPr>
          <p:cNvPr id="4"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5" name="Rectangle 8"/>
          <p:cNvSpPr>
            <a:spLocks noGrp="1" noChangeArrowheads="1"/>
          </p:cNvSpPr>
          <p:nvPr>
            <p:ph type="sldNum" sz="quarter" idx="12"/>
          </p:nvPr>
        </p:nvSpPr>
        <p:spPr>
          <a:ln/>
        </p:spPr>
        <p:txBody>
          <a:bodyPr/>
          <a:lstStyle>
            <a:lvl1pPr>
              <a:defRPr/>
            </a:lvl1pPr>
          </a:lstStyle>
          <a:p>
            <a:pPr>
              <a:defRPr/>
            </a:pPr>
            <a:fld id="{F1D97C42-ECED-4C8C-9B57-DF6E93E349B0}" type="slidenum">
              <a:rPr lang="fr-FR"/>
              <a:pPr>
                <a:defRPr/>
              </a:pPr>
              <a:t>‹N°›</a:t>
            </a:fld>
            <a:endParaRPr lang="fr-FR"/>
          </a:p>
        </p:txBody>
      </p:sp>
    </p:spTree>
    <p:extLst>
      <p:ext uri="{BB962C8B-B14F-4D97-AF65-F5344CB8AC3E}">
        <p14:creationId xmlns:p14="http://schemas.microsoft.com/office/powerpoint/2010/main" val="3883480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36A7AD46-AD46-4B03-881C-4748B172D75F}" type="datetime1">
              <a:rPr lang="fr-FR" smtClean="0"/>
              <a:t>04/01/2013</a:t>
            </a:fld>
            <a:endParaRPr lang="fr-FR"/>
          </a:p>
        </p:txBody>
      </p:sp>
      <p:sp>
        <p:nvSpPr>
          <p:cNvPr id="3"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4" name="Rectangle 8"/>
          <p:cNvSpPr>
            <a:spLocks noGrp="1" noChangeArrowheads="1"/>
          </p:cNvSpPr>
          <p:nvPr>
            <p:ph type="sldNum" sz="quarter" idx="12"/>
          </p:nvPr>
        </p:nvSpPr>
        <p:spPr>
          <a:ln/>
        </p:spPr>
        <p:txBody>
          <a:bodyPr/>
          <a:lstStyle>
            <a:lvl1pPr>
              <a:defRPr/>
            </a:lvl1pPr>
          </a:lstStyle>
          <a:p>
            <a:pPr>
              <a:defRPr/>
            </a:pPr>
            <a:fld id="{7EC7E04A-9E19-4853-ADB3-2958EB9B512A}" type="slidenum">
              <a:rPr lang="fr-FR"/>
              <a:pPr>
                <a:defRPr/>
              </a:pPr>
              <a:t>‹N°›</a:t>
            </a:fld>
            <a:endParaRPr lang="fr-FR"/>
          </a:p>
        </p:txBody>
      </p:sp>
    </p:spTree>
    <p:extLst>
      <p:ext uri="{BB962C8B-B14F-4D97-AF65-F5344CB8AC3E}">
        <p14:creationId xmlns:p14="http://schemas.microsoft.com/office/powerpoint/2010/main" val="1537162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1B7F5411-1B92-44AE-A110-1E071CE053EC}"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95B55207-DD88-4623-AB30-9E0265C425CC}" type="slidenum">
              <a:rPr lang="fr-FR"/>
              <a:pPr>
                <a:defRPr/>
              </a:pPr>
              <a:t>‹N°›</a:t>
            </a:fld>
            <a:endParaRPr lang="fr-FR"/>
          </a:p>
        </p:txBody>
      </p:sp>
    </p:spTree>
    <p:extLst>
      <p:ext uri="{BB962C8B-B14F-4D97-AF65-F5344CB8AC3E}">
        <p14:creationId xmlns:p14="http://schemas.microsoft.com/office/powerpoint/2010/main" val="3132007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0B206868-7156-4236-98FB-D5FAE106F503}"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051B967A-8366-4A13-9C85-BEFF05CDFE43}" type="slidenum">
              <a:rPr lang="fr-FR"/>
              <a:pPr>
                <a:defRPr/>
              </a:pPr>
              <a:t>‹N°›</a:t>
            </a:fld>
            <a:endParaRPr lang="fr-FR"/>
          </a:p>
        </p:txBody>
      </p:sp>
    </p:spTree>
    <p:extLst>
      <p:ext uri="{BB962C8B-B14F-4D97-AF65-F5344CB8AC3E}">
        <p14:creationId xmlns:p14="http://schemas.microsoft.com/office/powerpoint/2010/main" val="307672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fld id="{B6DE798D-E51E-404B-A667-33F25B22CBE1}" type="datetime1">
              <a:rPr lang="fr-FR" smtClean="0"/>
              <a:t>04/01/2013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pPr>
              <a:defRPr/>
            </a:pPr>
            <a:r>
              <a:rPr lang="fr-FR" smtClean="0"/>
              <a:t>Sharesap.com®. Copyright©. Tous droits réservés. Par Mickael QUESNOT, Consultant SAP</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8B40C000-96C5-41EB-A91E-F4DE3948EA00}"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p:txStyles>
    <p:titleStyle>
      <a:lvl1pPr algn="l" rtl="0" eaLnBrk="0" fontAlgn="base" hangingPunct="0">
        <a:spcBef>
          <a:spcPct val="0"/>
        </a:spcBef>
        <a:spcAft>
          <a:spcPct val="0"/>
        </a:spcAft>
        <a:defRPr sz="1600">
          <a:solidFill>
            <a:schemeClr val="tx2"/>
          </a:solidFill>
          <a:latin typeface="+mj-lt"/>
          <a:ea typeface="+mj-ea"/>
          <a:cs typeface="+mj-cs"/>
        </a:defRPr>
      </a:lvl1pPr>
      <a:lvl2pPr algn="l" rtl="0" eaLnBrk="0" fontAlgn="base" hangingPunct="0">
        <a:spcBef>
          <a:spcPct val="0"/>
        </a:spcBef>
        <a:spcAft>
          <a:spcPct val="0"/>
        </a:spcAft>
        <a:defRPr sz="1600">
          <a:solidFill>
            <a:schemeClr val="tx2"/>
          </a:solidFill>
          <a:latin typeface="Verdana" pitchFamily="34" charset="0"/>
          <a:cs typeface="Arial" charset="0"/>
        </a:defRPr>
      </a:lvl2pPr>
      <a:lvl3pPr algn="l" rtl="0" eaLnBrk="0" fontAlgn="base" hangingPunct="0">
        <a:spcBef>
          <a:spcPct val="0"/>
        </a:spcBef>
        <a:spcAft>
          <a:spcPct val="0"/>
        </a:spcAft>
        <a:defRPr sz="1600">
          <a:solidFill>
            <a:schemeClr val="tx2"/>
          </a:solidFill>
          <a:latin typeface="Verdana" pitchFamily="34" charset="0"/>
          <a:cs typeface="Arial" charset="0"/>
        </a:defRPr>
      </a:lvl3pPr>
      <a:lvl4pPr algn="l" rtl="0" eaLnBrk="0" fontAlgn="base" hangingPunct="0">
        <a:spcBef>
          <a:spcPct val="0"/>
        </a:spcBef>
        <a:spcAft>
          <a:spcPct val="0"/>
        </a:spcAft>
        <a:defRPr sz="1600">
          <a:solidFill>
            <a:schemeClr val="tx2"/>
          </a:solidFill>
          <a:latin typeface="Verdana" pitchFamily="34" charset="0"/>
          <a:cs typeface="Arial" charset="0"/>
        </a:defRPr>
      </a:lvl4pPr>
      <a:lvl5pPr algn="l" rtl="0" eaLnBrk="0" fontAlgn="base" hangingPunct="0">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16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extLs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fr-FR" dirty="0" smtClean="0"/>
              <a:t>Guide fonctionnel SAP ECC 6.0 par Mickael QUESNOT ©</a:t>
            </a:r>
            <a:br>
              <a:rPr lang="fr-FR" dirty="0" smtClean="0"/>
            </a:br>
            <a:r>
              <a:rPr lang="fr-FR" dirty="0" smtClean="0"/>
              <a:t/>
            </a:r>
            <a:br>
              <a:rPr lang="fr-FR" dirty="0" smtClean="0"/>
            </a:br>
            <a:r>
              <a:rPr lang="fr-FR" b="1" dirty="0"/>
              <a:t>Modification du type de document de vente</a:t>
            </a:r>
            <a:r>
              <a:rPr lang="fr-FR" dirty="0"/>
              <a:t> </a:t>
            </a:r>
            <a:endParaRPr lang="fr-FR" dirty="0" smtClean="0"/>
          </a:p>
        </p:txBody>
      </p:sp>
      <p:sp>
        <p:nvSpPr>
          <p:cNvPr id="3075" name="Rectangle 3"/>
          <p:cNvSpPr>
            <a:spLocks noGrp="1" noChangeArrowheads="1"/>
          </p:cNvSpPr>
          <p:nvPr>
            <p:ph type="subTitle" idx="1"/>
          </p:nvPr>
        </p:nvSpPr>
        <p:spPr>
          <a:extLs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fr-FR" sz="1800" smtClean="0"/>
              <a:t>Vente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414210E3-02AB-4A28-AFD2-E530569E06F3}" type="datetime1">
              <a:rPr lang="fr-FR" smtClean="0"/>
              <a:t>04/01/2013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lnSpcReduction="1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t>quesnot@sharesap.com.</a:t>
            </a:r>
          </a:p>
          <a:p>
            <a:pPr>
              <a:defRPr/>
            </a:pPr>
            <a:endParaRPr lang="fr-FR" dirty="0" smtClean="0"/>
          </a:p>
        </p:txBody>
      </p:sp>
    </p:spTree>
    <p:extLst>
      <p:ext uri="{BB962C8B-B14F-4D97-AF65-F5344CB8AC3E}">
        <p14:creationId xmlns:p14="http://schemas.microsoft.com/office/powerpoint/2010/main" val="2187226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0C851995-4610-4931-B69C-80D45A600893}" type="datetime1">
              <a:rPr lang="fr-FR" smtClean="0"/>
              <a:t>04/01/2013</a:t>
            </a:fld>
            <a:endParaRPr lang="fr-FR" smtClean="0"/>
          </a:p>
        </p:txBody>
      </p:sp>
      <p:sp>
        <p:nvSpPr>
          <p:cNvPr id="49155"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49156"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EB0D31CA-57D4-4D5F-86B4-A1CC929133B5}" type="slidenum">
              <a:rPr lang="fr-FR" smtClean="0"/>
              <a:pPr eaLnBrk="1" hangingPunct="1"/>
              <a:t>3</a:t>
            </a:fld>
            <a:endParaRPr lang="fr-FR" smtClean="0"/>
          </a:p>
        </p:txBody>
      </p:sp>
      <p:sp>
        <p:nvSpPr>
          <p:cNvPr id="49157" name="Rectangle 2"/>
          <p:cNvSpPr>
            <a:spLocks noGrp="1" noChangeArrowheads="1"/>
          </p:cNvSpPr>
          <p:nvPr>
            <p:ph type="title"/>
          </p:nvPr>
        </p:nvSpPr>
        <p:spPr>
          <a:xfrm>
            <a:off x="0" y="0"/>
            <a:ext cx="9144000" cy="596900"/>
          </a:xfrm>
        </p:spPr>
        <p:txBody>
          <a:bodyPr/>
          <a:lstStyle/>
          <a:p>
            <a:pPr eaLnBrk="1" hangingPunct="1"/>
            <a:r>
              <a:rPr lang="fr-FR" sz="2400" b="1" dirty="0" smtClean="0"/>
              <a:t>Modification du type de document de vente</a:t>
            </a:r>
            <a:r>
              <a:rPr lang="fr-FR" sz="2400" dirty="0" smtClean="0"/>
              <a:t> </a:t>
            </a:r>
          </a:p>
        </p:txBody>
      </p:sp>
      <p:sp>
        <p:nvSpPr>
          <p:cNvPr id="49158" name="Rectangle 3"/>
          <p:cNvSpPr>
            <a:spLocks noGrp="1" noChangeArrowheads="1"/>
          </p:cNvSpPr>
          <p:nvPr>
            <p:ph type="body" idx="1"/>
          </p:nvPr>
        </p:nvSpPr>
        <p:spPr>
          <a:xfrm>
            <a:off x="165100" y="1206500"/>
            <a:ext cx="8826500" cy="4902200"/>
          </a:xfrm>
        </p:spPr>
        <p:txBody>
          <a:bodyPr/>
          <a:lstStyle/>
          <a:p>
            <a:pPr eaLnBrk="1" hangingPunct="1">
              <a:lnSpc>
                <a:spcPct val="90000"/>
              </a:lnSpc>
            </a:pPr>
            <a:endParaRPr lang="fr-FR" b="1" smtClean="0"/>
          </a:p>
          <a:p>
            <a:pPr eaLnBrk="1" hangingPunct="1">
              <a:lnSpc>
                <a:spcPct val="90000"/>
              </a:lnSpc>
            </a:pPr>
            <a:r>
              <a:rPr lang="fr-FR" b="1" smtClean="0"/>
              <a:t>Utilisation</a:t>
            </a:r>
          </a:p>
          <a:p>
            <a:pPr eaLnBrk="1" hangingPunct="1">
              <a:lnSpc>
                <a:spcPct val="90000"/>
              </a:lnSpc>
            </a:pPr>
            <a:endParaRPr lang="fr-FR" smtClean="0"/>
          </a:p>
          <a:p>
            <a:pPr eaLnBrk="1" hangingPunct="1">
              <a:lnSpc>
                <a:spcPct val="90000"/>
              </a:lnSpc>
              <a:buFont typeface="Wingdings" pitchFamily="2" charset="2"/>
              <a:buNone/>
            </a:pPr>
            <a:r>
              <a:rPr lang="fr-FR" smtClean="0"/>
              <a:t>Dans le cadre des ventes par téléphone, il arrive fréquemment que vous ne sachiez pas en début d’appel si le client souhaite juste obtenir une proposition chiffrée ou passer une commande.</a:t>
            </a:r>
          </a:p>
          <a:p>
            <a:pPr eaLnBrk="1" hangingPunct="1">
              <a:lnSpc>
                <a:spcPct val="90000"/>
              </a:lnSpc>
            </a:pPr>
            <a:endParaRPr lang="fr-FR" smtClean="0"/>
          </a:p>
          <a:p>
            <a:pPr eaLnBrk="1" hangingPunct="1">
              <a:lnSpc>
                <a:spcPct val="90000"/>
              </a:lnSpc>
              <a:buFont typeface="Wingdings" pitchFamily="2" charset="2"/>
              <a:buNone/>
            </a:pPr>
            <a:r>
              <a:rPr lang="fr-FR" smtClean="0"/>
              <a:t>Vous pouvez modifier le type du document de vente pendant sa réalisation, ce qui vous permet, par exemple, de créer un appel d’offres et de transformer plus tard en offre ou de convertir un appel d'offre qui a été sauvegardé en commande client standard.</a:t>
            </a:r>
          </a:p>
          <a:p>
            <a:pPr eaLnBrk="1" hangingPunct="1">
              <a:lnSpc>
                <a:spcPct val="90000"/>
              </a:lnSpc>
            </a:pPr>
            <a:endParaRPr lang="fr-FR" b="1" smtClean="0"/>
          </a:p>
          <a:p>
            <a:pPr eaLnBrk="1" hangingPunct="1">
              <a:lnSpc>
                <a:spcPct val="90000"/>
              </a:lnSpc>
            </a:pPr>
            <a:r>
              <a:rPr lang="fr-FR" b="1" smtClean="0"/>
              <a:t>Fonctionnalités</a:t>
            </a:r>
          </a:p>
          <a:p>
            <a:pPr eaLnBrk="1" hangingPunct="1">
              <a:lnSpc>
                <a:spcPct val="90000"/>
              </a:lnSpc>
            </a:pPr>
            <a:endParaRPr lang="fr-FR" smtClean="0"/>
          </a:p>
          <a:p>
            <a:pPr eaLnBrk="1" hangingPunct="1">
              <a:lnSpc>
                <a:spcPct val="90000"/>
              </a:lnSpc>
              <a:buFont typeface="Wingdings" pitchFamily="2" charset="2"/>
              <a:buNone/>
            </a:pPr>
            <a:r>
              <a:rPr lang="fr-FR" smtClean="0"/>
              <a:t>Vous pouvez utiliser les options du paramétrage des types de document (voir guide GU_SAP ECC6_VOV8 - Définir les types de document de vente) afin de décider des types de document de vente à proposer comme alternatives pendant le traitement du document.</a:t>
            </a:r>
          </a:p>
          <a:p>
            <a:pPr eaLnBrk="1" hangingPunct="1">
              <a:lnSpc>
                <a:spcPct val="90000"/>
              </a:lnSpc>
            </a:pPr>
            <a:endParaRPr lang="fr-FR"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e la date 2"/>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392F552A-49BC-456F-BD4C-542DA09478E5}" type="datetime1">
              <a:rPr lang="fr-FR" smtClean="0"/>
              <a:t>04/01/2013</a:t>
            </a:fld>
            <a:endParaRPr lang="fr-FR" smtClean="0"/>
          </a:p>
        </p:txBody>
      </p:sp>
      <p:sp>
        <p:nvSpPr>
          <p:cNvPr id="50179" name="Espace réservé du pied de page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50180" name="Espace réservé du numéro de diapositive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161F5A99-D5CE-42EC-9B01-5ED5E2FFBCD3}" type="slidenum">
              <a:rPr lang="fr-FR" smtClean="0"/>
              <a:pPr eaLnBrk="1" hangingPunct="1"/>
              <a:t>4</a:t>
            </a:fld>
            <a:endParaRPr lang="fr-FR" smtClean="0"/>
          </a:p>
        </p:txBody>
      </p:sp>
      <p:sp>
        <p:nvSpPr>
          <p:cNvPr id="50181" name="Rectangle 2"/>
          <p:cNvSpPr>
            <a:spLocks noGrp="1" noChangeArrowheads="1"/>
          </p:cNvSpPr>
          <p:nvPr>
            <p:ph type="title"/>
          </p:nvPr>
        </p:nvSpPr>
        <p:spPr>
          <a:xfrm>
            <a:off x="0" y="0"/>
            <a:ext cx="9144000" cy="6092825"/>
          </a:xfrm>
        </p:spPr>
        <p:txBody>
          <a:bodyPr/>
          <a:lstStyle/>
          <a:p>
            <a:pPr eaLnBrk="1" hangingPunct="1"/>
            <a:r>
              <a:rPr lang="fr-FR" sz="1300" b="1" smtClean="0"/>
              <a:t>Conditions préalables</a:t>
            </a:r>
            <a:r>
              <a:rPr lang="fr-FR" sz="1300" smtClean="0"/>
              <a:t/>
            </a:r>
            <a:br>
              <a:rPr lang="fr-FR" sz="1300" smtClean="0"/>
            </a:br>
            <a:r>
              <a:rPr lang="fr-FR" sz="1300" smtClean="0"/>
              <a:t/>
            </a:r>
            <a:br>
              <a:rPr lang="fr-FR" sz="1300" smtClean="0"/>
            </a:br>
            <a:r>
              <a:rPr lang="fr-FR" sz="1300" smtClean="0"/>
              <a:t>Pour pouvoir modifier le type de document pendant le traitement de la commande client, les conditions suivantes doivent être remplies :</a:t>
            </a:r>
            <a:br>
              <a:rPr lang="fr-FR" sz="1300" smtClean="0"/>
            </a:br>
            <a:r>
              <a:rPr lang="fr-FR" sz="1300" smtClean="0"/>
              <a:t/>
            </a:r>
            <a:br>
              <a:rPr lang="fr-FR" sz="1300" smtClean="0"/>
            </a:br>
            <a:r>
              <a:rPr lang="fr-FR" sz="1300" smtClean="0"/>
              <a:t>	*Il ne doit pas exister de documents liés. </a:t>
            </a:r>
            <a:br>
              <a:rPr lang="fr-FR" sz="1300" smtClean="0"/>
            </a:br>
            <a:r>
              <a:rPr lang="fr-FR" sz="1300" smtClean="0"/>
              <a:t>	*Le document lui-même ne doit pas être un document dépendant du statut. </a:t>
            </a:r>
            <a:br>
              <a:rPr lang="fr-FR" sz="1300" smtClean="0"/>
            </a:br>
            <a:r>
              <a:rPr lang="fr-FR" sz="1300" smtClean="0"/>
              <a:t>	*Le document ne doit pas avoir été créé à partir d’un avis de service ou d'un contrat.</a:t>
            </a:r>
            <a:br>
              <a:rPr lang="fr-FR" sz="1300" smtClean="0"/>
            </a:br>
            <a:r>
              <a:rPr lang="fr-FR" sz="1300" smtClean="0"/>
              <a:t/>
            </a:r>
            <a:br>
              <a:rPr lang="fr-FR" sz="1300" smtClean="0"/>
            </a:br>
            <a:r>
              <a:rPr lang="fr-FR" sz="1300" smtClean="0"/>
              <a:t>Parce que les types de poste doivent être redéfinis lorsque vous changez le type de document de vente, les conditions suivantes s'appliquent également :</a:t>
            </a:r>
            <a:br>
              <a:rPr lang="fr-FR" sz="1300" smtClean="0"/>
            </a:br>
            <a:r>
              <a:rPr lang="fr-FR" sz="1300" smtClean="0"/>
              <a:t/>
            </a:r>
            <a:br>
              <a:rPr lang="fr-FR" sz="1300" smtClean="0"/>
            </a:br>
            <a:r>
              <a:rPr lang="fr-FR" sz="1300" smtClean="0"/>
              <a:t>	*Le type de poste doit être variable (par exemple, un poste de fabrication unitaire pour lequel les coûts 	ont déjà été enregistrés ne peut plus être modifié) </a:t>
            </a:r>
            <a:br>
              <a:rPr lang="fr-FR" sz="1300" smtClean="0"/>
            </a:br>
            <a:r>
              <a:rPr lang="fr-FR" sz="1300" smtClean="0"/>
              <a:t>	*S’il existe une liste pour le nouveau type de document et si vous avez déjà saisi les postes, ces 	postes doivent également être contenus dans la liste </a:t>
            </a:r>
            <a:br>
              <a:rPr lang="fr-FR" sz="1300" smtClean="0"/>
            </a:br>
            <a:r>
              <a:rPr lang="fr-FR" sz="1300" smtClean="0"/>
              <a:t>	*Si vous avez déjà saisi les postes, le nouveau type de document de vente ne peut pas avoir 	d'exclusion</a:t>
            </a:r>
            <a:br>
              <a:rPr lang="fr-FR" sz="1300" smtClean="0"/>
            </a:br>
            <a:r>
              <a:rPr lang="fr-FR" sz="1300" smtClean="0"/>
              <a:t/>
            </a:r>
            <a:br>
              <a:rPr lang="fr-FR" sz="1300" smtClean="0"/>
            </a:br>
            <a:r>
              <a:rPr lang="fr-FR" sz="1300" smtClean="0"/>
              <a:t>Si vous sélectionnez un nouveau type de commande client, le système vérifie les points suivants :</a:t>
            </a:r>
            <a:br>
              <a:rPr lang="fr-FR" sz="1300" smtClean="0"/>
            </a:br>
            <a:r>
              <a:rPr lang="fr-FR" sz="1300" smtClean="0"/>
              <a:t/>
            </a:r>
            <a:br>
              <a:rPr lang="fr-FR" sz="1300" smtClean="0"/>
            </a:br>
            <a:r>
              <a:rPr lang="fr-FR" sz="1300" smtClean="0"/>
              <a:t>	*schéma de détermination du document : si différent, il recalcule le prix ; </a:t>
            </a:r>
            <a:br>
              <a:rPr lang="fr-FR" sz="1300" smtClean="0"/>
            </a:br>
            <a:r>
              <a:rPr lang="fr-FR" sz="1300" smtClean="0"/>
              <a:t>	*schéma de détermination de l'article : si différent, il redéfinit l'article ; </a:t>
            </a:r>
            <a:br>
              <a:rPr lang="fr-FR" sz="1300" smtClean="0"/>
            </a:br>
            <a:r>
              <a:rPr lang="fr-FR" sz="1300" smtClean="0"/>
              <a:t>	*schéma de recherche d'exclusion/de listage : si différent, il les redéfinit ; </a:t>
            </a:r>
            <a:br>
              <a:rPr lang="fr-FR" sz="1300" smtClean="0"/>
            </a:br>
            <a:r>
              <a:rPr lang="fr-FR" sz="1300" smtClean="0"/>
              <a:t>	*Schéma de remises en nature : si différent, il les redéfinit.</a:t>
            </a:r>
            <a:br>
              <a:rPr lang="fr-FR" sz="1300" smtClean="0"/>
            </a:br>
            <a:r>
              <a:rPr lang="fr-FR" sz="1300" smtClean="0"/>
              <a:t/>
            </a:r>
            <a:br>
              <a:rPr lang="fr-FR" sz="1300" smtClean="0"/>
            </a:br>
            <a:r>
              <a:rPr lang="fr-FR" sz="1300" smtClean="0"/>
              <a:t>Lorsque vous changez le type de commande client dans un document de vente qui a déjà été sauvegardé, les deux types de document de vente doivent appartenir à la même tranche de numéros.</a:t>
            </a:r>
            <a:r>
              <a:rPr lang="fr-FR" sz="1400" smtClean="0"/>
              <a:t> </a:t>
            </a:r>
            <a:br>
              <a:rPr lang="fr-FR" sz="1400" smtClean="0"/>
            </a:br>
            <a:endParaRPr lang="fr-FR" sz="14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D593E97B-C8DE-41EC-95AF-EF1D612CFA8E}" type="datetime1">
              <a:rPr lang="fr-FR" smtClean="0"/>
              <a:t>04/01/2013</a:t>
            </a:fld>
            <a:endParaRPr lang="fr-FR" smtClean="0"/>
          </a:p>
        </p:txBody>
      </p:sp>
      <p:sp>
        <p:nvSpPr>
          <p:cNvPr id="51203"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51204"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A2958110-4AC8-472A-8D35-22F82F323BFA}" type="slidenum">
              <a:rPr lang="fr-FR" smtClean="0"/>
              <a:pPr eaLnBrk="1" hangingPunct="1"/>
              <a:t>5</a:t>
            </a:fld>
            <a:endParaRPr lang="fr-FR" smtClean="0"/>
          </a:p>
        </p:txBody>
      </p:sp>
      <p:sp>
        <p:nvSpPr>
          <p:cNvPr id="51205" name="Rectangle 2"/>
          <p:cNvSpPr>
            <a:spLocks noGrp="1" noChangeArrowheads="1"/>
          </p:cNvSpPr>
          <p:nvPr>
            <p:ph type="title"/>
          </p:nvPr>
        </p:nvSpPr>
        <p:spPr>
          <a:xfrm>
            <a:off x="0" y="0"/>
            <a:ext cx="9144000" cy="1196975"/>
          </a:xfrm>
        </p:spPr>
        <p:txBody>
          <a:bodyPr/>
          <a:lstStyle/>
          <a:p>
            <a:pPr eaLnBrk="1" hangingPunct="1"/>
            <a:r>
              <a:rPr lang="fr-FR" smtClean="0"/>
              <a:t>Dans le traitement du document, vous pouvez changer le type de document de vente dans l'écran de synthèse (Onglet </a:t>
            </a:r>
            <a:r>
              <a:rPr lang="fr-FR" i="1" smtClean="0"/>
              <a:t>Ventes</a:t>
            </a:r>
            <a:r>
              <a:rPr lang="fr-FR" smtClean="0"/>
              <a:t>) simplement en sélectionnant le type de document nécessaire.</a:t>
            </a:r>
            <a:br>
              <a:rPr lang="fr-FR" smtClean="0"/>
            </a:br>
            <a:endParaRPr lang="fr-FR" smtClean="0"/>
          </a:p>
        </p:txBody>
      </p:sp>
      <p:pic>
        <p:nvPicPr>
          <p:cNvPr id="51206"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51207" name="Rectangle 4"/>
          <p:cNvSpPr>
            <a:spLocks noChangeArrowheads="1"/>
          </p:cNvSpPr>
          <p:nvPr/>
        </p:nvSpPr>
        <p:spPr bwMode="auto">
          <a:xfrm>
            <a:off x="2286000" y="2781300"/>
            <a:ext cx="3124200" cy="736600"/>
          </a:xfrm>
          <a:prstGeom prst="rect">
            <a:avLst/>
          </a:prstGeom>
          <a:noFill/>
          <a:ln w="762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sp>
        <p:nvSpPr>
          <p:cNvPr id="51208" name="Line 5"/>
          <p:cNvSpPr>
            <a:spLocks noChangeShapeType="1"/>
          </p:cNvSpPr>
          <p:nvPr/>
        </p:nvSpPr>
        <p:spPr bwMode="auto">
          <a:xfrm flipH="1">
            <a:off x="684213" y="2563813"/>
            <a:ext cx="287337" cy="360362"/>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414</TotalTime>
  <Words>376</Words>
  <Application>Microsoft Office PowerPoint</Application>
  <PresentationFormat>Affichage à l'écran (4:3)</PresentationFormat>
  <Paragraphs>43</Paragraphs>
  <Slides>5</Slides>
  <Notes>0</Notes>
  <HiddenSlides>0</HiddenSlides>
  <MMClips>0</MMClips>
  <ScaleCrop>false</ScaleCrop>
  <HeadingPairs>
    <vt:vector size="4" baseType="variant">
      <vt:variant>
        <vt:lpstr>Thème</vt:lpstr>
      </vt:variant>
      <vt:variant>
        <vt:i4>1</vt:i4>
      </vt:variant>
      <vt:variant>
        <vt:lpstr>Titres des diapositives</vt:lpstr>
      </vt:variant>
      <vt:variant>
        <vt:i4>5</vt:i4>
      </vt:variant>
    </vt:vector>
  </HeadingPairs>
  <TitlesOfParts>
    <vt:vector size="6" baseType="lpstr">
      <vt:lpstr>Profil</vt:lpstr>
      <vt:lpstr>Guide fonctionnel SAP ECC 6.0 par Mickael QUESNOT ©  Modification du type de document de vente </vt:lpstr>
      <vt:lpstr>Présentation PowerPoint</vt:lpstr>
      <vt:lpstr>Modification du type de document de vente </vt:lpstr>
      <vt:lpstr>Conditions préalables  Pour pouvoir modifier le type de document pendant le traitement de la commande client, les conditions suivantes doivent être remplies :   *Il ne doit pas exister de documents liés.   *Le document lui-même ne doit pas être un document dépendant du statut.   *Le document ne doit pas avoir été créé à partir d’un avis de service ou d'un contrat.  Parce que les types de poste doivent être redéfinis lorsque vous changez le type de document de vente, les conditions suivantes s'appliquent également :   *Le type de poste doit être variable (par exemple, un poste de fabrication unitaire pour lequel les coûts  ont déjà été enregistrés ne peut plus être modifié)   *S’il existe une liste pour le nouveau type de document et si vous avez déjà saisi les postes, ces  postes doivent également être contenus dans la liste   *Si vous avez déjà saisi les postes, le nouveau type de document de vente ne peut pas avoir  d'exclusion  Si vous sélectionnez un nouveau type de commande client, le système vérifie les points suivants :   *schéma de détermination du document : si différent, il recalcule le prix ;   *schéma de détermination de l'article : si différent, il redéfinit l'article ;   *schéma de recherche d'exclusion/de listage : si différent, il les redéfinit ;   *Schéma de remises en nature : si différent, il les redéfinit.  Lorsque vous changez le type de commande client dans un document de vente qui a déjà été sauvegardé, les deux types de document de vente doivent appartenir à la même tranche de numéros.  </vt:lpstr>
      <vt:lpstr>Dans le traitement du document, vous pouvez changer le type de document de vente dans l'écran de synthèse (Onglet Ventes) simplement en sélectionnant le type de document nécessaire.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83</cp:revision>
  <cp:lastPrinted>2012-06-28T20:58:55Z</cp:lastPrinted>
  <dcterms:created xsi:type="dcterms:W3CDTF">2008-10-05T17:24:36Z</dcterms:created>
  <dcterms:modified xsi:type="dcterms:W3CDTF">2013-01-04T10:20:45Z</dcterms:modified>
</cp:coreProperties>
</file>