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996" r:id="rId1"/>
  </p:sldMasterIdLst>
  <p:notesMasterIdLst>
    <p:notesMasterId r:id="rId29"/>
  </p:notesMasterIdLst>
  <p:sldIdLst>
    <p:sldId id="268" r:id="rId2"/>
    <p:sldId id="294" r:id="rId3"/>
    <p:sldId id="295" r:id="rId4"/>
    <p:sldId id="267" r:id="rId5"/>
    <p:sldId id="271" r:id="rId6"/>
    <p:sldId id="272" r:id="rId7"/>
    <p:sldId id="273" r:id="rId8"/>
    <p:sldId id="274" r:id="rId9"/>
    <p:sldId id="275" r:id="rId10"/>
    <p:sldId id="278" r:id="rId11"/>
    <p:sldId id="276" r:id="rId12"/>
    <p:sldId id="277"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4090397904"/>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8" name="Titr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fr-FR" smtClean="0"/>
              <a:t>Cliquez pour modifier le style du titre</a:t>
            </a:r>
            <a:endParaRPr lang="en-US"/>
          </a:p>
        </p:txBody>
      </p:sp>
      <p:sp>
        <p:nvSpPr>
          <p:cNvPr id="9" name="Sous-titr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smtClean="0"/>
              <a:t>Cliquez pour modifier le style des sous-titres du masque</a:t>
            </a:r>
            <a:endParaRPr lang="en-US"/>
          </a:p>
        </p:txBody>
      </p:sp>
      <p:sp>
        <p:nvSpPr>
          <p:cNvPr id="15" name="Espace réservé de la date 27"/>
          <p:cNvSpPr>
            <a:spLocks noGrp="1"/>
          </p:cNvSpPr>
          <p:nvPr>
            <p:ph type="dt" sz="half" idx="10"/>
          </p:nvPr>
        </p:nvSpPr>
        <p:spPr/>
        <p:txBody>
          <a:bodyPr/>
          <a:lstStyle>
            <a:lvl1pPr>
              <a:defRPr/>
            </a:lvl1pPr>
            <a:extLst/>
          </a:lstStyle>
          <a:p>
            <a:pPr>
              <a:defRPr/>
            </a:pPr>
            <a:fld id="{D9FB8C78-81D0-498D-A476-495021474E8B}" type="datetime1">
              <a:rPr lang="fr-FR" smtClean="0"/>
              <a:t>07/11/2013</a:t>
            </a:fld>
            <a:endParaRPr lang="en-GB"/>
          </a:p>
        </p:txBody>
      </p:sp>
      <p:sp>
        <p:nvSpPr>
          <p:cNvPr id="16" name="Espace réservé du pied de page 16"/>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7" name="Espace réservé du numéro de diapositive 28"/>
          <p:cNvSpPr>
            <a:spLocks noGrp="1"/>
          </p:cNvSpPr>
          <p:nvPr>
            <p:ph type="sldNum" sz="quarter" idx="12"/>
          </p:nvPr>
        </p:nvSpPr>
        <p:spPr/>
        <p:txBody>
          <a:bodyPr/>
          <a:lstStyle>
            <a:lvl1pPr>
              <a:defRPr/>
            </a:lvl1pPr>
            <a:extLst/>
          </a:lstStyle>
          <a:p>
            <a:pPr>
              <a:defRPr/>
            </a:pPr>
            <a:fld id="{C178E329-0E90-4061-AE68-194B7A06BB58}" type="slidenum">
              <a:rPr lang="en-GB"/>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2CBA23AF-E006-4D95-9BF1-A90739758C57}" type="datetime1">
              <a:rPr lang="fr-FR" smtClean="0"/>
              <a:t>07/11/2013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0CA72B1C-F99D-42E9-83F8-3CB5BD96AB21}" type="slidenum">
              <a:rPr lang="en-GB"/>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981200" cy="5851525"/>
          </a:xfrm>
        </p:spPr>
        <p:txBody>
          <a:bodyPr vert="eaVert" anchor="ct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609600" y="274639"/>
            <a:ext cx="5867400" cy="5851525"/>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9036DCFF-EDB7-4B52-8C7F-177F7C217CBC}" type="datetime1">
              <a:rPr lang="fr-FR" smtClean="0"/>
              <a:t>07/11/2013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D23D86ED-2617-4431-869A-31F7177F2561}" type="slidenum">
              <a:rPr lang="en-GB"/>
              <a:pPr>
                <a:defRPr/>
              </a:pPr>
              <a:t>‹N°›</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117644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1400"/>
            </a:lvl1pPr>
            <a:extLst/>
          </a:lstStyle>
          <a:p>
            <a:r>
              <a:rPr lang="fr-FR" dirty="0" smtClean="0"/>
              <a:t>Cliquez pour modifier le style du titre</a:t>
            </a:r>
            <a:endParaRPr lang="en-US" dirty="0"/>
          </a:p>
        </p:txBody>
      </p:sp>
      <p:sp>
        <p:nvSpPr>
          <p:cNvPr id="3" name="Espace réservé du contenu 2"/>
          <p:cNvSpPr>
            <a:spLocks noGrp="1"/>
          </p:cNvSpPr>
          <p:nvPr>
            <p:ph idx="1"/>
          </p:nvPr>
        </p:nvSpPr>
        <p:spPr/>
        <p:txBody>
          <a:bodyPr/>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2E7C3B62-287B-4A01-85CD-CA8DC2FA6F40}" type="datetime1">
              <a:rPr lang="fr-FR" smtClean="0"/>
              <a:t>07/11/2013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62B3A145-B4E2-4219-A370-C1A1C232B7E4}" type="slidenum">
              <a:rPr lang="en-GB"/>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Forme libre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5" name="Forme libre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6" name="Forme libre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orme libre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orme libre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9" name="Forme libre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 name="Forme libre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1" name="Forme libre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orme libre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3" name="Forme libre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Forme libre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5" name="Forme libre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6" name="Forme libre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7" name="Forme libre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8" name="Forme libre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3" name="Espace réservé du texte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fr-FR" smtClean="0"/>
              <a:t>Cliquez pour modifier les styles du texte du masque</a:t>
            </a:r>
          </a:p>
        </p:txBody>
      </p:sp>
      <p:sp>
        <p:nvSpPr>
          <p:cNvPr id="2" name="Titr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fr-FR" smtClean="0"/>
              <a:t>Cliquez pour modifier le style du titre</a:t>
            </a:r>
            <a:endParaRPr lang="en-US"/>
          </a:p>
        </p:txBody>
      </p:sp>
      <p:sp>
        <p:nvSpPr>
          <p:cNvPr id="25" name="Espace réservé de la date 3"/>
          <p:cNvSpPr>
            <a:spLocks noGrp="1"/>
          </p:cNvSpPr>
          <p:nvPr>
            <p:ph type="dt" sz="half" idx="10"/>
          </p:nvPr>
        </p:nvSpPr>
        <p:spPr/>
        <p:txBody>
          <a:bodyPr/>
          <a:lstStyle>
            <a:lvl1pPr>
              <a:defRPr/>
            </a:lvl1pPr>
            <a:extLst/>
          </a:lstStyle>
          <a:p>
            <a:pPr>
              <a:defRPr/>
            </a:pPr>
            <a:fld id="{A09C9C6B-5158-43A5-B0D3-E163418A7386}" type="datetime1">
              <a:rPr lang="fr-FR" smtClean="0"/>
              <a:t>07/11/2013</a:t>
            </a:fld>
            <a:endParaRPr lang="en-GB"/>
          </a:p>
        </p:txBody>
      </p:sp>
      <p:sp>
        <p:nvSpPr>
          <p:cNvPr id="26" name="Espace réservé du pied de page 4"/>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27" name="Espace réservé du numéro de diapositive 5"/>
          <p:cNvSpPr>
            <a:spLocks noGrp="1"/>
          </p:cNvSpPr>
          <p:nvPr>
            <p:ph type="sldNum" sz="quarter" idx="12"/>
          </p:nvPr>
        </p:nvSpPr>
        <p:spPr/>
        <p:txBody>
          <a:bodyPr/>
          <a:lstStyle>
            <a:lvl1pPr>
              <a:defRPr/>
            </a:lvl1pPr>
            <a:extLst/>
          </a:lstStyle>
          <a:p>
            <a:pPr>
              <a:defRPr/>
            </a:pPr>
            <a:fld id="{A7355192-DF09-4BD9-B57F-C608D0B63F00}" type="slidenum">
              <a:rPr lang="en-GB"/>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lang="fr-FR" smtClean="0"/>
              <a:t>Cliquez pour modifier le style du titre</a:t>
            </a:r>
            <a:endParaRPr lang="en-US"/>
          </a:p>
        </p:txBody>
      </p:sp>
      <p:sp>
        <p:nvSpPr>
          <p:cNvPr id="3" name="Espace réservé du contenu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lvl1pPr>
              <a:defRPr/>
            </a:lvl1pPr>
            <a:extLst/>
          </a:lstStyle>
          <a:p>
            <a:pPr>
              <a:defRPr/>
            </a:pPr>
            <a:fld id="{F531A9E1-FB83-43C4-8366-D1BEA32D2D36}" type="datetime1">
              <a:rPr lang="fr-FR" smtClean="0"/>
              <a:t>07/11/2013</a:t>
            </a:fld>
            <a:endParaRPr lang="en-GB"/>
          </a:p>
        </p:txBody>
      </p:sp>
      <p:sp>
        <p:nvSpPr>
          <p:cNvPr id="6" name="Espace réservé du pied de page 5"/>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lvl1pPr>
              <a:defRPr/>
            </a:lvl1pPr>
            <a:extLst/>
          </a:lstStyle>
          <a:p>
            <a:pPr>
              <a:defRPr/>
            </a:pPr>
            <a:fld id="{4FC222FB-AC7C-437D-9A55-AFB1B2A78910}" type="slidenum">
              <a:rPr lang="en-GB"/>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itre 1"/>
          <p:cNvSpPr>
            <a:spLocks noGrp="1"/>
          </p:cNvSpPr>
          <p:nvPr>
            <p:ph type="title"/>
          </p:nvPr>
        </p:nvSpPr>
        <p:spPr>
          <a:xfrm>
            <a:off x="504824" y="512064"/>
            <a:ext cx="7772400" cy="914400"/>
          </a:xfrm>
        </p:spPr>
        <p:txBody>
          <a:bodyPr/>
          <a:lstStyle>
            <a:lvl1pPr>
              <a:defRPr sz="4000"/>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7" name="Espace réservé de la date 6"/>
          <p:cNvSpPr>
            <a:spLocks noGrp="1"/>
          </p:cNvSpPr>
          <p:nvPr>
            <p:ph type="dt" sz="half" idx="10"/>
          </p:nvPr>
        </p:nvSpPr>
        <p:spPr/>
        <p:txBody>
          <a:bodyPr/>
          <a:lstStyle>
            <a:lvl1pPr>
              <a:defRPr/>
            </a:lvl1pPr>
            <a:extLst/>
          </a:lstStyle>
          <a:p>
            <a:pPr>
              <a:defRPr/>
            </a:pPr>
            <a:fld id="{6B63CD08-6A74-4B23-8EE4-2AFAB0FCD7A6}" type="datetime1">
              <a:rPr lang="fr-FR" smtClean="0"/>
              <a:t>07/11/2013</a:t>
            </a:fld>
            <a:endParaRPr lang="en-GB"/>
          </a:p>
        </p:txBody>
      </p:sp>
      <p:sp>
        <p:nvSpPr>
          <p:cNvPr id="18" name="Espace réservé du pied de page 7"/>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9" name="Espace réservé du numéro de diapositive 8"/>
          <p:cNvSpPr>
            <a:spLocks noGrp="1"/>
          </p:cNvSpPr>
          <p:nvPr>
            <p:ph type="sldNum" sz="quarter" idx="12"/>
          </p:nvPr>
        </p:nvSpPr>
        <p:spPr/>
        <p:txBody>
          <a:bodyPr/>
          <a:lstStyle>
            <a:lvl1pPr>
              <a:defRPr/>
            </a:lvl1pPr>
            <a:extLst/>
          </a:lstStyle>
          <a:p>
            <a:pPr>
              <a:defRPr/>
            </a:pPr>
            <a:fld id="{69F9972E-B32E-4B89-8BFC-FDC53D233070}" type="slidenum">
              <a:rPr lang="en-GB"/>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lang="fr-FR" smtClean="0"/>
              <a:t>Cliquez pour modifier le style du titre</a:t>
            </a:r>
            <a:endParaRPr lang="en-US"/>
          </a:p>
        </p:txBody>
      </p:sp>
      <p:sp>
        <p:nvSpPr>
          <p:cNvPr id="3" name="Espace réservé de la date 13"/>
          <p:cNvSpPr>
            <a:spLocks noGrp="1"/>
          </p:cNvSpPr>
          <p:nvPr>
            <p:ph type="dt" sz="half" idx="10"/>
          </p:nvPr>
        </p:nvSpPr>
        <p:spPr/>
        <p:txBody>
          <a:bodyPr/>
          <a:lstStyle>
            <a:lvl1pPr>
              <a:defRPr/>
            </a:lvl1pPr>
          </a:lstStyle>
          <a:p>
            <a:pPr>
              <a:defRPr/>
            </a:pPr>
            <a:fld id="{78E73CCC-D1C6-406B-B997-DF976CFCF928}" type="datetime1">
              <a:rPr lang="fr-FR" smtClean="0"/>
              <a:t>07/11/2013</a:t>
            </a:fld>
            <a:endParaRPr lang="en-GB"/>
          </a:p>
        </p:txBody>
      </p:sp>
      <p:sp>
        <p:nvSpPr>
          <p:cNvPr id="4"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5" name="Espace réservé du numéro de diapositive 22"/>
          <p:cNvSpPr>
            <a:spLocks noGrp="1"/>
          </p:cNvSpPr>
          <p:nvPr>
            <p:ph type="sldNum" sz="quarter" idx="12"/>
          </p:nvPr>
        </p:nvSpPr>
        <p:spPr/>
        <p:txBody>
          <a:bodyPr/>
          <a:lstStyle>
            <a:lvl1pPr>
              <a:defRPr/>
            </a:lvl1pPr>
          </a:lstStyle>
          <a:p>
            <a:pPr>
              <a:defRPr/>
            </a:pPr>
            <a:fld id="{70F45BB4-B74E-439A-BEC8-D69268510359}" type="slidenum">
              <a:rPr lang="en-GB"/>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extLst/>
          </a:lstStyle>
          <a:p>
            <a:pPr>
              <a:defRPr/>
            </a:pPr>
            <a:fld id="{92DCF77B-881A-4A62-88D6-FDF430395AF3}" type="datetime1">
              <a:rPr lang="fr-FR" smtClean="0"/>
              <a:t>07/11/2013</a:t>
            </a:fld>
            <a:endParaRPr lang="en-GB"/>
          </a:p>
        </p:txBody>
      </p:sp>
      <p:sp>
        <p:nvSpPr>
          <p:cNvPr id="3" name="Espace réservé du pied de page 2"/>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p:txBody>
          <a:bodyPr/>
          <a:lstStyle>
            <a:lvl1pPr>
              <a:defRPr/>
            </a:lvl1pPr>
            <a:extLst/>
          </a:lstStyle>
          <a:p>
            <a:pPr>
              <a:defRPr/>
            </a:pPr>
            <a:fld id="{7647A7FA-854E-4A49-899C-BCAB66229742}" type="slidenum">
              <a:rPr lang="en-GB"/>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lang="fr-FR" smtClean="0"/>
              <a:t>Cliquez pour modifier le style du titre</a:t>
            </a:r>
            <a:endParaRPr lang="en-US"/>
          </a:p>
        </p:txBody>
      </p:sp>
      <p:sp>
        <p:nvSpPr>
          <p:cNvPr id="3" name="Espace réservé du text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13"/>
          <p:cNvSpPr>
            <a:spLocks noGrp="1"/>
          </p:cNvSpPr>
          <p:nvPr>
            <p:ph type="dt" sz="half" idx="10"/>
          </p:nvPr>
        </p:nvSpPr>
        <p:spPr/>
        <p:txBody>
          <a:bodyPr/>
          <a:lstStyle>
            <a:lvl1pPr>
              <a:defRPr/>
            </a:lvl1pPr>
          </a:lstStyle>
          <a:p>
            <a:pPr>
              <a:defRPr/>
            </a:pPr>
            <a:fld id="{5C4B517E-1FFB-43E9-B246-508E9299DDCA}" type="datetime1">
              <a:rPr lang="fr-FR" smtClean="0"/>
              <a:t>07/11/2013</a:t>
            </a:fld>
            <a:endParaRPr lang="en-GB"/>
          </a:p>
        </p:txBody>
      </p:sp>
      <p:sp>
        <p:nvSpPr>
          <p:cNvPr id="6"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7" name="Espace réservé du numéro de diapositive 22"/>
          <p:cNvSpPr>
            <a:spLocks noGrp="1"/>
          </p:cNvSpPr>
          <p:nvPr>
            <p:ph type="sldNum" sz="quarter" idx="12"/>
          </p:nvPr>
        </p:nvSpPr>
        <p:spPr/>
        <p:txBody>
          <a:bodyPr/>
          <a:lstStyle>
            <a:lvl1pPr>
              <a:defRPr/>
            </a:lvl1pPr>
          </a:lstStyle>
          <a:p>
            <a:pPr>
              <a:defRPr/>
            </a:pPr>
            <a:fld id="{13D82A1A-C33F-49D8-BA42-5C3ACFFC42A7}" type="slidenum">
              <a:rPr lang="en-GB"/>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6" name="Connecteur droit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e 19"/>
          <p:cNvGrpSpPr>
            <a:grpSpLocks/>
          </p:cNvGrpSpPr>
          <p:nvPr/>
        </p:nvGrpSpPr>
        <p:grpSpPr bwMode="auto">
          <a:xfrm rot="5400000">
            <a:off x="8515351" y="1219200"/>
            <a:ext cx="131762" cy="128587"/>
            <a:chOff x="6668087" y="1297746"/>
            <a:chExt cx="161840" cy="156602"/>
          </a:xfrm>
        </p:grpSpPr>
        <p:cxnSp>
          <p:nvCxnSpPr>
            <p:cNvPr id="8" name="Connecteur droit 7"/>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e 25"/>
          <p:cNvGrpSpPr>
            <a:grpSpLocks/>
          </p:cNvGrpSpPr>
          <p:nvPr/>
        </p:nvGrpSpPr>
        <p:grpSpPr bwMode="auto">
          <a:xfrm rot="5400000">
            <a:off x="8667751" y="1371600"/>
            <a:ext cx="131762" cy="128587"/>
            <a:chOff x="6668087" y="1297746"/>
            <a:chExt cx="161840" cy="156602"/>
          </a:xfrm>
        </p:grpSpPr>
        <p:cxnSp>
          <p:nvCxnSpPr>
            <p:cNvPr id="12" name="Connecteur droit 11"/>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Connecteur droit 13"/>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e 29"/>
          <p:cNvGrpSpPr>
            <a:grpSpLocks/>
          </p:cNvGrpSpPr>
          <p:nvPr/>
        </p:nvGrpSpPr>
        <p:grpSpPr bwMode="auto">
          <a:xfrm rot="5400000">
            <a:off x="8320087" y="1474788"/>
            <a:ext cx="131763" cy="128588"/>
            <a:chOff x="6668087" y="1297746"/>
            <a:chExt cx="161840" cy="156602"/>
          </a:xfrm>
        </p:grpSpPr>
        <p:cxnSp>
          <p:nvCxnSpPr>
            <p:cNvPr id="16" name="Connecteur droit 15"/>
            <p:cNvCxnSpPr/>
            <p:nvPr/>
          </p:nvCxnSpPr>
          <p:spPr>
            <a:xfrm rot="16200000">
              <a:off x="6663592" y="1288707"/>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rot="5400000" flipH="1">
              <a:off x="6744512" y="1287732"/>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1"/>
            <a:ext cx="6858000" cy="701749"/>
          </a:xfrm>
        </p:spPr>
        <p:txBody>
          <a:bodyPr anchor="b"/>
          <a:lstStyle>
            <a:lvl1pPr algn="l">
              <a:buNone/>
              <a:defRPr sz="2100" b="0"/>
            </a:lvl1pPr>
            <a:extLst/>
          </a:lstStyle>
          <a:p>
            <a:r>
              <a:rPr lang="fr-FR" smtClean="0"/>
              <a:t>Cliquez pour modifier le style du titre</a:t>
            </a:r>
            <a:endParaRPr lang="en-US"/>
          </a:p>
        </p:txBody>
      </p:sp>
      <p:sp>
        <p:nvSpPr>
          <p:cNvPr id="3" name="Espace réservé pour une image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fr-FR" noProof="0" smtClean="0"/>
              <a:t>Cliquez sur l'icône pour ajouter une image</a:t>
            </a:r>
            <a:endParaRPr lang="en-US" noProof="0"/>
          </a:p>
        </p:txBody>
      </p:sp>
      <p:sp>
        <p:nvSpPr>
          <p:cNvPr id="4" name="Espace réservé du text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fr-FR" smtClean="0"/>
              <a:t>Cliquez pour modifier les styles du texte du masque</a:t>
            </a:r>
          </a:p>
        </p:txBody>
      </p:sp>
      <p:sp>
        <p:nvSpPr>
          <p:cNvPr id="19" name="Espace réservé de la date 4"/>
          <p:cNvSpPr>
            <a:spLocks noGrp="1"/>
          </p:cNvSpPr>
          <p:nvPr>
            <p:ph type="dt" sz="half" idx="10"/>
          </p:nvPr>
        </p:nvSpPr>
        <p:spPr>
          <a:xfrm>
            <a:off x="6477000" y="55563"/>
            <a:ext cx="2133600" cy="365125"/>
          </a:xfrm>
        </p:spPr>
        <p:txBody>
          <a:bodyPr/>
          <a:lstStyle>
            <a:lvl1pPr>
              <a:defRPr/>
            </a:lvl1pPr>
            <a:extLst/>
          </a:lstStyle>
          <a:p>
            <a:pPr>
              <a:defRPr/>
            </a:pPr>
            <a:fld id="{C652E577-0119-485E-896E-D2DA50DDFCA2}" type="datetime1">
              <a:rPr lang="fr-FR" smtClean="0"/>
              <a:t>07/11/2013</a:t>
            </a:fld>
            <a:endParaRPr lang="en-GB"/>
          </a:p>
        </p:txBody>
      </p:sp>
      <p:sp>
        <p:nvSpPr>
          <p:cNvPr id="20" name="Espace réservé du pied de page 5"/>
          <p:cNvSpPr>
            <a:spLocks noGrp="1"/>
          </p:cNvSpPr>
          <p:nvPr>
            <p:ph type="ftr" sz="quarter" idx="11"/>
          </p:nvPr>
        </p:nvSpPr>
        <p:spPr>
          <a:xfrm>
            <a:off x="914400" y="55563"/>
            <a:ext cx="5562600" cy="365125"/>
          </a:xfrm>
        </p:spPr>
        <p:txBody>
          <a:bodyPr/>
          <a:lstStyle>
            <a:lvl1pPr>
              <a:defRPr/>
            </a:lvl1pPr>
            <a:extLst/>
          </a:lstStyle>
          <a:p>
            <a:pPr>
              <a:defRPr/>
            </a:pPr>
            <a:r>
              <a:rPr lang="fr-FR" smtClean="0"/>
              <a:t>Sharesap.com®. Copyright©. Tous droits réservés. Par Mickael QUESNOT</a:t>
            </a:r>
            <a:endParaRPr lang="en-GB"/>
          </a:p>
        </p:txBody>
      </p:sp>
      <p:sp>
        <p:nvSpPr>
          <p:cNvPr id="21" name="Espace réservé du numéro de diapositive 6"/>
          <p:cNvSpPr>
            <a:spLocks noGrp="1"/>
          </p:cNvSpPr>
          <p:nvPr>
            <p:ph type="sldNum" sz="quarter" idx="12"/>
          </p:nvPr>
        </p:nvSpPr>
        <p:spPr>
          <a:xfrm>
            <a:off x="8610600" y="55563"/>
            <a:ext cx="457200" cy="365125"/>
          </a:xfrm>
        </p:spPr>
        <p:txBody>
          <a:bodyPr/>
          <a:lstStyle>
            <a:lvl1pPr>
              <a:defRPr/>
            </a:lvl1pPr>
            <a:extLst/>
          </a:lstStyle>
          <a:p>
            <a:pPr>
              <a:defRPr/>
            </a:pPr>
            <a:fld id="{79F1AE72-7784-4231-ACEA-49B0350CB2C9}" type="slidenum">
              <a:rPr lang="en-GB"/>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Espace réservé du titre 21"/>
          <p:cNvSpPr>
            <a:spLocks noGrp="1"/>
          </p:cNvSpPr>
          <p:nvPr>
            <p:ph type="title"/>
          </p:nvPr>
        </p:nvSpPr>
        <p:spPr>
          <a:xfrm>
            <a:off x="914400" y="512763"/>
            <a:ext cx="7772400" cy="914400"/>
          </a:xfrm>
          <a:prstGeom prst="rect">
            <a:avLst/>
          </a:prstGeom>
        </p:spPr>
        <p:txBody>
          <a:bodyPr vert="horz" anchor="t">
            <a:noAutofit/>
          </a:bodyPr>
          <a:lstStyle>
            <a:extLst/>
          </a:lstStyle>
          <a:p>
            <a:r>
              <a:rPr lang="fr-FR" dirty="0" smtClean="0"/>
              <a:t>Cliquez pour modifier le style du titre</a:t>
            </a:r>
            <a:endParaRPr lang="en-US" dirty="0"/>
          </a:p>
        </p:txBody>
      </p:sp>
      <p:sp>
        <p:nvSpPr>
          <p:cNvPr id="1036" name="Espace réservé du texte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4" name="Espace réservé de la date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A25FF530-3A46-4DBA-98FE-D263E15B0623}" type="datetime1">
              <a:rPr lang="fr-FR" smtClean="0"/>
              <a:t>07/11/2013</a:t>
            </a:fld>
            <a:endParaRPr lang="en-GB"/>
          </a:p>
        </p:txBody>
      </p:sp>
      <p:sp>
        <p:nvSpPr>
          <p:cNvPr id="3" name="Espace réservé du pied de page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r>
              <a:rPr lang="fr-FR" smtClean="0"/>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42CE6BC5-E280-4217-A4D4-7FCB0C000197}" type="slidenum">
              <a:rPr lang="en-GB"/>
              <a:pPr>
                <a:defRPr/>
              </a:pPr>
              <a:t>‹N°›</a:t>
            </a:fld>
            <a:endParaRPr lang="en-GB"/>
          </a:p>
        </p:txBody>
      </p:sp>
    </p:spTree>
  </p:cSld>
  <p:clrMap bg1="dk1" tx1="lt1" bg2="dk2" tx2="lt2" accent1="accent1" accent2="accent2" accent3="accent3" accent4="accent4" accent5="accent5" accent6="accent6" hlink="hlink" folHlink="folHlink"/>
  <p:sldLayoutIdLst>
    <p:sldLayoutId id="2147484123" r:id="rId1"/>
    <p:sldLayoutId id="2147484118" r:id="rId2"/>
    <p:sldLayoutId id="2147484124" r:id="rId3"/>
    <p:sldLayoutId id="2147484125" r:id="rId4"/>
    <p:sldLayoutId id="2147484126" r:id="rId5"/>
    <p:sldLayoutId id="2147484119" r:id="rId6"/>
    <p:sldLayoutId id="2147484127" r:id="rId7"/>
    <p:sldLayoutId id="2147484120" r:id="rId8"/>
    <p:sldLayoutId id="2147484128" r:id="rId9"/>
    <p:sldLayoutId id="2147484121" r:id="rId10"/>
    <p:sldLayoutId id="2147484122" r:id="rId11"/>
    <p:sldLayoutId id="2147484129" r:id="rId12"/>
  </p:sldLayoutIdLst>
  <p:hf sldNum="0" hdr="0" dt="0"/>
  <p:txStyles>
    <p:titleStyle>
      <a:lvl1pPr algn="l" rtl="0" eaLnBrk="0" fontAlgn="base" hangingPunct="0">
        <a:spcBef>
          <a:spcPct val="0"/>
        </a:spcBef>
        <a:spcAft>
          <a:spcPct val="0"/>
        </a:spcAft>
        <a:defRPr sz="1400" kern="1200" spc="-100">
          <a:solidFill>
            <a:srgbClr val="C1EEFF"/>
          </a:solidFill>
          <a:latin typeface="+mj-lt"/>
          <a:ea typeface="+mj-ea"/>
          <a:cs typeface="+mj-cs"/>
        </a:defRPr>
      </a:lvl1pPr>
      <a:lvl2pPr algn="l" rtl="0" eaLnBrk="0" fontAlgn="base" hangingPunct="0">
        <a:spcBef>
          <a:spcPct val="0"/>
        </a:spcBef>
        <a:spcAft>
          <a:spcPct val="0"/>
        </a:spcAft>
        <a:defRPr sz="1400">
          <a:solidFill>
            <a:srgbClr val="C1EEFF"/>
          </a:solidFill>
          <a:latin typeface="Consolas" pitchFamily="49" charset="0"/>
        </a:defRPr>
      </a:lvl2pPr>
      <a:lvl3pPr algn="l" rtl="0" eaLnBrk="0" fontAlgn="base" hangingPunct="0">
        <a:spcBef>
          <a:spcPct val="0"/>
        </a:spcBef>
        <a:spcAft>
          <a:spcPct val="0"/>
        </a:spcAft>
        <a:defRPr sz="1400">
          <a:solidFill>
            <a:srgbClr val="C1EEFF"/>
          </a:solidFill>
          <a:latin typeface="Consolas" pitchFamily="49" charset="0"/>
        </a:defRPr>
      </a:lvl3pPr>
      <a:lvl4pPr algn="l" rtl="0" eaLnBrk="0" fontAlgn="base" hangingPunct="0">
        <a:spcBef>
          <a:spcPct val="0"/>
        </a:spcBef>
        <a:spcAft>
          <a:spcPct val="0"/>
        </a:spcAft>
        <a:defRPr sz="1400">
          <a:solidFill>
            <a:srgbClr val="C1EEFF"/>
          </a:solidFill>
          <a:latin typeface="Consolas" pitchFamily="49" charset="0"/>
        </a:defRPr>
      </a:lvl4pPr>
      <a:lvl5pPr algn="l" rtl="0" eaLnBrk="0" fontAlgn="base" hangingPunct="0">
        <a:spcBef>
          <a:spcPct val="0"/>
        </a:spcBef>
        <a:spcAft>
          <a:spcPct val="0"/>
        </a:spcAft>
        <a:defRPr sz="1400">
          <a:solidFill>
            <a:srgbClr val="C1EEFF"/>
          </a:solidFill>
          <a:latin typeface="Consolas" pitchFamily="49" charset="0"/>
        </a:defRPr>
      </a:lvl5pPr>
      <a:lvl6pPr marL="457200" algn="l" rtl="0" fontAlgn="base">
        <a:spcBef>
          <a:spcPct val="0"/>
        </a:spcBef>
        <a:spcAft>
          <a:spcPct val="0"/>
        </a:spcAft>
        <a:defRPr sz="1400">
          <a:solidFill>
            <a:srgbClr val="C1EEFF"/>
          </a:solidFill>
          <a:latin typeface="Consolas" pitchFamily="49" charset="0"/>
        </a:defRPr>
      </a:lvl6pPr>
      <a:lvl7pPr marL="914400" algn="l" rtl="0" fontAlgn="base">
        <a:spcBef>
          <a:spcPct val="0"/>
        </a:spcBef>
        <a:spcAft>
          <a:spcPct val="0"/>
        </a:spcAft>
        <a:defRPr sz="1400">
          <a:solidFill>
            <a:srgbClr val="C1EEFF"/>
          </a:solidFill>
          <a:latin typeface="Consolas" pitchFamily="49" charset="0"/>
        </a:defRPr>
      </a:lvl7pPr>
      <a:lvl8pPr marL="1371600" algn="l" rtl="0" fontAlgn="base">
        <a:spcBef>
          <a:spcPct val="0"/>
        </a:spcBef>
        <a:spcAft>
          <a:spcPct val="0"/>
        </a:spcAft>
        <a:defRPr sz="1400">
          <a:solidFill>
            <a:srgbClr val="C1EEFF"/>
          </a:solidFill>
          <a:latin typeface="Consolas" pitchFamily="49" charset="0"/>
        </a:defRPr>
      </a:lvl8pPr>
      <a:lvl9pPr marL="1828800" algn="l" rtl="0" fontAlgn="base">
        <a:spcBef>
          <a:spcPct val="0"/>
        </a:spcBef>
        <a:spcAft>
          <a:spcPct val="0"/>
        </a:spcAft>
        <a:defRPr sz="14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eaLnBrk="1" fontAlgn="auto" hangingPunct="1">
              <a:spcAft>
                <a:spcPts val="0"/>
              </a:spcAft>
              <a:defRPr/>
            </a:pPr>
            <a:r>
              <a:rPr lang="fr-FR" dirty="0" smtClean="0"/>
              <a:t>Contrôle et calcul de la date limite de consommation</a:t>
            </a:r>
            <a:r>
              <a:rPr lang="fr-FR" dirty="0" smtClean="0">
                <a:solidFill>
                  <a:schemeClr val="tx2">
                    <a:satMod val="200000"/>
                  </a:schemeClr>
                </a:solidFill>
              </a:rPr>
              <a:t>®</a:t>
            </a:r>
            <a:endParaRPr lang="fr-FR" dirty="0">
              <a:solidFill>
                <a:schemeClr val="tx2">
                  <a:satMod val="200000"/>
                </a:schemeClr>
              </a:solidFill>
            </a:endParaRPr>
          </a:p>
        </p:txBody>
      </p:sp>
      <p:sp>
        <p:nvSpPr>
          <p:cNvPr id="8198" name="Sous-titre 6"/>
          <p:cNvSpPr>
            <a:spLocks noGrp="1"/>
          </p:cNvSpPr>
          <p:nvPr>
            <p:ph type="subTitle" idx="1"/>
          </p:nvPr>
        </p:nvSpPr>
        <p:spPr>
          <a:xfrm>
            <a:off x="914400" y="2835275"/>
            <a:ext cx="7772400" cy="1508125"/>
          </a:xfrm>
        </p:spPr>
        <p:txBody>
          <a:bodyPr/>
          <a:lstStyle/>
          <a:p>
            <a:pPr eaLnBrk="1" hangingPunct="1">
              <a:spcBef>
                <a:spcPct val="0"/>
              </a:spcBef>
            </a:pPr>
            <a:r>
              <a:rPr lang="fr-FR" smtClean="0"/>
              <a:t>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Le graphique ci-dessous indique où la DLC, la durée de conservation totale et la date de production sont saisies et sauvegardées.</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8194" name="Picture 2"/>
          <p:cNvPicPr>
            <a:picLocks noGrp="1" noChangeAspect="1" noChangeArrowheads="1"/>
          </p:cNvPicPr>
          <p:nvPr>
            <p:ph idx="1"/>
          </p:nvPr>
        </p:nvPicPr>
        <p:blipFill>
          <a:blip r:embed="rId2"/>
          <a:srcRect/>
          <a:stretch>
            <a:fillRect/>
          </a:stretch>
        </p:blipFill>
        <p:spPr bwMode="auto">
          <a:xfrm>
            <a:off x="931392" y="2428868"/>
            <a:ext cx="6226645" cy="2641607"/>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Intégration</a:t>
            </a:r>
            <a:br>
              <a:rPr lang="fr-FR" b="1" dirty="0" smtClean="0"/>
            </a:br>
            <a:r>
              <a:rPr lang="fr-FR" b="1" dirty="0" smtClean="0"/>
              <a:t/>
            </a:r>
            <a:br>
              <a:rPr lang="fr-FR" b="1" dirty="0" smtClean="0"/>
            </a:br>
            <a:r>
              <a:rPr lang="fr-FR" b="1" dirty="0" smtClean="0"/>
              <a:t>FICHE ARTICLE</a:t>
            </a:r>
            <a:br>
              <a:rPr lang="fr-FR" b="1" dirty="0" smtClean="0"/>
            </a:br>
            <a:r>
              <a:rPr lang="fr-FR" b="1" dirty="0" smtClean="0"/>
              <a:t/>
            </a:r>
            <a:br>
              <a:rPr lang="fr-FR" b="1" dirty="0" smtClean="0"/>
            </a:br>
            <a:r>
              <a:rPr lang="fr-FR" b="1" dirty="0" smtClean="0"/>
              <a:t/>
            </a:r>
            <a:br>
              <a:rPr lang="fr-FR" b="1"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6146" name="Picture 2"/>
          <p:cNvPicPr>
            <a:picLocks noGrp="1" noChangeAspect="1" noChangeArrowheads="1"/>
          </p:cNvPicPr>
          <p:nvPr>
            <p:ph sz="half" idx="1"/>
          </p:nvPr>
        </p:nvPicPr>
        <p:blipFill>
          <a:blip r:embed="rId2"/>
          <a:srcRect/>
          <a:stretch>
            <a:fillRect/>
          </a:stretch>
        </p:blipFill>
        <p:spPr bwMode="auto">
          <a:xfrm>
            <a:off x="465138" y="2252586"/>
            <a:ext cx="4038600" cy="3560916"/>
          </a:xfrm>
          <a:prstGeom prst="rect">
            <a:avLst/>
          </a:prstGeom>
          <a:noFill/>
          <a:ln w="9525">
            <a:noFill/>
            <a:miter lim="800000"/>
            <a:headEnd/>
            <a:tailEnd/>
          </a:ln>
          <a:effectLst/>
        </p:spPr>
      </p:pic>
      <p:sp>
        <p:nvSpPr>
          <p:cNvPr id="10" name="Flèche droite 9"/>
          <p:cNvSpPr/>
          <p:nvPr/>
        </p:nvSpPr>
        <p:spPr>
          <a:xfrm>
            <a:off x="-428660" y="4572008"/>
            <a:ext cx="857256" cy="1143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147" name="Picture 3"/>
          <p:cNvPicPr>
            <a:picLocks noGrp="1" noChangeAspect="1" noChangeArrowheads="1"/>
          </p:cNvPicPr>
          <p:nvPr>
            <p:ph sz="half" idx="2"/>
          </p:nvPr>
        </p:nvPicPr>
        <p:blipFill>
          <a:blip r:embed="rId3"/>
          <a:srcRect/>
          <a:stretch>
            <a:fillRect/>
          </a:stretch>
        </p:blipFill>
        <p:spPr bwMode="auto">
          <a:xfrm>
            <a:off x="5429256" y="2671145"/>
            <a:ext cx="2214578" cy="2420217"/>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FICHE LOT</a:t>
            </a: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7170" name="Picture 2"/>
          <p:cNvPicPr>
            <a:picLocks noGrp="1" noChangeAspect="1" noChangeArrowheads="1"/>
          </p:cNvPicPr>
          <p:nvPr>
            <p:ph sz="half" idx="1"/>
          </p:nvPr>
        </p:nvPicPr>
        <p:blipFill>
          <a:blip r:embed="rId2"/>
          <a:srcRect/>
          <a:stretch>
            <a:fillRect/>
          </a:stretch>
        </p:blipFill>
        <p:spPr bwMode="auto">
          <a:xfrm>
            <a:off x="465138" y="2262660"/>
            <a:ext cx="4038600" cy="3540767"/>
          </a:xfrm>
          <a:prstGeom prst="rect">
            <a:avLst/>
          </a:prstGeom>
          <a:noFill/>
          <a:ln w="9525">
            <a:noFill/>
            <a:miter lim="800000"/>
            <a:headEnd/>
            <a:tailEnd/>
          </a:ln>
          <a:effectLst/>
        </p:spPr>
      </p:pic>
      <p:pic>
        <p:nvPicPr>
          <p:cNvPr id="7171" name="Picture 3"/>
          <p:cNvPicPr>
            <a:picLocks noGrp="1" noChangeAspect="1" noChangeArrowheads="1"/>
          </p:cNvPicPr>
          <p:nvPr>
            <p:ph sz="half" idx="2"/>
          </p:nvPr>
        </p:nvPicPr>
        <p:blipFill>
          <a:blip r:embed="rId3"/>
          <a:srcRect/>
          <a:stretch>
            <a:fillRect/>
          </a:stretch>
        </p:blipFill>
        <p:spPr bwMode="auto">
          <a:xfrm>
            <a:off x="5999163" y="3313906"/>
            <a:ext cx="1352550" cy="1438275"/>
          </a:xfrm>
          <a:prstGeom prst="rect">
            <a:avLst/>
          </a:prstGeom>
          <a:noFill/>
          <a:ln w="9525">
            <a:noFill/>
            <a:miter lim="800000"/>
            <a:headEnd/>
            <a:tailEnd/>
          </a:ln>
          <a:effectLst/>
        </p:spPr>
      </p:pic>
      <p:sp>
        <p:nvSpPr>
          <p:cNvPr id="10" name="Flèche droite 9"/>
          <p:cNvSpPr/>
          <p:nvPr/>
        </p:nvSpPr>
        <p:spPr>
          <a:xfrm>
            <a:off x="-142908" y="3643314"/>
            <a:ext cx="571504" cy="7143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DOCUMENT EM</a:t>
            </a: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9218" name="Picture 2"/>
          <p:cNvPicPr>
            <a:picLocks noGrp="1" noChangeAspect="1" noChangeArrowheads="1"/>
          </p:cNvPicPr>
          <p:nvPr>
            <p:ph sz="half" idx="1"/>
          </p:nvPr>
        </p:nvPicPr>
        <p:blipFill>
          <a:blip r:embed="rId2"/>
          <a:srcRect/>
          <a:stretch>
            <a:fillRect/>
          </a:stretch>
        </p:blipFill>
        <p:spPr bwMode="auto">
          <a:xfrm>
            <a:off x="465138" y="2860269"/>
            <a:ext cx="4038600" cy="2345550"/>
          </a:xfrm>
          <a:prstGeom prst="rect">
            <a:avLst/>
          </a:prstGeom>
          <a:noFill/>
          <a:ln w="9525">
            <a:noFill/>
            <a:miter lim="800000"/>
            <a:headEnd/>
            <a:tailEnd/>
          </a:ln>
          <a:effectLst/>
        </p:spPr>
      </p:pic>
      <p:pic>
        <p:nvPicPr>
          <p:cNvPr id="9219" name="Picture 3"/>
          <p:cNvPicPr>
            <a:picLocks noGrp="1" noChangeAspect="1" noChangeArrowheads="1"/>
          </p:cNvPicPr>
          <p:nvPr>
            <p:ph sz="half" idx="2"/>
          </p:nvPr>
        </p:nvPicPr>
        <p:blipFill>
          <a:blip r:embed="rId3"/>
          <a:srcRect/>
          <a:stretch>
            <a:fillRect/>
          </a:stretch>
        </p:blipFill>
        <p:spPr bwMode="auto">
          <a:xfrm>
            <a:off x="5632450" y="3061494"/>
            <a:ext cx="2085975" cy="1943100"/>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Conditions préalables</a:t>
            </a:r>
            <a:br>
              <a:rPr lang="fr-FR" b="1" dirty="0" smtClean="0"/>
            </a:br>
            <a:r>
              <a:rPr lang="fr-FR" b="1" dirty="0" smtClean="0"/>
              <a:t/>
            </a:r>
            <a:br>
              <a:rPr lang="fr-FR" b="1" dirty="0" smtClean="0"/>
            </a:br>
            <a:r>
              <a:rPr lang="fr-FR" b="1" dirty="0" smtClean="0"/>
              <a:t>Vous devez activer le calcul automatique de la date limite de consommation ou le contrôle de la date de péremption dans le </a:t>
            </a:r>
            <a:r>
              <a:rPr lang="fr-FR" b="1" dirty="0" err="1" smtClean="0"/>
              <a:t>Customizing</a:t>
            </a:r>
            <a:r>
              <a:rPr lang="fr-FR" b="1" dirty="0" smtClean="0"/>
              <a:t> de </a:t>
            </a:r>
            <a:r>
              <a:rPr lang="fr-FR" b="1" i="1" dirty="0" smtClean="0"/>
              <a:t>Gestion des lots</a:t>
            </a:r>
            <a:r>
              <a:rPr lang="fr-FR" b="1" dirty="0" smtClean="0"/>
              <a:t>. </a:t>
            </a: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0242" name="Picture 2"/>
          <p:cNvPicPr>
            <a:picLocks noGrp="1" noChangeAspect="1" noChangeArrowheads="1"/>
          </p:cNvPicPr>
          <p:nvPr>
            <p:ph idx="1"/>
          </p:nvPr>
        </p:nvPicPr>
        <p:blipFill>
          <a:blip r:embed="rId2"/>
          <a:srcRect/>
          <a:stretch>
            <a:fillRect/>
          </a:stretch>
        </p:blipFill>
        <p:spPr bwMode="auto">
          <a:xfrm>
            <a:off x="1432581" y="1784350"/>
            <a:ext cx="6736038" cy="457200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Pour plus d’informations, voir la section </a:t>
            </a:r>
            <a:r>
              <a:rPr lang="fr-FR" b="1" i="1" dirty="0" smtClean="0"/>
              <a:t>Définir contrôle de la date de péremption </a:t>
            </a:r>
            <a:r>
              <a:rPr lang="fr-FR" b="1" dirty="0" smtClean="0"/>
              <a:t>dans le Guide d’implémentation (IMG).</a:t>
            </a:r>
            <a:br>
              <a:rPr lang="fr-FR" b="1"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1266" name="Picture 2"/>
          <p:cNvPicPr>
            <a:picLocks noGrp="1" noChangeAspect="1" noChangeArrowheads="1"/>
          </p:cNvPicPr>
          <p:nvPr>
            <p:ph sz="half" idx="1"/>
          </p:nvPr>
        </p:nvPicPr>
        <p:blipFill>
          <a:blip r:embed="rId2"/>
          <a:srcRect/>
          <a:stretch>
            <a:fillRect/>
          </a:stretch>
        </p:blipFill>
        <p:spPr bwMode="auto">
          <a:xfrm>
            <a:off x="465138" y="2348942"/>
            <a:ext cx="4038600" cy="3368203"/>
          </a:xfrm>
          <a:prstGeom prst="rect">
            <a:avLst/>
          </a:prstGeom>
          <a:noFill/>
          <a:ln w="9525">
            <a:noFill/>
            <a:miter lim="800000"/>
            <a:headEnd/>
            <a:tailEnd/>
          </a:ln>
          <a:effectLst/>
        </p:spPr>
      </p:pic>
      <p:pic>
        <p:nvPicPr>
          <p:cNvPr id="11267" name="Picture 3"/>
          <p:cNvPicPr>
            <a:picLocks noGrp="1" noChangeAspect="1" noChangeArrowheads="1"/>
          </p:cNvPicPr>
          <p:nvPr>
            <p:ph sz="half" idx="2"/>
          </p:nvPr>
        </p:nvPicPr>
        <p:blipFill>
          <a:blip r:embed="rId3"/>
          <a:srcRect/>
          <a:stretch>
            <a:fillRect/>
          </a:stretch>
        </p:blipFill>
        <p:spPr bwMode="auto">
          <a:xfrm>
            <a:off x="4656138" y="2462477"/>
            <a:ext cx="4038600" cy="3141133"/>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Fonctionnalités</a:t>
            </a:r>
            <a:br>
              <a:rPr lang="fr-FR" b="1" dirty="0" smtClean="0"/>
            </a:br>
            <a:r>
              <a:rPr lang="fr-FR" b="1" dirty="0" smtClean="0"/>
              <a:t/>
            </a:r>
            <a:br>
              <a:rPr lang="fr-FR" b="1" dirty="0" smtClean="0"/>
            </a:br>
            <a:endParaRPr lang="fr-FR" dirty="0"/>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3314" name="Picture 2"/>
          <p:cNvPicPr>
            <a:picLocks noGrp="1" noChangeAspect="1" noChangeArrowheads="1"/>
          </p:cNvPicPr>
          <p:nvPr>
            <p:ph idx="1"/>
          </p:nvPr>
        </p:nvPicPr>
        <p:blipFill>
          <a:blip r:embed="rId2"/>
          <a:srcRect/>
          <a:stretch>
            <a:fillRect/>
          </a:stretch>
        </p:blipFill>
        <p:spPr bwMode="auto">
          <a:xfrm>
            <a:off x="2166462" y="1784350"/>
            <a:ext cx="5268275" cy="457200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Calcul automatique et contrôle de la DLC d’un lot </a:t>
            </a:r>
            <a:br>
              <a:rPr lang="fr-FR" b="1" dirty="0" smtClean="0"/>
            </a:br>
            <a:r>
              <a:rPr lang="fr-FR" b="1" dirty="0" smtClean="0"/>
              <a:t/>
            </a:r>
            <a:br>
              <a:rPr lang="fr-FR" b="1" dirty="0" smtClean="0"/>
            </a:br>
            <a:r>
              <a:rPr lang="fr-FR" b="1" dirty="0" smtClean="0"/>
              <a:t>Si la durée de conservation totale est spécifiée dans la fiche article, le système calcule la DLC comme suit :</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2291" name="Picture 3"/>
          <p:cNvPicPr>
            <a:picLocks noGrp="1" noChangeAspect="1" noChangeArrowheads="1"/>
          </p:cNvPicPr>
          <p:nvPr>
            <p:ph idx="1"/>
          </p:nvPr>
        </p:nvPicPr>
        <p:blipFill>
          <a:blip r:embed="rId2"/>
          <a:srcRect/>
          <a:stretch>
            <a:fillRect/>
          </a:stretch>
        </p:blipFill>
        <p:spPr bwMode="auto">
          <a:xfrm>
            <a:off x="1360132" y="1784350"/>
            <a:ext cx="6880936" cy="4572000"/>
          </a:xfrm>
          <a:prstGeom prst="rect">
            <a:avLst/>
          </a:prstGeom>
          <a:noFill/>
          <a:ln w="9525">
            <a:noFill/>
            <a:miter lim="800000"/>
            <a:headEnd/>
            <a:tailEnd/>
          </a:ln>
          <a:effectLst/>
        </p:spPr>
      </p:pic>
      <p:cxnSp>
        <p:nvCxnSpPr>
          <p:cNvPr id="10" name="Connecteur droit avec flèche 9"/>
          <p:cNvCxnSpPr/>
          <p:nvPr/>
        </p:nvCxnSpPr>
        <p:spPr>
          <a:xfrm rot="16200000" flipV="1">
            <a:off x="5000628" y="5286388"/>
            <a:ext cx="714380" cy="71438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DLC = durée de conservation totale + date de production à partir du document EM.</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4338" name="Picture 2"/>
          <p:cNvPicPr>
            <a:picLocks noGrp="1" noChangeAspect="1" noChangeArrowheads="1"/>
          </p:cNvPicPr>
          <p:nvPr>
            <p:ph idx="1"/>
          </p:nvPr>
        </p:nvPicPr>
        <p:blipFill>
          <a:blip r:embed="rId2"/>
          <a:srcRect/>
          <a:stretch>
            <a:fillRect/>
          </a:stretch>
        </p:blipFill>
        <p:spPr bwMode="auto">
          <a:xfrm>
            <a:off x="914400" y="1820007"/>
            <a:ext cx="7772400" cy="4500685"/>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aucune durée de conservation totale n’est spécifiée, vous devez saisir manuellement la DLC dans le document d’entrée de marchandises.</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5362" name="Picture 2"/>
          <p:cNvPicPr>
            <a:picLocks noGrp="1" noChangeAspect="1" noChangeArrowheads="1"/>
          </p:cNvPicPr>
          <p:nvPr>
            <p:ph idx="1"/>
          </p:nvPr>
        </p:nvPicPr>
        <p:blipFill>
          <a:blip r:embed="rId2"/>
          <a:srcRect/>
          <a:stretch>
            <a:fillRect/>
          </a:stretch>
        </p:blipFill>
        <p:spPr bwMode="auto">
          <a:xfrm>
            <a:off x="914400" y="1798504"/>
            <a:ext cx="7772400" cy="4543692"/>
          </a:xfrm>
          <a:prstGeom prst="rect">
            <a:avLst/>
          </a:prstGeom>
          <a:noFill/>
          <a:ln w="9525">
            <a:noFill/>
            <a:miter lim="800000"/>
            <a:headEnd/>
            <a:tailEnd/>
          </a:ln>
          <a:effectLst/>
        </p:spPr>
      </p:pic>
      <p:sp>
        <p:nvSpPr>
          <p:cNvPr id="8" name="Flèche droite 7"/>
          <p:cNvSpPr/>
          <p:nvPr/>
        </p:nvSpPr>
        <p:spPr>
          <a:xfrm>
            <a:off x="1285852" y="5429264"/>
            <a:ext cx="428628" cy="7143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2275371980"/>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Arrondi de la DLC qui est calculée automatiquement</a:t>
            </a:r>
            <a:br>
              <a:rPr lang="fr-FR" dirty="0" smtClean="0"/>
            </a:br>
            <a:r>
              <a:rPr lang="fr-FR" dirty="0" smtClean="0"/>
              <a:t/>
            </a:r>
            <a:br>
              <a:rPr lang="fr-FR" dirty="0" smtClean="0"/>
            </a:br>
            <a:r>
              <a:rPr lang="fr-FR" dirty="0" smtClean="0"/>
              <a:t>Vous utilisez le code d’arrondi dans la fiche article pour spécifier si et comment le système arrondit la DLC qui est calculée automatiquement. </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6386" name="Picture 2"/>
          <p:cNvPicPr>
            <a:picLocks noGrp="1" noChangeAspect="1" noChangeArrowheads="1"/>
          </p:cNvPicPr>
          <p:nvPr>
            <p:ph idx="1"/>
          </p:nvPr>
        </p:nvPicPr>
        <p:blipFill>
          <a:blip r:embed="rId2"/>
          <a:srcRect/>
          <a:stretch>
            <a:fillRect/>
          </a:stretch>
        </p:blipFill>
        <p:spPr bwMode="auto">
          <a:xfrm>
            <a:off x="914400" y="1942962"/>
            <a:ext cx="7772400" cy="4254775"/>
          </a:xfrm>
          <a:prstGeom prst="rect">
            <a:avLst/>
          </a:prstGeom>
          <a:noFill/>
          <a:ln w="9525">
            <a:noFill/>
            <a:miter lim="800000"/>
            <a:headEnd/>
            <a:tailEnd/>
          </a:ln>
          <a:effectLst/>
        </p:spPr>
      </p:pic>
      <p:cxnSp>
        <p:nvCxnSpPr>
          <p:cNvPr id="9" name="Connecteur droit avec flèche 8"/>
          <p:cNvCxnSpPr/>
          <p:nvPr/>
        </p:nvCxnSpPr>
        <p:spPr>
          <a:xfrm rot="16200000" flipV="1">
            <a:off x="3607587" y="5393545"/>
            <a:ext cx="571504" cy="7143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pouvez décider :</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9" name="Picture 2"/>
          <p:cNvPicPr>
            <a:picLocks noGrp="1" noChangeAspect="1" noChangeArrowheads="1"/>
          </p:cNvPicPr>
          <p:nvPr>
            <p:ph idx="1"/>
          </p:nvPr>
        </p:nvPicPr>
        <p:blipFill>
          <a:blip r:embed="rId2"/>
          <a:srcRect/>
          <a:stretch>
            <a:fillRect/>
          </a:stretch>
        </p:blipFill>
        <p:spPr bwMode="auto">
          <a:xfrm>
            <a:off x="1672611" y="1784350"/>
            <a:ext cx="6255978" cy="457200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 ne pas arrondir la DLC ; </a:t>
            </a:r>
            <a:br>
              <a:rPr lang="fr-FR" dirty="0" smtClean="0"/>
            </a:br>
            <a:r>
              <a:rPr lang="fr-FR" dirty="0" smtClean="0"/>
              <a:t>d’arrondir au premier jour de la période spécifiée ; </a:t>
            </a:r>
            <a:br>
              <a:rPr lang="fr-FR" dirty="0" smtClean="0"/>
            </a:br>
            <a:r>
              <a:rPr lang="fr-FR" dirty="0" smtClean="0"/>
              <a:t>d’arrondir au dernier jour de la période spécifiée.</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9" name="Picture 2"/>
          <p:cNvPicPr>
            <a:picLocks noGrp="1" noChangeAspect="1" noChangeArrowheads="1"/>
          </p:cNvPicPr>
          <p:nvPr>
            <p:ph idx="1"/>
          </p:nvPr>
        </p:nvPicPr>
        <p:blipFill>
          <a:blip r:embed="rId2"/>
          <a:srcRect/>
          <a:stretch>
            <a:fillRect/>
          </a:stretch>
        </p:blipFill>
        <p:spPr bwMode="auto">
          <a:xfrm>
            <a:off x="857224" y="2214554"/>
            <a:ext cx="7353522" cy="2417768"/>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DLC qui sont spécifiées manuellement ne sont pas arrondies.</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9458" name="Picture 2"/>
          <p:cNvPicPr>
            <a:picLocks noGrp="1" noChangeAspect="1" noChangeArrowheads="1"/>
          </p:cNvPicPr>
          <p:nvPr>
            <p:ph idx="1"/>
          </p:nvPr>
        </p:nvPicPr>
        <p:blipFill>
          <a:blip r:embed="rId2"/>
          <a:srcRect/>
          <a:stretch>
            <a:fillRect/>
          </a:stretch>
        </p:blipFill>
        <p:spPr bwMode="auto">
          <a:xfrm>
            <a:off x="914400" y="2714621"/>
            <a:ext cx="7772400" cy="2279742"/>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Contrôle de la durée de conservation restante, pour des lots qui ont été traités en externe, par exemple</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0482" name="Picture 2"/>
          <p:cNvPicPr>
            <a:picLocks noGrp="1" noChangeAspect="1" noChangeArrowheads="1"/>
          </p:cNvPicPr>
          <p:nvPr>
            <p:ph idx="1"/>
          </p:nvPr>
        </p:nvPicPr>
        <p:blipFill>
          <a:blip r:embed="rId2"/>
          <a:srcRect/>
          <a:stretch>
            <a:fillRect/>
          </a:stretch>
        </p:blipFill>
        <p:spPr bwMode="auto">
          <a:xfrm>
            <a:off x="2117537" y="1784350"/>
            <a:ext cx="5366125" cy="4572000"/>
          </a:xfrm>
          <a:prstGeom prst="rect">
            <a:avLst/>
          </a:prstGeom>
          <a:noFill/>
          <a:ln w="9525">
            <a:noFill/>
            <a:miter lim="800000"/>
            <a:headEnd/>
            <a:tailEnd/>
          </a:ln>
          <a:effectLst/>
        </p:spPr>
      </p:pic>
      <p:cxnSp>
        <p:nvCxnSpPr>
          <p:cNvPr id="9" name="Connecteur droit avec flèche 8"/>
          <p:cNvCxnSpPr/>
          <p:nvPr/>
        </p:nvCxnSpPr>
        <p:spPr>
          <a:xfrm rot="16200000" flipV="1">
            <a:off x="3571868" y="5286388"/>
            <a:ext cx="714380" cy="71438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la durée minimale de conservation restante est spécifiée dans la fiche article, le système calcule la durée de conservation restante depuis le jour d’entrée des marchandises jusqu’à la DLC.</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1" name="Picture 2"/>
          <p:cNvPicPr>
            <a:picLocks noGrp="1" noChangeAspect="1" noChangeArrowheads="1"/>
          </p:cNvPicPr>
          <p:nvPr>
            <p:ph idx="1"/>
          </p:nvPr>
        </p:nvPicPr>
        <p:blipFill>
          <a:blip r:embed="rId2"/>
          <a:srcRect/>
          <a:stretch>
            <a:fillRect/>
          </a:stretch>
        </p:blipFill>
        <p:spPr bwMode="auto">
          <a:xfrm>
            <a:off x="1874209" y="1784350"/>
            <a:ext cx="5852781" cy="4572000"/>
          </a:xfrm>
          <a:prstGeom prst="rect">
            <a:avLst/>
          </a:prstGeom>
          <a:noFill/>
          <a:ln w="9525">
            <a:noFill/>
            <a:miter lim="800000"/>
            <a:headEnd/>
            <a:tailEnd/>
          </a:ln>
          <a:effectLst/>
        </p:spPr>
      </p:pic>
      <p:cxnSp>
        <p:nvCxnSpPr>
          <p:cNvPr id="13" name="Connecteur droit avec flèche 12"/>
          <p:cNvCxnSpPr/>
          <p:nvPr/>
        </p:nvCxnSpPr>
        <p:spPr>
          <a:xfrm rot="10800000">
            <a:off x="3357554" y="5357826"/>
            <a:ext cx="500066" cy="35719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durée de conservation restante doit être supérieure à la durée minimale de conservation restante pour que le lot soit accepté.</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9" name="Picture 2"/>
          <p:cNvPicPr>
            <a:picLocks noGrp="1" noChangeAspect="1" noChangeArrowheads="1"/>
          </p:cNvPicPr>
          <p:nvPr>
            <p:ph idx="1"/>
          </p:nvPr>
        </p:nvPicPr>
        <p:blipFill>
          <a:blip r:embed="rId2"/>
          <a:srcRect/>
          <a:stretch>
            <a:fillRect/>
          </a:stretch>
        </p:blipFill>
        <p:spPr bwMode="auto">
          <a:xfrm>
            <a:off x="914400" y="1860073"/>
            <a:ext cx="7772400" cy="4420553"/>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la durée calculée de conservation restante est inférieure à la durée minimale de conservation restante, un message d’avertissement ou d’erreur apparaît selon les options du système.</a:t>
            </a:r>
            <a:br>
              <a:rPr lang="fr-FR" dirty="0" smtClean="0"/>
            </a:br>
            <a:r>
              <a:rPr lang="fr-FR" dirty="0" smtClean="0"/>
              <a:t/>
            </a:r>
            <a:br>
              <a:rPr lang="fr-FR" dirty="0" smtClean="0"/>
            </a:br>
            <a:r>
              <a:rPr lang="fr-FR" b="1" dirty="0" smtClean="0"/>
              <a:t>Durée de </a:t>
            </a:r>
            <a:r>
              <a:rPr lang="fr-FR" b="1" dirty="0" err="1" smtClean="0"/>
              <a:t>conserv</a:t>
            </a:r>
            <a:r>
              <a:rPr lang="fr-FR" b="1" dirty="0" smtClean="0"/>
              <a:t>. restante (40 Jour) atteinte </a:t>
            </a:r>
            <a:r>
              <a:rPr lang="fr-FR" b="1" dirty="0" err="1" smtClean="0"/>
              <a:t>ds</a:t>
            </a:r>
            <a:r>
              <a:rPr lang="fr-FR" b="1" dirty="0" smtClean="0"/>
              <a:t> 19 jours </a:t>
            </a:r>
            <a:r>
              <a:rPr lang="fr-FR" b="1" dirty="0" err="1" smtClean="0"/>
              <a:t>ds</a:t>
            </a:r>
            <a:r>
              <a:rPr lang="fr-FR" b="1" dirty="0" smtClean="0"/>
              <a:t> poste actuel</a:t>
            </a:r>
            <a:br>
              <a:rPr lang="fr-FR" b="1" dirty="0" smtClean="0"/>
            </a:br>
            <a:r>
              <a:rPr lang="fr-FR" dirty="0" smtClean="0"/>
              <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3555" name="Picture 3"/>
          <p:cNvPicPr>
            <a:picLocks noGrp="1" noChangeAspect="1" noChangeArrowheads="1"/>
          </p:cNvPicPr>
          <p:nvPr>
            <p:ph idx="1"/>
          </p:nvPr>
        </p:nvPicPr>
        <p:blipFill>
          <a:blip r:embed="rId2"/>
          <a:srcRect/>
          <a:stretch>
            <a:fillRect/>
          </a:stretch>
        </p:blipFill>
        <p:spPr bwMode="auto">
          <a:xfrm>
            <a:off x="914400" y="1823076"/>
            <a:ext cx="7772400" cy="4494547"/>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188060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Utilisation</a:t>
            </a:r>
            <a:br>
              <a:rPr lang="fr-FR" b="1" dirty="0" smtClean="0"/>
            </a:br>
            <a:r>
              <a:rPr lang="fr-FR" b="1" dirty="0" smtClean="0"/>
              <a:t/>
            </a:r>
            <a:br>
              <a:rPr lang="fr-FR" b="1" dirty="0" smtClean="0"/>
            </a:br>
            <a:r>
              <a:rPr lang="fr-FR" b="1" dirty="0" smtClean="0"/>
              <a:t>Les lots d’articles qui ne peuvent plus être utilisés ou vendus après une certaine période se voient normalement affecter une date limite de consommation (DLC). MSC3N</a:t>
            </a:r>
            <a:br>
              <a:rPr lang="fr-FR" b="1" dirty="0" smtClean="0"/>
            </a:br>
            <a:endParaRPr lang="fr-FR" dirty="0">
              <a:solidFill>
                <a:schemeClr val="tx2">
                  <a:satMod val="200000"/>
                </a:schemeClr>
              </a:solidFill>
            </a:endParaRPr>
          </a:p>
        </p:txBody>
      </p:sp>
      <p:sp>
        <p:nvSpPr>
          <p:cNvPr id="10245"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smtClean="0"/>
              <a:t>Sharesap.com®. Copyright©. Tous droits réservés. Par Mickael QUESNOT</a:t>
            </a:r>
            <a:endParaRPr lang="en-GB" smtClean="0"/>
          </a:p>
        </p:txBody>
      </p:sp>
      <p:pic>
        <p:nvPicPr>
          <p:cNvPr id="1027" name="Picture 3"/>
          <p:cNvPicPr>
            <a:picLocks noGrp="1" noChangeAspect="1" noChangeArrowheads="1"/>
          </p:cNvPicPr>
          <p:nvPr>
            <p:ph idx="1"/>
          </p:nvPr>
        </p:nvPicPr>
        <p:blipFill>
          <a:blip r:embed="rId2"/>
          <a:srcRect/>
          <a:stretch>
            <a:fillRect/>
          </a:stretch>
        </p:blipFill>
        <p:spPr bwMode="auto">
          <a:xfrm>
            <a:off x="1630428" y="1784350"/>
            <a:ext cx="6340344" cy="4572000"/>
          </a:xfrm>
          <a:prstGeom prst="rect">
            <a:avLst/>
          </a:prstGeom>
          <a:noFill/>
          <a:ln w="9525">
            <a:noFill/>
            <a:miter lim="800000"/>
            <a:headEnd/>
            <a:tailEnd/>
          </a:ln>
          <a:effectLst/>
        </p:spPr>
      </p:pic>
      <p:sp>
        <p:nvSpPr>
          <p:cNvPr id="12" name="Flèche droite 11"/>
          <p:cNvSpPr/>
          <p:nvPr/>
        </p:nvSpPr>
        <p:spPr>
          <a:xfrm>
            <a:off x="1071538" y="3429000"/>
            <a:ext cx="357190" cy="12144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Cette fonction calcule la DLC à partir de la durée de conservation totale et de la date de production lors des procédures suivantes : MM03</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051" name="Picture 3"/>
          <p:cNvPicPr>
            <a:picLocks noGrp="1" noChangeAspect="1" noChangeArrowheads="1"/>
          </p:cNvPicPr>
          <p:nvPr>
            <p:ph idx="1"/>
          </p:nvPr>
        </p:nvPicPr>
        <p:blipFill>
          <a:blip r:embed="rId2"/>
          <a:srcRect/>
          <a:stretch>
            <a:fillRect/>
          </a:stretch>
        </p:blipFill>
        <p:spPr bwMode="auto">
          <a:xfrm>
            <a:off x="1583574" y="1784350"/>
            <a:ext cx="6434051" cy="45720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entrée de marchandises (EM) ; </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075" name="Picture 3"/>
          <p:cNvPicPr>
            <a:picLocks noGrp="1" noChangeAspect="1" noChangeArrowheads="1"/>
          </p:cNvPicPr>
          <p:nvPr>
            <p:ph idx="1"/>
          </p:nvPr>
        </p:nvPicPr>
        <p:blipFill>
          <a:blip r:embed="rId2"/>
          <a:srcRect/>
          <a:stretch>
            <a:fillRect/>
          </a:stretch>
        </p:blipFill>
        <p:spPr bwMode="auto">
          <a:xfrm>
            <a:off x="914400" y="1845034"/>
            <a:ext cx="7772400" cy="4450631"/>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mouvements de stock automatiques.</a:t>
            </a:r>
            <a:br>
              <a:rPr lang="fr-FR" dirty="0" smtClean="0"/>
            </a:br>
            <a:r>
              <a:rPr lang="fr-FR" dirty="0" smtClean="0"/>
              <a:t/>
            </a:r>
            <a:br>
              <a:rPr lang="fr-FR" dirty="0" smtClean="0"/>
            </a:br>
            <a:r>
              <a:rPr lang="fr-FR" dirty="0" smtClean="0"/>
              <a:t>EXEMPLE IDOC</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4098" name="Picture 2"/>
          <p:cNvPicPr>
            <a:picLocks noGrp="1" noChangeAspect="1" noChangeArrowheads="1"/>
          </p:cNvPicPr>
          <p:nvPr>
            <p:ph idx="1"/>
          </p:nvPr>
        </p:nvPicPr>
        <p:blipFill>
          <a:blip r:embed="rId2"/>
          <a:srcRect/>
          <a:stretch>
            <a:fillRect/>
          </a:stretch>
        </p:blipFill>
        <p:spPr bwMode="auto">
          <a:xfrm>
            <a:off x="1314357" y="1784350"/>
            <a:ext cx="6972485" cy="45720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aucune durée de conservation totale n’est spécifiée, vous devez saisir manuellement la DLC dans le document d’entrée de marchandises.</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5124" name="Picture 4"/>
          <p:cNvPicPr>
            <a:picLocks noGrp="1" noChangeAspect="1" noChangeArrowheads="1"/>
          </p:cNvPicPr>
          <p:nvPr>
            <p:ph idx="1"/>
          </p:nvPr>
        </p:nvPicPr>
        <p:blipFill>
          <a:blip r:embed="rId2"/>
          <a:srcRect/>
          <a:stretch>
            <a:fillRect/>
          </a:stretch>
        </p:blipFill>
        <p:spPr bwMode="auto">
          <a:xfrm>
            <a:off x="935437" y="1784350"/>
            <a:ext cx="7730326" cy="4572000"/>
          </a:xfrm>
          <a:prstGeom prst="rect">
            <a:avLst/>
          </a:prstGeom>
          <a:noFill/>
          <a:ln w="9525">
            <a:noFill/>
            <a:miter lim="800000"/>
            <a:headEnd/>
            <a:tailEnd/>
          </a:ln>
          <a:effectLst/>
        </p:spPr>
      </p:pic>
      <p:pic>
        <p:nvPicPr>
          <p:cNvPr id="5125" name="Picture 5"/>
          <p:cNvPicPr>
            <a:picLocks noChangeAspect="1" noChangeArrowheads="1"/>
          </p:cNvPicPr>
          <p:nvPr/>
        </p:nvPicPr>
        <p:blipFill>
          <a:blip r:embed="rId3"/>
          <a:srcRect/>
          <a:stretch>
            <a:fillRect/>
          </a:stretch>
        </p:blipFill>
        <p:spPr bwMode="auto">
          <a:xfrm>
            <a:off x="4071934" y="4714884"/>
            <a:ext cx="6219825" cy="14478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terme « date limite de consommation » (DLC) est essentiellement utilisé dans l’industrie pharmaceutique et dans l’industrie alimentaire. Dans l’industrie chimique, le terme « date de péremption » est utilisé comme synonyme.</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24578" name="Picture 2"/>
          <p:cNvPicPr>
            <a:picLocks noGrp="1" noChangeAspect="1" noChangeArrowheads="1"/>
          </p:cNvPicPr>
          <p:nvPr>
            <p:ph idx="1"/>
          </p:nvPr>
        </p:nvPicPr>
        <p:blipFill>
          <a:blip r:embed="rId2"/>
          <a:srcRect/>
          <a:stretch>
            <a:fillRect/>
          </a:stretch>
        </p:blipFill>
        <p:spPr bwMode="auto">
          <a:xfrm>
            <a:off x="914400" y="1833589"/>
            <a:ext cx="7772400" cy="4473521"/>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lnDef>
      <a:spPr>
        <a:ln w="31750">
          <a:tailEnd type="arrow"/>
        </a:ln>
      </a:spPr>
      <a:bodyPr/>
      <a:lstStyle/>
      <a:style>
        <a:lnRef idx="1">
          <a:schemeClr val="accent2"/>
        </a:lnRef>
        <a:fillRef idx="0">
          <a:schemeClr val="accent2"/>
        </a:fillRef>
        <a:effectRef idx="0">
          <a:schemeClr val="accent2"/>
        </a:effectRef>
        <a:fontRef idx="minor">
          <a:schemeClr val="tx1"/>
        </a:fontRef>
      </a:style>
    </a:ln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828</TotalTime>
  <Words>759</Words>
  <Application>Microsoft Office PowerPoint</Application>
  <PresentationFormat>Affichage à l'écran (4:3)</PresentationFormat>
  <Paragraphs>74</Paragraphs>
  <Slides>27</Slides>
  <Notes>1</Notes>
  <HiddenSlides>0</HiddenSlides>
  <MMClips>0</MMClips>
  <ScaleCrop>false</ScaleCrop>
  <HeadingPairs>
    <vt:vector size="4" baseType="variant">
      <vt:variant>
        <vt:lpstr>Thème</vt:lpstr>
      </vt:variant>
      <vt:variant>
        <vt:i4>1</vt:i4>
      </vt:variant>
      <vt:variant>
        <vt:lpstr>Titres des diapositives</vt:lpstr>
      </vt:variant>
      <vt:variant>
        <vt:i4>27</vt:i4>
      </vt:variant>
    </vt:vector>
  </HeadingPairs>
  <TitlesOfParts>
    <vt:vector size="28" baseType="lpstr">
      <vt:lpstr>Métro</vt:lpstr>
      <vt:lpstr>Contrôle et calcul de la date limite de consommation®</vt:lpstr>
      <vt:lpstr>Présentation PowerPoint</vt:lpstr>
      <vt:lpstr>Présentation PowerPoint</vt:lpstr>
      <vt:lpstr>Utilisation  Les lots d’articles qui ne peuvent plus être utilisés ou vendus après une certaine période se voient normalement affecter une date limite de consommation (DLC). MSC3N </vt:lpstr>
      <vt:lpstr>Cette fonction calcule la DLC à partir de la durée de conservation totale et de la date de production lors des procédures suivantes : MM03</vt:lpstr>
      <vt:lpstr>entrée de marchandises (EM) ;  </vt:lpstr>
      <vt:lpstr>mouvements de stock automatiques.  EXEMPLE IDOC </vt:lpstr>
      <vt:lpstr>Si aucune durée de conservation totale n’est spécifiée, vous devez saisir manuellement la DLC dans le document d’entrée de marchandises. </vt:lpstr>
      <vt:lpstr>Le terme « date limite de consommation » (DLC) est essentiellement utilisé dans l’industrie pharmaceutique et dans l’industrie alimentaire. Dans l’industrie chimique, le terme « date de péremption » est utilisé comme synonyme. </vt:lpstr>
      <vt:lpstr>Le graphique ci-dessous indique où la DLC, la durée de conservation totale et la date de production sont saisies et sauvegardées.</vt:lpstr>
      <vt:lpstr>Intégration  FICHE ARTICLE   </vt:lpstr>
      <vt:lpstr>FICHE LOT</vt:lpstr>
      <vt:lpstr>DOCUMENT EM</vt:lpstr>
      <vt:lpstr>Conditions préalables  Vous devez activer le calcul automatique de la date limite de consommation ou le contrôle de la date de péremption dans le Customizing de Gestion des lots. </vt:lpstr>
      <vt:lpstr>Pour plus d’informations, voir la section Définir contrôle de la date de péremption dans le Guide d’implémentation (IMG). </vt:lpstr>
      <vt:lpstr>Fonctionnalités  </vt:lpstr>
      <vt:lpstr>Calcul automatique et contrôle de la DLC d’un lot   Si la durée de conservation totale est spécifiée dans la fiche article, le système calcule la DLC comme suit :</vt:lpstr>
      <vt:lpstr>DLC = durée de conservation totale + date de production à partir du document EM.</vt:lpstr>
      <vt:lpstr>Si aucune durée de conservation totale n’est spécifiée, vous devez saisir manuellement la DLC dans le document d’entrée de marchandises. </vt:lpstr>
      <vt:lpstr>Arrondi de la DLC qui est calculée automatiquement  Vous utilisez le code d’arrondi dans la fiche article pour spécifier si et comment le système arrondit la DLC qui est calculée automatiquement. </vt:lpstr>
      <vt:lpstr>Vous pouvez décider : </vt:lpstr>
      <vt:lpstr>de ne pas arrondir la DLC ;  d’arrondir au premier jour de la période spécifiée ;  d’arrondir au dernier jour de la période spécifiée. </vt:lpstr>
      <vt:lpstr>Les DLC qui sont spécifiées manuellement ne sont pas arrondies. </vt:lpstr>
      <vt:lpstr>Contrôle de la durée de conservation restante, pour des lots qui ont été traités en externe, par exemple</vt:lpstr>
      <vt:lpstr>Si la durée minimale de conservation restante est spécifiée dans la fiche article, le système calcule la durée de conservation restante depuis le jour d’entrée des marchandises jusqu’à la DLC.</vt:lpstr>
      <vt:lpstr>la durée de conservation restante doit être supérieure à la durée minimale de conservation restante pour que le lot soit accepté.</vt:lpstr>
      <vt:lpstr>Si la durée calculée de conservation restante est inférieure à la durée minimale de conservation restante, un message d’avertissement ou d’erreur apparaît selon les options du système.  Durée de conserv. restante (40 Jour) atteinte ds 19 jours ds poste actuel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88</cp:revision>
  <dcterms:modified xsi:type="dcterms:W3CDTF">2013-11-07T11:51:50Z</dcterms:modified>
</cp:coreProperties>
</file>