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460" r:id="rId2"/>
    <p:sldId id="458" r:id="rId3"/>
    <p:sldId id="459" r:id="rId4"/>
    <p:sldId id="455" r:id="rId5"/>
    <p:sldId id="456" r:id="rId6"/>
    <p:sldId id="276" r:id="rId7"/>
    <p:sldId id="448" r:id="rId8"/>
    <p:sldId id="424" r:id="rId9"/>
    <p:sldId id="425" r:id="rId10"/>
    <p:sldId id="457" r:id="rId11"/>
    <p:sldId id="454" r:id="rId12"/>
    <p:sldId id="428" r:id="rId13"/>
    <p:sldId id="429" r:id="rId14"/>
    <p:sldId id="430" r:id="rId15"/>
    <p:sldId id="431" r:id="rId16"/>
    <p:sldId id="432" r:id="rId17"/>
    <p:sldId id="433" r:id="rId18"/>
    <p:sldId id="434" r:id="rId19"/>
    <p:sldId id="450" r:id="rId20"/>
    <p:sldId id="435" r:id="rId21"/>
    <p:sldId id="452" r:id="rId22"/>
    <p:sldId id="437" r:id="rId23"/>
    <p:sldId id="438" r:id="rId24"/>
    <p:sldId id="453" r:id="rId25"/>
    <p:sldId id="440" r:id="rId26"/>
    <p:sldId id="441" r:id="rId27"/>
    <p:sldId id="442" r:id="rId28"/>
    <p:sldId id="451" r:id="rId29"/>
    <p:sldId id="444" r:id="rId30"/>
    <p:sldId id="445" r:id="rId31"/>
    <p:sldId id="446" r:id="rId32"/>
    <p:sldId id="447" r:id="rId33"/>
  </p:sldIdLst>
  <p:sldSz cx="9144000" cy="6858000" type="screen4x3"/>
  <p:notesSz cx="6772275" cy="9902825"/>
  <p:defaultTextStyle>
    <a:defPPr>
      <a:defRPr lang="fr-FR"/>
    </a:defPPr>
    <a:lvl1pPr algn="l" rtl="0" fontAlgn="base">
      <a:spcBef>
        <a:spcPct val="20000"/>
      </a:spcBef>
      <a:spcAft>
        <a:spcPct val="0"/>
      </a:spcAft>
      <a:buClr>
        <a:schemeClr val="hlink"/>
      </a:buClr>
      <a:buFont typeface="Monotype Sorts" pitchFamily="2" charset="2"/>
      <a:defRPr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hlink"/>
      </a:buClr>
      <a:buFont typeface="Monotype Sorts" pitchFamily="2" charset="2"/>
      <a:defRPr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hlink"/>
      </a:buClr>
      <a:buFont typeface="Monotype Sorts" pitchFamily="2" charset="2"/>
      <a:defRPr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hlink"/>
      </a:buClr>
      <a:buFont typeface="Monotype Sorts" pitchFamily="2" charset="2"/>
      <a:defRPr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hlink"/>
      </a:buClr>
      <a:buFont typeface="Monotype Sorts" pitchFamily="2" charset="2"/>
      <a:defRPr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FF9900"/>
    <a:srgbClr val="66FFFF"/>
    <a:srgbClr val="33CC33"/>
    <a:srgbClr val="0000FF"/>
    <a:srgbClr val="FF0000"/>
    <a:srgbClr val="FFFF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208"/>
        <p:guide pos="11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578" y="-72"/>
      </p:cViewPr>
      <p:guideLst>
        <p:guide orient="horz" pos="3118"/>
        <p:guide pos="2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7010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40" tIns="46220" rIns="92440" bIns="46220" numCol="1" anchor="t" anchorCtr="0" compatLnSpc="1">
            <a:prstTxWarp prst="textNoShape">
              <a:avLst/>
            </a:prstTxWarp>
          </a:bodyPr>
          <a:lstStyle>
            <a:lvl1pPr defTabSz="922338">
              <a:defRPr sz="1200"/>
            </a:lvl1pPr>
          </a:lstStyle>
          <a:p>
            <a:endParaRPr lang="fr-FR" altLang="fr-FR"/>
          </a:p>
        </p:txBody>
      </p:sp>
      <p:sp>
        <p:nvSpPr>
          <p:cNvPr id="138243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38575" y="0"/>
            <a:ext cx="29337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40" tIns="46220" rIns="92440" bIns="46220" numCol="1" anchor="t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endParaRPr lang="fr-FR" altLang="fr-FR"/>
          </a:p>
        </p:txBody>
      </p:sp>
      <p:sp>
        <p:nvSpPr>
          <p:cNvPr id="138244" name="Rectangle 1028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09638" y="742950"/>
            <a:ext cx="4953000" cy="37131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8245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3288" y="4703763"/>
            <a:ext cx="4965700" cy="445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40" tIns="46220" rIns="92440" bIns="462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138246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7525"/>
            <a:ext cx="29337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40" tIns="46220" rIns="92440" bIns="46220" numCol="1" anchor="b" anchorCtr="0" compatLnSpc="1">
            <a:prstTxWarp prst="textNoShape">
              <a:avLst/>
            </a:prstTxWarp>
          </a:bodyPr>
          <a:lstStyle>
            <a:lvl1pPr defTabSz="922338">
              <a:defRPr sz="1200"/>
            </a:lvl1pPr>
          </a:lstStyle>
          <a:p>
            <a:endParaRPr lang="fr-FR" altLang="fr-FR"/>
          </a:p>
        </p:txBody>
      </p:sp>
      <p:sp>
        <p:nvSpPr>
          <p:cNvPr id="138247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8575" y="9407525"/>
            <a:ext cx="29337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40" tIns="46220" rIns="92440" bIns="46220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fld id="{BF054C51-ACD2-45C2-8532-9446BE340D68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2466053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63EB62-E272-462A-839D-999DE374F0BB}" type="slidenum">
              <a:rPr lang="fr-FR" altLang="fr-FR"/>
              <a:pPr/>
              <a:t>25</a:t>
            </a:fld>
            <a:endParaRPr lang="fr-FR" altLang="fr-FR"/>
          </a:p>
        </p:txBody>
      </p:sp>
      <p:sp>
        <p:nvSpPr>
          <p:cNvPr id="22835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11225" y="742950"/>
            <a:ext cx="4949825" cy="3713163"/>
          </a:xfrm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November 13,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November 13,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November 13,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468481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November 13,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November 13,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November 13,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November 13, 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November 13,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November 13,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November 13,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November 13,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November 13,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Logigrammes%20P1%20&#224;%20P7.ppt#-1,7,P 3.2.b" TargetMode="External"/><Relationship Id="rId3" Type="http://schemas.openxmlformats.org/officeDocument/2006/relationships/hyperlink" Target="Logigrammes%20P1%20&#224;%20P7.ppt#-1,4,P 3.1.b" TargetMode="External"/><Relationship Id="rId7" Type="http://schemas.openxmlformats.org/officeDocument/2006/relationships/hyperlink" Target="Logigrammes%20P1%20&#224;%20P7.ppt#-1,6,P 3.2.a" TargetMode="External"/><Relationship Id="rId12" Type="http://schemas.openxmlformats.org/officeDocument/2006/relationships/hyperlink" Target="Logigrammes%20P1%20&#224;%20P7.ppt#-1,29,3.5.b" TargetMode="External"/><Relationship Id="rId2" Type="http://schemas.openxmlformats.org/officeDocument/2006/relationships/hyperlink" Target="Logigrammes%20P1%20&#224;%20P7.ppt#-1,3,P 3.1.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Logigrammes%20P1%20&#224;%20P7.ppt#-1,8,P 3.3" TargetMode="External"/><Relationship Id="rId11" Type="http://schemas.openxmlformats.org/officeDocument/2006/relationships/hyperlink" Target="Logigrammes%20P1%20&#224;%20P7.ppt#-1,28,3.5.a" TargetMode="External"/><Relationship Id="rId5" Type="http://schemas.openxmlformats.org/officeDocument/2006/relationships/slide" Target="slide2.xml"/><Relationship Id="rId10" Type="http://schemas.openxmlformats.org/officeDocument/2006/relationships/hyperlink" Target="Logigrammes%20P1%20&#224;%20P7.ppt#-1,27,3.4" TargetMode="External"/><Relationship Id="rId4" Type="http://schemas.openxmlformats.org/officeDocument/2006/relationships/hyperlink" Target="Logigrammes%20P1%20&#224;%20P7.ppt#-1,5,P 3.1.c" TargetMode="External"/><Relationship Id="rId9" Type="http://schemas.openxmlformats.org/officeDocument/2006/relationships/hyperlink" Target="Logigrammes%20P1%20&#224;%20P7.ppt#-1,24,P 3.2.c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1%20&#224;%20P7.ppt#-1,9,P 4.1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Logigrammes%20P1%20&#224;%20P7.ppt#-1,10,P 4.2" TargetMode="External"/><Relationship Id="rId4" Type="http://schemas.openxmlformats.org/officeDocument/2006/relationships/hyperlink" Target="Logigrammes%20P1%20&#224;%20P7.ppt#-1,11,P 4.3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Logigrammes%20P1%20&#224;%20P7.ppt#-1,30,5.1.c" TargetMode="External"/><Relationship Id="rId13" Type="http://schemas.openxmlformats.org/officeDocument/2006/relationships/hyperlink" Target="Logigrammes%20P1%20&#224;%20P7.ppt#-1,32,5.5.b" TargetMode="External"/><Relationship Id="rId3" Type="http://schemas.openxmlformats.org/officeDocument/2006/relationships/slide" Target="slide2.xml"/><Relationship Id="rId7" Type="http://schemas.openxmlformats.org/officeDocument/2006/relationships/hyperlink" Target="Logigrammes%20P1%20&#224;%20P7.ppt#-1,15,P 5.3" TargetMode="External"/><Relationship Id="rId12" Type="http://schemas.openxmlformats.org/officeDocument/2006/relationships/hyperlink" Target="Logigrammes%20P1%20&#224;%20P7.ppt#-1,33,5.3.c" TargetMode="External"/><Relationship Id="rId2" Type="http://schemas.openxmlformats.org/officeDocument/2006/relationships/hyperlink" Target="Logigrammes%20P1%20&#224;%20P7.ppt#-1,14,P 5.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Logigrammes%20P1%20&#224;%20P7.ppt#-1,20,P 5.6" TargetMode="External"/><Relationship Id="rId11" Type="http://schemas.openxmlformats.org/officeDocument/2006/relationships/hyperlink" Target="Logigrammes%20P1%20&#224;%20P7.ppt#-1,31,5.3.b" TargetMode="External"/><Relationship Id="rId5" Type="http://schemas.openxmlformats.org/officeDocument/2006/relationships/hyperlink" Target="Logigrammes%20P1%20&#224;%20P7.ppt#-1,17,P 5.5.a" TargetMode="External"/><Relationship Id="rId10" Type="http://schemas.openxmlformats.org/officeDocument/2006/relationships/hyperlink" Target="Logigrammes%20P1%20&#224;%20P7.ppt#-1,13,P 5.1.b" TargetMode="External"/><Relationship Id="rId4" Type="http://schemas.openxmlformats.org/officeDocument/2006/relationships/hyperlink" Target="Logigrammes%20P1%20&#224;%20P7.ppt#-1,16,P 5.4" TargetMode="External"/><Relationship Id="rId9" Type="http://schemas.openxmlformats.org/officeDocument/2006/relationships/hyperlink" Target="Logigrammes%20P1%20&#224;%20P7.ppt#-1,12,P 5.1.a 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1%20&#224;%20P7.ppt#-1,18,P 6.1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Logigrammes%20P1%20&#224;%20P7.ppt#-1,19,P 6.2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1%20&#224;%20P7.ppt#-1,21,P 7.1" TargetMode="External"/><Relationship Id="rId7" Type="http://schemas.openxmlformats.org/officeDocument/2006/relationships/hyperlink" Target="Logigrammes%20P1%20&#224;%20P7.ppt#-1,26,P 7.5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Logigrammes%20P1%20&#224;%20P7.ppt#-1,25,P 7.4" TargetMode="External"/><Relationship Id="rId5" Type="http://schemas.openxmlformats.org/officeDocument/2006/relationships/hyperlink" Target="Logigrammes%20P1%20&#224;%20P7.ppt#-1,23,P 7.3" TargetMode="External"/><Relationship Id="rId4" Type="http://schemas.openxmlformats.org/officeDocument/2006/relationships/hyperlink" Target="Logigrammes%20P1%20&#224;%20P7.ppt#-1,22,P 7.2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8%20&#224;%20P16.ppt#-1,1,P 8 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8%20&#224;%20P16.ppt#-1,5,P 9.3" TargetMode="External"/><Relationship Id="rId7" Type="http://schemas.openxmlformats.org/officeDocument/2006/relationships/hyperlink" Target="Logigrammes%20P8%20&#224;%20P16.ppt#-1,28,9.4" TargetMode="External"/><Relationship Id="rId2" Type="http://schemas.openxmlformats.org/officeDocument/2006/relationships/hyperlink" Target="Logigrammes%20P8%20&#224;%20P16.ppt#-1,4,P 9.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Logigrammes%20P8%20&#224;%20P16.ppt#-1,2,P 9.1 " TargetMode="External"/><Relationship Id="rId5" Type="http://schemas.openxmlformats.org/officeDocument/2006/relationships/hyperlink" Target="Logigrammes%20P8%20&#224;%20P16.ppt#-1,3,P 9.1.b" TargetMode="Externa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8%20&#224;%20P16.ppt#-1,6,P 10.1" TargetMode="External"/><Relationship Id="rId2" Type="http://schemas.openxmlformats.org/officeDocument/2006/relationships/hyperlink" Target="Logigrammes%20P8%20&#224;%20P16.ppt#-1,7,P 10.2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hyperlink" Target="Logigrammes%20P8%20&#224;%20P16.ppt#-1,9,P 10.4" TargetMode="External"/><Relationship Id="rId4" Type="http://schemas.openxmlformats.org/officeDocument/2006/relationships/hyperlink" Target="Logigrammes%20P8%20&#224;%20P16.ppt#-1,8,P 10.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Logigrammes%20P8%20&#224;%20P16.ppt#-1,10,P 11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Logigrammes%20P8%20&#224;%20P16.ppt#-1,15,P 12.1.e" TargetMode="External"/><Relationship Id="rId13" Type="http://schemas.openxmlformats.org/officeDocument/2006/relationships/hyperlink" Target="Logigrammes%20P17%20&#224;%20P24.ppt#-1,31,P 24" TargetMode="External"/><Relationship Id="rId3" Type="http://schemas.openxmlformats.org/officeDocument/2006/relationships/hyperlink" Target="Logigrammes%20P8%20&#224;%20P16.ppt#-1,11,P 12.1.a" TargetMode="External"/><Relationship Id="rId7" Type="http://schemas.openxmlformats.org/officeDocument/2006/relationships/hyperlink" Target="Logigrammes%20P8%20&#224;%20P16.ppt#-1,16,P 12.2.a" TargetMode="External"/><Relationship Id="rId12" Type="http://schemas.openxmlformats.org/officeDocument/2006/relationships/hyperlink" Target="Logigrammes%20P8%20&#224;%20P16.ppt#-1,20,P 12.3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Logigrammes%20P8%20&#224;%20P16.ppt#-1,12,P 12.1.b" TargetMode="External"/><Relationship Id="rId11" Type="http://schemas.openxmlformats.org/officeDocument/2006/relationships/hyperlink" Target="Logigrammes%20P8%20&#224;%20P16.ppt#-1,19,P 12.2.d" TargetMode="External"/><Relationship Id="rId5" Type="http://schemas.openxmlformats.org/officeDocument/2006/relationships/hyperlink" Target="Logigrammes%20P8%20&#224;%20P16.ppt#-1,13,P 12.1.c" TargetMode="External"/><Relationship Id="rId10" Type="http://schemas.openxmlformats.org/officeDocument/2006/relationships/hyperlink" Target="Logigrammes%20P8%20&#224;%20P16.ppt#-1,18,P 12.2.c" TargetMode="External"/><Relationship Id="rId4" Type="http://schemas.openxmlformats.org/officeDocument/2006/relationships/hyperlink" Target="Logigrammes%20P8%20&#224;%20P16.ppt#-1,14,P 12.1.d" TargetMode="External"/><Relationship Id="rId9" Type="http://schemas.openxmlformats.org/officeDocument/2006/relationships/hyperlink" Target="Logigrammes%20P8%20&#224;%20P16.ppt#-1,17,P 12.2.b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8%20&#224;%20P16.ppt#-1,21,13.1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Logigrammes%20P8%20&#224;%20P16.ppt#-1,22,P 13.2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8%20&#224;%20P16.ppt#-1,23,P 14.1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Logigrammes%20P8%20&#224;%20P16.ppt#-1,24,P 14.2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8%20&#224;%20P16.ppt#-1,25,P 15.1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Logigrammes%20P8%20&#224;%20P16.ppt#-1,26,P 15.2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Logigrammes%20P8%20&#224;%20P16.ppt#-1,27,P 16.1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17%20&#224;%20P24.ppt#-1,3,P 17.2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hyperlink" Target="Logigrammes%20P17%20&#224;%20P24.ppt#-1,1,P 17.1.a" TargetMode="External"/><Relationship Id="rId4" Type="http://schemas.openxmlformats.org/officeDocument/2006/relationships/hyperlink" Target="Logigrammes%20P17%20&#224;%20P24.ppt#-1,2,17.1.b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17%20&#224;%20P24.ppt#-1,4,P 18.1" TargetMode="External"/><Relationship Id="rId7" Type="http://schemas.openxmlformats.org/officeDocument/2006/relationships/hyperlink" Target="Logigrammes%20P17%20&#224;%20P24.ppt#-1,7,P 18.4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Logigrammes%20P17%20&#224;%20P24.ppt#-1,8,P 18.5" TargetMode="External"/><Relationship Id="rId5" Type="http://schemas.openxmlformats.org/officeDocument/2006/relationships/hyperlink" Target="Logigrammes%20P17%20&#224;%20P24.ppt#-1,6,P 18.3" TargetMode="External"/><Relationship Id="rId4" Type="http://schemas.openxmlformats.org/officeDocument/2006/relationships/hyperlink" Target="Logigrammes%20P17%20&#224;%20P24.ppt#-1,5,P 18.2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17%20&#224;%20P24.ppt#-1,9,P 19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Logigrammes%20P17%20&#224;%20P24.ppt#-1,18,P 20.7" TargetMode="External"/><Relationship Id="rId13" Type="http://schemas.openxmlformats.org/officeDocument/2006/relationships/hyperlink" Target="Logigrammes%20P17%20&#224;%20P24.ppt#-1,20,P 20.8.b" TargetMode="External"/><Relationship Id="rId3" Type="http://schemas.openxmlformats.org/officeDocument/2006/relationships/hyperlink" Target="Logigrammes%20P17%20&#224;%20P24.ppt#-1,10,P 20.1.a" TargetMode="External"/><Relationship Id="rId7" Type="http://schemas.openxmlformats.org/officeDocument/2006/relationships/hyperlink" Target="Logigrammes%20P17%20&#224;%20P24.ppt#-1,16,P 20.5" TargetMode="External"/><Relationship Id="rId12" Type="http://schemas.openxmlformats.org/officeDocument/2006/relationships/hyperlink" Target="Logigrammes%20P17%20&#224;%20P24.ppt#-1,14,P 20.3.b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Logigrammes%20P17%20&#224;%20P24.ppt#-1,15,P 20.4" TargetMode="External"/><Relationship Id="rId11" Type="http://schemas.openxmlformats.org/officeDocument/2006/relationships/hyperlink" Target="Logigrammes%20P17%20&#224;%20P24.ppt#-1,11,P 20.1.b" TargetMode="External"/><Relationship Id="rId5" Type="http://schemas.openxmlformats.org/officeDocument/2006/relationships/hyperlink" Target="Logigrammes%20P17%20&#224;%20P24.ppt#-1,13,P 20.3.a" TargetMode="External"/><Relationship Id="rId10" Type="http://schemas.openxmlformats.org/officeDocument/2006/relationships/hyperlink" Target="Logigrammes%20P17%20&#224;%20P24.ppt#-1,21,P 20.9" TargetMode="External"/><Relationship Id="rId4" Type="http://schemas.openxmlformats.org/officeDocument/2006/relationships/hyperlink" Target="Logigrammes%20P17%20&#224;%20P24.ppt#-1,12,P 20.2" TargetMode="External"/><Relationship Id="rId9" Type="http://schemas.openxmlformats.org/officeDocument/2006/relationships/hyperlink" Target="Logigrammes%20P17%20&#224;%20P24.ppt#-1,19,P 20.8.a" TargetMode="External"/><Relationship Id="rId14" Type="http://schemas.openxmlformats.org/officeDocument/2006/relationships/hyperlink" Target="Logigrammes%20P17%20&#224;%20P24.ppt#-1,17,P 20.6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17%20&#224;%20P24.ppt#-1,22,P 21.1" TargetMode="External"/><Relationship Id="rId7" Type="http://schemas.openxmlformats.org/officeDocument/2006/relationships/hyperlink" Target="Logigrammes%20P17%20&#224;%20P24.ppt#-1,26,P 21.5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Logigrammes%20P17%20&#224;%20P24.ppt#-1,25,P 21.4" TargetMode="External"/><Relationship Id="rId5" Type="http://schemas.openxmlformats.org/officeDocument/2006/relationships/hyperlink" Target="Logigrammes%20P17%20&#224;%20P24.ppt#-1,24,P 21.3" TargetMode="External"/><Relationship Id="rId4" Type="http://schemas.openxmlformats.org/officeDocument/2006/relationships/hyperlink" Target="Logigrammes%20P17%20&#224;%20P24.ppt#-1,23,P 21.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17%20&#224;%20P24.ppt#-1,28,P 22.2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Logigrammes%20P17%20&#224;%20P24.ppt#-1,27,P 22.1" TargetMode="External"/><Relationship Id="rId4" Type="http://schemas.openxmlformats.org/officeDocument/2006/relationships/hyperlink" Target="Logigrammes%20P17%20&#224;%20P24.ppt#-1,29,P 22.3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17%20&#224;%20P24.ppt#-1,30,P 23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Logigrammes%20P17%20&#224;%20P24.ppt#-1,31,P 24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9.xml"/><Relationship Id="rId7" Type="http://schemas.openxmlformats.org/officeDocument/2006/relationships/slide" Target="slide15.xml"/><Relationship Id="rId12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hyperlink" Target="Processus%20organisation.ppt#-1,18,Processus 12 :  Gestion des flux physiques" TargetMode="External"/><Relationship Id="rId5" Type="http://schemas.openxmlformats.org/officeDocument/2006/relationships/slide" Target="slide13.xml"/><Relationship Id="rId10" Type="http://schemas.openxmlformats.org/officeDocument/2006/relationships/slide" Target="slide18.xml"/><Relationship Id="rId4" Type="http://schemas.openxmlformats.org/officeDocument/2006/relationships/slide" Target="slide12.xml"/><Relationship Id="rId9" Type="http://schemas.openxmlformats.org/officeDocument/2006/relationships/slide" Target="slide1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32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12" Type="http://schemas.openxmlformats.org/officeDocument/2006/relationships/slide" Target="slide31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Logigrammes%20P1%20&#224;%20P7.ppt#-1,1,P 1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Logigrammes%20P1%20&#224;%20P7.ppt#-1,2,P 2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fr-FR" dirty="0"/>
              <a:t>Processus Organisation</a:t>
            </a:r>
            <a:endParaRPr lang="fr-FR" dirty="0"/>
          </a:p>
        </p:txBody>
      </p:sp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fr-FR" dirty="0" smtClean="0"/>
              <a:t>Par Mickaël QUESNOT,</a:t>
            </a:r>
          </a:p>
          <a:p>
            <a:r>
              <a:rPr lang="fr-FR" smtClean="0"/>
              <a:t>Consultant SAP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910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Line 2"/>
          <p:cNvSpPr>
            <a:spLocks noChangeShapeType="1"/>
          </p:cNvSpPr>
          <p:nvPr/>
        </p:nvSpPr>
        <p:spPr bwMode="auto">
          <a:xfrm rot="5400000" flipV="1">
            <a:off x="3587750" y="3581400"/>
            <a:ext cx="304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03" name="Line 3"/>
          <p:cNvSpPr>
            <a:spLocks noChangeShapeType="1"/>
          </p:cNvSpPr>
          <p:nvPr/>
        </p:nvSpPr>
        <p:spPr bwMode="auto">
          <a:xfrm flipV="1">
            <a:off x="1905000" y="2438400"/>
            <a:ext cx="914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04" name="Line 4"/>
          <p:cNvSpPr>
            <a:spLocks noChangeShapeType="1"/>
          </p:cNvSpPr>
          <p:nvPr/>
        </p:nvSpPr>
        <p:spPr bwMode="auto">
          <a:xfrm>
            <a:off x="2514600" y="1600200"/>
            <a:ext cx="3429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09" name="Rectangle 9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3</a:t>
            </a:r>
            <a:r>
              <a:rPr lang="fr-FR" altLang="fr-FR" sz="2400">
                <a:solidFill>
                  <a:schemeClr val="tx1"/>
                </a:solidFill>
              </a:rPr>
              <a:t> : Projets commerciaux et commandes</a:t>
            </a:r>
            <a:endParaRPr lang="fr-FR" altLang="fr-FR" sz="2400"/>
          </a:p>
        </p:txBody>
      </p:sp>
      <p:sp>
        <p:nvSpPr>
          <p:cNvPr id="256005" name="Rectangle 5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 sz="1600"/>
          </a:p>
          <a:p>
            <a:pPr lvl="1"/>
            <a:endParaRPr lang="fr-FR" altLang="fr-FR" sz="1600"/>
          </a:p>
        </p:txBody>
      </p:sp>
      <p:sp>
        <p:nvSpPr>
          <p:cNvPr id="256006" name="AutoShape 6"/>
          <p:cNvSpPr>
            <a:spLocks noChangeArrowheads="1"/>
          </p:cNvSpPr>
          <p:nvPr/>
        </p:nvSpPr>
        <p:spPr bwMode="auto">
          <a:xfrm>
            <a:off x="381000" y="2057400"/>
            <a:ext cx="1524000" cy="762000"/>
          </a:xfrm>
          <a:prstGeom prst="homePlate">
            <a:avLst>
              <a:gd name="adj" fmla="val 4674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r-FR" altLang="fr-FR" sz="1600">
                <a:solidFill>
                  <a:srgbClr val="000000"/>
                </a:solidFill>
              </a:rPr>
              <a:t>Commande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r-FR" altLang="fr-FR" sz="1600">
                <a:solidFill>
                  <a:srgbClr val="000000"/>
                </a:solidFill>
              </a:rPr>
              <a:t>de produit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r-FR" altLang="fr-FR" sz="1600">
                <a:solidFill>
                  <a:srgbClr val="000000"/>
                </a:solidFill>
              </a:rPr>
              <a:t>non codifié</a:t>
            </a:r>
          </a:p>
        </p:txBody>
      </p:sp>
      <p:sp>
        <p:nvSpPr>
          <p:cNvPr id="256007" name="AutoShape 7"/>
          <p:cNvSpPr>
            <a:spLocks noChangeArrowheads="1"/>
          </p:cNvSpPr>
          <p:nvPr/>
        </p:nvSpPr>
        <p:spPr bwMode="auto">
          <a:xfrm>
            <a:off x="2825750" y="3048000"/>
            <a:ext cx="2063750" cy="482600"/>
          </a:xfrm>
          <a:prstGeom prst="homePlate">
            <a:avLst>
              <a:gd name="adj" fmla="val 72480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Codification</a:t>
            </a:r>
          </a:p>
        </p:txBody>
      </p:sp>
      <p:sp>
        <p:nvSpPr>
          <p:cNvPr id="256008" name="AutoShape 8"/>
          <p:cNvSpPr>
            <a:spLocks noChangeArrowheads="1"/>
          </p:cNvSpPr>
          <p:nvPr/>
        </p:nvSpPr>
        <p:spPr bwMode="auto">
          <a:xfrm>
            <a:off x="5638800" y="1295400"/>
            <a:ext cx="1447800" cy="2997200"/>
          </a:xfrm>
          <a:prstGeom prst="homePlate">
            <a:avLst>
              <a:gd name="adj" fmla="val 21250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fr-FR" altLang="fr-FR" sz="1600">
                <a:solidFill>
                  <a:srgbClr val="000000"/>
                </a:solidFill>
              </a:rPr>
              <a:t>Saisie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commande</a:t>
            </a:r>
          </a:p>
        </p:txBody>
      </p:sp>
      <p:sp>
        <p:nvSpPr>
          <p:cNvPr id="256010" name="Rectangle 10"/>
          <p:cNvSpPr>
            <a:spLocks noChangeArrowheads="1"/>
          </p:cNvSpPr>
          <p:nvPr/>
        </p:nvSpPr>
        <p:spPr bwMode="auto">
          <a:xfrm>
            <a:off x="304800" y="4970463"/>
            <a:ext cx="8686800" cy="1624012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marL="190500" indent="-190500">
              <a:spcBef>
                <a:spcPct val="0"/>
              </a:spcBef>
              <a:tabLst>
                <a:tab pos="482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spcBef>
                <a:spcPct val="0"/>
              </a:spcBef>
              <a:tabLst>
                <a:tab pos="482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spcBef>
                <a:spcPct val="0"/>
              </a:spcBef>
              <a:tabLst>
                <a:tab pos="482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spcBef>
                <a:spcPct val="0"/>
              </a:spcBef>
              <a:tabLst>
                <a:tab pos="482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spcBef>
                <a:spcPct val="0"/>
              </a:spcBef>
              <a:tabLst>
                <a:tab pos="482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82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82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82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82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sz="1800" dirty="0">
                <a:latin typeface="Arial" pitchFamily="34" charset="0"/>
              </a:rPr>
              <a:t>Responsable processus </a:t>
            </a:r>
            <a:endParaRPr lang="fr-FR" altLang="fr-FR" sz="1800" dirty="0" smtClean="0">
              <a:latin typeface="Arial" pitchFamily="34" charset="0"/>
            </a:endParaRP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sz="1800" dirty="0" err="1" smtClean="0">
                <a:latin typeface="Arial" pitchFamily="34" charset="0"/>
              </a:rPr>
              <a:t>SAPiens</a:t>
            </a:r>
            <a:r>
              <a:rPr lang="fr-FR" altLang="fr-FR" sz="1800" dirty="0" smtClean="0">
                <a:latin typeface="Arial" pitchFamily="34" charset="0"/>
              </a:rPr>
              <a:t> </a:t>
            </a:r>
            <a:r>
              <a:rPr lang="fr-FR" altLang="fr-FR" sz="1800" dirty="0" err="1">
                <a:latin typeface="Arial" pitchFamily="34" charset="0"/>
              </a:rPr>
              <a:t>Fctnl</a:t>
            </a:r>
            <a:r>
              <a:rPr lang="fr-FR" altLang="fr-FR" sz="1800" dirty="0">
                <a:latin typeface="Arial" pitchFamily="34" charset="0"/>
              </a:rPr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sz="1800" dirty="0" err="1" smtClean="0">
                <a:latin typeface="Arial" pitchFamily="34" charset="0"/>
              </a:rPr>
              <a:t>K-user</a:t>
            </a:r>
            <a:r>
              <a:rPr lang="fr-FR" altLang="fr-FR" sz="1800" dirty="0" smtClean="0">
                <a:latin typeface="Arial" pitchFamily="34" charset="0"/>
              </a:rPr>
              <a:t> </a:t>
            </a:r>
            <a:endParaRPr lang="fr-FR" altLang="fr-FR" sz="1800" dirty="0">
              <a:latin typeface="Arial" pitchFamily="34" charset="0"/>
            </a:endParaRPr>
          </a:p>
        </p:txBody>
      </p:sp>
      <p:sp>
        <p:nvSpPr>
          <p:cNvPr id="256011" name="Oval 11"/>
          <p:cNvSpPr>
            <a:spLocks noChangeArrowheads="1"/>
          </p:cNvSpPr>
          <p:nvPr/>
        </p:nvSpPr>
        <p:spPr bwMode="auto">
          <a:xfrm>
            <a:off x="6808788" y="4648200"/>
            <a:ext cx="2335212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56012" name="Line 12"/>
          <p:cNvSpPr>
            <a:spLocks noChangeShapeType="1"/>
          </p:cNvSpPr>
          <p:nvPr/>
        </p:nvSpPr>
        <p:spPr bwMode="auto">
          <a:xfrm flipV="1">
            <a:off x="0" y="15240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13" name="AutoShape 13"/>
          <p:cNvSpPr>
            <a:spLocks noChangeArrowheads="1"/>
          </p:cNvSpPr>
          <p:nvPr/>
        </p:nvSpPr>
        <p:spPr bwMode="auto">
          <a:xfrm>
            <a:off x="381000" y="4038600"/>
            <a:ext cx="914400" cy="533400"/>
          </a:xfrm>
          <a:prstGeom prst="homePlate">
            <a:avLst>
              <a:gd name="adj" fmla="val 4142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Projet</a:t>
            </a:r>
          </a:p>
        </p:txBody>
      </p:sp>
      <p:sp>
        <p:nvSpPr>
          <p:cNvPr id="256014" name="AutoShape 14"/>
          <p:cNvSpPr>
            <a:spLocks noChangeArrowheads="1"/>
          </p:cNvSpPr>
          <p:nvPr/>
        </p:nvSpPr>
        <p:spPr bwMode="auto">
          <a:xfrm>
            <a:off x="381000" y="1295400"/>
            <a:ext cx="2133600" cy="609600"/>
          </a:xfrm>
          <a:prstGeom prst="homePlate">
            <a:avLst>
              <a:gd name="adj" fmla="val 81796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r-FR" altLang="fr-FR" sz="1600">
                <a:solidFill>
                  <a:srgbClr val="000000"/>
                </a:solidFill>
              </a:rPr>
              <a:t>Commande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r-FR" altLang="fr-FR" sz="1600">
                <a:solidFill>
                  <a:srgbClr val="000000"/>
                </a:solidFill>
              </a:rPr>
              <a:t>de produit codifié</a:t>
            </a:r>
          </a:p>
        </p:txBody>
      </p:sp>
      <p:sp>
        <p:nvSpPr>
          <p:cNvPr id="256015" name="Line 15"/>
          <p:cNvSpPr>
            <a:spLocks noChangeShapeType="1"/>
          </p:cNvSpPr>
          <p:nvPr/>
        </p:nvSpPr>
        <p:spPr bwMode="auto">
          <a:xfrm flipV="1">
            <a:off x="752475" y="3733800"/>
            <a:ext cx="9525" cy="2825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16" name="Line 16"/>
          <p:cNvSpPr>
            <a:spLocks noChangeShapeType="1"/>
          </p:cNvSpPr>
          <p:nvPr/>
        </p:nvSpPr>
        <p:spPr bwMode="auto">
          <a:xfrm flipV="1">
            <a:off x="0" y="2362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17" name="Line 17"/>
          <p:cNvSpPr>
            <a:spLocks noChangeShapeType="1"/>
          </p:cNvSpPr>
          <p:nvPr/>
        </p:nvSpPr>
        <p:spPr bwMode="auto">
          <a:xfrm flipV="1">
            <a:off x="0" y="44196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18" name="Line 18"/>
          <p:cNvSpPr>
            <a:spLocks noChangeShapeType="1"/>
          </p:cNvSpPr>
          <p:nvPr/>
        </p:nvSpPr>
        <p:spPr bwMode="auto">
          <a:xfrm flipV="1">
            <a:off x="2438400" y="3305175"/>
            <a:ext cx="371475" cy="127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19" name="Line 19"/>
          <p:cNvSpPr>
            <a:spLocks noChangeShapeType="1"/>
          </p:cNvSpPr>
          <p:nvPr/>
        </p:nvSpPr>
        <p:spPr bwMode="auto">
          <a:xfrm flipV="1">
            <a:off x="4883150" y="3276600"/>
            <a:ext cx="7556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20" name="Line 20"/>
          <p:cNvSpPr>
            <a:spLocks noChangeShapeType="1"/>
          </p:cNvSpPr>
          <p:nvPr/>
        </p:nvSpPr>
        <p:spPr bwMode="auto">
          <a:xfrm rot="5400000" flipV="1">
            <a:off x="3587750" y="2895600"/>
            <a:ext cx="304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21" name="AutoShape 21"/>
          <p:cNvSpPr>
            <a:spLocks noChangeArrowheads="1"/>
          </p:cNvSpPr>
          <p:nvPr/>
        </p:nvSpPr>
        <p:spPr bwMode="auto">
          <a:xfrm>
            <a:off x="2819400" y="2133600"/>
            <a:ext cx="2590800" cy="727075"/>
          </a:xfrm>
          <a:prstGeom prst="homePlate">
            <a:avLst>
              <a:gd name="adj" fmla="val 54934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Faisabilité technique et économique</a:t>
            </a:r>
            <a:endParaRPr lang="fr-FR" altLang="fr-FR" sz="1600">
              <a:solidFill>
                <a:schemeClr val="hlink"/>
              </a:solidFill>
            </a:endParaRPr>
          </a:p>
        </p:txBody>
      </p:sp>
      <p:sp>
        <p:nvSpPr>
          <p:cNvPr id="256022" name="Rectangle 22"/>
          <p:cNvSpPr>
            <a:spLocks noChangeAspect="1" noChangeArrowheads="1"/>
          </p:cNvSpPr>
          <p:nvPr/>
        </p:nvSpPr>
        <p:spPr bwMode="auto">
          <a:xfrm>
            <a:off x="8305800" y="990600"/>
            <a:ext cx="609600" cy="609600"/>
          </a:xfrm>
          <a:prstGeom prst="rect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6023" name="AutoShape 23"/>
          <p:cNvSpPr>
            <a:spLocks noChangeArrowheads="1"/>
          </p:cNvSpPr>
          <p:nvPr/>
        </p:nvSpPr>
        <p:spPr bwMode="auto">
          <a:xfrm>
            <a:off x="2825750" y="3733800"/>
            <a:ext cx="2063750" cy="558800"/>
          </a:xfrm>
          <a:prstGeom prst="homePlate">
            <a:avLst>
              <a:gd name="adj" fmla="val 62596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Réservation capacité et appro</a:t>
            </a:r>
          </a:p>
        </p:txBody>
      </p:sp>
      <p:sp>
        <p:nvSpPr>
          <p:cNvPr id="256024" name="Line 24"/>
          <p:cNvSpPr>
            <a:spLocks noChangeShapeType="1"/>
          </p:cNvSpPr>
          <p:nvPr/>
        </p:nvSpPr>
        <p:spPr bwMode="auto">
          <a:xfrm flipV="1">
            <a:off x="4806950" y="4038600"/>
            <a:ext cx="8318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25" name="Line 25"/>
          <p:cNvSpPr>
            <a:spLocks noChangeShapeType="1"/>
          </p:cNvSpPr>
          <p:nvPr/>
        </p:nvSpPr>
        <p:spPr bwMode="auto">
          <a:xfrm flipV="1">
            <a:off x="2209800" y="2667000"/>
            <a:ext cx="6096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26" name="Line 26"/>
          <p:cNvSpPr>
            <a:spLocks noChangeShapeType="1"/>
          </p:cNvSpPr>
          <p:nvPr/>
        </p:nvSpPr>
        <p:spPr bwMode="auto">
          <a:xfrm flipV="1">
            <a:off x="1295400" y="4038600"/>
            <a:ext cx="15240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27" name="AutoShape 27">
            <a:hlinkClick r:id="rId2" action="ppaction://hlinkpres?slideindex=3&amp;slidetitle=P 3.1.a" highlightClick="1"/>
          </p:cNvPr>
          <p:cNvSpPr>
            <a:spLocks noChangeArrowheads="1"/>
          </p:cNvSpPr>
          <p:nvPr/>
        </p:nvSpPr>
        <p:spPr bwMode="auto">
          <a:xfrm>
            <a:off x="4876800" y="2473325"/>
            <a:ext cx="444500" cy="574675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1.a</a:t>
            </a:r>
          </a:p>
        </p:txBody>
      </p:sp>
      <p:sp>
        <p:nvSpPr>
          <p:cNvPr id="256028" name="AutoShape 28">
            <a:hlinkClick r:id="rId3" action="ppaction://hlinkpres?slideindex=4&amp;slidetitle=P 3.1.b" highlightClick="1"/>
          </p:cNvPr>
          <p:cNvSpPr>
            <a:spLocks noChangeArrowheads="1"/>
          </p:cNvSpPr>
          <p:nvPr/>
        </p:nvSpPr>
        <p:spPr bwMode="auto">
          <a:xfrm>
            <a:off x="4737100" y="3732213"/>
            <a:ext cx="444500" cy="574675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1.b</a:t>
            </a:r>
          </a:p>
        </p:txBody>
      </p:sp>
      <p:sp>
        <p:nvSpPr>
          <p:cNvPr id="256029" name="AutoShape 29"/>
          <p:cNvSpPr>
            <a:spLocks noChangeArrowheads="1"/>
          </p:cNvSpPr>
          <p:nvPr/>
        </p:nvSpPr>
        <p:spPr bwMode="auto">
          <a:xfrm>
            <a:off x="2825750" y="4419600"/>
            <a:ext cx="2362200" cy="304800"/>
          </a:xfrm>
          <a:prstGeom prst="homePlate">
            <a:avLst>
              <a:gd name="adj" fmla="val 131355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Annulation projets</a:t>
            </a:r>
          </a:p>
        </p:txBody>
      </p:sp>
      <p:sp>
        <p:nvSpPr>
          <p:cNvPr id="256030" name="Line 30"/>
          <p:cNvSpPr>
            <a:spLocks noChangeShapeType="1"/>
          </p:cNvSpPr>
          <p:nvPr/>
        </p:nvSpPr>
        <p:spPr bwMode="auto">
          <a:xfrm>
            <a:off x="1295400" y="4343400"/>
            <a:ext cx="15240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31" name="AutoShape 31">
            <a:hlinkClick r:id="rId4" action="ppaction://hlinkpres?slideindex=5&amp;slidetitle=P 3.1.c" highlightClick="1"/>
          </p:cNvPr>
          <p:cNvSpPr>
            <a:spLocks noChangeArrowheads="1"/>
          </p:cNvSpPr>
          <p:nvPr/>
        </p:nvSpPr>
        <p:spPr bwMode="auto">
          <a:xfrm>
            <a:off x="5200650" y="4267200"/>
            <a:ext cx="444500" cy="574675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1.c</a:t>
            </a:r>
          </a:p>
        </p:txBody>
      </p:sp>
      <p:sp>
        <p:nvSpPr>
          <p:cNvPr id="256032" name="AutoShape 32"/>
          <p:cNvSpPr>
            <a:spLocks noChangeArrowheads="1"/>
          </p:cNvSpPr>
          <p:nvPr/>
        </p:nvSpPr>
        <p:spPr bwMode="auto">
          <a:xfrm>
            <a:off x="381000" y="2895600"/>
            <a:ext cx="2057400" cy="838200"/>
          </a:xfrm>
          <a:prstGeom prst="homePlate">
            <a:avLst>
              <a:gd name="adj" fmla="val 5930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Développement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et/ou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industrialisation</a:t>
            </a:r>
          </a:p>
        </p:txBody>
      </p:sp>
      <p:sp>
        <p:nvSpPr>
          <p:cNvPr id="256033" name="AutoShape 3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35" name="Rectangle 35"/>
          <p:cNvSpPr>
            <a:spLocks noChangeArrowheads="1"/>
          </p:cNvSpPr>
          <p:nvPr/>
        </p:nvSpPr>
        <p:spPr bwMode="auto">
          <a:xfrm>
            <a:off x="5715000" y="3581400"/>
            <a:ext cx="914400" cy="6096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/>
              <a:t>Vente </a:t>
            </a:r>
          </a:p>
          <a:p>
            <a:pPr algn="ctr"/>
            <a:r>
              <a:rPr lang="fr-FR" altLang="fr-FR" sz="1600"/>
              <a:t>directe</a:t>
            </a:r>
          </a:p>
        </p:txBody>
      </p:sp>
      <p:sp>
        <p:nvSpPr>
          <p:cNvPr id="256036" name="AutoShape 36">
            <a:hlinkClick r:id="rId6" action="ppaction://hlinkpres?slideindex=8&amp;slidetitle=P 3.3" highlightClick="1"/>
          </p:cNvPr>
          <p:cNvSpPr>
            <a:spLocks noChangeArrowheads="1"/>
          </p:cNvSpPr>
          <p:nvPr/>
        </p:nvSpPr>
        <p:spPr bwMode="auto">
          <a:xfrm>
            <a:off x="6553200" y="3687763"/>
            <a:ext cx="374650" cy="414337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3</a:t>
            </a:r>
          </a:p>
        </p:txBody>
      </p:sp>
      <p:sp>
        <p:nvSpPr>
          <p:cNvPr id="256037" name="AutoShape 37">
            <a:hlinkClick r:id="rId7" action="ppaction://hlinkpres?slideindex=6&amp;slidetitle=P 3.2.a" highlightClick="1"/>
          </p:cNvPr>
          <p:cNvSpPr>
            <a:spLocks noChangeArrowheads="1"/>
          </p:cNvSpPr>
          <p:nvPr/>
        </p:nvSpPr>
        <p:spPr bwMode="auto">
          <a:xfrm>
            <a:off x="6400800" y="1066800"/>
            <a:ext cx="368300" cy="565150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2a</a:t>
            </a:r>
          </a:p>
        </p:txBody>
      </p:sp>
      <p:sp>
        <p:nvSpPr>
          <p:cNvPr id="256039" name="Rectangle 39"/>
          <p:cNvSpPr>
            <a:spLocks noChangeArrowheads="1"/>
          </p:cNvSpPr>
          <p:nvPr/>
        </p:nvSpPr>
        <p:spPr bwMode="auto">
          <a:xfrm>
            <a:off x="5715000" y="2057400"/>
            <a:ext cx="990600" cy="6096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/>
              <a:t>Matière et </a:t>
            </a:r>
          </a:p>
          <a:p>
            <a:pPr algn="ctr"/>
            <a:r>
              <a:rPr lang="fr-FR" altLang="fr-FR" sz="1600"/>
              <a:t>colorant</a:t>
            </a:r>
          </a:p>
        </p:txBody>
      </p:sp>
      <p:sp>
        <p:nvSpPr>
          <p:cNvPr id="256040" name="AutoShape 40">
            <a:hlinkClick r:id="rId8" action="ppaction://hlinkpres?slideindex=7&amp;slidetitle=P 3.2.b" highlightClick="1"/>
          </p:cNvPr>
          <p:cNvSpPr>
            <a:spLocks noChangeArrowheads="1"/>
          </p:cNvSpPr>
          <p:nvPr/>
        </p:nvSpPr>
        <p:spPr bwMode="auto">
          <a:xfrm>
            <a:off x="6689725" y="2082800"/>
            <a:ext cx="374650" cy="568325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2b</a:t>
            </a:r>
          </a:p>
        </p:txBody>
      </p:sp>
      <p:sp>
        <p:nvSpPr>
          <p:cNvPr id="256041" name="Text Box 41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04/02/02</a:t>
            </a:r>
          </a:p>
        </p:txBody>
      </p:sp>
      <p:sp>
        <p:nvSpPr>
          <p:cNvPr id="256043" name="Rectangle 43"/>
          <p:cNvSpPr>
            <a:spLocks noChangeArrowheads="1"/>
          </p:cNvSpPr>
          <p:nvPr/>
        </p:nvSpPr>
        <p:spPr bwMode="auto">
          <a:xfrm>
            <a:off x="5715000" y="2933700"/>
            <a:ext cx="990600" cy="381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/>
              <a:t>Négoce</a:t>
            </a:r>
          </a:p>
        </p:txBody>
      </p:sp>
      <p:sp>
        <p:nvSpPr>
          <p:cNvPr id="256044" name="AutoShape 44">
            <a:hlinkClick r:id="rId9" action="ppaction://hlinkpres?slideindex=24&amp;slidetitle=P 3.2.c" highlightClick="1"/>
          </p:cNvPr>
          <p:cNvSpPr>
            <a:spLocks noChangeArrowheads="1"/>
          </p:cNvSpPr>
          <p:nvPr/>
        </p:nvSpPr>
        <p:spPr bwMode="auto">
          <a:xfrm>
            <a:off x="6632575" y="2841625"/>
            <a:ext cx="368300" cy="565150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2c</a:t>
            </a:r>
          </a:p>
        </p:txBody>
      </p:sp>
      <p:sp>
        <p:nvSpPr>
          <p:cNvPr id="256045" name="AutoShape 45">
            <a:hlinkClick r:id="rId10" action="ppaction://hlinkpres?slideindex=27&amp;slidetitle=3.4" highlightClick="1"/>
          </p:cNvPr>
          <p:cNvSpPr>
            <a:spLocks noChangeArrowheads="1"/>
          </p:cNvSpPr>
          <p:nvPr/>
        </p:nvSpPr>
        <p:spPr bwMode="auto">
          <a:xfrm>
            <a:off x="4730750" y="9906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4</a:t>
            </a:r>
          </a:p>
        </p:txBody>
      </p:sp>
      <p:sp>
        <p:nvSpPr>
          <p:cNvPr id="256049" name="AutoShape 49"/>
          <p:cNvSpPr>
            <a:spLocks noChangeArrowheads="1"/>
          </p:cNvSpPr>
          <p:nvPr/>
        </p:nvSpPr>
        <p:spPr bwMode="auto">
          <a:xfrm>
            <a:off x="7331075" y="2438400"/>
            <a:ext cx="1752600" cy="762000"/>
          </a:xfrm>
          <a:prstGeom prst="homePlate">
            <a:avLst>
              <a:gd name="adj" fmla="val 48875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fr-FR" altLang="fr-FR" sz="1600">
                <a:solidFill>
                  <a:srgbClr val="000000"/>
                </a:solidFill>
              </a:rPr>
              <a:t>Désaffectation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Réaffectation</a:t>
            </a:r>
          </a:p>
        </p:txBody>
      </p:sp>
      <p:sp>
        <p:nvSpPr>
          <p:cNvPr id="256050" name="Line 50"/>
          <p:cNvSpPr>
            <a:spLocks noChangeShapeType="1"/>
          </p:cNvSpPr>
          <p:nvPr/>
        </p:nvSpPr>
        <p:spPr bwMode="auto">
          <a:xfrm flipV="1">
            <a:off x="7086600" y="2819400"/>
            <a:ext cx="228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6046" name="AutoShape 46">
            <a:hlinkClick r:id="rId11" action="ppaction://hlinkpres?slideindex=28&amp;slidetitle=3.5.a" highlightClick="1"/>
          </p:cNvPr>
          <p:cNvSpPr>
            <a:spLocks noChangeArrowheads="1"/>
          </p:cNvSpPr>
          <p:nvPr/>
        </p:nvSpPr>
        <p:spPr bwMode="auto">
          <a:xfrm>
            <a:off x="7467600" y="3048000"/>
            <a:ext cx="4572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800" rIns="0" bIns="46800" anchor="ctr">
            <a:spAutoFit/>
          </a:bodyPr>
          <a:lstStyle/>
          <a:p>
            <a:pPr algn="ctr"/>
            <a:r>
              <a:rPr lang="fr-FR" altLang="fr-FR"/>
              <a:t>5.a</a:t>
            </a:r>
          </a:p>
        </p:txBody>
      </p:sp>
      <p:sp>
        <p:nvSpPr>
          <p:cNvPr id="256048" name="AutoShape 48">
            <a:hlinkClick r:id="rId12" action="ppaction://hlinkpres?slideindex=29&amp;slidetitle=3.5.b" highlightClick="1"/>
          </p:cNvPr>
          <p:cNvSpPr>
            <a:spLocks noChangeArrowheads="1"/>
          </p:cNvSpPr>
          <p:nvPr/>
        </p:nvSpPr>
        <p:spPr bwMode="auto">
          <a:xfrm>
            <a:off x="8001000" y="3048000"/>
            <a:ext cx="4572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800" rIns="0" bIns="46800" anchor="ctr">
            <a:spAutoFit/>
          </a:bodyPr>
          <a:lstStyle/>
          <a:p>
            <a:pPr algn="ctr"/>
            <a:r>
              <a:rPr lang="fr-FR" altLang="fr-FR"/>
              <a:t>5.b</a:t>
            </a:r>
          </a:p>
        </p:txBody>
      </p:sp>
      <p:sp>
        <p:nvSpPr>
          <p:cNvPr id="256051" name="Text Box 51"/>
          <p:cNvSpPr txBox="1">
            <a:spLocks noChangeArrowheads="1"/>
          </p:cNvSpPr>
          <p:nvPr/>
        </p:nvSpPr>
        <p:spPr bwMode="auto">
          <a:xfrm>
            <a:off x="2590800" y="1066800"/>
            <a:ext cx="2171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/>
              <a:t>Modification info sur colis :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Sharesap.com®. Copyright©. Tous droits réservés. Par Mickael QUESNOT</a:t>
            </a:r>
            <a:endParaRPr lang="en-US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43" name="Rectangle 11"/>
          <p:cNvSpPr>
            <a:spLocks noChangeArrowheads="1"/>
          </p:cNvSpPr>
          <p:nvPr/>
        </p:nvSpPr>
        <p:spPr bwMode="auto">
          <a:xfrm>
            <a:off x="685800" y="4953000"/>
            <a:ext cx="6248400" cy="16002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Aft>
                <a:spcPct val="20000"/>
              </a:spcAft>
            </a:pPr>
            <a:r>
              <a:rPr lang="fr-FR" altLang="fr-FR" dirty="0"/>
              <a:t>Responsable </a:t>
            </a:r>
            <a:r>
              <a:rPr lang="fr-FR" altLang="fr-FR" dirty="0" err="1"/>
              <a:t>procesus</a:t>
            </a:r>
            <a:r>
              <a:rPr lang="fr-FR" altLang="fr-FR" dirty="0"/>
              <a:t> </a:t>
            </a:r>
            <a:endParaRPr lang="fr-FR" altLang="fr-FR" dirty="0" smtClean="0"/>
          </a:p>
          <a:p>
            <a:pPr>
              <a:spcAft>
                <a:spcPct val="20000"/>
              </a:spcAft>
            </a:pPr>
            <a:r>
              <a:rPr lang="fr-FR" altLang="fr-FR" dirty="0" err="1" smtClean="0"/>
              <a:t>SAPiens</a:t>
            </a:r>
            <a:r>
              <a:rPr lang="fr-FR" altLang="fr-FR" dirty="0" smtClean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  <a:endParaRPr lang="fr-FR" altLang="fr-FR" dirty="0" smtClean="0"/>
          </a:p>
          <a:p>
            <a:pPr>
              <a:spcAft>
                <a:spcPct val="20000"/>
              </a:spcAft>
            </a:pPr>
            <a:r>
              <a:rPr lang="fr-FR" altLang="fr-FR" dirty="0" err="1" smtClean="0"/>
              <a:t>K-user</a:t>
            </a:r>
            <a:r>
              <a:rPr lang="fr-FR" altLang="fr-FR" dirty="0" smtClean="0"/>
              <a:t> </a:t>
            </a:r>
            <a:endParaRPr lang="fr-FR" altLang="fr-FR" dirty="0"/>
          </a:p>
        </p:txBody>
      </p:sp>
      <p:sp>
        <p:nvSpPr>
          <p:cNvPr id="248836" name="Rectangle 4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4</a:t>
            </a:r>
            <a:r>
              <a:rPr lang="fr-FR" altLang="fr-FR" sz="2400">
                <a:solidFill>
                  <a:schemeClr val="tx1"/>
                </a:solidFill>
              </a:rPr>
              <a:t> : Codification et Données techniques</a:t>
            </a:r>
            <a:endParaRPr lang="fr-FR" altLang="fr-FR" sz="2400"/>
          </a:p>
        </p:txBody>
      </p:sp>
      <p:sp>
        <p:nvSpPr>
          <p:cNvPr id="248834" name="Rectangle 2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4746848"/>
          </a:xfrm>
        </p:spPr>
        <p:txBody>
          <a:bodyPr/>
          <a:lstStyle/>
          <a:p>
            <a:pPr lvl="1"/>
            <a:endParaRPr lang="fr-FR" altLang="fr-FR" sz="1600" dirty="0"/>
          </a:p>
          <a:p>
            <a:pPr lvl="1"/>
            <a:endParaRPr lang="fr-FR" altLang="fr-FR" sz="1600" dirty="0"/>
          </a:p>
        </p:txBody>
      </p:sp>
      <p:sp>
        <p:nvSpPr>
          <p:cNvPr id="248835" name="AutoShape 3"/>
          <p:cNvSpPr>
            <a:spLocks noChangeArrowheads="1"/>
          </p:cNvSpPr>
          <p:nvPr/>
        </p:nvSpPr>
        <p:spPr bwMode="auto">
          <a:xfrm>
            <a:off x="1447800" y="1676400"/>
            <a:ext cx="2063750" cy="533400"/>
          </a:xfrm>
          <a:prstGeom prst="homePlate">
            <a:avLst>
              <a:gd name="adj" fmla="val 6557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Codification</a:t>
            </a:r>
          </a:p>
        </p:txBody>
      </p:sp>
      <p:sp>
        <p:nvSpPr>
          <p:cNvPr id="248839" name="Rectangle 7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48840" name="AutoShape 8"/>
          <p:cNvSpPr>
            <a:spLocks noChangeArrowheads="1"/>
          </p:cNvSpPr>
          <p:nvPr/>
        </p:nvSpPr>
        <p:spPr bwMode="auto">
          <a:xfrm>
            <a:off x="7010400" y="58674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48841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8842" name="AutoShape 10">
            <a:hlinkClick r:id="rId3" action="ppaction://hlinkpres?slideindex=9&amp;slidetitle=P 4.1" highlightClick="1"/>
          </p:cNvPr>
          <p:cNvSpPr>
            <a:spLocks noChangeArrowheads="1"/>
          </p:cNvSpPr>
          <p:nvPr/>
        </p:nvSpPr>
        <p:spPr bwMode="auto">
          <a:xfrm>
            <a:off x="3505200" y="17526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</a:t>
            </a:r>
          </a:p>
        </p:txBody>
      </p:sp>
      <p:sp>
        <p:nvSpPr>
          <p:cNvPr id="248844" name="Oval 12"/>
          <p:cNvSpPr>
            <a:spLocks noChangeArrowheads="1"/>
          </p:cNvSpPr>
          <p:nvPr/>
        </p:nvSpPr>
        <p:spPr bwMode="auto">
          <a:xfrm>
            <a:off x="1857375" y="4702175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48846" name="AutoShape 14">
            <a:hlinkClick r:id="rId4" action="ppaction://hlinkpres?slideindex=11&amp;slidetitle=P 4.3" highlightClick="1"/>
          </p:cNvPr>
          <p:cNvSpPr>
            <a:spLocks noChangeArrowheads="1"/>
          </p:cNvSpPr>
          <p:nvPr/>
        </p:nvSpPr>
        <p:spPr bwMode="auto">
          <a:xfrm>
            <a:off x="3511550" y="35814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3</a:t>
            </a:r>
          </a:p>
        </p:txBody>
      </p:sp>
      <p:sp>
        <p:nvSpPr>
          <p:cNvPr id="248847" name="AutoShape 15">
            <a:hlinkClick r:id="rId5" action="ppaction://hlinkpres?slideindex=10&amp;slidetitle=P 4.2" highlightClick="1"/>
          </p:cNvPr>
          <p:cNvSpPr>
            <a:spLocks noChangeArrowheads="1"/>
          </p:cNvSpPr>
          <p:nvPr/>
        </p:nvSpPr>
        <p:spPr bwMode="auto">
          <a:xfrm>
            <a:off x="4114800" y="2633663"/>
            <a:ext cx="374650" cy="414337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</a:t>
            </a:r>
          </a:p>
        </p:txBody>
      </p:sp>
      <p:sp>
        <p:nvSpPr>
          <p:cNvPr id="248848" name="AutoShape 16"/>
          <p:cNvSpPr>
            <a:spLocks noChangeArrowheads="1"/>
          </p:cNvSpPr>
          <p:nvPr/>
        </p:nvSpPr>
        <p:spPr bwMode="auto">
          <a:xfrm>
            <a:off x="1447800" y="2514600"/>
            <a:ext cx="2673350" cy="609600"/>
          </a:xfrm>
          <a:prstGeom prst="homePlate">
            <a:avLst>
              <a:gd name="adj" fmla="val 74329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Évolution des moyens de production</a:t>
            </a:r>
          </a:p>
        </p:txBody>
      </p:sp>
      <p:sp>
        <p:nvSpPr>
          <p:cNvPr id="248849" name="AutoShape 17"/>
          <p:cNvSpPr>
            <a:spLocks noChangeArrowheads="1"/>
          </p:cNvSpPr>
          <p:nvPr/>
        </p:nvSpPr>
        <p:spPr bwMode="auto">
          <a:xfrm>
            <a:off x="1447800" y="3505200"/>
            <a:ext cx="2063750" cy="533400"/>
          </a:xfrm>
          <a:prstGeom prst="homePlate">
            <a:avLst>
              <a:gd name="adj" fmla="val 6557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Maintenance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3" name="Line 3"/>
          <p:cNvSpPr>
            <a:spLocks noChangeShapeType="1"/>
          </p:cNvSpPr>
          <p:nvPr/>
        </p:nvSpPr>
        <p:spPr bwMode="auto">
          <a:xfrm flipV="1">
            <a:off x="6248400" y="22860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5044" name="Line 4"/>
          <p:cNvSpPr>
            <a:spLocks noChangeShapeType="1"/>
          </p:cNvSpPr>
          <p:nvPr/>
        </p:nvSpPr>
        <p:spPr bwMode="auto">
          <a:xfrm rot="5400000" flipV="1">
            <a:off x="7658100" y="3009900"/>
            <a:ext cx="228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5048" name="Rectangle 8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5 : Faisabilité cde client : Réponse au délai</a:t>
            </a:r>
            <a:endParaRPr lang="fr-FR" altLang="fr-FR"/>
          </a:p>
        </p:txBody>
      </p:sp>
      <p:sp>
        <p:nvSpPr>
          <p:cNvPr id="215045" name="Rectangle 5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 sz="1600"/>
          </a:p>
          <a:p>
            <a:pPr lvl="1"/>
            <a:endParaRPr lang="fr-FR" altLang="fr-FR" sz="1600"/>
          </a:p>
        </p:txBody>
      </p:sp>
      <p:sp>
        <p:nvSpPr>
          <p:cNvPr id="215046" name="Rectangle 6"/>
          <p:cNvSpPr>
            <a:spLocks noChangeArrowheads="1"/>
          </p:cNvSpPr>
          <p:nvPr/>
        </p:nvSpPr>
        <p:spPr bwMode="auto">
          <a:xfrm>
            <a:off x="1371600" y="4953000"/>
            <a:ext cx="4800600" cy="16002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15047" name="Oval 7"/>
          <p:cNvSpPr>
            <a:spLocks noChangeArrowheads="1"/>
          </p:cNvSpPr>
          <p:nvPr/>
        </p:nvSpPr>
        <p:spPr bwMode="auto">
          <a:xfrm>
            <a:off x="1857375" y="4702175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15049" name="Rectangle 9"/>
          <p:cNvSpPr>
            <a:spLocks noChangeAspect="1" noChangeArrowheads="1"/>
          </p:cNvSpPr>
          <p:nvPr/>
        </p:nvSpPr>
        <p:spPr bwMode="auto">
          <a:xfrm>
            <a:off x="8305800" y="990600"/>
            <a:ext cx="609600" cy="609600"/>
          </a:xfrm>
          <a:prstGeom prst="rect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5050" name="AutoShape 10"/>
          <p:cNvSpPr>
            <a:spLocks noChangeArrowheads="1"/>
          </p:cNvSpPr>
          <p:nvPr/>
        </p:nvSpPr>
        <p:spPr bwMode="auto">
          <a:xfrm>
            <a:off x="93663" y="5894388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5053" name="Rectangle 13"/>
          <p:cNvSpPr>
            <a:spLocks noChangeArrowheads="1"/>
          </p:cNvSpPr>
          <p:nvPr/>
        </p:nvSpPr>
        <p:spPr bwMode="auto">
          <a:xfrm>
            <a:off x="6781800" y="1698625"/>
            <a:ext cx="2209800" cy="609600"/>
          </a:xfrm>
          <a:prstGeom prst="rect">
            <a:avLst/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Analyse charge/capa</a:t>
            </a:r>
          </a:p>
          <a:p>
            <a:pPr algn="ctr"/>
            <a:r>
              <a:rPr lang="fr-FR" altLang="fr-FR" sz="1600">
                <a:solidFill>
                  <a:srgbClr val="000000"/>
                </a:solidFill>
              </a:rPr>
              <a:t> sur RDS</a:t>
            </a:r>
          </a:p>
        </p:txBody>
      </p:sp>
      <p:sp>
        <p:nvSpPr>
          <p:cNvPr id="215054" name="Rectangle 14"/>
          <p:cNvSpPr>
            <a:spLocks noChangeArrowheads="1"/>
          </p:cNvSpPr>
          <p:nvPr/>
        </p:nvSpPr>
        <p:spPr bwMode="auto">
          <a:xfrm>
            <a:off x="6781800" y="2308225"/>
            <a:ext cx="2209800" cy="609600"/>
          </a:xfrm>
          <a:prstGeom prst="rect">
            <a:avLst/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Analyse dispo</a:t>
            </a:r>
          </a:p>
          <a:p>
            <a:pPr algn="ctr"/>
            <a:r>
              <a:rPr lang="fr-FR" altLang="fr-FR" sz="1600">
                <a:solidFill>
                  <a:srgbClr val="000000"/>
                </a:solidFill>
              </a:rPr>
              <a:t> composants</a:t>
            </a:r>
          </a:p>
        </p:txBody>
      </p:sp>
      <p:sp>
        <p:nvSpPr>
          <p:cNvPr id="215055" name="AutoShape 15"/>
          <p:cNvSpPr>
            <a:spLocks noChangeArrowheads="1"/>
          </p:cNvSpPr>
          <p:nvPr/>
        </p:nvSpPr>
        <p:spPr bwMode="auto">
          <a:xfrm>
            <a:off x="5334000" y="1447800"/>
            <a:ext cx="914400" cy="1905000"/>
          </a:xfrm>
          <a:prstGeom prst="homePlate">
            <a:avLst>
              <a:gd name="adj" fmla="val 28514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MRP</a:t>
            </a:r>
          </a:p>
        </p:txBody>
      </p:sp>
      <p:sp>
        <p:nvSpPr>
          <p:cNvPr id="215059" name="AutoShape 19"/>
          <p:cNvSpPr>
            <a:spLocks noChangeArrowheads="1"/>
          </p:cNvSpPr>
          <p:nvPr/>
        </p:nvSpPr>
        <p:spPr bwMode="auto">
          <a:xfrm>
            <a:off x="0" y="2286000"/>
            <a:ext cx="4953000" cy="666750"/>
          </a:xfrm>
          <a:custGeom>
            <a:avLst/>
            <a:gdLst>
              <a:gd name="G0" fmla="+- 16934 0 0"/>
              <a:gd name="G1" fmla="+- 6120 0 0"/>
              <a:gd name="G2" fmla="+- 21600 0 6120"/>
              <a:gd name="G3" fmla="+- 10800 0 6120"/>
              <a:gd name="G4" fmla="+- 21600 0 16934"/>
              <a:gd name="G5" fmla="*/ G4 G3 10800"/>
              <a:gd name="G6" fmla="+- 21600 0 G5"/>
              <a:gd name="T0" fmla="*/ 16934 w 21600"/>
              <a:gd name="T1" fmla="*/ 0 h 21600"/>
              <a:gd name="T2" fmla="*/ 0 w 21600"/>
              <a:gd name="T3" fmla="*/ 10800 h 21600"/>
              <a:gd name="T4" fmla="*/ 16934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934" y="0"/>
                </a:moveTo>
                <a:lnTo>
                  <a:pt x="16934" y="6120"/>
                </a:lnTo>
                <a:lnTo>
                  <a:pt x="3375" y="6120"/>
                </a:lnTo>
                <a:lnTo>
                  <a:pt x="3375" y="15480"/>
                </a:lnTo>
                <a:lnTo>
                  <a:pt x="16934" y="15480"/>
                </a:lnTo>
                <a:lnTo>
                  <a:pt x="1693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6120"/>
                </a:moveTo>
                <a:lnTo>
                  <a:pt x="1350" y="15480"/>
                </a:lnTo>
                <a:lnTo>
                  <a:pt x="2700" y="15480"/>
                </a:lnTo>
                <a:lnTo>
                  <a:pt x="2700" y="6120"/>
                </a:lnTo>
                <a:close/>
              </a:path>
              <a:path w="21600" h="21600">
                <a:moveTo>
                  <a:pt x="0" y="6120"/>
                </a:moveTo>
                <a:lnTo>
                  <a:pt x="0" y="15480"/>
                </a:lnTo>
                <a:lnTo>
                  <a:pt x="675" y="15480"/>
                </a:lnTo>
                <a:lnTo>
                  <a:pt x="675" y="6120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Transformation projet en commande </a:t>
            </a:r>
          </a:p>
        </p:txBody>
      </p:sp>
      <p:sp>
        <p:nvSpPr>
          <p:cNvPr id="215060" name="AutoShape 20">
            <a:hlinkClick r:id="rId2" action="ppaction://hlinkpres?slideindex=14&amp;slidetitle=P 5.2" highlightClick="1"/>
          </p:cNvPr>
          <p:cNvSpPr>
            <a:spLocks noChangeArrowheads="1"/>
          </p:cNvSpPr>
          <p:nvPr/>
        </p:nvSpPr>
        <p:spPr bwMode="auto">
          <a:xfrm>
            <a:off x="4721225" y="2373313"/>
            <a:ext cx="460375" cy="417512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</a:t>
            </a:r>
          </a:p>
        </p:txBody>
      </p:sp>
      <p:sp>
        <p:nvSpPr>
          <p:cNvPr id="215061" name="Line 21"/>
          <p:cNvSpPr>
            <a:spLocks noChangeShapeType="1"/>
          </p:cNvSpPr>
          <p:nvPr/>
        </p:nvSpPr>
        <p:spPr bwMode="auto">
          <a:xfrm rot="5400000" flipV="1">
            <a:off x="7658100" y="3848100"/>
            <a:ext cx="228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5062" name="AutoShape 2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5064" name="AutoShape 24"/>
          <p:cNvSpPr>
            <a:spLocks noChangeArrowheads="1"/>
          </p:cNvSpPr>
          <p:nvPr/>
        </p:nvSpPr>
        <p:spPr bwMode="auto">
          <a:xfrm>
            <a:off x="0" y="4200525"/>
            <a:ext cx="5103813" cy="523875"/>
          </a:xfrm>
          <a:custGeom>
            <a:avLst/>
            <a:gdLst>
              <a:gd name="G0" fmla="+- 16200 0 0"/>
              <a:gd name="G1" fmla="+- 4529 0 0"/>
              <a:gd name="G2" fmla="+- 21600 0 4529"/>
              <a:gd name="G3" fmla="+- 10800 0 4529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4529"/>
                </a:lnTo>
                <a:lnTo>
                  <a:pt x="3375" y="4529"/>
                </a:lnTo>
                <a:lnTo>
                  <a:pt x="3375" y="17071"/>
                </a:lnTo>
                <a:lnTo>
                  <a:pt x="16200" y="17071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529"/>
                </a:moveTo>
                <a:lnTo>
                  <a:pt x="1350" y="17071"/>
                </a:lnTo>
                <a:lnTo>
                  <a:pt x="2700" y="17071"/>
                </a:lnTo>
                <a:lnTo>
                  <a:pt x="2700" y="4529"/>
                </a:lnTo>
                <a:close/>
              </a:path>
              <a:path w="21600" h="21600">
                <a:moveTo>
                  <a:pt x="0" y="4529"/>
                </a:moveTo>
                <a:lnTo>
                  <a:pt x="0" y="17071"/>
                </a:lnTo>
                <a:lnTo>
                  <a:pt x="675" y="17071"/>
                </a:lnTo>
                <a:lnTo>
                  <a:pt x="675" y="4529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Annulation à la demande du client</a:t>
            </a:r>
          </a:p>
        </p:txBody>
      </p:sp>
      <p:sp>
        <p:nvSpPr>
          <p:cNvPr id="215063" name="AutoShape 23">
            <a:hlinkClick r:id="rId4" action="ppaction://hlinkpres?slideindex=16&amp;slidetitle=P 5.4" highlightClick="1"/>
          </p:cNvPr>
          <p:cNvSpPr>
            <a:spLocks noChangeArrowheads="1"/>
          </p:cNvSpPr>
          <p:nvPr/>
        </p:nvSpPr>
        <p:spPr bwMode="auto">
          <a:xfrm>
            <a:off x="4800600" y="4200525"/>
            <a:ext cx="460375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4</a:t>
            </a:r>
          </a:p>
        </p:txBody>
      </p:sp>
      <p:sp>
        <p:nvSpPr>
          <p:cNvPr id="215065" name="Text Box 25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04/02/02</a:t>
            </a:r>
          </a:p>
        </p:txBody>
      </p:sp>
      <p:sp>
        <p:nvSpPr>
          <p:cNvPr id="215071" name="Rectangle 31"/>
          <p:cNvSpPr>
            <a:spLocks noChangeArrowheads="1"/>
          </p:cNvSpPr>
          <p:nvPr/>
        </p:nvSpPr>
        <p:spPr bwMode="auto">
          <a:xfrm>
            <a:off x="6781800" y="4800600"/>
            <a:ext cx="2209800" cy="838200"/>
          </a:xfrm>
          <a:prstGeom prst="rect">
            <a:avLst/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FR" altLang="fr-FR" sz="1600">
                <a:solidFill>
                  <a:srgbClr val="000000"/>
                </a:solidFill>
              </a:rPr>
              <a:t>Confirmation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FR" altLang="fr-FR" sz="1600">
                <a:solidFill>
                  <a:srgbClr val="000000"/>
                </a:solidFill>
              </a:rPr>
              <a:t>Nouveaux délais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FR" altLang="fr-FR" sz="1600">
                <a:solidFill>
                  <a:srgbClr val="000000"/>
                </a:solidFill>
              </a:rPr>
              <a:t>et modifications</a:t>
            </a:r>
          </a:p>
        </p:txBody>
      </p:sp>
      <p:sp>
        <p:nvSpPr>
          <p:cNvPr id="215072" name="Rectangle 32"/>
          <p:cNvSpPr>
            <a:spLocks noChangeArrowheads="1"/>
          </p:cNvSpPr>
          <p:nvPr/>
        </p:nvSpPr>
        <p:spPr bwMode="auto">
          <a:xfrm>
            <a:off x="6781800" y="3962400"/>
            <a:ext cx="2209800" cy="609600"/>
          </a:xfrm>
          <a:prstGeom prst="rect">
            <a:avLst/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Positionnement OP</a:t>
            </a:r>
          </a:p>
        </p:txBody>
      </p:sp>
      <p:sp>
        <p:nvSpPr>
          <p:cNvPr id="215073" name="Line 33"/>
          <p:cNvSpPr>
            <a:spLocks noChangeShapeType="1"/>
          </p:cNvSpPr>
          <p:nvPr/>
        </p:nvSpPr>
        <p:spPr bwMode="auto">
          <a:xfrm rot="5400000" flipV="1">
            <a:off x="7658100" y="4686300"/>
            <a:ext cx="228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5066" name="AutoShape 26">
            <a:hlinkClick r:id="rId5" action="ppaction://hlinkpres?slideindex=17&amp;slidetitle=P 5.5.a" highlightClick="1"/>
          </p:cNvPr>
          <p:cNvSpPr>
            <a:spLocks noChangeArrowheads="1"/>
          </p:cNvSpPr>
          <p:nvPr/>
        </p:nvSpPr>
        <p:spPr bwMode="auto">
          <a:xfrm>
            <a:off x="6400800" y="4953000"/>
            <a:ext cx="6096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5.a</a:t>
            </a:r>
          </a:p>
        </p:txBody>
      </p:sp>
      <p:sp>
        <p:nvSpPr>
          <p:cNvPr id="215074" name="Rectangle 34"/>
          <p:cNvSpPr>
            <a:spLocks noChangeArrowheads="1"/>
          </p:cNvSpPr>
          <p:nvPr/>
        </p:nvSpPr>
        <p:spPr bwMode="auto">
          <a:xfrm>
            <a:off x="6781800" y="3124200"/>
            <a:ext cx="2209800" cy="609600"/>
          </a:xfrm>
          <a:prstGeom prst="rect">
            <a:avLst/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Réponse au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délai moulage</a:t>
            </a:r>
          </a:p>
        </p:txBody>
      </p:sp>
      <p:sp>
        <p:nvSpPr>
          <p:cNvPr id="215070" name="AutoShape 30">
            <a:hlinkClick r:id="rId6" action="ppaction://hlinkpres?slideindex=20&amp;slidetitle=P 5.6" highlightClick="1"/>
          </p:cNvPr>
          <p:cNvSpPr>
            <a:spLocks noChangeArrowheads="1"/>
          </p:cNvSpPr>
          <p:nvPr/>
        </p:nvSpPr>
        <p:spPr bwMode="auto">
          <a:xfrm>
            <a:off x="8413750" y="3228975"/>
            <a:ext cx="460375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6</a:t>
            </a:r>
          </a:p>
        </p:txBody>
      </p:sp>
      <p:sp>
        <p:nvSpPr>
          <p:cNvPr id="215042" name="AutoShape 2"/>
          <p:cNvSpPr>
            <a:spLocks noChangeArrowheads="1"/>
          </p:cNvSpPr>
          <p:nvPr/>
        </p:nvSpPr>
        <p:spPr bwMode="auto">
          <a:xfrm>
            <a:off x="3175" y="1133475"/>
            <a:ext cx="4873625" cy="542925"/>
          </a:xfrm>
          <a:custGeom>
            <a:avLst/>
            <a:gdLst>
              <a:gd name="G0" fmla="+- 17239 0 0"/>
              <a:gd name="G1" fmla="+- 4784 0 0"/>
              <a:gd name="G2" fmla="+- 21600 0 4784"/>
              <a:gd name="G3" fmla="+- 10800 0 4784"/>
              <a:gd name="G4" fmla="+- 21600 0 17239"/>
              <a:gd name="G5" fmla="*/ G4 G3 10800"/>
              <a:gd name="G6" fmla="+- 21600 0 G5"/>
              <a:gd name="T0" fmla="*/ 17239 w 21600"/>
              <a:gd name="T1" fmla="*/ 0 h 21600"/>
              <a:gd name="T2" fmla="*/ 0 w 21600"/>
              <a:gd name="T3" fmla="*/ 10800 h 21600"/>
              <a:gd name="T4" fmla="*/ 17239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239" y="0"/>
                </a:moveTo>
                <a:lnTo>
                  <a:pt x="17239" y="4784"/>
                </a:lnTo>
                <a:lnTo>
                  <a:pt x="3375" y="4784"/>
                </a:lnTo>
                <a:lnTo>
                  <a:pt x="3375" y="16816"/>
                </a:lnTo>
                <a:lnTo>
                  <a:pt x="17239" y="16816"/>
                </a:lnTo>
                <a:lnTo>
                  <a:pt x="17239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784"/>
                </a:moveTo>
                <a:lnTo>
                  <a:pt x="1350" y="16816"/>
                </a:lnTo>
                <a:lnTo>
                  <a:pt x="2700" y="16816"/>
                </a:lnTo>
                <a:lnTo>
                  <a:pt x="2700" y="4784"/>
                </a:lnTo>
                <a:close/>
              </a:path>
              <a:path w="21600" h="21600">
                <a:moveTo>
                  <a:pt x="0" y="4784"/>
                </a:moveTo>
                <a:lnTo>
                  <a:pt x="0" y="16816"/>
                </a:lnTo>
                <a:lnTo>
                  <a:pt x="675" y="16816"/>
                </a:lnTo>
                <a:lnTo>
                  <a:pt x="675" y="4784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Réponse au délai commande client</a:t>
            </a:r>
          </a:p>
        </p:txBody>
      </p:sp>
      <p:sp>
        <p:nvSpPr>
          <p:cNvPr id="215056" name="AutoShape 16"/>
          <p:cNvSpPr>
            <a:spLocks noChangeArrowheads="1"/>
          </p:cNvSpPr>
          <p:nvPr/>
        </p:nvSpPr>
        <p:spPr bwMode="auto">
          <a:xfrm>
            <a:off x="1588" y="2971800"/>
            <a:ext cx="4873625" cy="523875"/>
          </a:xfrm>
          <a:custGeom>
            <a:avLst/>
            <a:gdLst>
              <a:gd name="G0" fmla="+- 17234 0 0"/>
              <a:gd name="G1" fmla="+- 4516 0 0"/>
              <a:gd name="G2" fmla="+- 21600 0 4516"/>
              <a:gd name="G3" fmla="+- 10800 0 4516"/>
              <a:gd name="G4" fmla="+- 21600 0 17234"/>
              <a:gd name="G5" fmla="*/ G4 G3 10800"/>
              <a:gd name="G6" fmla="+- 21600 0 G5"/>
              <a:gd name="T0" fmla="*/ 17234 w 21600"/>
              <a:gd name="T1" fmla="*/ 0 h 21600"/>
              <a:gd name="T2" fmla="*/ 0 w 21600"/>
              <a:gd name="T3" fmla="*/ 10800 h 21600"/>
              <a:gd name="T4" fmla="*/ 17234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234" y="0"/>
                </a:moveTo>
                <a:lnTo>
                  <a:pt x="17234" y="4516"/>
                </a:lnTo>
                <a:lnTo>
                  <a:pt x="3375" y="4516"/>
                </a:lnTo>
                <a:lnTo>
                  <a:pt x="3375" y="17084"/>
                </a:lnTo>
                <a:lnTo>
                  <a:pt x="17234" y="17084"/>
                </a:lnTo>
                <a:lnTo>
                  <a:pt x="1723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516"/>
                </a:moveTo>
                <a:lnTo>
                  <a:pt x="1350" y="17084"/>
                </a:lnTo>
                <a:lnTo>
                  <a:pt x="2700" y="17084"/>
                </a:lnTo>
                <a:lnTo>
                  <a:pt x="2700" y="4516"/>
                </a:lnTo>
                <a:close/>
              </a:path>
              <a:path w="21600" h="21600">
                <a:moveTo>
                  <a:pt x="0" y="4516"/>
                </a:moveTo>
                <a:lnTo>
                  <a:pt x="0" y="17084"/>
                </a:lnTo>
                <a:lnTo>
                  <a:pt x="675" y="17084"/>
                </a:lnTo>
                <a:lnTo>
                  <a:pt x="675" y="4516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Modification délai / quantité</a:t>
            </a:r>
          </a:p>
        </p:txBody>
      </p:sp>
      <p:sp>
        <p:nvSpPr>
          <p:cNvPr id="215057" name="AutoShape 17">
            <a:hlinkClick r:id="rId7" action="ppaction://hlinkpres?slideindex=15&amp;slidetitle=P 5.3" highlightClick="1"/>
          </p:cNvPr>
          <p:cNvSpPr>
            <a:spLocks noChangeArrowheads="1"/>
          </p:cNvSpPr>
          <p:nvPr/>
        </p:nvSpPr>
        <p:spPr bwMode="auto">
          <a:xfrm>
            <a:off x="4495800" y="2935288"/>
            <a:ext cx="609600" cy="417512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3.a</a:t>
            </a:r>
          </a:p>
        </p:txBody>
      </p:sp>
      <p:sp>
        <p:nvSpPr>
          <p:cNvPr id="215077" name="AutoShape 37"/>
          <p:cNvSpPr>
            <a:spLocks noChangeArrowheads="1"/>
          </p:cNvSpPr>
          <p:nvPr/>
        </p:nvSpPr>
        <p:spPr bwMode="auto">
          <a:xfrm>
            <a:off x="0" y="1676400"/>
            <a:ext cx="4873625" cy="542925"/>
          </a:xfrm>
          <a:custGeom>
            <a:avLst/>
            <a:gdLst>
              <a:gd name="G0" fmla="+- 17239 0 0"/>
              <a:gd name="G1" fmla="+- 4784 0 0"/>
              <a:gd name="G2" fmla="+- 21600 0 4784"/>
              <a:gd name="G3" fmla="+- 10800 0 4784"/>
              <a:gd name="G4" fmla="+- 21600 0 17239"/>
              <a:gd name="G5" fmla="*/ G4 G3 10800"/>
              <a:gd name="G6" fmla="+- 21600 0 G5"/>
              <a:gd name="T0" fmla="*/ 17239 w 21600"/>
              <a:gd name="T1" fmla="*/ 0 h 21600"/>
              <a:gd name="T2" fmla="*/ 0 w 21600"/>
              <a:gd name="T3" fmla="*/ 10800 h 21600"/>
              <a:gd name="T4" fmla="*/ 17239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239" y="0"/>
                </a:moveTo>
                <a:lnTo>
                  <a:pt x="17239" y="4784"/>
                </a:lnTo>
                <a:lnTo>
                  <a:pt x="3375" y="4784"/>
                </a:lnTo>
                <a:lnTo>
                  <a:pt x="3375" y="16816"/>
                </a:lnTo>
                <a:lnTo>
                  <a:pt x="17239" y="16816"/>
                </a:lnTo>
                <a:lnTo>
                  <a:pt x="17239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784"/>
                </a:moveTo>
                <a:lnTo>
                  <a:pt x="1350" y="16816"/>
                </a:lnTo>
                <a:lnTo>
                  <a:pt x="2700" y="16816"/>
                </a:lnTo>
                <a:lnTo>
                  <a:pt x="2700" y="4784"/>
                </a:lnTo>
                <a:close/>
              </a:path>
              <a:path w="21600" h="21600">
                <a:moveTo>
                  <a:pt x="0" y="4784"/>
                </a:moveTo>
                <a:lnTo>
                  <a:pt x="0" y="16816"/>
                </a:lnTo>
                <a:lnTo>
                  <a:pt x="675" y="16816"/>
                </a:lnTo>
                <a:lnTo>
                  <a:pt x="675" y="4784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Réponse au délai : Partiel</a:t>
            </a:r>
          </a:p>
        </p:txBody>
      </p:sp>
      <p:sp>
        <p:nvSpPr>
          <p:cNvPr id="215075" name="AutoShape 35">
            <a:hlinkClick r:id="rId8" action="ppaction://hlinkpres?slideindex=30&amp;slidetitle=5.1.c" highlightClick="1"/>
          </p:cNvPr>
          <p:cNvSpPr>
            <a:spLocks noChangeArrowheads="1"/>
          </p:cNvSpPr>
          <p:nvPr/>
        </p:nvSpPr>
        <p:spPr bwMode="auto">
          <a:xfrm>
            <a:off x="4648200" y="1762125"/>
            <a:ext cx="6096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1.c</a:t>
            </a:r>
          </a:p>
        </p:txBody>
      </p:sp>
      <p:sp>
        <p:nvSpPr>
          <p:cNvPr id="215058" name="AutoShape 18">
            <a:hlinkClick r:id="rId9" action="ppaction://hlinkpres?slideindex=12&amp;slidetitle=P 5.1.a " highlightClick="1"/>
          </p:cNvPr>
          <p:cNvSpPr>
            <a:spLocks noChangeArrowheads="1"/>
          </p:cNvSpPr>
          <p:nvPr/>
        </p:nvSpPr>
        <p:spPr bwMode="auto">
          <a:xfrm>
            <a:off x="4648200" y="990600"/>
            <a:ext cx="6096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1.a</a:t>
            </a:r>
          </a:p>
        </p:txBody>
      </p:sp>
      <p:sp>
        <p:nvSpPr>
          <p:cNvPr id="215069" name="AutoShape 29">
            <a:hlinkClick r:id="rId10" action="ppaction://hlinkpres?slideindex=13&amp;slidetitle=P 5.1.b" highlightClick="1"/>
          </p:cNvPr>
          <p:cNvSpPr>
            <a:spLocks noChangeArrowheads="1"/>
          </p:cNvSpPr>
          <p:nvPr/>
        </p:nvSpPr>
        <p:spPr bwMode="auto">
          <a:xfrm>
            <a:off x="4648200" y="1371600"/>
            <a:ext cx="6096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1.b</a:t>
            </a:r>
          </a:p>
        </p:txBody>
      </p:sp>
      <p:sp>
        <p:nvSpPr>
          <p:cNvPr id="215078" name="AutoShape 38"/>
          <p:cNvSpPr>
            <a:spLocks noChangeArrowheads="1"/>
          </p:cNvSpPr>
          <p:nvPr/>
        </p:nvSpPr>
        <p:spPr bwMode="auto">
          <a:xfrm>
            <a:off x="0" y="3276600"/>
            <a:ext cx="4873625" cy="523875"/>
          </a:xfrm>
          <a:custGeom>
            <a:avLst/>
            <a:gdLst>
              <a:gd name="G0" fmla="+- 17234 0 0"/>
              <a:gd name="G1" fmla="+- 4516 0 0"/>
              <a:gd name="G2" fmla="+- 21600 0 4516"/>
              <a:gd name="G3" fmla="+- 10800 0 4516"/>
              <a:gd name="G4" fmla="+- 21600 0 17234"/>
              <a:gd name="G5" fmla="*/ G4 G3 10800"/>
              <a:gd name="G6" fmla="+- 21600 0 G5"/>
              <a:gd name="T0" fmla="*/ 17234 w 21600"/>
              <a:gd name="T1" fmla="*/ 0 h 21600"/>
              <a:gd name="T2" fmla="*/ 0 w 21600"/>
              <a:gd name="T3" fmla="*/ 10800 h 21600"/>
              <a:gd name="T4" fmla="*/ 17234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234" y="0"/>
                </a:moveTo>
                <a:lnTo>
                  <a:pt x="17234" y="4516"/>
                </a:lnTo>
                <a:lnTo>
                  <a:pt x="3375" y="4516"/>
                </a:lnTo>
                <a:lnTo>
                  <a:pt x="3375" y="17084"/>
                </a:lnTo>
                <a:lnTo>
                  <a:pt x="17234" y="17084"/>
                </a:lnTo>
                <a:lnTo>
                  <a:pt x="1723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516"/>
                </a:moveTo>
                <a:lnTo>
                  <a:pt x="1350" y="17084"/>
                </a:lnTo>
                <a:lnTo>
                  <a:pt x="2700" y="17084"/>
                </a:lnTo>
                <a:lnTo>
                  <a:pt x="2700" y="4516"/>
                </a:lnTo>
                <a:close/>
              </a:path>
              <a:path w="21600" h="21600">
                <a:moveTo>
                  <a:pt x="0" y="4516"/>
                </a:moveTo>
                <a:lnTo>
                  <a:pt x="0" y="17084"/>
                </a:lnTo>
                <a:lnTo>
                  <a:pt x="675" y="17084"/>
                </a:lnTo>
                <a:lnTo>
                  <a:pt x="675" y="4516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Modification groupage</a:t>
            </a:r>
          </a:p>
        </p:txBody>
      </p:sp>
      <p:sp>
        <p:nvSpPr>
          <p:cNvPr id="215079" name="AutoShape 39"/>
          <p:cNvSpPr>
            <a:spLocks noChangeArrowheads="1"/>
          </p:cNvSpPr>
          <p:nvPr/>
        </p:nvSpPr>
        <p:spPr bwMode="auto">
          <a:xfrm>
            <a:off x="0" y="3581400"/>
            <a:ext cx="4873625" cy="523875"/>
          </a:xfrm>
          <a:custGeom>
            <a:avLst/>
            <a:gdLst>
              <a:gd name="G0" fmla="+- 17234 0 0"/>
              <a:gd name="G1" fmla="+- 4516 0 0"/>
              <a:gd name="G2" fmla="+- 21600 0 4516"/>
              <a:gd name="G3" fmla="+- 10800 0 4516"/>
              <a:gd name="G4" fmla="+- 21600 0 17234"/>
              <a:gd name="G5" fmla="*/ G4 G3 10800"/>
              <a:gd name="G6" fmla="+- 21600 0 G5"/>
              <a:gd name="T0" fmla="*/ 17234 w 21600"/>
              <a:gd name="T1" fmla="*/ 0 h 21600"/>
              <a:gd name="T2" fmla="*/ 0 w 21600"/>
              <a:gd name="T3" fmla="*/ 10800 h 21600"/>
              <a:gd name="T4" fmla="*/ 17234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234" y="0"/>
                </a:moveTo>
                <a:lnTo>
                  <a:pt x="17234" y="4516"/>
                </a:lnTo>
                <a:lnTo>
                  <a:pt x="3375" y="4516"/>
                </a:lnTo>
                <a:lnTo>
                  <a:pt x="3375" y="17084"/>
                </a:lnTo>
                <a:lnTo>
                  <a:pt x="17234" y="17084"/>
                </a:lnTo>
                <a:lnTo>
                  <a:pt x="1723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516"/>
                </a:moveTo>
                <a:lnTo>
                  <a:pt x="1350" y="17084"/>
                </a:lnTo>
                <a:lnTo>
                  <a:pt x="2700" y="17084"/>
                </a:lnTo>
                <a:lnTo>
                  <a:pt x="2700" y="4516"/>
                </a:lnTo>
                <a:close/>
              </a:path>
              <a:path w="21600" h="21600">
                <a:moveTo>
                  <a:pt x="0" y="4516"/>
                </a:moveTo>
                <a:lnTo>
                  <a:pt x="0" y="17084"/>
                </a:lnTo>
                <a:lnTo>
                  <a:pt x="675" y="17084"/>
                </a:lnTo>
                <a:lnTo>
                  <a:pt x="675" y="4516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Modification spécification</a:t>
            </a:r>
          </a:p>
        </p:txBody>
      </p:sp>
      <p:sp>
        <p:nvSpPr>
          <p:cNvPr id="215080" name="AutoShape 40">
            <a:hlinkClick r:id="rId11" action="ppaction://hlinkpres?slideindex=31&amp;slidetitle=5.3.b" highlightClick="1"/>
          </p:cNvPr>
          <p:cNvSpPr>
            <a:spLocks noChangeArrowheads="1"/>
          </p:cNvSpPr>
          <p:nvPr/>
        </p:nvSpPr>
        <p:spPr bwMode="auto">
          <a:xfrm>
            <a:off x="4495800" y="3316288"/>
            <a:ext cx="609600" cy="417512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3.b</a:t>
            </a:r>
          </a:p>
        </p:txBody>
      </p:sp>
      <p:sp>
        <p:nvSpPr>
          <p:cNvPr id="215081" name="AutoShape 41">
            <a:hlinkClick r:id="rId12" action="ppaction://hlinkpres?slideindex=33&amp;slidetitle=5.3.c" highlightClick="1"/>
          </p:cNvPr>
          <p:cNvSpPr>
            <a:spLocks noChangeArrowheads="1"/>
          </p:cNvSpPr>
          <p:nvPr/>
        </p:nvSpPr>
        <p:spPr bwMode="auto">
          <a:xfrm>
            <a:off x="4495800" y="3697288"/>
            <a:ext cx="609600" cy="417512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3.c</a:t>
            </a:r>
          </a:p>
        </p:txBody>
      </p:sp>
      <p:sp>
        <p:nvSpPr>
          <p:cNvPr id="215082" name="AutoShape 42">
            <a:hlinkClick r:id="rId13" action="ppaction://hlinkpres?slideindex=32&amp;slidetitle=5.5.b" highlightClick="1"/>
          </p:cNvPr>
          <p:cNvSpPr>
            <a:spLocks noChangeArrowheads="1"/>
          </p:cNvSpPr>
          <p:nvPr/>
        </p:nvSpPr>
        <p:spPr bwMode="auto">
          <a:xfrm>
            <a:off x="6400800" y="5334000"/>
            <a:ext cx="6096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5.b</a:t>
            </a:r>
          </a:p>
        </p:txBody>
      </p:sp>
      <p:sp>
        <p:nvSpPr>
          <p:cNvPr id="215083" name="Line 43"/>
          <p:cNvSpPr>
            <a:spLocks noChangeShapeType="1"/>
          </p:cNvSpPr>
          <p:nvPr/>
        </p:nvSpPr>
        <p:spPr bwMode="auto">
          <a:xfrm flipV="1">
            <a:off x="7021513" y="5233988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5084" name="Line 44"/>
          <p:cNvSpPr>
            <a:spLocks noChangeShapeType="1"/>
          </p:cNvSpPr>
          <p:nvPr/>
        </p:nvSpPr>
        <p:spPr bwMode="auto">
          <a:xfrm>
            <a:off x="7010400" y="5462588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8" name="AutoShape 4"/>
          <p:cNvSpPr>
            <a:spLocks noChangeArrowheads="1"/>
          </p:cNvSpPr>
          <p:nvPr/>
        </p:nvSpPr>
        <p:spPr bwMode="auto">
          <a:xfrm>
            <a:off x="2743200" y="1524000"/>
            <a:ext cx="2514600" cy="838200"/>
          </a:xfrm>
          <a:prstGeom prst="homePlate">
            <a:avLst>
              <a:gd name="adj" fmla="val 9118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Équilibrage charge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capacité M.L.T.</a:t>
            </a:r>
          </a:p>
        </p:txBody>
      </p:sp>
      <p:sp>
        <p:nvSpPr>
          <p:cNvPr id="216069" name="Rectangle 5"/>
          <p:cNvSpPr>
            <a:spLocks noChangeArrowheads="1"/>
          </p:cNvSpPr>
          <p:nvPr/>
        </p:nvSpPr>
        <p:spPr bwMode="auto">
          <a:xfrm>
            <a:off x="2819400" y="4800600"/>
            <a:ext cx="6096000" cy="15240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16070" name="Oval 6"/>
          <p:cNvSpPr>
            <a:spLocks noChangeArrowheads="1"/>
          </p:cNvSpPr>
          <p:nvPr/>
        </p:nvSpPr>
        <p:spPr bwMode="auto">
          <a:xfrm>
            <a:off x="6276975" y="4549775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16071" name="Rectangle 7"/>
          <p:cNvSpPr>
            <a:spLocks noGrp="1" noChangeArrowheads="1"/>
          </p:cNvSpPr>
          <p:nvPr>
            <p:ph type="title"/>
          </p:nvPr>
        </p:nvSpPr>
        <p:spPr>
          <a:xfrm>
            <a:off x="1489075" y="0"/>
            <a:ext cx="6283325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6 : Planification</a:t>
            </a:r>
            <a:endParaRPr lang="fr-FR" altLang="fr-FR"/>
          </a:p>
        </p:txBody>
      </p:sp>
      <p:sp>
        <p:nvSpPr>
          <p:cNvPr id="216072" name="Rectangle 8"/>
          <p:cNvSpPr>
            <a:spLocks noChangeAspect="1" noChangeArrowheads="1"/>
          </p:cNvSpPr>
          <p:nvPr/>
        </p:nvSpPr>
        <p:spPr bwMode="auto">
          <a:xfrm>
            <a:off x="8305800" y="1828800"/>
            <a:ext cx="609600" cy="609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6073" name="AutoShape 9"/>
          <p:cNvSpPr>
            <a:spLocks noChangeArrowheads="1"/>
          </p:cNvSpPr>
          <p:nvPr/>
        </p:nvSpPr>
        <p:spPr bwMode="auto">
          <a:xfrm>
            <a:off x="3810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6074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6075" name="Text Box 11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06/09/01</a:t>
            </a:r>
          </a:p>
        </p:txBody>
      </p:sp>
      <p:sp>
        <p:nvSpPr>
          <p:cNvPr id="216076" name="AutoShape 12"/>
          <p:cNvSpPr>
            <a:spLocks noChangeArrowheads="1"/>
          </p:cNvSpPr>
          <p:nvPr/>
        </p:nvSpPr>
        <p:spPr bwMode="auto">
          <a:xfrm>
            <a:off x="2743200" y="2476500"/>
            <a:ext cx="2514600" cy="838200"/>
          </a:xfrm>
          <a:prstGeom prst="homePlate">
            <a:avLst>
              <a:gd name="adj" fmla="val 9118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Transfert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planification </a:t>
            </a:r>
            <a:r>
              <a:rPr lang="fr-FR" altLang="fr-FR" sz="1600">
                <a:solidFill>
                  <a:srgbClr val="000000"/>
                </a:solidFill>
                <a:sym typeface="Symbol" pitchFamily="18" charset="2"/>
              </a:rPr>
              <a:t></a:t>
            </a:r>
            <a:r>
              <a:rPr lang="fr-FR" altLang="fr-FR" sz="1600">
                <a:solidFill>
                  <a:srgbClr val="000000"/>
                </a:solidFill>
              </a:rPr>
              <a:t> ordo</a:t>
            </a:r>
          </a:p>
        </p:txBody>
      </p:sp>
      <p:sp>
        <p:nvSpPr>
          <p:cNvPr id="216079" name="AutoShape 15">
            <a:hlinkClick r:id="rId3" action="ppaction://hlinkpres?slideindex=18&amp;slidetitle=P 6.1" highlightClick="1"/>
          </p:cNvPr>
          <p:cNvSpPr>
            <a:spLocks noChangeArrowheads="1"/>
          </p:cNvSpPr>
          <p:nvPr/>
        </p:nvSpPr>
        <p:spPr bwMode="auto">
          <a:xfrm>
            <a:off x="5257800" y="1639888"/>
            <a:ext cx="460375" cy="417512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</a:t>
            </a:r>
          </a:p>
        </p:txBody>
      </p:sp>
      <p:sp>
        <p:nvSpPr>
          <p:cNvPr id="216080" name="AutoShape 16">
            <a:hlinkClick r:id="rId4" action="ppaction://hlinkpres?slideindex=19&amp;slidetitle=P 6.2" highlightClick="1"/>
          </p:cNvPr>
          <p:cNvSpPr>
            <a:spLocks noChangeArrowheads="1"/>
          </p:cNvSpPr>
          <p:nvPr/>
        </p:nvSpPr>
        <p:spPr bwMode="auto">
          <a:xfrm>
            <a:off x="5257800" y="2590800"/>
            <a:ext cx="460375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116" name="Rectangle 4124"/>
          <p:cNvSpPr>
            <a:spLocks noChangeArrowheads="1"/>
          </p:cNvSpPr>
          <p:nvPr/>
        </p:nvSpPr>
        <p:spPr bwMode="auto">
          <a:xfrm>
            <a:off x="152400" y="2247900"/>
            <a:ext cx="3200400" cy="2057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/>
          </a:p>
        </p:txBody>
      </p:sp>
      <p:sp>
        <p:nvSpPr>
          <p:cNvPr id="217090" name="AutoShape 4098"/>
          <p:cNvSpPr>
            <a:spLocks noChangeArrowheads="1"/>
          </p:cNvSpPr>
          <p:nvPr/>
        </p:nvSpPr>
        <p:spPr bwMode="auto">
          <a:xfrm>
            <a:off x="5029200" y="2413000"/>
            <a:ext cx="2590800" cy="685800"/>
          </a:xfrm>
          <a:prstGeom prst="homePlate">
            <a:avLst>
              <a:gd name="adj" fmla="val 114820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Ordonnancement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moulage</a:t>
            </a:r>
          </a:p>
        </p:txBody>
      </p:sp>
      <p:sp>
        <p:nvSpPr>
          <p:cNvPr id="217094" name="Rectangle 4102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7 : Ordonnancement</a:t>
            </a:r>
            <a:endParaRPr lang="fr-FR" altLang="fr-FR"/>
          </a:p>
        </p:txBody>
      </p:sp>
      <p:sp>
        <p:nvSpPr>
          <p:cNvPr id="217095" name="AutoShape 4103"/>
          <p:cNvSpPr>
            <a:spLocks noChangeArrowheads="1"/>
          </p:cNvSpPr>
          <p:nvPr/>
        </p:nvSpPr>
        <p:spPr bwMode="auto">
          <a:xfrm>
            <a:off x="304800" y="2400300"/>
            <a:ext cx="2667000" cy="762000"/>
          </a:xfrm>
          <a:prstGeom prst="homePlate">
            <a:avLst>
              <a:gd name="adj" fmla="val 10637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15000"/>
              </a:spcBef>
            </a:pPr>
            <a:r>
              <a:rPr lang="fr-FR" altLang="fr-FR" sz="1600">
                <a:solidFill>
                  <a:srgbClr val="000000"/>
                </a:solidFill>
              </a:rPr>
              <a:t>Ordonnancement</a:t>
            </a:r>
          </a:p>
          <a:p>
            <a:pPr>
              <a:spcBef>
                <a:spcPct val="15000"/>
              </a:spcBef>
            </a:pPr>
            <a:r>
              <a:rPr lang="fr-FR" altLang="fr-FR" sz="1600">
                <a:solidFill>
                  <a:srgbClr val="000000"/>
                </a:solidFill>
              </a:rPr>
              <a:t>Assemblage </a:t>
            </a:r>
          </a:p>
          <a:p>
            <a:pPr>
              <a:spcBef>
                <a:spcPct val="15000"/>
              </a:spcBef>
            </a:pPr>
            <a:r>
              <a:rPr lang="fr-FR" altLang="fr-FR" sz="1600">
                <a:solidFill>
                  <a:srgbClr val="000000"/>
                </a:solidFill>
              </a:rPr>
              <a:t>Pompes</a:t>
            </a:r>
          </a:p>
        </p:txBody>
      </p:sp>
      <p:sp>
        <p:nvSpPr>
          <p:cNvPr id="217096" name="Rectangle 4104"/>
          <p:cNvSpPr>
            <a:spLocks noChangeArrowheads="1"/>
          </p:cNvSpPr>
          <p:nvPr/>
        </p:nvSpPr>
        <p:spPr bwMode="auto">
          <a:xfrm>
            <a:off x="1870075" y="1568450"/>
            <a:ext cx="1943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fr-FR" altLang="fr-FR" sz="1600">
                <a:solidFill>
                  <a:srgbClr val="000000"/>
                </a:solidFill>
              </a:rPr>
              <a:t>Interne (OP </a:t>
            </a:r>
            <a:r>
              <a:rPr lang="fr-FR" altLang="fr-FR" sz="1600">
                <a:solidFill>
                  <a:srgbClr val="000000"/>
                </a:solidFill>
                <a:sym typeface="Wingdings" pitchFamily="2" charset="2"/>
              </a:rPr>
              <a:t> OF)</a:t>
            </a:r>
            <a:endParaRPr lang="fr-FR" altLang="fr-FR" sz="1600">
              <a:solidFill>
                <a:srgbClr val="000000"/>
              </a:solidFill>
            </a:endParaRPr>
          </a:p>
        </p:txBody>
      </p:sp>
      <p:sp>
        <p:nvSpPr>
          <p:cNvPr id="217097" name="Rectangle 4105"/>
          <p:cNvSpPr>
            <a:spLocks noChangeArrowheads="1"/>
          </p:cNvSpPr>
          <p:nvPr/>
        </p:nvSpPr>
        <p:spPr bwMode="auto">
          <a:xfrm>
            <a:off x="4537075" y="1568450"/>
            <a:ext cx="26257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fr-FR" altLang="fr-FR" sz="1600">
                <a:solidFill>
                  <a:srgbClr val="000000"/>
                </a:solidFill>
              </a:rPr>
              <a:t>Externe (OP </a:t>
            </a:r>
            <a:r>
              <a:rPr lang="fr-FR" altLang="fr-FR" sz="1600">
                <a:solidFill>
                  <a:srgbClr val="000000"/>
                </a:solidFill>
                <a:sym typeface="Wingdings" pitchFamily="2" charset="2"/>
              </a:rPr>
              <a:t> DA  CA)</a:t>
            </a:r>
            <a:endParaRPr lang="fr-FR" altLang="fr-FR" sz="1600">
              <a:solidFill>
                <a:srgbClr val="000000"/>
              </a:solidFill>
            </a:endParaRPr>
          </a:p>
        </p:txBody>
      </p:sp>
      <p:sp>
        <p:nvSpPr>
          <p:cNvPr id="217098" name="Rectangle 4106"/>
          <p:cNvSpPr>
            <a:spLocks noChangeAspect="1" noChangeArrowheads="1"/>
          </p:cNvSpPr>
          <p:nvPr/>
        </p:nvSpPr>
        <p:spPr bwMode="auto">
          <a:xfrm>
            <a:off x="8305800" y="1143000"/>
            <a:ext cx="609600" cy="609600"/>
          </a:xfrm>
          <a:prstGeom prst="rect">
            <a:avLst/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7099" name="AutoShape 4107"/>
          <p:cNvSpPr>
            <a:spLocks noChangeArrowheads="1"/>
          </p:cNvSpPr>
          <p:nvPr/>
        </p:nvSpPr>
        <p:spPr bwMode="auto">
          <a:xfrm>
            <a:off x="3810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7100" name="AutoShape 4108"/>
          <p:cNvSpPr>
            <a:spLocks noChangeArrowheads="1"/>
          </p:cNvSpPr>
          <p:nvPr/>
        </p:nvSpPr>
        <p:spPr bwMode="auto">
          <a:xfrm>
            <a:off x="5029200" y="3403600"/>
            <a:ext cx="2057400" cy="863600"/>
          </a:xfrm>
          <a:prstGeom prst="homePlate">
            <a:avLst>
              <a:gd name="adj" fmla="val 72408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Ordonnancement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UPPS</a:t>
            </a:r>
          </a:p>
        </p:txBody>
      </p:sp>
      <p:sp>
        <p:nvSpPr>
          <p:cNvPr id="217101" name="AutoShape 4109"/>
          <p:cNvSpPr>
            <a:spLocks noChangeArrowheads="1"/>
          </p:cNvSpPr>
          <p:nvPr/>
        </p:nvSpPr>
        <p:spPr bwMode="auto">
          <a:xfrm>
            <a:off x="304800" y="3314700"/>
            <a:ext cx="2667000" cy="838200"/>
          </a:xfrm>
          <a:prstGeom prst="homePlate">
            <a:avLst>
              <a:gd name="adj" fmla="val 9670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15000"/>
              </a:spcBef>
            </a:pPr>
            <a:r>
              <a:rPr lang="fr-FR" altLang="fr-FR" sz="1600">
                <a:solidFill>
                  <a:srgbClr val="000000"/>
                </a:solidFill>
              </a:rPr>
              <a:t>Ordonnancement</a:t>
            </a:r>
          </a:p>
          <a:p>
            <a:pPr>
              <a:spcBef>
                <a:spcPct val="15000"/>
              </a:spcBef>
            </a:pPr>
            <a:r>
              <a:rPr lang="fr-FR" altLang="fr-FR" sz="1600">
                <a:solidFill>
                  <a:srgbClr val="000000"/>
                </a:solidFill>
              </a:rPr>
              <a:t>Assemblage </a:t>
            </a:r>
          </a:p>
          <a:p>
            <a:pPr>
              <a:spcBef>
                <a:spcPct val="15000"/>
              </a:spcBef>
            </a:pPr>
            <a:r>
              <a:rPr lang="fr-FR" altLang="fr-FR" sz="1600">
                <a:solidFill>
                  <a:srgbClr val="000000"/>
                </a:solidFill>
              </a:rPr>
              <a:t>Poussoirs</a:t>
            </a:r>
          </a:p>
        </p:txBody>
      </p:sp>
      <p:sp>
        <p:nvSpPr>
          <p:cNvPr id="217102" name="AutoShape 41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7103" name="Rectangle 4111"/>
          <p:cNvSpPr>
            <a:spLocks noChangeArrowheads="1"/>
          </p:cNvSpPr>
          <p:nvPr/>
        </p:nvSpPr>
        <p:spPr bwMode="auto">
          <a:xfrm>
            <a:off x="2819400" y="4800600"/>
            <a:ext cx="6096000" cy="15240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17104" name="Oval 4112"/>
          <p:cNvSpPr>
            <a:spLocks noChangeArrowheads="1"/>
          </p:cNvSpPr>
          <p:nvPr/>
        </p:nvSpPr>
        <p:spPr bwMode="auto">
          <a:xfrm>
            <a:off x="6276975" y="4549775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17105" name="Text Box 4113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28/08/01</a:t>
            </a:r>
          </a:p>
        </p:txBody>
      </p:sp>
      <p:sp>
        <p:nvSpPr>
          <p:cNvPr id="217106" name="AutoShape 4114">
            <a:hlinkClick r:id="rId3" action="ppaction://hlinkpres?slideindex=21&amp;slidetitle=P 7.1" highlightClick="1"/>
          </p:cNvPr>
          <p:cNvSpPr>
            <a:spLocks noChangeArrowheads="1"/>
          </p:cNvSpPr>
          <p:nvPr/>
        </p:nvSpPr>
        <p:spPr bwMode="auto">
          <a:xfrm>
            <a:off x="3119438" y="2603500"/>
            <a:ext cx="460375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</a:t>
            </a:r>
          </a:p>
        </p:txBody>
      </p:sp>
      <p:sp>
        <p:nvSpPr>
          <p:cNvPr id="217107" name="AutoShape 4115">
            <a:hlinkClick r:id="rId4" action="ppaction://hlinkpres?slideindex=22&amp;slidetitle=P 7.2" highlightClick="1"/>
          </p:cNvPr>
          <p:cNvSpPr>
            <a:spLocks noChangeArrowheads="1"/>
          </p:cNvSpPr>
          <p:nvPr/>
        </p:nvSpPr>
        <p:spPr bwMode="auto">
          <a:xfrm>
            <a:off x="3119438" y="3098800"/>
            <a:ext cx="460375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</a:t>
            </a:r>
          </a:p>
        </p:txBody>
      </p:sp>
      <p:sp>
        <p:nvSpPr>
          <p:cNvPr id="217108" name="AutoShape 4116">
            <a:hlinkClick r:id="rId5" action="ppaction://hlinkpres?slideindex=23&amp;slidetitle=P 7.3" highlightClick="1"/>
          </p:cNvPr>
          <p:cNvSpPr>
            <a:spLocks noChangeArrowheads="1"/>
          </p:cNvSpPr>
          <p:nvPr/>
        </p:nvSpPr>
        <p:spPr bwMode="auto">
          <a:xfrm>
            <a:off x="3119438" y="3594100"/>
            <a:ext cx="460375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3</a:t>
            </a:r>
          </a:p>
        </p:txBody>
      </p:sp>
      <p:sp>
        <p:nvSpPr>
          <p:cNvPr id="217109" name="Text Box 4117"/>
          <p:cNvSpPr txBox="1">
            <a:spLocks noChangeArrowheads="1"/>
          </p:cNvSpPr>
          <p:nvPr/>
        </p:nvSpPr>
        <p:spPr bwMode="auto">
          <a:xfrm>
            <a:off x="3581400" y="2603500"/>
            <a:ext cx="615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/>
              <a:t>PdF</a:t>
            </a:r>
          </a:p>
        </p:txBody>
      </p:sp>
      <p:sp>
        <p:nvSpPr>
          <p:cNvPr id="217110" name="Text Box 4118"/>
          <p:cNvSpPr txBox="1">
            <a:spLocks noChangeArrowheads="1"/>
          </p:cNvSpPr>
          <p:nvPr/>
        </p:nvSpPr>
        <p:spPr bwMode="auto">
          <a:xfrm>
            <a:off x="3581400" y="3136900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/>
              <a:t>OF</a:t>
            </a:r>
          </a:p>
        </p:txBody>
      </p:sp>
      <p:sp>
        <p:nvSpPr>
          <p:cNvPr id="217111" name="Text Box 4119"/>
          <p:cNvSpPr txBox="1">
            <a:spLocks noChangeArrowheads="1"/>
          </p:cNvSpPr>
          <p:nvPr/>
        </p:nvSpPr>
        <p:spPr bwMode="auto">
          <a:xfrm>
            <a:off x="3581400" y="3619500"/>
            <a:ext cx="1035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/>
              <a:t>Retards</a:t>
            </a:r>
          </a:p>
        </p:txBody>
      </p:sp>
      <p:sp>
        <p:nvSpPr>
          <p:cNvPr id="217112" name="AutoShape 4120">
            <a:hlinkClick r:id="rId6" action="ppaction://hlinkpres?slideindex=25&amp;slidetitle=P 7.4" highlightClick="1"/>
          </p:cNvPr>
          <p:cNvSpPr>
            <a:spLocks noChangeArrowheads="1"/>
          </p:cNvSpPr>
          <p:nvPr/>
        </p:nvSpPr>
        <p:spPr bwMode="auto">
          <a:xfrm>
            <a:off x="7004050" y="2247900"/>
            <a:ext cx="46355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4</a:t>
            </a:r>
          </a:p>
        </p:txBody>
      </p:sp>
      <p:sp>
        <p:nvSpPr>
          <p:cNvPr id="217113" name="AutoShape 4121">
            <a:hlinkClick r:id="rId7" action="ppaction://hlinkpres?slideindex=26&amp;slidetitle=P 7.5" highlightClick="1"/>
          </p:cNvPr>
          <p:cNvSpPr>
            <a:spLocks noChangeArrowheads="1"/>
          </p:cNvSpPr>
          <p:nvPr/>
        </p:nvSpPr>
        <p:spPr bwMode="auto">
          <a:xfrm>
            <a:off x="7007225" y="2819400"/>
            <a:ext cx="460375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5</a:t>
            </a:r>
          </a:p>
        </p:txBody>
      </p:sp>
      <p:sp>
        <p:nvSpPr>
          <p:cNvPr id="217114" name="Text Box 4122"/>
          <p:cNvSpPr txBox="1">
            <a:spLocks noChangeArrowheads="1"/>
          </p:cNvSpPr>
          <p:nvPr/>
        </p:nvSpPr>
        <p:spPr bwMode="auto">
          <a:xfrm>
            <a:off x="7467600" y="2286000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/>
              <a:t>OF</a:t>
            </a:r>
          </a:p>
        </p:txBody>
      </p:sp>
      <p:sp>
        <p:nvSpPr>
          <p:cNvPr id="217115" name="Text Box 4123"/>
          <p:cNvSpPr txBox="1">
            <a:spLocks noChangeArrowheads="1"/>
          </p:cNvSpPr>
          <p:nvPr/>
        </p:nvSpPr>
        <p:spPr bwMode="auto">
          <a:xfrm>
            <a:off x="7467600" y="2743200"/>
            <a:ext cx="1504950" cy="69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/>
              <a:t>Surcharges </a:t>
            </a:r>
          </a:p>
          <a:p>
            <a:r>
              <a:rPr lang="fr-FR" altLang="fr-FR"/>
              <a:t>Retards</a:t>
            </a:r>
          </a:p>
        </p:txBody>
      </p:sp>
      <p:sp>
        <p:nvSpPr>
          <p:cNvPr id="217117" name="Rectangle 4125"/>
          <p:cNvSpPr>
            <a:spLocks noChangeArrowheads="1"/>
          </p:cNvSpPr>
          <p:nvPr/>
        </p:nvSpPr>
        <p:spPr bwMode="auto">
          <a:xfrm>
            <a:off x="3505200" y="1143000"/>
            <a:ext cx="1276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fr-FR" altLang="fr-FR" sz="1600">
                <a:solidFill>
                  <a:srgbClr val="000000"/>
                </a:solidFill>
              </a:rPr>
              <a:t>Fabrication</a:t>
            </a:r>
          </a:p>
        </p:txBody>
      </p:sp>
      <p:sp>
        <p:nvSpPr>
          <p:cNvPr id="217118" name="Line 4126"/>
          <p:cNvSpPr>
            <a:spLocks noChangeShapeType="1"/>
          </p:cNvSpPr>
          <p:nvPr/>
        </p:nvSpPr>
        <p:spPr bwMode="auto">
          <a:xfrm flipH="1">
            <a:off x="2819400" y="1447800"/>
            <a:ext cx="1219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7119" name="Line 4127"/>
          <p:cNvSpPr>
            <a:spLocks noChangeShapeType="1"/>
          </p:cNvSpPr>
          <p:nvPr/>
        </p:nvSpPr>
        <p:spPr bwMode="auto">
          <a:xfrm>
            <a:off x="4038600" y="1447800"/>
            <a:ext cx="1447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25" name="Rectangle 13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8 : Gestion opérationnelle des OF</a:t>
            </a:r>
            <a:endParaRPr lang="fr-FR" altLang="fr-FR"/>
          </a:p>
        </p:txBody>
      </p:sp>
      <p:sp>
        <p:nvSpPr>
          <p:cNvPr id="218114" name="Rectangle 2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 sz="1600"/>
          </a:p>
          <a:p>
            <a:pPr lvl="1"/>
            <a:endParaRPr lang="fr-FR" altLang="fr-FR" sz="1600"/>
          </a:p>
        </p:txBody>
      </p:sp>
      <p:sp>
        <p:nvSpPr>
          <p:cNvPr id="218115" name="AutoShape 3"/>
          <p:cNvSpPr>
            <a:spLocks noChangeArrowheads="1"/>
          </p:cNvSpPr>
          <p:nvPr/>
        </p:nvSpPr>
        <p:spPr bwMode="auto">
          <a:xfrm>
            <a:off x="5410200" y="1905000"/>
            <a:ext cx="2286000" cy="838200"/>
          </a:xfrm>
          <a:prstGeom prst="homePlate">
            <a:avLst>
              <a:gd name="adj" fmla="val 74949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Déclaration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Production / </a:t>
            </a:r>
            <a:r>
              <a:rPr lang="fr-FR" altLang="fr-FR" sz="1200">
                <a:solidFill>
                  <a:schemeClr val="hlink"/>
                </a:solidFill>
              </a:rPr>
              <a:t>Spin -&gt; Sap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Contrôle </a:t>
            </a:r>
          </a:p>
        </p:txBody>
      </p:sp>
      <p:sp>
        <p:nvSpPr>
          <p:cNvPr id="218116" name="AutoShape 4"/>
          <p:cNvSpPr>
            <a:spLocks noChangeArrowheads="1"/>
          </p:cNvSpPr>
          <p:nvPr/>
        </p:nvSpPr>
        <p:spPr bwMode="auto">
          <a:xfrm>
            <a:off x="1371600" y="1922463"/>
            <a:ext cx="1439863" cy="863600"/>
          </a:xfrm>
          <a:prstGeom prst="homePlate">
            <a:avLst>
              <a:gd name="adj" fmla="val 41682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Démarrage</a:t>
            </a:r>
          </a:p>
          <a:p>
            <a:pPr algn="ctr"/>
            <a:r>
              <a:rPr lang="fr-FR" altLang="fr-FR" sz="1600">
                <a:solidFill>
                  <a:srgbClr val="000000"/>
                </a:solidFill>
              </a:rPr>
              <a:t>OF</a:t>
            </a:r>
          </a:p>
        </p:txBody>
      </p:sp>
      <p:sp>
        <p:nvSpPr>
          <p:cNvPr id="218117" name="Line 5"/>
          <p:cNvSpPr>
            <a:spLocks noChangeShapeType="1"/>
          </p:cNvSpPr>
          <p:nvPr/>
        </p:nvSpPr>
        <p:spPr bwMode="auto">
          <a:xfrm>
            <a:off x="2832100" y="2362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8118" name="AutoShape 6"/>
          <p:cNvSpPr>
            <a:spLocks noChangeArrowheads="1"/>
          </p:cNvSpPr>
          <p:nvPr/>
        </p:nvSpPr>
        <p:spPr bwMode="auto">
          <a:xfrm>
            <a:off x="3200400" y="3429000"/>
            <a:ext cx="1676400" cy="635000"/>
          </a:xfrm>
          <a:prstGeom prst="homePlate">
            <a:avLst>
              <a:gd name="adj" fmla="val 66000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Visualisation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OF</a:t>
            </a:r>
          </a:p>
        </p:txBody>
      </p:sp>
      <p:sp>
        <p:nvSpPr>
          <p:cNvPr id="218119" name="Line 7"/>
          <p:cNvSpPr>
            <a:spLocks noChangeShapeType="1"/>
          </p:cNvSpPr>
          <p:nvPr/>
        </p:nvSpPr>
        <p:spPr bwMode="auto">
          <a:xfrm>
            <a:off x="2819400" y="2379663"/>
            <a:ext cx="381000" cy="1295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8120" name="Rectangle 8"/>
          <p:cNvSpPr>
            <a:spLocks noChangeArrowheads="1"/>
          </p:cNvSpPr>
          <p:nvPr/>
        </p:nvSpPr>
        <p:spPr bwMode="auto">
          <a:xfrm>
            <a:off x="1600200" y="4800600"/>
            <a:ext cx="7162800" cy="16764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18121" name="Oval 9"/>
          <p:cNvSpPr>
            <a:spLocks noChangeArrowheads="1"/>
          </p:cNvSpPr>
          <p:nvPr/>
        </p:nvSpPr>
        <p:spPr bwMode="auto">
          <a:xfrm>
            <a:off x="5791200" y="4597400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18122" name="AutoShape 10"/>
          <p:cNvSpPr>
            <a:spLocks noChangeArrowheads="1"/>
          </p:cNvSpPr>
          <p:nvPr/>
        </p:nvSpPr>
        <p:spPr bwMode="auto">
          <a:xfrm>
            <a:off x="3200400" y="1922463"/>
            <a:ext cx="1600200" cy="863600"/>
          </a:xfrm>
          <a:prstGeom prst="homePlate">
            <a:avLst>
              <a:gd name="adj" fmla="val 46324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Gestion des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aléas de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production</a:t>
            </a:r>
          </a:p>
        </p:txBody>
      </p:sp>
      <p:sp>
        <p:nvSpPr>
          <p:cNvPr id="218123" name="Line 11"/>
          <p:cNvSpPr>
            <a:spLocks noChangeShapeType="1"/>
          </p:cNvSpPr>
          <p:nvPr/>
        </p:nvSpPr>
        <p:spPr bwMode="auto">
          <a:xfrm flipV="1">
            <a:off x="4876800" y="2379663"/>
            <a:ext cx="533400" cy="1371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8124" name="Line 12"/>
          <p:cNvSpPr>
            <a:spLocks noChangeShapeType="1"/>
          </p:cNvSpPr>
          <p:nvPr/>
        </p:nvSpPr>
        <p:spPr bwMode="auto">
          <a:xfrm>
            <a:off x="4800600" y="2379663"/>
            <a:ext cx="609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8126" name="Rectangle 14"/>
          <p:cNvSpPr>
            <a:spLocks noChangeAspect="1" noChangeArrowheads="1"/>
          </p:cNvSpPr>
          <p:nvPr/>
        </p:nvSpPr>
        <p:spPr bwMode="auto">
          <a:xfrm>
            <a:off x="8305800" y="1066800"/>
            <a:ext cx="609600" cy="609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8127" name="AutoShape 15"/>
          <p:cNvSpPr>
            <a:spLocks noChangeArrowheads="1"/>
          </p:cNvSpPr>
          <p:nvPr/>
        </p:nvSpPr>
        <p:spPr bwMode="auto">
          <a:xfrm>
            <a:off x="4572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8128" name="AutoShape 1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8129" name="AutoShape 17">
            <a:hlinkClick r:id="rId3" action="ppaction://hlinkpres?slideindex=1&amp;slidetitle=P 8 " highlightClick="1"/>
          </p:cNvPr>
          <p:cNvSpPr>
            <a:spLocks noChangeArrowheads="1"/>
          </p:cNvSpPr>
          <p:nvPr/>
        </p:nvSpPr>
        <p:spPr bwMode="auto">
          <a:xfrm>
            <a:off x="5867400" y="3505200"/>
            <a:ext cx="373063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8</a:t>
            </a:r>
          </a:p>
        </p:txBody>
      </p:sp>
      <p:sp>
        <p:nvSpPr>
          <p:cNvPr id="218130" name="Text Box 18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ChangeArrowheads="1"/>
          </p:cNvSpPr>
          <p:nvPr/>
        </p:nvSpPr>
        <p:spPr bwMode="auto">
          <a:xfrm>
            <a:off x="533400" y="1828800"/>
            <a:ext cx="1295400" cy="3775075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9139" name="Rectangle 3"/>
          <p:cNvSpPr>
            <a:spLocks noChangeArrowheads="1"/>
          </p:cNvSpPr>
          <p:nvPr/>
        </p:nvSpPr>
        <p:spPr bwMode="auto">
          <a:xfrm>
            <a:off x="609600" y="1828800"/>
            <a:ext cx="1219200" cy="3775075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9140" name="Rectangle 4"/>
          <p:cNvSpPr>
            <a:spLocks noChangeArrowheads="1"/>
          </p:cNvSpPr>
          <p:nvPr/>
        </p:nvSpPr>
        <p:spPr bwMode="auto">
          <a:xfrm>
            <a:off x="2133600" y="1143000"/>
            <a:ext cx="1752600" cy="4876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/>
          </a:p>
        </p:txBody>
      </p:sp>
      <p:sp>
        <p:nvSpPr>
          <p:cNvPr id="219144" name="Rectangle 8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9 : Gestion opérationnelle appros stockés</a:t>
            </a:r>
            <a:endParaRPr lang="fr-FR" altLang="fr-FR"/>
          </a:p>
        </p:txBody>
      </p:sp>
      <p:sp>
        <p:nvSpPr>
          <p:cNvPr id="219141" name="Rectangle 5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 sz="1600"/>
          </a:p>
          <a:p>
            <a:pPr lvl="1"/>
            <a:endParaRPr lang="fr-FR" altLang="fr-FR" sz="1600"/>
          </a:p>
        </p:txBody>
      </p:sp>
      <p:sp>
        <p:nvSpPr>
          <p:cNvPr id="219142" name="Rectangle 6"/>
          <p:cNvSpPr>
            <a:spLocks noChangeArrowheads="1"/>
          </p:cNvSpPr>
          <p:nvPr/>
        </p:nvSpPr>
        <p:spPr bwMode="auto">
          <a:xfrm>
            <a:off x="4114800" y="4648200"/>
            <a:ext cx="4876800" cy="17526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19143" name="Oval 7"/>
          <p:cNvSpPr>
            <a:spLocks noChangeArrowheads="1"/>
          </p:cNvSpPr>
          <p:nvPr/>
        </p:nvSpPr>
        <p:spPr bwMode="auto">
          <a:xfrm>
            <a:off x="6634163" y="4343400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19146" name="Rectangle 10"/>
          <p:cNvSpPr>
            <a:spLocks noChangeArrowheads="1"/>
          </p:cNvSpPr>
          <p:nvPr/>
        </p:nvSpPr>
        <p:spPr bwMode="auto">
          <a:xfrm>
            <a:off x="304800" y="1143000"/>
            <a:ext cx="1752600" cy="4876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/>
          </a:p>
        </p:txBody>
      </p:sp>
      <p:sp>
        <p:nvSpPr>
          <p:cNvPr id="219147" name="AutoShape 11"/>
          <p:cNvSpPr>
            <a:spLocks noChangeArrowheads="1"/>
          </p:cNvSpPr>
          <p:nvPr/>
        </p:nvSpPr>
        <p:spPr bwMode="auto">
          <a:xfrm>
            <a:off x="7391400" y="59436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9148" name="AutoShape 12"/>
          <p:cNvSpPr>
            <a:spLocks noChangeArrowheads="1"/>
          </p:cNvSpPr>
          <p:nvPr/>
        </p:nvSpPr>
        <p:spPr bwMode="auto">
          <a:xfrm>
            <a:off x="457200" y="2362200"/>
            <a:ext cx="1371600" cy="314325"/>
          </a:xfrm>
          <a:prstGeom prst="homePlate">
            <a:avLst>
              <a:gd name="adj" fmla="val 10909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Billes</a:t>
            </a:r>
          </a:p>
        </p:txBody>
      </p:sp>
      <p:sp>
        <p:nvSpPr>
          <p:cNvPr id="219149" name="AutoShape 13"/>
          <p:cNvSpPr>
            <a:spLocks noChangeArrowheads="1"/>
          </p:cNvSpPr>
          <p:nvPr/>
        </p:nvSpPr>
        <p:spPr bwMode="auto">
          <a:xfrm>
            <a:off x="444500" y="2725738"/>
            <a:ext cx="1371600" cy="314325"/>
          </a:xfrm>
          <a:prstGeom prst="homePlate">
            <a:avLst>
              <a:gd name="adj" fmla="val 10909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Ressorts</a:t>
            </a:r>
          </a:p>
        </p:txBody>
      </p:sp>
      <p:sp>
        <p:nvSpPr>
          <p:cNvPr id="219150" name="AutoShape 14"/>
          <p:cNvSpPr>
            <a:spLocks noChangeArrowheads="1"/>
          </p:cNvSpPr>
          <p:nvPr/>
        </p:nvSpPr>
        <p:spPr bwMode="auto">
          <a:xfrm>
            <a:off x="457200" y="3100388"/>
            <a:ext cx="1371600" cy="314325"/>
          </a:xfrm>
          <a:prstGeom prst="homePlate">
            <a:avLst>
              <a:gd name="adj" fmla="val 10909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Tubes</a:t>
            </a:r>
          </a:p>
        </p:txBody>
      </p:sp>
      <p:sp>
        <p:nvSpPr>
          <p:cNvPr id="219151" name="AutoShape 15"/>
          <p:cNvSpPr>
            <a:spLocks noChangeArrowheads="1"/>
          </p:cNvSpPr>
          <p:nvPr/>
        </p:nvSpPr>
        <p:spPr bwMode="auto">
          <a:xfrm>
            <a:off x="1231900" y="3476625"/>
            <a:ext cx="2514600" cy="314325"/>
          </a:xfrm>
          <a:prstGeom prst="homePlate">
            <a:avLst>
              <a:gd name="adj" fmla="val 200000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Joints</a:t>
            </a:r>
          </a:p>
        </p:txBody>
      </p:sp>
      <p:sp>
        <p:nvSpPr>
          <p:cNvPr id="219152" name="AutoShape 16"/>
          <p:cNvSpPr>
            <a:spLocks noChangeArrowheads="1"/>
          </p:cNvSpPr>
          <p:nvPr/>
        </p:nvSpPr>
        <p:spPr bwMode="auto">
          <a:xfrm>
            <a:off x="381000" y="3841750"/>
            <a:ext cx="3429000" cy="1416050"/>
          </a:xfrm>
          <a:prstGeom prst="homePlate">
            <a:avLst>
              <a:gd name="adj" fmla="val 60538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Composants métal</a:t>
            </a:r>
          </a:p>
          <a:p>
            <a:r>
              <a:rPr lang="fr-FR" altLang="fr-FR" sz="1200">
                <a:solidFill>
                  <a:srgbClr val="000000"/>
                </a:solidFill>
              </a:rPr>
              <a:t>- Anodisés</a:t>
            </a:r>
          </a:p>
          <a:p>
            <a:r>
              <a:rPr lang="fr-FR" altLang="fr-FR" sz="1200">
                <a:solidFill>
                  <a:srgbClr val="000000"/>
                </a:solidFill>
              </a:rPr>
              <a:t>- Regroupement d ’anodisés</a:t>
            </a:r>
          </a:p>
          <a:p>
            <a:r>
              <a:rPr lang="fr-FR" altLang="fr-FR" sz="1200">
                <a:solidFill>
                  <a:srgbClr val="000000"/>
                </a:solidFill>
              </a:rPr>
              <a:t>                 - Bruts</a:t>
            </a:r>
          </a:p>
          <a:p>
            <a:r>
              <a:rPr lang="fr-FR" altLang="fr-FR" sz="1200">
                <a:solidFill>
                  <a:srgbClr val="000000"/>
                </a:solidFill>
              </a:rPr>
              <a:t>                 - Composants </a:t>
            </a:r>
          </a:p>
          <a:p>
            <a:r>
              <a:rPr lang="fr-FR" altLang="fr-FR" sz="1200">
                <a:solidFill>
                  <a:srgbClr val="000000"/>
                </a:solidFill>
              </a:rPr>
              <a:t>                   spécifiques métal</a:t>
            </a:r>
            <a:endParaRPr lang="fr-FR" altLang="fr-FR" sz="1600">
              <a:solidFill>
                <a:srgbClr val="000000"/>
              </a:solidFill>
            </a:endParaRPr>
          </a:p>
        </p:txBody>
      </p:sp>
      <p:sp>
        <p:nvSpPr>
          <p:cNvPr id="219153" name="Text Box 17"/>
          <p:cNvSpPr txBox="1">
            <a:spLocks noChangeArrowheads="1"/>
          </p:cNvSpPr>
          <p:nvPr/>
        </p:nvSpPr>
        <p:spPr bwMode="auto">
          <a:xfrm>
            <a:off x="304800" y="1143000"/>
            <a:ext cx="1820863" cy="71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fr-FR" sz="1200"/>
              <a:t>Articles répétitifs</a:t>
            </a:r>
          </a:p>
          <a:p>
            <a:pPr algn="ctr"/>
            <a:r>
              <a:rPr lang="fr-FR" altLang="fr-FR" sz="1200"/>
              <a:t>Gestion prévisionnelle</a:t>
            </a:r>
          </a:p>
          <a:p>
            <a:pPr algn="ctr"/>
            <a:r>
              <a:rPr lang="fr-FR" altLang="fr-FR" sz="1200"/>
              <a:t> (PDA)</a:t>
            </a:r>
            <a:endParaRPr lang="fr-FR" altLang="fr-FR"/>
          </a:p>
        </p:txBody>
      </p:sp>
      <p:sp>
        <p:nvSpPr>
          <p:cNvPr id="219154" name="Text Box 18"/>
          <p:cNvSpPr txBox="1">
            <a:spLocks noChangeArrowheads="1"/>
          </p:cNvSpPr>
          <p:nvPr/>
        </p:nvSpPr>
        <p:spPr bwMode="auto">
          <a:xfrm>
            <a:off x="2057400" y="1143000"/>
            <a:ext cx="1895475" cy="71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fr-FR" sz="1200"/>
              <a:t>Articles non répétitifs</a:t>
            </a:r>
          </a:p>
          <a:p>
            <a:pPr algn="ctr"/>
            <a:r>
              <a:rPr lang="fr-FR" altLang="fr-FR" sz="1200"/>
              <a:t>Gestion à la commande</a:t>
            </a:r>
          </a:p>
          <a:p>
            <a:pPr algn="ctr"/>
            <a:r>
              <a:rPr lang="fr-FR" altLang="fr-FR" sz="1200"/>
              <a:t>MRP</a:t>
            </a:r>
            <a:endParaRPr lang="fr-FR" altLang="fr-FR"/>
          </a:p>
        </p:txBody>
      </p:sp>
      <p:sp>
        <p:nvSpPr>
          <p:cNvPr id="219155" name="AutoShape 19"/>
          <p:cNvSpPr>
            <a:spLocks noChangeArrowheads="1"/>
          </p:cNvSpPr>
          <p:nvPr/>
        </p:nvSpPr>
        <p:spPr bwMode="auto">
          <a:xfrm>
            <a:off x="4724400" y="1828800"/>
            <a:ext cx="2743200" cy="381000"/>
          </a:xfrm>
          <a:prstGeom prst="homePlate">
            <a:avLst>
              <a:gd name="adj" fmla="val 180000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Emballages</a:t>
            </a:r>
          </a:p>
        </p:txBody>
      </p:sp>
      <p:sp>
        <p:nvSpPr>
          <p:cNvPr id="219156" name="AutoShape 20"/>
          <p:cNvSpPr>
            <a:spLocks noChangeArrowheads="1"/>
          </p:cNvSpPr>
          <p:nvPr/>
        </p:nvSpPr>
        <p:spPr bwMode="auto">
          <a:xfrm>
            <a:off x="1219200" y="1828800"/>
            <a:ext cx="2514600" cy="471488"/>
          </a:xfrm>
          <a:prstGeom prst="homePlate">
            <a:avLst>
              <a:gd name="adj" fmla="val 133333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95000"/>
              </a:lnSpc>
              <a:spcBef>
                <a:spcPct val="0"/>
              </a:spcBef>
            </a:pPr>
            <a:r>
              <a:rPr lang="fr-FR" altLang="fr-FR" sz="1600">
                <a:solidFill>
                  <a:srgbClr val="000000"/>
                </a:solidFill>
              </a:rPr>
              <a:t>Matières </a:t>
            </a:r>
          </a:p>
          <a:p>
            <a:pPr algn="ctr">
              <a:lnSpc>
                <a:spcPct val="95000"/>
              </a:lnSpc>
              <a:spcBef>
                <a:spcPct val="0"/>
              </a:spcBef>
            </a:pPr>
            <a:r>
              <a:rPr lang="fr-FR" altLang="fr-FR" sz="1600">
                <a:solidFill>
                  <a:srgbClr val="000000"/>
                </a:solidFill>
              </a:rPr>
              <a:t>Premières</a:t>
            </a:r>
          </a:p>
        </p:txBody>
      </p:sp>
      <p:sp>
        <p:nvSpPr>
          <p:cNvPr id="219157" name="AutoShape 21"/>
          <p:cNvSpPr>
            <a:spLocks noChangeArrowheads="1"/>
          </p:cNvSpPr>
          <p:nvPr/>
        </p:nvSpPr>
        <p:spPr bwMode="auto">
          <a:xfrm>
            <a:off x="4724400" y="2286000"/>
            <a:ext cx="2743200" cy="533400"/>
          </a:xfrm>
          <a:prstGeom prst="homePlate">
            <a:avLst>
              <a:gd name="adj" fmla="val 12857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Colorants</a:t>
            </a:r>
          </a:p>
        </p:txBody>
      </p:sp>
      <p:sp>
        <p:nvSpPr>
          <p:cNvPr id="219158" name="Rectangle 22"/>
          <p:cNvSpPr>
            <a:spLocks noChangeArrowheads="1"/>
          </p:cNvSpPr>
          <p:nvPr/>
        </p:nvSpPr>
        <p:spPr bwMode="auto">
          <a:xfrm>
            <a:off x="304800" y="1828800"/>
            <a:ext cx="914400" cy="4191000"/>
          </a:xfrm>
          <a:prstGeom prst="rect">
            <a:avLst/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9159" name="Text Box 23"/>
          <p:cNvSpPr txBox="1">
            <a:spLocks noChangeArrowheads="1"/>
          </p:cNvSpPr>
          <p:nvPr/>
        </p:nvSpPr>
        <p:spPr bwMode="auto">
          <a:xfrm>
            <a:off x="228600" y="5334000"/>
            <a:ext cx="1071563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fr-FR" sz="1200" i="1"/>
              <a:t>Gestion en kanban</a:t>
            </a:r>
          </a:p>
          <a:p>
            <a:pPr algn="ctr"/>
            <a:r>
              <a:rPr lang="fr-FR" altLang="fr-FR" sz="1200" i="1"/>
              <a:t>fournisseur</a:t>
            </a:r>
            <a:endParaRPr lang="fr-FR" altLang="fr-FR" sz="1200"/>
          </a:p>
        </p:txBody>
      </p:sp>
      <p:sp>
        <p:nvSpPr>
          <p:cNvPr id="219161" name="AutoShape 25">
            <a:hlinkClick r:id="rId2" action="ppaction://hlinkpres?slideindex=4&amp;slidetitle=P 9.2" highlightClick="1"/>
          </p:cNvPr>
          <p:cNvSpPr>
            <a:spLocks noChangeArrowheads="1"/>
          </p:cNvSpPr>
          <p:nvPr/>
        </p:nvSpPr>
        <p:spPr bwMode="auto">
          <a:xfrm>
            <a:off x="7246938" y="1798638"/>
            <a:ext cx="373062" cy="414337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</a:t>
            </a:r>
          </a:p>
        </p:txBody>
      </p:sp>
      <p:sp>
        <p:nvSpPr>
          <p:cNvPr id="219162" name="AutoShape 26"/>
          <p:cNvSpPr>
            <a:spLocks noChangeArrowheads="1"/>
          </p:cNvSpPr>
          <p:nvPr/>
        </p:nvSpPr>
        <p:spPr bwMode="auto">
          <a:xfrm>
            <a:off x="2209800" y="5334000"/>
            <a:ext cx="1600200" cy="471488"/>
          </a:xfrm>
          <a:prstGeom prst="homePlate">
            <a:avLst>
              <a:gd name="adj" fmla="val 84848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>
                <a:solidFill>
                  <a:srgbClr val="000000"/>
                </a:solidFill>
              </a:rPr>
              <a:t>Produit client</a:t>
            </a:r>
          </a:p>
          <a:p>
            <a:pPr algn="ctr"/>
            <a:r>
              <a:rPr lang="fr-FR" altLang="fr-FR" sz="1400">
                <a:solidFill>
                  <a:srgbClr val="000000"/>
                </a:solidFill>
              </a:rPr>
              <a:t>(jus, …)</a:t>
            </a:r>
          </a:p>
        </p:txBody>
      </p:sp>
      <p:sp>
        <p:nvSpPr>
          <p:cNvPr id="219163" name="AutoShape 27">
            <a:hlinkClick r:id="rId3" action="ppaction://hlinkpres?slideindex=5&amp;slidetitle=P 9.3" highlightClick="1"/>
          </p:cNvPr>
          <p:cNvSpPr>
            <a:spLocks noChangeArrowheads="1"/>
          </p:cNvSpPr>
          <p:nvPr/>
        </p:nvSpPr>
        <p:spPr bwMode="auto">
          <a:xfrm>
            <a:off x="7239000" y="2362200"/>
            <a:ext cx="373063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3</a:t>
            </a:r>
          </a:p>
        </p:txBody>
      </p:sp>
      <p:sp>
        <p:nvSpPr>
          <p:cNvPr id="219164" name="AutoShape 2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9145" name="Rectangle 9"/>
          <p:cNvSpPr>
            <a:spLocks noChangeAspect="1" noChangeArrowheads="1"/>
          </p:cNvSpPr>
          <p:nvPr/>
        </p:nvSpPr>
        <p:spPr bwMode="auto">
          <a:xfrm>
            <a:off x="7086600" y="2819400"/>
            <a:ext cx="609600" cy="609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9165" name="Rectangle 29"/>
          <p:cNvSpPr>
            <a:spLocks noChangeAspect="1" noChangeArrowheads="1"/>
          </p:cNvSpPr>
          <p:nvPr/>
        </p:nvSpPr>
        <p:spPr bwMode="auto">
          <a:xfrm>
            <a:off x="7162800" y="1143000"/>
            <a:ext cx="609600" cy="609600"/>
          </a:xfrm>
          <a:prstGeom prst="rect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9166" name="Rectangle 30"/>
          <p:cNvSpPr>
            <a:spLocks noChangeAspect="1" noChangeArrowheads="1"/>
          </p:cNvSpPr>
          <p:nvPr/>
        </p:nvSpPr>
        <p:spPr bwMode="auto">
          <a:xfrm>
            <a:off x="2514600" y="5943600"/>
            <a:ext cx="609600" cy="609600"/>
          </a:xfrm>
          <a:prstGeom prst="rect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9167" name="Text Box 31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19168" name="AutoShape 32">
            <a:hlinkClick r:id="rId5" action="ppaction://hlinkpres?slideindex=3&amp;slidetitle=P 9.1.b" highlightClick="1"/>
          </p:cNvPr>
          <p:cNvSpPr>
            <a:spLocks noChangeArrowheads="1"/>
          </p:cNvSpPr>
          <p:nvPr/>
        </p:nvSpPr>
        <p:spPr bwMode="auto">
          <a:xfrm>
            <a:off x="1752600" y="6248400"/>
            <a:ext cx="6096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1.b</a:t>
            </a:r>
          </a:p>
        </p:txBody>
      </p:sp>
      <p:sp>
        <p:nvSpPr>
          <p:cNvPr id="219160" name="AutoShape 24">
            <a:hlinkClick r:id="rId6" action="ppaction://hlinkpres?slideindex=2&amp;slidetitle=P 9.1 " highlightClick="1"/>
          </p:cNvPr>
          <p:cNvSpPr>
            <a:spLocks noChangeArrowheads="1"/>
          </p:cNvSpPr>
          <p:nvPr/>
        </p:nvSpPr>
        <p:spPr bwMode="auto">
          <a:xfrm>
            <a:off x="1752600" y="5754688"/>
            <a:ext cx="609600" cy="417512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1.a</a:t>
            </a:r>
          </a:p>
        </p:txBody>
      </p:sp>
      <p:sp>
        <p:nvSpPr>
          <p:cNvPr id="219169" name="AutoShape 33">
            <a:hlinkClick r:id="rId7" action="ppaction://hlinkpres?slideindex=28&amp;slidetitle=9.4" highlightClick="1"/>
          </p:cNvPr>
          <p:cNvSpPr>
            <a:spLocks noChangeArrowheads="1"/>
          </p:cNvSpPr>
          <p:nvPr/>
        </p:nvSpPr>
        <p:spPr bwMode="auto">
          <a:xfrm>
            <a:off x="5562600" y="3243263"/>
            <a:ext cx="373063" cy="414337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4</a:t>
            </a:r>
          </a:p>
        </p:txBody>
      </p:sp>
      <p:sp>
        <p:nvSpPr>
          <p:cNvPr id="219170" name="Text Box 34"/>
          <p:cNvSpPr txBox="1">
            <a:spLocks noChangeArrowheads="1"/>
          </p:cNvSpPr>
          <p:nvPr/>
        </p:nvSpPr>
        <p:spPr bwMode="auto">
          <a:xfrm>
            <a:off x="4403725" y="3694113"/>
            <a:ext cx="2741613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fr-FR" sz="1200" noProof="1">
                <a:latin typeface="Times New Roman" pitchFamily="18" charset="0"/>
              </a:rPr>
              <a:t>Appros composant fourni par </a:t>
            </a:r>
          </a:p>
          <a:p>
            <a:pPr algn="ctr"/>
            <a:r>
              <a:rPr lang="fr-FR" altLang="fr-FR" sz="1200" noProof="1">
                <a:latin typeface="Times New Roman" pitchFamily="18" charset="0"/>
              </a:rPr>
              <a:t>le client ou le fournisseur à titre gratuit</a:t>
            </a:r>
            <a:endParaRPr lang="fr-FR" altLang="fr-FR" sz="1200">
              <a:latin typeface="Times New Roman" pitchFamily="18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Line 2"/>
          <p:cNvSpPr>
            <a:spLocks noChangeShapeType="1"/>
          </p:cNvSpPr>
          <p:nvPr/>
        </p:nvSpPr>
        <p:spPr bwMode="auto">
          <a:xfrm flipV="1">
            <a:off x="1906588" y="2870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0173" name="Rectangle 13"/>
          <p:cNvSpPr>
            <a:spLocks noGrp="1" noChangeArrowheads="1"/>
          </p:cNvSpPr>
          <p:nvPr>
            <p:ph type="title"/>
          </p:nvPr>
        </p:nvSpPr>
        <p:spPr>
          <a:xfrm>
            <a:off x="1447800" y="0"/>
            <a:ext cx="62484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10 : Sous-traitance </a:t>
            </a:r>
            <a:br>
              <a:rPr lang="fr-FR" altLang="fr-FR">
                <a:solidFill>
                  <a:schemeClr val="tx1"/>
                </a:solidFill>
              </a:rPr>
            </a:br>
            <a:r>
              <a:rPr lang="fr-FR" altLang="fr-FR" sz="2200">
                <a:solidFill>
                  <a:schemeClr val="tx1"/>
                </a:solidFill>
              </a:rPr>
              <a:t>(avec mise à disposition des composants)</a:t>
            </a:r>
            <a:endParaRPr lang="fr-FR" altLang="fr-FR"/>
          </a:p>
        </p:txBody>
      </p:sp>
      <p:sp>
        <p:nvSpPr>
          <p:cNvPr id="220163" name="Rectangle 3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 sz="1600"/>
          </a:p>
          <a:p>
            <a:pPr lvl="1"/>
            <a:endParaRPr lang="fr-FR" altLang="fr-FR" sz="1600"/>
          </a:p>
        </p:txBody>
      </p:sp>
      <p:sp>
        <p:nvSpPr>
          <p:cNvPr id="220164" name="AutoShape 4"/>
          <p:cNvSpPr>
            <a:spLocks noChangeArrowheads="1"/>
          </p:cNvSpPr>
          <p:nvPr/>
        </p:nvSpPr>
        <p:spPr bwMode="auto">
          <a:xfrm>
            <a:off x="230188" y="2489200"/>
            <a:ext cx="1752600" cy="762000"/>
          </a:xfrm>
          <a:prstGeom prst="homePlate">
            <a:avLst>
              <a:gd name="adj" fmla="val 57500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Commande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Sous-traitance</a:t>
            </a:r>
          </a:p>
        </p:txBody>
      </p:sp>
      <p:sp>
        <p:nvSpPr>
          <p:cNvPr id="220165" name="AutoShape 5"/>
          <p:cNvSpPr>
            <a:spLocks noChangeArrowheads="1"/>
          </p:cNvSpPr>
          <p:nvPr/>
        </p:nvSpPr>
        <p:spPr bwMode="auto">
          <a:xfrm>
            <a:off x="2668588" y="2755900"/>
            <a:ext cx="228600" cy="228600"/>
          </a:xfrm>
          <a:prstGeom prst="diamond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0166" name="AutoShape 6"/>
          <p:cNvSpPr>
            <a:spLocks noChangeArrowheads="1"/>
          </p:cNvSpPr>
          <p:nvPr/>
        </p:nvSpPr>
        <p:spPr bwMode="auto">
          <a:xfrm>
            <a:off x="2286000" y="2438400"/>
            <a:ext cx="1905000" cy="863600"/>
          </a:xfrm>
          <a:prstGeom prst="homePlate">
            <a:avLst>
              <a:gd name="adj" fmla="val 66156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Transfert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composant</a:t>
            </a:r>
          </a:p>
        </p:txBody>
      </p:sp>
      <p:sp>
        <p:nvSpPr>
          <p:cNvPr id="220167" name="AutoShape 7"/>
          <p:cNvSpPr>
            <a:spLocks noChangeArrowheads="1"/>
          </p:cNvSpPr>
          <p:nvPr/>
        </p:nvSpPr>
        <p:spPr bwMode="auto">
          <a:xfrm>
            <a:off x="7010400" y="2362200"/>
            <a:ext cx="1905000" cy="1066800"/>
          </a:xfrm>
          <a:prstGeom prst="homePlate">
            <a:avLst>
              <a:gd name="adj" fmla="val 43146"/>
            </a:avLst>
          </a:prstGeom>
          <a:solidFill>
            <a:srgbClr val="66FFFF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Retour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composés des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sous traitant</a:t>
            </a:r>
          </a:p>
        </p:txBody>
      </p:sp>
      <p:sp>
        <p:nvSpPr>
          <p:cNvPr id="220168" name="Line 8"/>
          <p:cNvSpPr>
            <a:spLocks noChangeShapeType="1"/>
          </p:cNvSpPr>
          <p:nvPr/>
        </p:nvSpPr>
        <p:spPr bwMode="auto">
          <a:xfrm flipV="1">
            <a:off x="4191000" y="2743200"/>
            <a:ext cx="533400" cy="127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0169" name="AutoShape 9"/>
          <p:cNvSpPr>
            <a:spLocks noChangeArrowheads="1"/>
          </p:cNvSpPr>
          <p:nvPr/>
        </p:nvSpPr>
        <p:spPr bwMode="auto">
          <a:xfrm>
            <a:off x="4724400" y="1828800"/>
            <a:ext cx="1751013" cy="457200"/>
          </a:xfrm>
          <a:prstGeom prst="homePlate">
            <a:avLst>
              <a:gd name="adj" fmla="val 11097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Gammé</a:t>
            </a:r>
          </a:p>
        </p:txBody>
      </p:sp>
      <p:sp>
        <p:nvSpPr>
          <p:cNvPr id="220170" name="Line 10"/>
          <p:cNvSpPr>
            <a:spLocks noChangeShapeType="1"/>
          </p:cNvSpPr>
          <p:nvPr/>
        </p:nvSpPr>
        <p:spPr bwMode="auto">
          <a:xfrm flipV="1">
            <a:off x="6477000" y="27178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0171" name="Rectangle 11"/>
          <p:cNvSpPr>
            <a:spLocks noChangeArrowheads="1"/>
          </p:cNvSpPr>
          <p:nvPr/>
        </p:nvSpPr>
        <p:spPr bwMode="auto">
          <a:xfrm>
            <a:off x="1676400" y="4724400"/>
            <a:ext cx="7010400" cy="16764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20172" name="Oval 12"/>
          <p:cNvSpPr>
            <a:spLocks noChangeArrowheads="1"/>
          </p:cNvSpPr>
          <p:nvPr/>
        </p:nvSpPr>
        <p:spPr bwMode="auto">
          <a:xfrm>
            <a:off x="6324600" y="4397375"/>
            <a:ext cx="2335213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20174" name="Rectangle 14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0175" name="AutoShape 15"/>
          <p:cNvSpPr>
            <a:spLocks noChangeArrowheads="1"/>
          </p:cNvSpPr>
          <p:nvPr/>
        </p:nvSpPr>
        <p:spPr bwMode="auto">
          <a:xfrm>
            <a:off x="4572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0176" name="AutoShape 16"/>
          <p:cNvSpPr>
            <a:spLocks noChangeArrowheads="1"/>
          </p:cNvSpPr>
          <p:nvPr/>
        </p:nvSpPr>
        <p:spPr bwMode="auto">
          <a:xfrm>
            <a:off x="4724400" y="2438400"/>
            <a:ext cx="1751013" cy="457200"/>
          </a:xfrm>
          <a:prstGeom prst="homePlate">
            <a:avLst>
              <a:gd name="adj" fmla="val 11097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Non Gammé</a:t>
            </a:r>
          </a:p>
        </p:txBody>
      </p:sp>
      <p:sp>
        <p:nvSpPr>
          <p:cNvPr id="220177" name="AutoShape 17"/>
          <p:cNvSpPr>
            <a:spLocks noChangeArrowheads="1"/>
          </p:cNvSpPr>
          <p:nvPr/>
        </p:nvSpPr>
        <p:spPr bwMode="auto">
          <a:xfrm>
            <a:off x="4724400" y="3048000"/>
            <a:ext cx="1751013" cy="457200"/>
          </a:xfrm>
          <a:prstGeom prst="homePlate">
            <a:avLst>
              <a:gd name="adj" fmla="val 11097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 Décor</a:t>
            </a:r>
          </a:p>
        </p:txBody>
      </p:sp>
      <p:sp>
        <p:nvSpPr>
          <p:cNvPr id="220178" name="Line 18"/>
          <p:cNvSpPr>
            <a:spLocks noChangeShapeType="1"/>
          </p:cNvSpPr>
          <p:nvPr/>
        </p:nvSpPr>
        <p:spPr bwMode="auto">
          <a:xfrm>
            <a:off x="4191000" y="2895600"/>
            <a:ext cx="5334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0179" name="Line 19"/>
          <p:cNvSpPr>
            <a:spLocks noChangeShapeType="1"/>
          </p:cNvSpPr>
          <p:nvPr/>
        </p:nvSpPr>
        <p:spPr bwMode="auto">
          <a:xfrm flipV="1">
            <a:off x="4191000" y="2057400"/>
            <a:ext cx="533400" cy="76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0180" name="Line 20"/>
          <p:cNvSpPr>
            <a:spLocks noChangeShapeType="1"/>
          </p:cNvSpPr>
          <p:nvPr/>
        </p:nvSpPr>
        <p:spPr bwMode="auto">
          <a:xfrm flipV="1">
            <a:off x="6477000" y="3048000"/>
            <a:ext cx="5334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0181" name="Line 21"/>
          <p:cNvSpPr>
            <a:spLocks noChangeShapeType="1"/>
          </p:cNvSpPr>
          <p:nvPr/>
        </p:nvSpPr>
        <p:spPr bwMode="auto">
          <a:xfrm>
            <a:off x="6477000" y="2133600"/>
            <a:ext cx="5334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0182" name="AutoShape 22">
            <a:hlinkClick r:id="rId2" action="ppaction://hlinkpres?slideindex=7&amp;slidetitle=P 10.2" highlightClick="1"/>
          </p:cNvPr>
          <p:cNvSpPr>
            <a:spLocks noChangeArrowheads="1"/>
          </p:cNvSpPr>
          <p:nvPr/>
        </p:nvSpPr>
        <p:spPr bwMode="auto">
          <a:xfrm>
            <a:off x="6180138" y="2500313"/>
            <a:ext cx="323850" cy="407987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</a:t>
            </a:r>
          </a:p>
        </p:txBody>
      </p:sp>
      <p:sp>
        <p:nvSpPr>
          <p:cNvPr id="220183" name="AutoShape 23">
            <a:hlinkClick r:id="rId3" action="ppaction://hlinkpres?slideindex=6&amp;slidetitle=P 10.1" highlightClick="1"/>
          </p:cNvPr>
          <p:cNvSpPr>
            <a:spLocks noChangeArrowheads="1"/>
          </p:cNvSpPr>
          <p:nvPr/>
        </p:nvSpPr>
        <p:spPr bwMode="auto">
          <a:xfrm>
            <a:off x="6172200" y="1887538"/>
            <a:ext cx="381000" cy="414337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</a:t>
            </a:r>
          </a:p>
        </p:txBody>
      </p:sp>
      <p:sp>
        <p:nvSpPr>
          <p:cNvPr id="220184" name="AutoShape 24">
            <a:hlinkClick r:id="rId4" action="ppaction://hlinkpres?slideindex=8&amp;slidetitle=P 10.3" highlightClick="1"/>
          </p:cNvPr>
          <p:cNvSpPr>
            <a:spLocks noChangeArrowheads="1"/>
          </p:cNvSpPr>
          <p:nvPr/>
        </p:nvSpPr>
        <p:spPr bwMode="auto">
          <a:xfrm>
            <a:off x="6172200" y="3048000"/>
            <a:ext cx="323850" cy="40798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3</a:t>
            </a:r>
          </a:p>
        </p:txBody>
      </p:sp>
      <p:sp>
        <p:nvSpPr>
          <p:cNvPr id="220185" name="AutoShape 25"/>
          <p:cNvSpPr>
            <a:spLocks noChangeArrowheads="1"/>
          </p:cNvSpPr>
          <p:nvPr/>
        </p:nvSpPr>
        <p:spPr bwMode="auto">
          <a:xfrm>
            <a:off x="4724400" y="3657600"/>
            <a:ext cx="1751013" cy="457200"/>
          </a:xfrm>
          <a:prstGeom prst="homePlate">
            <a:avLst>
              <a:gd name="adj" fmla="val 11097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Métal</a:t>
            </a:r>
          </a:p>
        </p:txBody>
      </p:sp>
      <p:sp>
        <p:nvSpPr>
          <p:cNvPr id="220186" name="AutoShape 26">
            <a:hlinkClick r:id="rId5" action="ppaction://hlinkpres?slideindex=9&amp;slidetitle=P 10.4" highlightClick="1"/>
          </p:cNvPr>
          <p:cNvSpPr>
            <a:spLocks noChangeArrowheads="1"/>
          </p:cNvSpPr>
          <p:nvPr/>
        </p:nvSpPr>
        <p:spPr bwMode="auto">
          <a:xfrm>
            <a:off x="6172200" y="3657600"/>
            <a:ext cx="323850" cy="40798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4</a:t>
            </a:r>
          </a:p>
        </p:txBody>
      </p:sp>
      <p:sp>
        <p:nvSpPr>
          <p:cNvPr id="220187" name="Line 27"/>
          <p:cNvSpPr>
            <a:spLocks noChangeShapeType="1"/>
          </p:cNvSpPr>
          <p:nvPr/>
        </p:nvSpPr>
        <p:spPr bwMode="auto">
          <a:xfrm>
            <a:off x="4191000" y="2895600"/>
            <a:ext cx="533400" cy="990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0188" name="AutoShape 2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0189" name="Text Box 29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94" name="Rectangle 10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11 : </a:t>
            </a:r>
            <a:br>
              <a:rPr lang="fr-FR" altLang="fr-FR">
                <a:solidFill>
                  <a:schemeClr val="tx1"/>
                </a:solidFill>
              </a:rPr>
            </a:br>
            <a:r>
              <a:rPr lang="fr-FR" altLang="fr-FR">
                <a:solidFill>
                  <a:schemeClr val="tx1"/>
                </a:solidFill>
              </a:rPr>
              <a:t>Sous-traitance moulage</a:t>
            </a:r>
            <a:endParaRPr lang="fr-FR" altLang="fr-FR"/>
          </a:p>
        </p:txBody>
      </p:sp>
      <p:sp>
        <p:nvSpPr>
          <p:cNvPr id="221186" name="Rectangle 2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 sz="1600"/>
          </a:p>
          <a:p>
            <a:pPr lvl="1"/>
            <a:endParaRPr lang="fr-FR" altLang="fr-FR" sz="1600"/>
          </a:p>
        </p:txBody>
      </p:sp>
      <p:sp>
        <p:nvSpPr>
          <p:cNvPr id="221187" name="AutoShape 3"/>
          <p:cNvSpPr>
            <a:spLocks noChangeArrowheads="1"/>
          </p:cNvSpPr>
          <p:nvPr/>
        </p:nvSpPr>
        <p:spPr bwMode="auto">
          <a:xfrm>
            <a:off x="2362200" y="3048000"/>
            <a:ext cx="1752600" cy="762000"/>
          </a:xfrm>
          <a:prstGeom prst="homePlate">
            <a:avLst>
              <a:gd name="adj" fmla="val 57500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Commande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d'achat</a:t>
            </a:r>
          </a:p>
        </p:txBody>
      </p:sp>
      <p:sp>
        <p:nvSpPr>
          <p:cNvPr id="221188" name="AutoShape 4"/>
          <p:cNvSpPr>
            <a:spLocks noChangeArrowheads="1"/>
          </p:cNvSpPr>
          <p:nvPr/>
        </p:nvSpPr>
        <p:spPr bwMode="auto">
          <a:xfrm>
            <a:off x="7239000" y="2997200"/>
            <a:ext cx="1447800" cy="863600"/>
          </a:xfrm>
          <a:prstGeom prst="homePlate">
            <a:avLst>
              <a:gd name="adj" fmla="val 40507"/>
            </a:avLst>
          </a:prstGeom>
          <a:solidFill>
            <a:srgbClr val="66FFFF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Réception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produits</a:t>
            </a:r>
          </a:p>
        </p:txBody>
      </p:sp>
      <p:sp>
        <p:nvSpPr>
          <p:cNvPr id="221189" name="Line 5"/>
          <p:cNvSpPr>
            <a:spLocks noChangeShapeType="1"/>
          </p:cNvSpPr>
          <p:nvPr/>
        </p:nvSpPr>
        <p:spPr bwMode="auto">
          <a:xfrm flipV="1">
            <a:off x="4114800" y="34290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1190" name="AutoShape 6"/>
          <p:cNvSpPr>
            <a:spLocks noChangeArrowheads="1"/>
          </p:cNvSpPr>
          <p:nvPr/>
        </p:nvSpPr>
        <p:spPr bwMode="auto">
          <a:xfrm>
            <a:off x="4649788" y="2997200"/>
            <a:ext cx="2055812" cy="863600"/>
          </a:xfrm>
          <a:prstGeom prst="homePlate">
            <a:avLst>
              <a:gd name="adj" fmla="val 68980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Vente de matière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et colorants</a:t>
            </a:r>
          </a:p>
        </p:txBody>
      </p:sp>
      <p:sp>
        <p:nvSpPr>
          <p:cNvPr id="221191" name="Line 7"/>
          <p:cNvSpPr>
            <a:spLocks noChangeShapeType="1"/>
          </p:cNvSpPr>
          <p:nvPr/>
        </p:nvSpPr>
        <p:spPr bwMode="auto">
          <a:xfrm flipV="1">
            <a:off x="6705600" y="34290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1192" name="Rectangle 8"/>
          <p:cNvSpPr>
            <a:spLocks noChangeArrowheads="1"/>
          </p:cNvSpPr>
          <p:nvPr/>
        </p:nvSpPr>
        <p:spPr bwMode="auto">
          <a:xfrm>
            <a:off x="2667000" y="4953000"/>
            <a:ext cx="6019800" cy="14478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21193" name="Oval 9"/>
          <p:cNvSpPr>
            <a:spLocks noChangeArrowheads="1"/>
          </p:cNvSpPr>
          <p:nvPr/>
        </p:nvSpPr>
        <p:spPr bwMode="auto">
          <a:xfrm>
            <a:off x="5972175" y="4702175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21195" name="Rectangle 11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1196" name="AutoShape 12"/>
          <p:cNvSpPr>
            <a:spLocks noChangeArrowheads="1"/>
          </p:cNvSpPr>
          <p:nvPr/>
        </p:nvSpPr>
        <p:spPr bwMode="auto">
          <a:xfrm>
            <a:off x="4572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1197" name="AutoShape 13"/>
          <p:cNvSpPr>
            <a:spLocks noChangeArrowheads="1"/>
          </p:cNvSpPr>
          <p:nvPr/>
        </p:nvSpPr>
        <p:spPr bwMode="auto">
          <a:xfrm>
            <a:off x="609600" y="3124200"/>
            <a:ext cx="1706563" cy="65246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MRP</a:t>
            </a:r>
          </a:p>
        </p:txBody>
      </p:sp>
      <p:sp>
        <p:nvSpPr>
          <p:cNvPr id="221198" name="AutoShape 14"/>
          <p:cNvSpPr>
            <a:spLocks noChangeArrowheads="1"/>
          </p:cNvSpPr>
          <p:nvPr/>
        </p:nvSpPr>
        <p:spPr bwMode="auto">
          <a:xfrm>
            <a:off x="609600" y="2057400"/>
            <a:ext cx="1706563" cy="65246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?</a:t>
            </a:r>
          </a:p>
        </p:txBody>
      </p:sp>
      <p:sp>
        <p:nvSpPr>
          <p:cNvPr id="221199" name="AutoShape 15"/>
          <p:cNvSpPr>
            <a:spLocks noChangeArrowheads="1"/>
          </p:cNvSpPr>
          <p:nvPr/>
        </p:nvSpPr>
        <p:spPr bwMode="auto">
          <a:xfrm>
            <a:off x="2362200" y="1905000"/>
            <a:ext cx="1905000" cy="914400"/>
          </a:xfrm>
          <a:prstGeom prst="homePlate">
            <a:avLst>
              <a:gd name="adj" fmla="val 52083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Réservation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de capacités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sous traitance</a:t>
            </a:r>
          </a:p>
        </p:txBody>
      </p:sp>
      <p:sp>
        <p:nvSpPr>
          <p:cNvPr id="221200" name="Line 16"/>
          <p:cNvSpPr>
            <a:spLocks noChangeShapeType="1"/>
          </p:cNvSpPr>
          <p:nvPr/>
        </p:nvSpPr>
        <p:spPr bwMode="auto">
          <a:xfrm flipV="1">
            <a:off x="4265613" y="23368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1201" name="AutoShape 17"/>
          <p:cNvSpPr>
            <a:spLocks noChangeArrowheads="1"/>
          </p:cNvSpPr>
          <p:nvPr/>
        </p:nvSpPr>
        <p:spPr bwMode="auto">
          <a:xfrm>
            <a:off x="4800600" y="1905000"/>
            <a:ext cx="1598613" cy="914400"/>
          </a:xfrm>
          <a:prstGeom prst="homePlate">
            <a:avLst>
              <a:gd name="adj" fmla="val 50659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Gestion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des moules</a:t>
            </a:r>
          </a:p>
        </p:txBody>
      </p:sp>
      <p:sp>
        <p:nvSpPr>
          <p:cNvPr id="221202" name="AutoShape 18">
            <a:hlinkClick r:id="rId2" action="ppaction://hlinkpres?slideindex=10&amp;slidetitle=P 11" highlightClick="1"/>
          </p:cNvPr>
          <p:cNvSpPr>
            <a:spLocks noChangeArrowheads="1"/>
          </p:cNvSpPr>
          <p:nvPr/>
        </p:nvSpPr>
        <p:spPr bwMode="auto">
          <a:xfrm>
            <a:off x="7391400" y="1371600"/>
            <a:ext cx="608013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11</a:t>
            </a:r>
          </a:p>
        </p:txBody>
      </p:sp>
      <p:sp>
        <p:nvSpPr>
          <p:cNvPr id="221203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1204" name="Text Box 20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9620" name="AutoShape 4"/>
          <p:cNvCxnSpPr>
            <a:cxnSpLocks noChangeShapeType="1"/>
            <a:stCxn id="239651" idx="3"/>
          </p:cNvCxnSpPr>
          <p:nvPr/>
        </p:nvCxnSpPr>
        <p:spPr bwMode="auto">
          <a:xfrm flipV="1">
            <a:off x="1371600" y="4767263"/>
            <a:ext cx="1768475" cy="15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9621" name="AutoShape 5"/>
          <p:cNvCxnSpPr>
            <a:cxnSpLocks noChangeShapeType="1"/>
          </p:cNvCxnSpPr>
          <p:nvPr/>
        </p:nvCxnSpPr>
        <p:spPr bwMode="auto">
          <a:xfrm>
            <a:off x="1363663" y="4040188"/>
            <a:ext cx="1709737" cy="952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9622" name="Rectangle 6"/>
          <p:cNvSpPr>
            <a:spLocks noGrp="1" noChangeArrowheads="1"/>
          </p:cNvSpPr>
          <p:nvPr>
            <p:ph type="title"/>
          </p:nvPr>
        </p:nvSpPr>
        <p:spPr>
          <a:xfrm>
            <a:off x="1447800" y="0"/>
            <a:ext cx="7696200" cy="914400"/>
          </a:xfrm>
          <a:noFill/>
          <a:ln/>
        </p:spPr>
        <p:txBody>
          <a:bodyPr/>
          <a:lstStyle/>
          <a:p>
            <a:r>
              <a:rPr lang="fr-FR" altLang="fr-FR" sz="2400" b="0" i="1" dirty="0">
                <a:solidFill>
                  <a:schemeClr val="tx1"/>
                </a:solidFill>
              </a:rPr>
              <a:t>Schéma général des flux physiques </a:t>
            </a:r>
            <a:r>
              <a:rPr lang="fr-FR" altLang="fr-FR" sz="2000" b="0" i="1" dirty="0">
                <a:solidFill>
                  <a:schemeClr val="tx1"/>
                </a:solidFill>
              </a:rPr>
              <a:t>(Responsabilité </a:t>
            </a:r>
            <a:r>
              <a:rPr lang="fr-FR" altLang="fr-FR" sz="2000" b="0" i="1" dirty="0" smtClean="0">
                <a:solidFill>
                  <a:schemeClr val="tx1"/>
                </a:solidFill>
              </a:rPr>
              <a:t>Exemple)</a:t>
            </a:r>
            <a:endParaRPr lang="fr-FR" altLang="fr-FR" sz="2000" dirty="0"/>
          </a:p>
        </p:txBody>
      </p:sp>
      <p:sp>
        <p:nvSpPr>
          <p:cNvPr id="239624" name="Rectangle 8"/>
          <p:cNvSpPr>
            <a:spLocks noChangeArrowheads="1"/>
          </p:cNvSpPr>
          <p:nvPr/>
        </p:nvSpPr>
        <p:spPr bwMode="auto">
          <a:xfrm>
            <a:off x="8350250" y="1141413"/>
            <a:ext cx="717550" cy="5265737"/>
          </a:xfrm>
          <a:prstGeom prst="rect">
            <a:avLst/>
          </a:prstGeom>
          <a:solidFill>
            <a:srgbClr val="FFCC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FF3300"/>
                </a:solidFill>
              </a:rPr>
              <a:t>Client</a:t>
            </a:r>
          </a:p>
        </p:txBody>
      </p:sp>
      <p:sp>
        <p:nvSpPr>
          <p:cNvPr id="239625" name="Rectangle 9"/>
          <p:cNvSpPr>
            <a:spLocks noChangeArrowheads="1"/>
          </p:cNvSpPr>
          <p:nvPr/>
        </p:nvSpPr>
        <p:spPr bwMode="auto">
          <a:xfrm>
            <a:off x="7315200" y="1154113"/>
            <a:ext cx="803275" cy="1371600"/>
          </a:xfrm>
          <a:prstGeom prst="rect">
            <a:avLst/>
          </a:prstGeom>
          <a:solidFill>
            <a:srgbClr val="FFE3AB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r-FR" altLang="fr-FR" sz="1600" dirty="0">
                <a:solidFill>
                  <a:srgbClr val="FF3300"/>
                </a:solidFill>
              </a:rPr>
              <a:t>Plate-forme</a:t>
            </a:r>
          </a:p>
          <a:p>
            <a:pPr algn="ctr"/>
            <a:r>
              <a:rPr lang="fr-FR" altLang="fr-FR" sz="1600" dirty="0" smtClean="0">
                <a:solidFill>
                  <a:srgbClr val="FF3300"/>
                </a:solidFill>
              </a:rPr>
              <a:t>Exemple </a:t>
            </a:r>
            <a:r>
              <a:rPr lang="fr-FR" altLang="fr-FR" sz="1600" dirty="0">
                <a:solidFill>
                  <a:srgbClr val="FF3300"/>
                </a:solidFill>
              </a:rPr>
              <a:t>pour client</a:t>
            </a:r>
          </a:p>
        </p:txBody>
      </p:sp>
      <p:sp>
        <p:nvSpPr>
          <p:cNvPr id="239626" name="Line 10"/>
          <p:cNvSpPr>
            <a:spLocks noChangeShapeType="1"/>
          </p:cNvSpPr>
          <p:nvPr/>
        </p:nvSpPr>
        <p:spPr bwMode="auto">
          <a:xfrm>
            <a:off x="7086600" y="1828800"/>
            <a:ext cx="22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627" name="Line 11"/>
          <p:cNvSpPr>
            <a:spLocks noChangeShapeType="1"/>
          </p:cNvSpPr>
          <p:nvPr/>
        </p:nvSpPr>
        <p:spPr bwMode="auto">
          <a:xfrm>
            <a:off x="8112125" y="1828800"/>
            <a:ext cx="22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628" name="Line 12"/>
          <p:cNvSpPr>
            <a:spLocks noChangeShapeType="1"/>
          </p:cNvSpPr>
          <p:nvPr/>
        </p:nvSpPr>
        <p:spPr bwMode="auto">
          <a:xfrm>
            <a:off x="7086600" y="3048000"/>
            <a:ext cx="1254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629" name="Line 13"/>
          <p:cNvSpPr>
            <a:spLocks noChangeShapeType="1"/>
          </p:cNvSpPr>
          <p:nvPr/>
        </p:nvSpPr>
        <p:spPr bwMode="auto">
          <a:xfrm flipH="1">
            <a:off x="7086600" y="4724400"/>
            <a:ext cx="12414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630" name="Line 14"/>
          <p:cNvSpPr>
            <a:spLocks noChangeShapeType="1"/>
          </p:cNvSpPr>
          <p:nvPr/>
        </p:nvSpPr>
        <p:spPr bwMode="auto">
          <a:xfrm>
            <a:off x="5984875" y="3505200"/>
            <a:ext cx="22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631" name="Line 15"/>
          <p:cNvSpPr>
            <a:spLocks noChangeShapeType="1"/>
          </p:cNvSpPr>
          <p:nvPr/>
        </p:nvSpPr>
        <p:spPr bwMode="auto">
          <a:xfrm flipV="1">
            <a:off x="4419600" y="3505200"/>
            <a:ext cx="342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632" name="Rectangle 16"/>
          <p:cNvSpPr>
            <a:spLocks noChangeArrowheads="1"/>
          </p:cNvSpPr>
          <p:nvPr/>
        </p:nvSpPr>
        <p:spPr bwMode="auto">
          <a:xfrm>
            <a:off x="3124200" y="1524000"/>
            <a:ext cx="1371600" cy="3733800"/>
          </a:xfrm>
          <a:prstGeom prst="rect">
            <a:avLst/>
          </a:prstGeom>
          <a:solidFill>
            <a:srgbClr val="57BF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FF3300"/>
                </a:solidFill>
              </a:rPr>
              <a:t>Magasin</a:t>
            </a:r>
          </a:p>
          <a:p>
            <a:pPr algn="ctr"/>
            <a:r>
              <a:rPr lang="fr-FR" altLang="fr-FR" sz="1600">
                <a:solidFill>
                  <a:srgbClr val="FF3300"/>
                </a:solidFill>
              </a:rPr>
              <a:t>composants</a:t>
            </a:r>
          </a:p>
          <a:p>
            <a:pPr algn="ctr"/>
            <a:r>
              <a:rPr lang="fr-FR" altLang="fr-FR" sz="1600">
                <a:solidFill>
                  <a:srgbClr val="FF3300"/>
                </a:solidFill>
              </a:rPr>
              <a:t>&amp; semi-finis</a:t>
            </a: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</p:txBody>
      </p:sp>
      <p:sp>
        <p:nvSpPr>
          <p:cNvPr id="239633" name="Rectangle 17"/>
          <p:cNvSpPr>
            <a:spLocks noChangeArrowheads="1"/>
          </p:cNvSpPr>
          <p:nvPr/>
        </p:nvSpPr>
        <p:spPr bwMode="auto">
          <a:xfrm>
            <a:off x="4800600" y="990600"/>
            <a:ext cx="1219200" cy="4532313"/>
          </a:xfrm>
          <a:prstGeom prst="rect">
            <a:avLst/>
          </a:prstGeom>
          <a:solidFill>
            <a:srgbClr val="63FF63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FF3300"/>
                </a:solidFill>
              </a:rPr>
              <a:t>Production</a:t>
            </a: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</p:txBody>
      </p:sp>
      <p:sp>
        <p:nvSpPr>
          <p:cNvPr id="239634" name="Rectangle 18"/>
          <p:cNvSpPr>
            <a:spLocks noChangeArrowheads="1"/>
          </p:cNvSpPr>
          <p:nvPr/>
        </p:nvSpPr>
        <p:spPr bwMode="auto">
          <a:xfrm>
            <a:off x="4994275" y="1676400"/>
            <a:ext cx="685800" cy="5334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UA</a:t>
            </a:r>
          </a:p>
        </p:txBody>
      </p:sp>
      <p:sp>
        <p:nvSpPr>
          <p:cNvPr id="239635" name="Rectangle 19"/>
          <p:cNvSpPr>
            <a:spLocks noChangeArrowheads="1"/>
          </p:cNvSpPr>
          <p:nvPr/>
        </p:nvSpPr>
        <p:spPr bwMode="auto">
          <a:xfrm>
            <a:off x="4994275" y="4953000"/>
            <a:ext cx="685800" cy="5334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UM</a:t>
            </a:r>
          </a:p>
        </p:txBody>
      </p:sp>
      <p:sp>
        <p:nvSpPr>
          <p:cNvPr id="239636" name="Rectangle 20"/>
          <p:cNvSpPr>
            <a:spLocks noChangeArrowheads="1"/>
          </p:cNvSpPr>
          <p:nvPr/>
        </p:nvSpPr>
        <p:spPr bwMode="auto">
          <a:xfrm>
            <a:off x="4994275" y="3543300"/>
            <a:ext cx="685800" cy="5334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UPPS</a:t>
            </a:r>
          </a:p>
        </p:txBody>
      </p:sp>
      <p:cxnSp>
        <p:nvCxnSpPr>
          <p:cNvPr id="239637" name="AutoShape 21"/>
          <p:cNvCxnSpPr>
            <a:cxnSpLocks noChangeShapeType="1"/>
            <a:stCxn id="239634" idx="2"/>
            <a:endCxn id="239636" idx="0"/>
          </p:cNvCxnSpPr>
          <p:nvPr/>
        </p:nvCxnSpPr>
        <p:spPr bwMode="auto">
          <a:xfrm>
            <a:off x="5337175" y="2209800"/>
            <a:ext cx="0" cy="13335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9638" name="AutoShape 22"/>
          <p:cNvCxnSpPr>
            <a:cxnSpLocks noChangeShapeType="1"/>
            <a:stCxn id="239636" idx="2"/>
            <a:endCxn id="239635" idx="0"/>
          </p:cNvCxnSpPr>
          <p:nvPr/>
        </p:nvCxnSpPr>
        <p:spPr bwMode="auto">
          <a:xfrm>
            <a:off x="5337175" y="4076700"/>
            <a:ext cx="0" cy="8763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9639" name="AutoShape 23"/>
          <p:cNvCxnSpPr>
            <a:cxnSpLocks noChangeShapeType="1"/>
          </p:cNvCxnSpPr>
          <p:nvPr/>
        </p:nvCxnSpPr>
        <p:spPr bwMode="auto">
          <a:xfrm>
            <a:off x="5678488" y="1866900"/>
            <a:ext cx="1587" cy="3352800"/>
          </a:xfrm>
          <a:prstGeom prst="bentConnector3">
            <a:avLst>
              <a:gd name="adj1" fmla="val 11300000"/>
            </a:avLst>
          </a:prstGeom>
          <a:noFill/>
          <a:ln w="12700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9640" name="Rectangle 24"/>
          <p:cNvSpPr>
            <a:spLocks noChangeArrowheads="1"/>
          </p:cNvSpPr>
          <p:nvPr/>
        </p:nvSpPr>
        <p:spPr bwMode="auto">
          <a:xfrm>
            <a:off x="228600" y="914400"/>
            <a:ext cx="1277938" cy="2590800"/>
          </a:xfrm>
          <a:prstGeom prst="rect">
            <a:avLst/>
          </a:prstGeom>
          <a:solidFill>
            <a:srgbClr val="FFFF4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</p:txBody>
      </p:sp>
      <p:sp>
        <p:nvSpPr>
          <p:cNvPr id="239641" name="Rectangle 25"/>
          <p:cNvSpPr>
            <a:spLocks noChangeArrowheads="1"/>
          </p:cNvSpPr>
          <p:nvPr/>
        </p:nvSpPr>
        <p:spPr bwMode="auto">
          <a:xfrm>
            <a:off x="165100" y="920750"/>
            <a:ext cx="1438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600">
                <a:solidFill>
                  <a:srgbClr val="FF3300"/>
                </a:solidFill>
              </a:rPr>
              <a:t>Sous-traitant</a:t>
            </a:r>
          </a:p>
        </p:txBody>
      </p:sp>
      <p:sp>
        <p:nvSpPr>
          <p:cNvPr id="239642" name="Line 26"/>
          <p:cNvSpPr>
            <a:spLocks noChangeShapeType="1"/>
          </p:cNvSpPr>
          <p:nvPr/>
        </p:nvSpPr>
        <p:spPr bwMode="auto">
          <a:xfrm flipH="1">
            <a:off x="4537075" y="2438400"/>
            <a:ext cx="263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643" name="Rectangle 27"/>
          <p:cNvSpPr>
            <a:spLocks noChangeArrowheads="1"/>
          </p:cNvSpPr>
          <p:nvPr/>
        </p:nvSpPr>
        <p:spPr bwMode="auto">
          <a:xfrm>
            <a:off x="238125" y="6126163"/>
            <a:ext cx="1277938" cy="685800"/>
          </a:xfrm>
          <a:prstGeom prst="rect">
            <a:avLst/>
          </a:prstGeom>
          <a:solidFill>
            <a:srgbClr val="FFFF4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sz="1600">
              <a:solidFill>
                <a:srgbClr val="FF3300"/>
              </a:solidFill>
            </a:endParaRPr>
          </a:p>
        </p:txBody>
      </p:sp>
      <p:sp>
        <p:nvSpPr>
          <p:cNvPr id="239644" name="Rectangle 28"/>
          <p:cNvSpPr>
            <a:spLocks noChangeArrowheads="1"/>
          </p:cNvSpPr>
          <p:nvPr/>
        </p:nvSpPr>
        <p:spPr bwMode="auto">
          <a:xfrm>
            <a:off x="304800" y="6389688"/>
            <a:ext cx="1066800" cy="381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fr-FR" altLang="fr-FR" sz="1400"/>
              <a:t>Produit</a:t>
            </a:r>
          </a:p>
          <a:p>
            <a:pPr algn="ctr">
              <a:spcBef>
                <a:spcPct val="0"/>
              </a:spcBef>
            </a:pPr>
            <a:r>
              <a:rPr lang="fr-FR" altLang="fr-FR" sz="1400"/>
              <a:t>client</a:t>
            </a:r>
          </a:p>
        </p:txBody>
      </p:sp>
      <p:sp>
        <p:nvSpPr>
          <p:cNvPr id="239645" name="Rectangle 29"/>
          <p:cNvSpPr>
            <a:spLocks noChangeArrowheads="1"/>
          </p:cNvSpPr>
          <p:nvPr/>
        </p:nvSpPr>
        <p:spPr bwMode="auto">
          <a:xfrm>
            <a:off x="228600" y="3581400"/>
            <a:ext cx="1277938" cy="2486025"/>
          </a:xfrm>
          <a:prstGeom prst="rect">
            <a:avLst/>
          </a:prstGeom>
          <a:solidFill>
            <a:srgbClr val="FFFF4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sz="1600">
              <a:solidFill>
                <a:srgbClr val="FF3300"/>
              </a:solidFill>
            </a:endParaRPr>
          </a:p>
          <a:p>
            <a:pPr algn="ctr"/>
            <a:endParaRPr lang="fr-FR" altLang="fr-FR" sz="1600">
              <a:solidFill>
                <a:srgbClr val="FF3300"/>
              </a:solidFill>
            </a:endParaRPr>
          </a:p>
        </p:txBody>
      </p:sp>
      <p:sp>
        <p:nvSpPr>
          <p:cNvPr id="239648" name="Rectangle 32"/>
          <p:cNvSpPr>
            <a:spLocks noChangeArrowheads="1"/>
          </p:cNvSpPr>
          <p:nvPr/>
        </p:nvSpPr>
        <p:spPr bwMode="auto">
          <a:xfrm>
            <a:off x="193675" y="3568700"/>
            <a:ext cx="13573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600">
                <a:solidFill>
                  <a:srgbClr val="FF3300"/>
                </a:solidFill>
              </a:rPr>
              <a:t>Fournisseur</a:t>
            </a:r>
          </a:p>
        </p:txBody>
      </p:sp>
      <p:sp>
        <p:nvSpPr>
          <p:cNvPr id="239649" name="Rectangle 33"/>
          <p:cNvSpPr>
            <a:spLocks noChangeArrowheads="1"/>
          </p:cNvSpPr>
          <p:nvPr/>
        </p:nvSpPr>
        <p:spPr bwMode="auto">
          <a:xfrm>
            <a:off x="304800" y="4251325"/>
            <a:ext cx="1066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fr-FR" altLang="fr-FR" sz="1400"/>
              <a:t>Composants</a:t>
            </a:r>
          </a:p>
        </p:txBody>
      </p:sp>
      <p:sp>
        <p:nvSpPr>
          <p:cNvPr id="239650" name="Rectangle 34"/>
          <p:cNvSpPr>
            <a:spLocks noChangeArrowheads="1"/>
          </p:cNvSpPr>
          <p:nvPr/>
        </p:nvSpPr>
        <p:spPr bwMode="auto">
          <a:xfrm>
            <a:off x="300038" y="4983163"/>
            <a:ext cx="1066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fr-FR" altLang="fr-FR" sz="1400"/>
              <a:t>Colorant</a:t>
            </a:r>
          </a:p>
        </p:txBody>
      </p:sp>
      <p:sp>
        <p:nvSpPr>
          <p:cNvPr id="239651" name="Rectangle 35"/>
          <p:cNvSpPr>
            <a:spLocks noChangeArrowheads="1"/>
          </p:cNvSpPr>
          <p:nvPr/>
        </p:nvSpPr>
        <p:spPr bwMode="auto">
          <a:xfrm>
            <a:off x="304800" y="4616450"/>
            <a:ext cx="1066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fr-FR" altLang="fr-FR" sz="1400"/>
              <a:t>Emballage</a:t>
            </a:r>
          </a:p>
        </p:txBody>
      </p:sp>
      <p:sp>
        <p:nvSpPr>
          <p:cNvPr id="239652" name="Rectangle 36"/>
          <p:cNvSpPr>
            <a:spLocks noChangeArrowheads="1"/>
          </p:cNvSpPr>
          <p:nvPr/>
        </p:nvSpPr>
        <p:spPr bwMode="auto">
          <a:xfrm>
            <a:off x="3048000" y="3886200"/>
            <a:ext cx="1301750" cy="53340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FF3300"/>
                </a:solidFill>
              </a:rPr>
              <a:t>Magasin </a:t>
            </a:r>
          </a:p>
          <a:p>
            <a:pPr algn="ctr"/>
            <a:r>
              <a:rPr lang="fr-FR" altLang="fr-FR" sz="1600">
                <a:solidFill>
                  <a:srgbClr val="FF3300"/>
                </a:solidFill>
              </a:rPr>
              <a:t>externe</a:t>
            </a:r>
          </a:p>
        </p:txBody>
      </p:sp>
      <p:sp>
        <p:nvSpPr>
          <p:cNvPr id="239653" name="Line 37"/>
          <p:cNvSpPr>
            <a:spLocks noChangeShapeType="1"/>
          </p:cNvSpPr>
          <p:nvPr/>
        </p:nvSpPr>
        <p:spPr bwMode="auto">
          <a:xfrm rot="-5400000">
            <a:off x="3619500" y="3695700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654" name="Line 38"/>
          <p:cNvSpPr>
            <a:spLocks noChangeShapeType="1"/>
          </p:cNvSpPr>
          <p:nvPr/>
        </p:nvSpPr>
        <p:spPr bwMode="auto">
          <a:xfrm>
            <a:off x="4360863" y="4343400"/>
            <a:ext cx="4159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655" name="Rectangle 39"/>
          <p:cNvSpPr>
            <a:spLocks noChangeArrowheads="1"/>
          </p:cNvSpPr>
          <p:nvPr/>
        </p:nvSpPr>
        <p:spPr bwMode="auto">
          <a:xfrm>
            <a:off x="304800" y="3886200"/>
            <a:ext cx="1066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fr-FR" altLang="fr-FR" sz="1400"/>
              <a:t>MP</a:t>
            </a:r>
          </a:p>
        </p:txBody>
      </p:sp>
      <p:sp>
        <p:nvSpPr>
          <p:cNvPr id="239656" name="Rectangle 40"/>
          <p:cNvSpPr>
            <a:spLocks noChangeArrowheads="1"/>
          </p:cNvSpPr>
          <p:nvPr/>
        </p:nvSpPr>
        <p:spPr bwMode="auto">
          <a:xfrm>
            <a:off x="304800" y="1219200"/>
            <a:ext cx="1066800" cy="381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non gammé</a:t>
            </a:r>
          </a:p>
        </p:txBody>
      </p:sp>
      <p:sp>
        <p:nvSpPr>
          <p:cNvPr id="239657" name="Oval 41"/>
          <p:cNvSpPr>
            <a:spLocks noChangeArrowheads="1"/>
          </p:cNvSpPr>
          <p:nvPr/>
        </p:nvSpPr>
        <p:spPr bwMode="auto">
          <a:xfrm>
            <a:off x="0" y="1219200"/>
            <a:ext cx="3048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10.2</a:t>
            </a:r>
            <a:endParaRPr lang="fr-FR" altLang="fr-FR"/>
          </a:p>
        </p:txBody>
      </p:sp>
      <p:sp>
        <p:nvSpPr>
          <p:cNvPr id="239658" name="Oval 42"/>
          <p:cNvSpPr>
            <a:spLocks noChangeArrowheads="1"/>
          </p:cNvSpPr>
          <p:nvPr/>
        </p:nvSpPr>
        <p:spPr bwMode="auto">
          <a:xfrm>
            <a:off x="0" y="3886200"/>
            <a:ext cx="3048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9.1</a:t>
            </a:r>
            <a:endParaRPr lang="fr-FR" altLang="fr-FR"/>
          </a:p>
        </p:txBody>
      </p:sp>
      <p:sp>
        <p:nvSpPr>
          <p:cNvPr id="239659" name="Oval 43"/>
          <p:cNvSpPr>
            <a:spLocks noChangeArrowheads="1"/>
          </p:cNvSpPr>
          <p:nvPr/>
        </p:nvSpPr>
        <p:spPr bwMode="auto">
          <a:xfrm>
            <a:off x="0" y="4251325"/>
            <a:ext cx="304800" cy="3048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9.1</a:t>
            </a:r>
            <a:endParaRPr lang="fr-FR" altLang="fr-FR"/>
          </a:p>
        </p:txBody>
      </p:sp>
      <p:sp>
        <p:nvSpPr>
          <p:cNvPr id="239660" name="Oval 44"/>
          <p:cNvSpPr>
            <a:spLocks noChangeArrowheads="1"/>
          </p:cNvSpPr>
          <p:nvPr/>
        </p:nvSpPr>
        <p:spPr bwMode="auto">
          <a:xfrm>
            <a:off x="1588" y="4616450"/>
            <a:ext cx="3048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9.2</a:t>
            </a:r>
            <a:endParaRPr lang="fr-FR" altLang="fr-FR"/>
          </a:p>
        </p:txBody>
      </p:sp>
      <p:sp>
        <p:nvSpPr>
          <p:cNvPr id="239661" name="Oval 45"/>
          <p:cNvSpPr>
            <a:spLocks noChangeArrowheads="1"/>
          </p:cNvSpPr>
          <p:nvPr/>
        </p:nvSpPr>
        <p:spPr bwMode="auto">
          <a:xfrm>
            <a:off x="0" y="4983163"/>
            <a:ext cx="304800" cy="3048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9.1</a:t>
            </a:r>
            <a:endParaRPr lang="fr-FR" altLang="fr-FR"/>
          </a:p>
        </p:txBody>
      </p:sp>
      <p:sp>
        <p:nvSpPr>
          <p:cNvPr id="239662" name="Oval 46"/>
          <p:cNvSpPr>
            <a:spLocks noChangeArrowheads="1"/>
          </p:cNvSpPr>
          <p:nvPr/>
        </p:nvSpPr>
        <p:spPr bwMode="auto">
          <a:xfrm>
            <a:off x="0" y="6437313"/>
            <a:ext cx="304800" cy="3048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9.1</a:t>
            </a:r>
            <a:endParaRPr lang="fr-FR" altLang="fr-FR"/>
          </a:p>
        </p:txBody>
      </p:sp>
      <p:sp>
        <p:nvSpPr>
          <p:cNvPr id="239663" name="Rectangle 47"/>
          <p:cNvSpPr>
            <a:spLocks noChangeArrowheads="1"/>
          </p:cNvSpPr>
          <p:nvPr/>
        </p:nvSpPr>
        <p:spPr bwMode="auto">
          <a:xfrm>
            <a:off x="484188" y="6083300"/>
            <a:ext cx="7493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600">
                <a:solidFill>
                  <a:srgbClr val="FF3300"/>
                </a:solidFill>
              </a:rPr>
              <a:t>Client</a:t>
            </a:r>
          </a:p>
        </p:txBody>
      </p:sp>
      <p:sp>
        <p:nvSpPr>
          <p:cNvPr id="239665" name="Oval 49"/>
          <p:cNvSpPr>
            <a:spLocks noChangeArrowheads="1"/>
          </p:cNvSpPr>
          <p:nvPr/>
        </p:nvSpPr>
        <p:spPr bwMode="auto">
          <a:xfrm>
            <a:off x="0" y="5348288"/>
            <a:ext cx="304800" cy="3048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9.1</a:t>
            </a:r>
            <a:endParaRPr lang="fr-FR" altLang="fr-FR"/>
          </a:p>
        </p:txBody>
      </p:sp>
      <p:sp>
        <p:nvSpPr>
          <p:cNvPr id="239670" name="Line 54"/>
          <p:cNvSpPr>
            <a:spLocks noChangeShapeType="1"/>
          </p:cNvSpPr>
          <p:nvPr/>
        </p:nvSpPr>
        <p:spPr bwMode="auto">
          <a:xfrm flipH="1">
            <a:off x="1524000" y="3657600"/>
            <a:ext cx="1600200" cy="47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671" name="Oval 55"/>
          <p:cNvSpPr>
            <a:spLocks noChangeArrowheads="1"/>
          </p:cNvSpPr>
          <p:nvPr/>
        </p:nvSpPr>
        <p:spPr bwMode="auto">
          <a:xfrm>
            <a:off x="1511300" y="6272213"/>
            <a:ext cx="381000" cy="3048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12.1a</a:t>
            </a:r>
            <a:endParaRPr lang="fr-FR" altLang="fr-FR"/>
          </a:p>
        </p:txBody>
      </p:sp>
      <p:sp>
        <p:nvSpPr>
          <p:cNvPr id="239672" name="Line 56"/>
          <p:cNvSpPr>
            <a:spLocks noChangeShapeType="1"/>
          </p:cNvSpPr>
          <p:nvPr/>
        </p:nvSpPr>
        <p:spPr bwMode="auto">
          <a:xfrm>
            <a:off x="1600200" y="1828800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673" name="Oval 57"/>
          <p:cNvSpPr>
            <a:spLocks noChangeArrowheads="1"/>
          </p:cNvSpPr>
          <p:nvPr/>
        </p:nvSpPr>
        <p:spPr bwMode="auto">
          <a:xfrm>
            <a:off x="4419600" y="3124200"/>
            <a:ext cx="4572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12.2.a</a:t>
            </a:r>
            <a:endParaRPr lang="fr-FR" altLang="fr-FR"/>
          </a:p>
        </p:txBody>
      </p:sp>
      <p:sp>
        <p:nvSpPr>
          <p:cNvPr id="239674" name="Oval 58"/>
          <p:cNvSpPr>
            <a:spLocks noChangeArrowheads="1"/>
          </p:cNvSpPr>
          <p:nvPr/>
        </p:nvSpPr>
        <p:spPr bwMode="auto">
          <a:xfrm>
            <a:off x="0" y="1752600"/>
            <a:ext cx="3048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10.1</a:t>
            </a:r>
            <a:endParaRPr lang="fr-FR" altLang="fr-FR"/>
          </a:p>
        </p:txBody>
      </p:sp>
      <p:grpSp>
        <p:nvGrpSpPr>
          <p:cNvPr id="239675" name="Group 59"/>
          <p:cNvGrpSpPr>
            <a:grpSpLocks/>
          </p:cNvGrpSpPr>
          <p:nvPr/>
        </p:nvGrpSpPr>
        <p:grpSpPr bwMode="auto">
          <a:xfrm>
            <a:off x="304800" y="1676400"/>
            <a:ext cx="1289050" cy="381000"/>
            <a:chOff x="192" y="1152"/>
            <a:chExt cx="812" cy="240"/>
          </a:xfrm>
        </p:grpSpPr>
        <p:sp>
          <p:nvSpPr>
            <p:cNvPr id="239676" name="Rectangle 60"/>
            <p:cNvSpPr>
              <a:spLocks noChangeArrowheads="1"/>
            </p:cNvSpPr>
            <p:nvPr/>
          </p:nvSpPr>
          <p:spPr bwMode="auto">
            <a:xfrm>
              <a:off x="192" y="1152"/>
              <a:ext cx="672" cy="24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FR" altLang="fr-FR" sz="1400"/>
                <a:t>gammé</a:t>
              </a:r>
            </a:p>
          </p:txBody>
        </p:sp>
        <p:sp>
          <p:nvSpPr>
            <p:cNvPr id="239677" name="Line 61"/>
            <p:cNvSpPr>
              <a:spLocks noChangeShapeType="1"/>
            </p:cNvSpPr>
            <p:nvPr/>
          </p:nvSpPr>
          <p:spPr bwMode="auto">
            <a:xfrm flipV="1">
              <a:off x="864" y="1247"/>
              <a:ext cx="140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239678" name="Oval 62"/>
          <p:cNvSpPr>
            <a:spLocks noChangeArrowheads="1"/>
          </p:cNvSpPr>
          <p:nvPr/>
        </p:nvSpPr>
        <p:spPr bwMode="auto">
          <a:xfrm>
            <a:off x="0" y="2174875"/>
            <a:ext cx="3048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10.3</a:t>
            </a:r>
            <a:endParaRPr lang="fr-FR" altLang="fr-FR"/>
          </a:p>
        </p:txBody>
      </p:sp>
      <p:grpSp>
        <p:nvGrpSpPr>
          <p:cNvPr id="239679" name="Group 63"/>
          <p:cNvGrpSpPr>
            <a:grpSpLocks/>
          </p:cNvGrpSpPr>
          <p:nvPr/>
        </p:nvGrpSpPr>
        <p:grpSpPr bwMode="auto">
          <a:xfrm>
            <a:off x="304800" y="2133600"/>
            <a:ext cx="1289050" cy="381000"/>
            <a:chOff x="192" y="1462"/>
            <a:chExt cx="812" cy="240"/>
          </a:xfrm>
        </p:grpSpPr>
        <p:sp>
          <p:nvSpPr>
            <p:cNvPr id="239680" name="Rectangle 64"/>
            <p:cNvSpPr>
              <a:spLocks noChangeArrowheads="1"/>
            </p:cNvSpPr>
            <p:nvPr/>
          </p:nvSpPr>
          <p:spPr bwMode="auto">
            <a:xfrm>
              <a:off x="192" y="1462"/>
              <a:ext cx="672" cy="24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FR" altLang="fr-FR" sz="1400"/>
                <a:t>décor</a:t>
              </a:r>
            </a:p>
          </p:txBody>
        </p:sp>
        <p:sp>
          <p:nvSpPr>
            <p:cNvPr id="239681" name="Line 65"/>
            <p:cNvSpPr>
              <a:spLocks noChangeShapeType="1"/>
            </p:cNvSpPr>
            <p:nvPr/>
          </p:nvSpPr>
          <p:spPr bwMode="auto">
            <a:xfrm flipV="1">
              <a:off x="864" y="1584"/>
              <a:ext cx="140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239682" name="Oval 66"/>
          <p:cNvSpPr>
            <a:spLocks noChangeArrowheads="1"/>
          </p:cNvSpPr>
          <p:nvPr/>
        </p:nvSpPr>
        <p:spPr bwMode="auto">
          <a:xfrm>
            <a:off x="0" y="2614613"/>
            <a:ext cx="3048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10.4</a:t>
            </a:r>
            <a:endParaRPr lang="fr-FR" altLang="fr-FR"/>
          </a:p>
        </p:txBody>
      </p:sp>
      <p:grpSp>
        <p:nvGrpSpPr>
          <p:cNvPr id="239683" name="Group 67"/>
          <p:cNvGrpSpPr>
            <a:grpSpLocks/>
          </p:cNvGrpSpPr>
          <p:nvPr/>
        </p:nvGrpSpPr>
        <p:grpSpPr bwMode="auto">
          <a:xfrm>
            <a:off x="304800" y="2590800"/>
            <a:ext cx="1289050" cy="381000"/>
            <a:chOff x="192" y="1761"/>
            <a:chExt cx="812" cy="240"/>
          </a:xfrm>
        </p:grpSpPr>
        <p:sp>
          <p:nvSpPr>
            <p:cNvPr id="239684" name="Rectangle 68"/>
            <p:cNvSpPr>
              <a:spLocks noChangeArrowheads="1"/>
            </p:cNvSpPr>
            <p:nvPr/>
          </p:nvSpPr>
          <p:spPr bwMode="auto">
            <a:xfrm>
              <a:off x="192" y="1761"/>
              <a:ext cx="672" cy="24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FR" altLang="fr-FR" sz="1400"/>
                <a:t>métal</a:t>
              </a:r>
            </a:p>
          </p:txBody>
        </p:sp>
        <p:sp>
          <p:nvSpPr>
            <p:cNvPr id="239685" name="Line 69"/>
            <p:cNvSpPr>
              <a:spLocks noChangeShapeType="1"/>
            </p:cNvSpPr>
            <p:nvPr/>
          </p:nvSpPr>
          <p:spPr bwMode="auto">
            <a:xfrm flipV="1">
              <a:off x="864" y="1872"/>
              <a:ext cx="140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239686" name="Oval 70"/>
          <p:cNvSpPr>
            <a:spLocks noChangeArrowheads="1"/>
          </p:cNvSpPr>
          <p:nvPr/>
        </p:nvSpPr>
        <p:spPr bwMode="auto">
          <a:xfrm>
            <a:off x="25400" y="3105150"/>
            <a:ext cx="3048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11</a:t>
            </a:r>
            <a:endParaRPr lang="fr-FR" altLang="fr-FR"/>
          </a:p>
        </p:txBody>
      </p:sp>
      <p:grpSp>
        <p:nvGrpSpPr>
          <p:cNvPr id="239687" name="Group 71"/>
          <p:cNvGrpSpPr>
            <a:grpSpLocks/>
          </p:cNvGrpSpPr>
          <p:nvPr/>
        </p:nvGrpSpPr>
        <p:grpSpPr bwMode="auto">
          <a:xfrm>
            <a:off x="317500" y="3054350"/>
            <a:ext cx="1289050" cy="381000"/>
            <a:chOff x="192" y="2064"/>
            <a:chExt cx="812" cy="240"/>
          </a:xfrm>
        </p:grpSpPr>
        <p:sp>
          <p:nvSpPr>
            <p:cNvPr id="239688" name="Rectangle 72"/>
            <p:cNvSpPr>
              <a:spLocks noChangeArrowheads="1"/>
            </p:cNvSpPr>
            <p:nvPr/>
          </p:nvSpPr>
          <p:spPr bwMode="auto">
            <a:xfrm>
              <a:off x="192" y="2064"/>
              <a:ext cx="672" cy="24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FR" altLang="fr-FR" sz="1400"/>
                <a:t>moulage</a:t>
              </a:r>
            </a:p>
          </p:txBody>
        </p:sp>
        <p:sp>
          <p:nvSpPr>
            <p:cNvPr id="239689" name="Line 73"/>
            <p:cNvSpPr>
              <a:spLocks noChangeShapeType="1"/>
            </p:cNvSpPr>
            <p:nvPr/>
          </p:nvSpPr>
          <p:spPr bwMode="auto">
            <a:xfrm flipV="1">
              <a:off x="864" y="2207"/>
              <a:ext cx="140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239691" name="Oval 75"/>
          <p:cNvSpPr>
            <a:spLocks noChangeArrowheads="1"/>
          </p:cNvSpPr>
          <p:nvPr/>
        </p:nvSpPr>
        <p:spPr bwMode="auto">
          <a:xfrm>
            <a:off x="1576388" y="2233613"/>
            <a:ext cx="3810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12.1a</a:t>
            </a:r>
            <a:endParaRPr lang="fr-FR" altLang="fr-FR"/>
          </a:p>
        </p:txBody>
      </p:sp>
      <p:sp>
        <p:nvSpPr>
          <p:cNvPr id="239692" name="Line 76"/>
          <p:cNvSpPr>
            <a:spLocks noChangeShapeType="1"/>
          </p:cNvSpPr>
          <p:nvPr/>
        </p:nvSpPr>
        <p:spPr bwMode="auto">
          <a:xfrm>
            <a:off x="1619250" y="2571750"/>
            <a:ext cx="292100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693" name="Oval 77"/>
          <p:cNvSpPr>
            <a:spLocks noChangeArrowheads="1"/>
          </p:cNvSpPr>
          <p:nvPr/>
        </p:nvSpPr>
        <p:spPr bwMode="auto">
          <a:xfrm>
            <a:off x="1609725" y="3344863"/>
            <a:ext cx="3048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14.2</a:t>
            </a:r>
            <a:endParaRPr lang="fr-FR" altLang="fr-FR"/>
          </a:p>
        </p:txBody>
      </p:sp>
      <p:sp>
        <p:nvSpPr>
          <p:cNvPr id="239694" name="Oval 78"/>
          <p:cNvSpPr>
            <a:spLocks noChangeArrowheads="1"/>
          </p:cNvSpPr>
          <p:nvPr/>
        </p:nvSpPr>
        <p:spPr bwMode="auto">
          <a:xfrm>
            <a:off x="7620000" y="4419600"/>
            <a:ext cx="3048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14.1</a:t>
            </a:r>
            <a:endParaRPr lang="fr-FR" altLang="fr-FR"/>
          </a:p>
        </p:txBody>
      </p:sp>
      <p:sp>
        <p:nvSpPr>
          <p:cNvPr id="239695" name="Oval 79"/>
          <p:cNvSpPr>
            <a:spLocks noChangeArrowheads="1"/>
          </p:cNvSpPr>
          <p:nvPr/>
        </p:nvSpPr>
        <p:spPr bwMode="auto">
          <a:xfrm>
            <a:off x="1558925" y="5567363"/>
            <a:ext cx="3048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3.3</a:t>
            </a:r>
            <a:endParaRPr lang="fr-FR" altLang="fr-FR"/>
          </a:p>
        </p:txBody>
      </p:sp>
      <p:sp>
        <p:nvSpPr>
          <p:cNvPr id="239697" name="Oval 81"/>
          <p:cNvSpPr>
            <a:spLocks noChangeArrowheads="1"/>
          </p:cNvSpPr>
          <p:nvPr/>
        </p:nvSpPr>
        <p:spPr bwMode="auto">
          <a:xfrm>
            <a:off x="4419600" y="3962400"/>
            <a:ext cx="481013" cy="3048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12.2.a</a:t>
            </a:r>
            <a:endParaRPr lang="fr-FR" altLang="fr-FR"/>
          </a:p>
        </p:txBody>
      </p:sp>
      <p:grpSp>
        <p:nvGrpSpPr>
          <p:cNvPr id="239698" name="Group 82"/>
          <p:cNvGrpSpPr>
            <a:grpSpLocks/>
          </p:cNvGrpSpPr>
          <p:nvPr/>
        </p:nvGrpSpPr>
        <p:grpSpPr bwMode="auto">
          <a:xfrm>
            <a:off x="1524000" y="914400"/>
            <a:ext cx="3238500" cy="304800"/>
            <a:chOff x="960" y="624"/>
            <a:chExt cx="2040" cy="192"/>
          </a:xfrm>
        </p:grpSpPr>
        <p:sp>
          <p:nvSpPr>
            <p:cNvPr id="239699" name="Oval 83"/>
            <p:cNvSpPr>
              <a:spLocks noChangeArrowheads="1"/>
            </p:cNvSpPr>
            <p:nvPr/>
          </p:nvSpPr>
          <p:spPr bwMode="auto">
            <a:xfrm>
              <a:off x="1008" y="624"/>
              <a:ext cx="192" cy="192"/>
            </a:xfrm>
            <a:prstGeom prst="ellipse">
              <a:avLst/>
            </a:prstGeom>
            <a:solidFill>
              <a:srgbClr val="EAEAEA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FR" altLang="fr-FR" sz="1200"/>
                <a:t>10.2</a:t>
              </a:r>
              <a:endParaRPr lang="fr-FR" altLang="fr-FR"/>
            </a:p>
          </p:txBody>
        </p:sp>
        <p:sp>
          <p:nvSpPr>
            <p:cNvPr id="239700" name="Line 84"/>
            <p:cNvSpPr>
              <a:spLocks noChangeShapeType="1"/>
            </p:cNvSpPr>
            <p:nvPr/>
          </p:nvSpPr>
          <p:spPr bwMode="auto">
            <a:xfrm flipH="1">
              <a:off x="960" y="815"/>
              <a:ext cx="2040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239701" name="Line 85"/>
          <p:cNvSpPr>
            <a:spLocks noChangeShapeType="1"/>
          </p:cNvSpPr>
          <p:nvPr/>
        </p:nvSpPr>
        <p:spPr bwMode="auto">
          <a:xfrm flipH="1">
            <a:off x="1524000" y="1600200"/>
            <a:ext cx="16208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703" name="Oval 87"/>
          <p:cNvSpPr>
            <a:spLocks noChangeArrowheads="1"/>
          </p:cNvSpPr>
          <p:nvPr/>
        </p:nvSpPr>
        <p:spPr bwMode="auto">
          <a:xfrm>
            <a:off x="1752600" y="1371600"/>
            <a:ext cx="304800" cy="3048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10.X</a:t>
            </a:r>
            <a:endParaRPr lang="fr-FR" altLang="fr-FR"/>
          </a:p>
        </p:txBody>
      </p:sp>
      <p:sp>
        <p:nvSpPr>
          <p:cNvPr id="239707" name="Rectangle 91"/>
          <p:cNvSpPr>
            <a:spLocks noChangeArrowheads="1"/>
          </p:cNvSpPr>
          <p:nvPr/>
        </p:nvSpPr>
        <p:spPr bwMode="auto">
          <a:xfrm>
            <a:off x="304800" y="5348288"/>
            <a:ext cx="1066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fr-FR" altLang="fr-FR" sz="1400"/>
              <a:t>Négoce</a:t>
            </a:r>
          </a:p>
        </p:txBody>
      </p:sp>
      <p:sp>
        <p:nvSpPr>
          <p:cNvPr id="239708" name="Oval 92"/>
          <p:cNvSpPr>
            <a:spLocks noChangeArrowheads="1"/>
          </p:cNvSpPr>
          <p:nvPr/>
        </p:nvSpPr>
        <p:spPr bwMode="auto">
          <a:xfrm>
            <a:off x="0" y="5715000"/>
            <a:ext cx="304800" cy="3048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9</a:t>
            </a:r>
            <a:endParaRPr lang="fr-FR" altLang="fr-FR"/>
          </a:p>
        </p:txBody>
      </p:sp>
      <p:sp>
        <p:nvSpPr>
          <p:cNvPr id="239712" name="Oval 96"/>
          <p:cNvSpPr>
            <a:spLocks noChangeArrowheads="1"/>
          </p:cNvSpPr>
          <p:nvPr/>
        </p:nvSpPr>
        <p:spPr bwMode="auto">
          <a:xfrm>
            <a:off x="2667000" y="5181600"/>
            <a:ext cx="457200" cy="3048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12.1.a</a:t>
            </a:r>
            <a:endParaRPr lang="fr-FR" altLang="fr-FR"/>
          </a:p>
        </p:txBody>
      </p:sp>
      <p:sp>
        <p:nvSpPr>
          <p:cNvPr id="239713" name="AutoShape 9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29663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714" name="Oval 98"/>
          <p:cNvSpPr>
            <a:spLocks noChangeArrowheads="1"/>
          </p:cNvSpPr>
          <p:nvPr/>
        </p:nvSpPr>
        <p:spPr bwMode="auto">
          <a:xfrm>
            <a:off x="4419600" y="2057400"/>
            <a:ext cx="4572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12.2.b</a:t>
            </a:r>
            <a:endParaRPr lang="fr-FR" altLang="fr-FR"/>
          </a:p>
        </p:txBody>
      </p:sp>
      <p:sp>
        <p:nvSpPr>
          <p:cNvPr id="239716" name="Oval 100"/>
          <p:cNvSpPr>
            <a:spLocks noChangeArrowheads="1"/>
          </p:cNvSpPr>
          <p:nvPr/>
        </p:nvSpPr>
        <p:spPr bwMode="auto">
          <a:xfrm>
            <a:off x="7467600" y="2743200"/>
            <a:ext cx="3810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12.3</a:t>
            </a:r>
            <a:endParaRPr lang="fr-FR" altLang="fr-FR"/>
          </a:p>
        </p:txBody>
      </p:sp>
      <p:sp>
        <p:nvSpPr>
          <p:cNvPr id="239718" name="Oval 102"/>
          <p:cNvSpPr>
            <a:spLocks noChangeArrowheads="1"/>
          </p:cNvSpPr>
          <p:nvPr/>
        </p:nvSpPr>
        <p:spPr bwMode="auto">
          <a:xfrm>
            <a:off x="3276600" y="3505200"/>
            <a:ext cx="4572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12.2.d</a:t>
            </a:r>
            <a:endParaRPr lang="fr-FR" altLang="fr-FR"/>
          </a:p>
        </p:txBody>
      </p:sp>
      <p:sp>
        <p:nvSpPr>
          <p:cNvPr id="239719" name="Oval 103"/>
          <p:cNvSpPr>
            <a:spLocks noChangeArrowheads="1"/>
          </p:cNvSpPr>
          <p:nvPr/>
        </p:nvSpPr>
        <p:spPr bwMode="auto">
          <a:xfrm>
            <a:off x="3276600" y="4495800"/>
            <a:ext cx="457200" cy="3048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12.1.d</a:t>
            </a:r>
            <a:endParaRPr lang="fr-FR" altLang="fr-FR"/>
          </a:p>
        </p:txBody>
      </p:sp>
      <p:sp>
        <p:nvSpPr>
          <p:cNvPr id="239720" name="Line 104"/>
          <p:cNvSpPr>
            <a:spLocks noChangeShapeType="1"/>
          </p:cNvSpPr>
          <p:nvPr/>
        </p:nvSpPr>
        <p:spPr bwMode="auto">
          <a:xfrm rot="5400000" flipV="1">
            <a:off x="3619500" y="4610100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721" name="Rectangle 105"/>
          <p:cNvSpPr>
            <a:spLocks noChangeArrowheads="1"/>
          </p:cNvSpPr>
          <p:nvPr/>
        </p:nvSpPr>
        <p:spPr bwMode="auto">
          <a:xfrm>
            <a:off x="4887913" y="5691188"/>
            <a:ext cx="914400" cy="6858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Magasin </a:t>
            </a:r>
          </a:p>
          <a:p>
            <a:pPr algn="ctr"/>
            <a:r>
              <a:rPr lang="fr-FR" altLang="fr-FR" sz="1400"/>
              <a:t>matière et </a:t>
            </a:r>
          </a:p>
          <a:p>
            <a:pPr algn="ctr"/>
            <a:r>
              <a:rPr lang="fr-FR" altLang="fr-FR" sz="1400"/>
              <a:t>colorant</a:t>
            </a:r>
            <a:endParaRPr lang="fr-FR" altLang="fr-FR"/>
          </a:p>
        </p:txBody>
      </p:sp>
      <p:cxnSp>
        <p:nvCxnSpPr>
          <p:cNvPr id="239723" name="AutoShape 107"/>
          <p:cNvCxnSpPr>
            <a:cxnSpLocks noChangeShapeType="1"/>
            <a:stCxn id="239707" idx="3"/>
          </p:cNvCxnSpPr>
          <p:nvPr/>
        </p:nvCxnSpPr>
        <p:spPr bwMode="auto">
          <a:xfrm>
            <a:off x="1371600" y="5500688"/>
            <a:ext cx="4800600" cy="896937"/>
          </a:xfrm>
          <a:prstGeom prst="bentConnector3">
            <a:avLst>
              <a:gd name="adj1" fmla="val 62963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9725" name="Line 109"/>
          <p:cNvSpPr>
            <a:spLocks noChangeShapeType="1"/>
          </p:cNvSpPr>
          <p:nvPr/>
        </p:nvSpPr>
        <p:spPr bwMode="auto">
          <a:xfrm flipH="1" flipV="1">
            <a:off x="5040313" y="5516563"/>
            <a:ext cx="19050" cy="136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726" name="Line 110"/>
          <p:cNvSpPr>
            <a:spLocks noChangeShapeType="1"/>
          </p:cNvSpPr>
          <p:nvPr/>
        </p:nvSpPr>
        <p:spPr bwMode="auto">
          <a:xfrm>
            <a:off x="5562600" y="5540375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727" name="Rectangle 111"/>
          <p:cNvSpPr>
            <a:spLocks noChangeArrowheads="1"/>
          </p:cNvSpPr>
          <p:nvPr/>
        </p:nvSpPr>
        <p:spPr bwMode="auto">
          <a:xfrm>
            <a:off x="2057400" y="6477000"/>
            <a:ext cx="51054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9623" name="Rectangle 7"/>
          <p:cNvSpPr>
            <a:spLocks noChangeArrowheads="1"/>
          </p:cNvSpPr>
          <p:nvPr/>
        </p:nvSpPr>
        <p:spPr bwMode="auto">
          <a:xfrm>
            <a:off x="6172200" y="1143000"/>
            <a:ext cx="914400" cy="5410200"/>
          </a:xfrm>
          <a:prstGeom prst="rect">
            <a:avLst/>
          </a:prstGeom>
          <a:solidFill>
            <a:srgbClr val="57BF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FF3300"/>
                </a:solidFill>
              </a:rPr>
              <a:t>Magasin</a:t>
            </a:r>
          </a:p>
          <a:p>
            <a:pPr algn="ctr"/>
            <a:r>
              <a:rPr lang="fr-FR" altLang="fr-FR" sz="1600">
                <a:solidFill>
                  <a:srgbClr val="FF3300"/>
                </a:solidFill>
              </a:rPr>
              <a:t>PF</a:t>
            </a:r>
          </a:p>
          <a:p>
            <a:pPr algn="ctr"/>
            <a:r>
              <a:rPr lang="fr-FR" altLang="fr-FR" sz="1600">
                <a:solidFill>
                  <a:srgbClr val="FF3300"/>
                </a:solidFill>
              </a:rPr>
              <a:t>Négoce</a:t>
            </a:r>
          </a:p>
        </p:txBody>
      </p:sp>
      <p:sp>
        <p:nvSpPr>
          <p:cNvPr id="239647" name="Rectangle 31"/>
          <p:cNvSpPr>
            <a:spLocks noChangeArrowheads="1"/>
          </p:cNvSpPr>
          <p:nvPr/>
        </p:nvSpPr>
        <p:spPr bwMode="auto">
          <a:xfrm>
            <a:off x="1981200" y="990600"/>
            <a:ext cx="838200" cy="5807075"/>
          </a:xfrm>
          <a:prstGeom prst="rect">
            <a:avLst/>
          </a:prstGeom>
          <a:solidFill>
            <a:srgbClr val="FF7575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endParaRPr lang="fr-FR" altLang="fr-FR" sz="1500">
              <a:solidFill>
                <a:srgbClr val="FF3300"/>
              </a:solidFill>
            </a:endParaRPr>
          </a:p>
          <a:p>
            <a:pPr algn="ctr"/>
            <a:endParaRPr lang="fr-FR" altLang="fr-FR" sz="1500">
              <a:solidFill>
                <a:srgbClr val="FF3300"/>
              </a:solidFill>
            </a:endParaRPr>
          </a:p>
          <a:p>
            <a:pPr algn="ctr"/>
            <a:endParaRPr lang="fr-FR" altLang="fr-FR" sz="1500">
              <a:solidFill>
                <a:srgbClr val="FF3300"/>
              </a:solidFill>
            </a:endParaRPr>
          </a:p>
          <a:p>
            <a:pPr algn="ctr"/>
            <a:endParaRPr lang="fr-FR" altLang="fr-FR" sz="1500">
              <a:solidFill>
                <a:srgbClr val="FF3300"/>
              </a:solidFill>
            </a:endParaRPr>
          </a:p>
          <a:p>
            <a:pPr algn="ctr"/>
            <a:endParaRPr lang="fr-FR" altLang="fr-FR" sz="1500">
              <a:solidFill>
                <a:srgbClr val="FF3300"/>
              </a:solidFill>
            </a:endParaRPr>
          </a:p>
          <a:p>
            <a:pPr algn="ctr"/>
            <a:endParaRPr lang="fr-FR" altLang="fr-FR" sz="1500">
              <a:solidFill>
                <a:srgbClr val="FF3300"/>
              </a:solidFill>
            </a:endParaRPr>
          </a:p>
          <a:p>
            <a:pPr algn="ctr"/>
            <a:endParaRPr lang="fr-FR" altLang="fr-FR" sz="1500">
              <a:solidFill>
                <a:srgbClr val="FF3300"/>
              </a:solidFill>
            </a:endParaRPr>
          </a:p>
          <a:p>
            <a:pPr algn="ctr"/>
            <a:r>
              <a:rPr lang="fr-FR" altLang="fr-FR" sz="1500">
                <a:solidFill>
                  <a:srgbClr val="FF3300"/>
                </a:solidFill>
              </a:rPr>
              <a:t>Contrôle</a:t>
            </a:r>
          </a:p>
          <a:p>
            <a:pPr algn="ctr"/>
            <a:r>
              <a:rPr lang="fr-FR" altLang="fr-FR" sz="1500">
                <a:solidFill>
                  <a:srgbClr val="FF3300"/>
                </a:solidFill>
              </a:rPr>
              <a:t>Réception</a:t>
            </a:r>
            <a:endParaRPr lang="fr-FR" altLang="fr-FR" sz="1600">
              <a:solidFill>
                <a:srgbClr val="FF3300"/>
              </a:solidFill>
            </a:endParaRPr>
          </a:p>
        </p:txBody>
      </p:sp>
      <p:sp>
        <p:nvSpPr>
          <p:cNvPr id="239717" name="Oval 101"/>
          <p:cNvSpPr>
            <a:spLocks noChangeArrowheads="1"/>
          </p:cNvSpPr>
          <p:nvPr/>
        </p:nvSpPr>
        <p:spPr bwMode="auto">
          <a:xfrm>
            <a:off x="3921125" y="6189663"/>
            <a:ext cx="304800" cy="3048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?</a:t>
            </a:r>
            <a:endParaRPr lang="fr-FR" altLang="fr-FR"/>
          </a:p>
        </p:txBody>
      </p:sp>
      <p:cxnSp>
        <p:nvCxnSpPr>
          <p:cNvPr id="239711" name="AutoShape 95"/>
          <p:cNvCxnSpPr>
            <a:cxnSpLocks noChangeShapeType="1"/>
          </p:cNvCxnSpPr>
          <p:nvPr/>
        </p:nvCxnSpPr>
        <p:spPr bwMode="auto">
          <a:xfrm>
            <a:off x="3886200" y="5257800"/>
            <a:ext cx="2281238" cy="1230313"/>
          </a:xfrm>
          <a:prstGeom prst="bentConnector3">
            <a:avLst>
              <a:gd name="adj1" fmla="val 97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9618" name="AutoShape 2"/>
          <p:cNvCxnSpPr>
            <a:cxnSpLocks noChangeShapeType="1"/>
            <a:stCxn id="239644" idx="3"/>
            <a:endCxn id="239632" idx="2"/>
          </p:cNvCxnSpPr>
          <p:nvPr/>
        </p:nvCxnSpPr>
        <p:spPr bwMode="auto">
          <a:xfrm flipV="1">
            <a:off x="1371600" y="5257800"/>
            <a:ext cx="2438400" cy="1322388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9722" name="AutoShape 106"/>
          <p:cNvCxnSpPr>
            <a:cxnSpLocks noChangeShapeType="1"/>
          </p:cNvCxnSpPr>
          <p:nvPr/>
        </p:nvCxnSpPr>
        <p:spPr bwMode="auto">
          <a:xfrm>
            <a:off x="1295400" y="5867400"/>
            <a:ext cx="7256463" cy="539750"/>
          </a:xfrm>
          <a:prstGeom prst="bentConnector4">
            <a:avLst>
              <a:gd name="adj1" fmla="val 22884"/>
              <a:gd name="adj2" fmla="val 15529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9667" name="Oval 51"/>
          <p:cNvSpPr>
            <a:spLocks noChangeArrowheads="1"/>
          </p:cNvSpPr>
          <p:nvPr/>
        </p:nvSpPr>
        <p:spPr bwMode="auto">
          <a:xfrm>
            <a:off x="1981200" y="4419600"/>
            <a:ext cx="531813" cy="303213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12.1a/b</a:t>
            </a:r>
            <a:endParaRPr lang="fr-FR" altLang="fr-FR"/>
          </a:p>
        </p:txBody>
      </p:sp>
      <p:sp>
        <p:nvSpPr>
          <p:cNvPr id="239666" name="Oval 50"/>
          <p:cNvSpPr>
            <a:spLocks noChangeArrowheads="1"/>
          </p:cNvSpPr>
          <p:nvPr/>
        </p:nvSpPr>
        <p:spPr bwMode="auto">
          <a:xfrm>
            <a:off x="2057400" y="3733800"/>
            <a:ext cx="4572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12.1d</a:t>
            </a:r>
            <a:endParaRPr lang="fr-FR" altLang="fr-FR"/>
          </a:p>
        </p:txBody>
      </p:sp>
      <p:sp>
        <p:nvSpPr>
          <p:cNvPr id="239715" name="Oval 99"/>
          <p:cNvSpPr>
            <a:spLocks noChangeArrowheads="1"/>
          </p:cNvSpPr>
          <p:nvPr/>
        </p:nvSpPr>
        <p:spPr bwMode="auto">
          <a:xfrm>
            <a:off x="5791200" y="3124200"/>
            <a:ext cx="457200" cy="304800"/>
          </a:xfrm>
          <a:prstGeom prst="ellipse">
            <a:avLst/>
          </a:prstGeom>
          <a:solidFill>
            <a:srgbClr val="EAEAEA"/>
          </a:soli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/>
              <a:t>12.2.c</a:t>
            </a:r>
            <a:endParaRPr lang="fr-FR" altLang="fr-FR"/>
          </a:p>
        </p:txBody>
      </p:sp>
      <p:sp>
        <p:nvSpPr>
          <p:cNvPr id="239664" name="Rectangle 48"/>
          <p:cNvSpPr>
            <a:spLocks noChangeArrowheads="1"/>
          </p:cNvSpPr>
          <p:nvPr/>
        </p:nvSpPr>
        <p:spPr bwMode="auto">
          <a:xfrm>
            <a:off x="304800" y="5715000"/>
            <a:ext cx="1147763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fr-FR" altLang="fr-FR" sz="1400"/>
              <a:t>Vente directe</a:t>
            </a:r>
          </a:p>
        </p:txBody>
      </p:sp>
      <p:sp>
        <p:nvSpPr>
          <p:cNvPr id="239728" name="Text Box 112"/>
          <p:cNvSpPr txBox="1">
            <a:spLocks noChangeArrowheads="1"/>
          </p:cNvSpPr>
          <p:nvPr/>
        </p:nvSpPr>
        <p:spPr bwMode="auto">
          <a:xfrm>
            <a:off x="7620000" y="868363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02/10/01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92352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AutoShape 2"/>
          <p:cNvSpPr>
            <a:spLocks noChangeArrowheads="1"/>
          </p:cNvSpPr>
          <p:nvPr/>
        </p:nvSpPr>
        <p:spPr bwMode="auto">
          <a:xfrm>
            <a:off x="6302375" y="2822575"/>
            <a:ext cx="1439863" cy="668338"/>
          </a:xfrm>
          <a:prstGeom prst="homePlate">
            <a:avLst>
              <a:gd name="adj" fmla="val 64612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Expédition</a:t>
            </a:r>
          </a:p>
        </p:txBody>
      </p:sp>
      <p:sp>
        <p:nvSpPr>
          <p:cNvPr id="222211" name="Line 3"/>
          <p:cNvSpPr>
            <a:spLocks noChangeShapeType="1"/>
          </p:cNvSpPr>
          <p:nvPr/>
        </p:nvSpPr>
        <p:spPr bwMode="auto">
          <a:xfrm>
            <a:off x="3170238" y="2209800"/>
            <a:ext cx="990600" cy="76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2212" name="AutoShape 4"/>
          <p:cNvSpPr>
            <a:spLocks noChangeArrowheads="1"/>
          </p:cNvSpPr>
          <p:nvPr/>
        </p:nvSpPr>
        <p:spPr bwMode="auto">
          <a:xfrm>
            <a:off x="4160838" y="4038600"/>
            <a:ext cx="1766887" cy="736600"/>
          </a:xfrm>
          <a:prstGeom prst="homePlate">
            <a:avLst>
              <a:gd name="adj" fmla="val 54360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Transfert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inter magasin</a:t>
            </a:r>
          </a:p>
        </p:txBody>
      </p:sp>
      <p:sp>
        <p:nvSpPr>
          <p:cNvPr id="222213" name="Line 5"/>
          <p:cNvSpPr>
            <a:spLocks noChangeShapeType="1"/>
          </p:cNvSpPr>
          <p:nvPr/>
        </p:nvSpPr>
        <p:spPr bwMode="auto">
          <a:xfrm flipV="1">
            <a:off x="3254375" y="3089275"/>
            <a:ext cx="912813" cy="8731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2214" name="Line 6"/>
          <p:cNvSpPr>
            <a:spLocks noChangeShapeType="1"/>
          </p:cNvSpPr>
          <p:nvPr/>
        </p:nvSpPr>
        <p:spPr bwMode="auto">
          <a:xfrm>
            <a:off x="6073775" y="1781175"/>
            <a:ext cx="677863" cy="10382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2215" name="Rectangle 7"/>
          <p:cNvSpPr>
            <a:spLocks noChangeArrowheads="1"/>
          </p:cNvSpPr>
          <p:nvPr/>
        </p:nvSpPr>
        <p:spPr bwMode="auto">
          <a:xfrm>
            <a:off x="1371600" y="5029200"/>
            <a:ext cx="7620000" cy="15240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22216" name="Oval 8"/>
          <p:cNvSpPr>
            <a:spLocks noChangeArrowheads="1"/>
          </p:cNvSpPr>
          <p:nvPr/>
        </p:nvSpPr>
        <p:spPr bwMode="auto">
          <a:xfrm>
            <a:off x="6483350" y="4724400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22217" name="Rectangle 9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12 : </a:t>
            </a:r>
            <a:br>
              <a:rPr lang="fr-FR" altLang="fr-FR">
                <a:solidFill>
                  <a:schemeClr val="tx1"/>
                </a:solidFill>
              </a:rPr>
            </a:br>
            <a:r>
              <a:rPr lang="fr-FR" altLang="fr-FR">
                <a:solidFill>
                  <a:schemeClr val="tx1"/>
                </a:solidFill>
              </a:rPr>
              <a:t>Gestion des flux physiques</a:t>
            </a:r>
            <a:endParaRPr lang="fr-FR" altLang="fr-FR"/>
          </a:p>
        </p:txBody>
      </p:sp>
      <p:sp>
        <p:nvSpPr>
          <p:cNvPr id="222218" name="Line 10"/>
          <p:cNvSpPr>
            <a:spLocks noChangeShapeType="1"/>
          </p:cNvSpPr>
          <p:nvPr/>
        </p:nvSpPr>
        <p:spPr bwMode="auto">
          <a:xfrm flipH="1">
            <a:off x="1112838" y="2667000"/>
            <a:ext cx="1371600" cy="1143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2219" name="AutoShape 11"/>
          <p:cNvSpPr>
            <a:spLocks noChangeArrowheads="1"/>
          </p:cNvSpPr>
          <p:nvPr/>
        </p:nvSpPr>
        <p:spPr bwMode="auto">
          <a:xfrm>
            <a:off x="2255838" y="1828800"/>
            <a:ext cx="1446212" cy="863600"/>
          </a:xfrm>
          <a:prstGeom prst="homePlate">
            <a:avLst>
              <a:gd name="adj" fmla="val 48526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Contrôle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réception</a:t>
            </a:r>
          </a:p>
        </p:txBody>
      </p:sp>
      <p:sp>
        <p:nvSpPr>
          <p:cNvPr id="222220" name="Rectangle 12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2221" name="AutoShape 13"/>
          <p:cNvSpPr>
            <a:spLocks noChangeArrowheads="1"/>
          </p:cNvSpPr>
          <p:nvPr/>
        </p:nvSpPr>
        <p:spPr bwMode="auto">
          <a:xfrm>
            <a:off x="3048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2223" name="Line 15"/>
          <p:cNvSpPr>
            <a:spLocks noChangeShapeType="1"/>
          </p:cNvSpPr>
          <p:nvPr/>
        </p:nvSpPr>
        <p:spPr bwMode="auto">
          <a:xfrm flipV="1">
            <a:off x="2941638" y="2701925"/>
            <a:ext cx="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2224" name="Line 16"/>
          <p:cNvSpPr>
            <a:spLocks noChangeShapeType="1"/>
          </p:cNvSpPr>
          <p:nvPr/>
        </p:nvSpPr>
        <p:spPr bwMode="auto">
          <a:xfrm flipV="1">
            <a:off x="5473700" y="3165475"/>
            <a:ext cx="838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2225" name="Line 17"/>
          <p:cNvSpPr>
            <a:spLocks noChangeShapeType="1"/>
          </p:cNvSpPr>
          <p:nvPr/>
        </p:nvSpPr>
        <p:spPr bwMode="auto">
          <a:xfrm flipV="1">
            <a:off x="4689475" y="2133600"/>
            <a:ext cx="652463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2226" name="Line 18"/>
          <p:cNvSpPr>
            <a:spLocks noChangeShapeType="1"/>
          </p:cNvSpPr>
          <p:nvPr/>
        </p:nvSpPr>
        <p:spPr bwMode="auto">
          <a:xfrm>
            <a:off x="4692650" y="3508375"/>
            <a:ext cx="1588" cy="5238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2227" name="Text Box 19"/>
          <p:cNvSpPr txBox="1">
            <a:spLocks noChangeArrowheads="1"/>
          </p:cNvSpPr>
          <p:nvPr/>
        </p:nvSpPr>
        <p:spPr bwMode="auto">
          <a:xfrm>
            <a:off x="7208838" y="3487738"/>
            <a:ext cx="7556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400"/>
              <a:t>Retour</a:t>
            </a:r>
          </a:p>
        </p:txBody>
      </p:sp>
      <p:sp>
        <p:nvSpPr>
          <p:cNvPr id="222228" name="Text Box 20"/>
          <p:cNvSpPr txBox="1">
            <a:spLocks noChangeArrowheads="1"/>
          </p:cNvSpPr>
          <p:nvPr/>
        </p:nvSpPr>
        <p:spPr bwMode="auto">
          <a:xfrm>
            <a:off x="1265238" y="2895600"/>
            <a:ext cx="7556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400"/>
              <a:t>Retour</a:t>
            </a:r>
          </a:p>
        </p:txBody>
      </p:sp>
      <p:sp>
        <p:nvSpPr>
          <p:cNvPr id="222229" name="AutoShape 21"/>
          <p:cNvSpPr>
            <a:spLocks noChangeArrowheads="1"/>
          </p:cNvSpPr>
          <p:nvPr/>
        </p:nvSpPr>
        <p:spPr bwMode="auto">
          <a:xfrm>
            <a:off x="0" y="3708400"/>
            <a:ext cx="2238375" cy="711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2000"/>
              <a:t>Fournisseur</a:t>
            </a:r>
          </a:p>
        </p:txBody>
      </p:sp>
      <p:sp>
        <p:nvSpPr>
          <p:cNvPr id="222230" name="AutoShape 22"/>
          <p:cNvSpPr>
            <a:spLocks noChangeArrowheads="1"/>
          </p:cNvSpPr>
          <p:nvPr/>
        </p:nvSpPr>
        <p:spPr bwMode="auto">
          <a:xfrm>
            <a:off x="7835900" y="2895600"/>
            <a:ext cx="1201738" cy="65246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Client</a:t>
            </a:r>
          </a:p>
        </p:txBody>
      </p:sp>
      <p:sp>
        <p:nvSpPr>
          <p:cNvPr id="222231" name="AutoShape 23"/>
          <p:cNvSpPr>
            <a:spLocks noChangeArrowheads="1"/>
          </p:cNvSpPr>
          <p:nvPr/>
        </p:nvSpPr>
        <p:spPr bwMode="auto">
          <a:xfrm>
            <a:off x="5070475" y="1447800"/>
            <a:ext cx="1439863" cy="685800"/>
          </a:xfrm>
          <a:prstGeom prst="homePlate">
            <a:avLst>
              <a:gd name="adj" fmla="val 6296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Plate-forme</a:t>
            </a:r>
          </a:p>
        </p:txBody>
      </p:sp>
      <p:sp>
        <p:nvSpPr>
          <p:cNvPr id="222232" name="AutoShape 24"/>
          <p:cNvSpPr>
            <a:spLocks noChangeArrowheads="1"/>
          </p:cNvSpPr>
          <p:nvPr/>
        </p:nvSpPr>
        <p:spPr bwMode="auto">
          <a:xfrm>
            <a:off x="4162425" y="2813050"/>
            <a:ext cx="1446213" cy="685800"/>
          </a:xfrm>
          <a:prstGeom prst="homePlate">
            <a:avLst>
              <a:gd name="adj" fmla="val 61106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Stockage</a:t>
            </a:r>
          </a:p>
        </p:txBody>
      </p:sp>
      <p:sp>
        <p:nvSpPr>
          <p:cNvPr id="222233" name="AutoShape 25"/>
          <p:cNvSpPr>
            <a:spLocks noChangeArrowheads="1"/>
          </p:cNvSpPr>
          <p:nvPr/>
        </p:nvSpPr>
        <p:spPr bwMode="auto">
          <a:xfrm>
            <a:off x="2255838" y="3505200"/>
            <a:ext cx="1524000" cy="863600"/>
          </a:xfrm>
          <a:prstGeom prst="homePlate">
            <a:avLst>
              <a:gd name="adj" fmla="val 5062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Réception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(sur achat)</a:t>
            </a:r>
          </a:p>
        </p:txBody>
      </p:sp>
      <p:grpSp>
        <p:nvGrpSpPr>
          <p:cNvPr id="222234" name="Group 26"/>
          <p:cNvGrpSpPr>
            <a:grpSpLocks/>
          </p:cNvGrpSpPr>
          <p:nvPr/>
        </p:nvGrpSpPr>
        <p:grpSpPr bwMode="auto">
          <a:xfrm>
            <a:off x="5380038" y="3352800"/>
            <a:ext cx="2900362" cy="381000"/>
            <a:chOff x="3408" y="2304"/>
            <a:chExt cx="1827" cy="240"/>
          </a:xfrm>
        </p:grpSpPr>
        <p:sp>
          <p:nvSpPr>
            <p:cNvPr id="222235" name="Line 27"/>
            <p:cNvSpPr>
              <a:spLocks noChangeShapeType="1"/>
            </p:cNvSpPr>
            <p:nvPr/>
          </p:nvSpPr>
          <p:spPr bwMode="auto">
            <a:xfrm flipH="1" flipV="1">
              <a:off x="3408" y="2304"/>
              <a:ext cx="48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2236" name="Line 28"/>
            <p:cNvSpPr>
              <a:spLocks noChangeShapeType="1"/>
            </p:cNvSpPr>
            <p:nvPr/>
          </p:nvSpPr>
          <p:spPr bwMode="auto">
            <a:xfrm flipH="1" flipV="1">
              <a:off x="3888" y="2544"/>
              <a:ext cx="134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2237" name="Line 29"/>
            <p:cNvSpPr>
              <a:spLocks noChangeShapeType="1"/>
            </p:cNvSpPr>
            <p:nvPr/>
          </p:nvSpPr>
          <p:spPr bwMode="auto">
            <a:xfrm flipV="1">
              <a:off x="5235" y="235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222238" name="Line 30"/>
          <p:cNvSpPr>
            <a:spLocks noChangeShapeType="1"/>
          </p:cNvSpPr>
          <p:nvPr/>
        </p:nvSpPr>
        <p:spPr bwMode="auto">
          <a:xfrm flipH="1" flipV="1">
            <a:off x="6523038" y="1828800"/>
            <a:ext cx="1600200" cy="12192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2239" name="Text Box 31"/>
          <p:cNvSpPr txBox="1">
            <a:spLocks noChangeArrowheads="1"/>
          </p:cNvSpPr>
          <p:nvPr/>
        </p:nvSpPr>
        <p:spPr bwMode="auto">
          <a:xfrm>
            <a:off x="7208838" y="2133600"/>
            <a:ext cx="292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400"/>
              <a:t>?</a:t>
            </a:r>
          </a:p>
        </p:txBody>
      </p:sp>
      <p:sp>
        <p:nvSpPr>
          <p:cNvPr id="222240" name="AutoShape 3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2241" name="AutoShape 33">
            <a:hlinkClick r:id="rId3" action="ppaction://hlinkpres?slideindex=11&amp;slidetitle=P 12.1.a" highlightClick="1"/>
          </p:cNvPr>
          <p:cNvSpPr>
            <a:spLocks noChangeArrowheads="1"/>
          </p:cNvSpPr>
          <p:nvPr/>
        </p:nvSpPr>
        <p:spPr bwMode="auto">
          <a:xfrm>
            <a:off x="2286000" y="2971800"/>
            <a:ext cx="538163" cy="381000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1.a</a:t>
            </a:r>
            <a:endParaRPr lang="fr-FR" altLang="fr-FR"/>
          </a:p>
        </p:txBody>
      </p:sp>
      <p:sp>
        <p:nvSpPr>
          <p:cNvPr id="222242" name="AutoShape 34">
            <a:hlinkClick r:id="rId4" action="ppaction://hlinkpres?slideindex=14&amp;slidetitle=P 12.1.d" highlightClick="1"/>
          </p:cNvPr>
          <p:cNvSpPr>
            <a:spLocks noChangeArrowheads="1"/>
          </p:cNvSpPr>
          <p:nvPr/>
        </p:nvSpPr>
        <p:spPr bwMode="auto">
          <a:xfrm>
            <a:off x="3048000" y="4495800"/>
            <a:ext cx="538163" cy="381000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1.d</a:t>
            </a:r>
            <a:endParaRPr lang="fr-FR" altLang="fr-FR"/>
          </a:p>
        </p:txBody>
      </p:sp>
      <p:sp>
        <p:nvSpPr>
          <p:cNvPr id="222243" name="AutoShape 35">
            <a:hlinkClick r:id="rId5" action="ppaction://hlinkpres?slideindex=13&amp;slidetitle=P 12.1.c" highlightClick="1"/>
          </p:cNvPr>
          <p:cNvSpPr>
            <a:spLocks noChangeArrowheads="1"/>
          </p:cNvSpPr>
          <p:nvPr/>
        </p:nvSpPr>
        <p:spPr bwMode="auto">
          <a:xfrm>
            <a:off x="2286000" y="4495800"/>
            <a:ext cx="538163" cy="381000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1.c</a:t>
            </a:r>
            <a:endParaRPr lang="fr-FR" altLang="fr-FR"/>
          </a:p>
        </p:txBody>
      </p:sp>
      <p:sp>
        <p:nvSpPr>
          <p:cNvPr id="222244" name="AutoShape 36">
            <a:hlinkClick r:id="rId6" action="ppaction://hlinkpres?slideindex=12&amp;slidetitle=P 12.1.b" highlightClick="1"/>
          </p:cNvPr>
          <p:cNvSpPr>
            <a:spLocks noChangeArrowheads="1"/>
          </p:cNvSpPr>
          <p:nvPr/>
        </p:nvSpPr>
        <p:spPr bwMode="auto">
          <a:xfrm>
            <a:off x="3124200" y="2971800"/>
            <a:ext cx="538163" cy="381000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1.b</a:t>
            </a:r>
            <a:endParaRPr lang="fr-FR" altLang="fr-FR"/>
          </a:p>
        </p:txBody>
      </p:sp>
      <p:sp>
        <p:nvSpPr>
          <p:cNvPr id="222245" name="AutoShape 37">
            <a:hlinkClick r:id="rId7" action="ppaction://hlinkpres?slideindex=16&amp;slidetitle=P 12.2.a" highlightClick="1"/>
          </p:cNvPr>
          <p:cNvSpPr>
            <a:spLocks noChangeArrowheads="1"/>
          </p:cNvSpPr>
          <p:nvPr/>
        </p:nvSpPr>
        <p:spPr bwMode="auto">
          <a:xfrm>
            <a:off x="4876800" y="3581400"/>
            <a:ext cx="533400" cy="381000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2.a</a:t>
            </a:r>
            <a:endParaRPr lang="fr-FR" altLang="fr-FR"/>
          </a:p>
        </p:txBody>
      </p:sp>
      <p:sp>
        <p:nvSpPr>
          <p:cNvPr id="222246" name="AutoShape 38">
            <a:hlinkClick r:id="rId8" action="ppaction://hlinkpres?slideindex=15&amp;slidetitle=P 12.1.e" highlightClick="1"/>
          </p:cNvPr>
          <p:cNvSpPr>
            <a:spLocks noChangeArrowheads="1"/>
          </p:cNvSpPr>
          <p:nvPr/>
        </p:nvSpPr>
        <p:spPr bwMode="auto">
          <a:xfrm>
            <a:off x="3581400" y="2057400"/>
            <a:ext cx="538163" cy="381000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1.e</a:t>
            </a:r>
            <a:endParaRPr lang="fr-FR" altLang="fr-FR"/>
          </a:p>
        </p:txBody>
      </p:sp>
      <p:sp>
        <p:nvSpPr>
          <p:cNvPr id="222250" name="AutoShape 42">
            <a:hlinkClick r:id="rId9" action="ppaction://hlinkpres?slideindex=17&amp;slidetitle=P 12.2.b" highlightClick="1"/>
          </p:cNvPr>
          <p:cNvSpPr>
            <a:spLocks noChangeArrowheads="1"/>
          </p:cNvSpPr>
          <p:nvPr/>
        </p:nvSpPr>
        <p:spPr bwMode="auto">
          <a:xfrm>
            <a:off x="4038600" y="3352800"/>
            <a:ext cx="533400" cy="381000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2.b</a:t>
            </a:r>
            <a:endParaRPr lang="fr-FR" altLang="fr-FR"/>
          </a:p>
        </p:txBody>
      </p:sp>
      <p:sp>
        <p:nvSpPr>
          <p:cNvPr id="222251" name="AutoShape 43">
            <a:hlinkClick r:id="rId10" action="ppaction://hlinkpres?slideindex=18&amp;slidetitle=P 12.2.c" highlightClick="1"/>
          </p:cNvPr>
          <p:cNvSpPr>
            <a:spLocks noChangeArrowheads="1"/>
          </p:cNvSpPr>
          <p:nvPr/>
        </p:nvSpPr>
        <p:spPr bwMode="auto">
          <a:xfrm>
            <a:off x="4038600" y="3733800"/>
            <a:ext cx="533400" cy="381000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2.c</a:t>
            </a:r>
            <a:endParaRPr lang="fr-FR" altLang="fr-FR"/>
          </a:p>
        </p:txBody>
      </p:sp>
      <p:sp>
        <p:nvSpPr>
          <p:cNvPr id="222252" name="AutoShape 44">
            <a:hlinkClick r:id="rId11" action="ppaction://hlinkpres?slideindex=19&amp;slidetitle=P 12.2.d" highlightClick="1"/>
          </p:cNvPr>
          <p:cNvSpPr>
            <a:spLocks noChangeArrowheads="1"/>
          </p:cNvSpPr>
          <p:nvPr/>
        </p:nvSpPr>
        <p:spPr bwMode="auto">
          <a:xfrm>
            <a:off x="5791200" y="4191000"/>
            <a:ext cx="533400" cy="381000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2.d</a:t>
            </a:r>
            <a:endParaRPr lang="fr-FR" altLang="fr-FR"/>
          </a:p>
        </p:txBody>
      </p:sp>
      <p:sp>
        <p:nvSpPr>
          <p:cNvPr id="222253" name="AutoShape 45">
            <a:hlinkClick r:id="rId12" action="ppaction://hlinkpres?slideindex=20&amp;slidetitle=P 12.3" highlightClick="1"/>
          </p:cNvPr>
          <p:cNvSpPr>
            <a:spLocks noChangeArrowheads="1"/>
          </p:cNvSpPr>
          <p:nvPr/>
        </p:nvSpPr>
        <p:spPr bwMode="auto">
          <a:xfrm>
            <a:off x="7162800" y="2590800"/>
            <a:ext cx="381000" cy="381000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600"/>
              <a:t>3</a:t>
            </a:r>
            <a:endParaRPr lang="fr-FR" altLang="fr-FR"/>
          </a:p>
        </p:txBody>
      </p:sp>
      <p:sp>
        <p:nvSpPr>
          <p:cNvPr id="222254" name="AutoShape 46">
            <a:hlinkClick r:id="rId13" action="ppaction://hlinkpres?slideindex=31&amp;slidetitle=P 24" highlightClick="1"/>
          </p:cNvPr>
          <p:cNvSpPr>
            <a:spLocks noChangeArrowheads="1"/>
          </p:cNvSpPr>
          <p:nvPr/>
        </p:nvSpPr>
        <p:spPr bwMode="auto">
          <a:xfrm>
            <a:off x="5410200" y="1981200"/>
            <a:ext cx="5207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24</a:t>
            </a:r>
          </a:p>
        </p:txBody>
      </p:sp>
      <p:sp>
        <p:nvSpPr>
          <p:cNvPr id="222255" name="Text Box 47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AutoShape 2"/>
          <p:cNvSpPr>
            <a:spLocks noChangeArrowheads="1"/>
          </p:cNvSpPr>
          <p:nvPr/>
        </p:nvSpPr>
        <p:spPr bwMode="auto">
          <a:xfrm>
            <a:off x="4114800" y="1066800"/>
            <a:ext cx="2514600" cy="1295400"/>
          </a:xfrm>
          <a:prstGeom prst="homePlate">
            <a:avLst>
              <a:gd name="adj" fmla="val 5795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10000"/>
              </a:spcBef>
              <a:spcAft>
                <a:spcPct val="10000"/>
              </a:spcAft>
            </a:pPr>
            <a:r>
              <a:rPr lang="fr-FR" altLang="fr-FR" sz="1600">
                <a:solidFill>
                  <a:srgbClr val="000000"/>
                </a:solidFill>
              </a:rPr>
              <a:t>Gestion</a:t>
            </a:r>
          </a:p>
          <a:p>
            <a:pPr algn="ctr">
              <a:spcBef>
                <a:spcPct val="10000"/>
              </a:spcBef>
              <a:spcAft>
                <a:spcPct val="10000"/>
              </a:spcAft>
            </a:pPr>
            <a:r>
              <a:rPr lang="fr-FR" altLang="fr-FR" sz="1600">
                <a:solidFill>
                  <a:srgbClr val="000000"/>
                </a:solidFill>
              </a:rPr>
              <a:t>commandes</a:t>
            </a:r>
          </a:p>
          <a:p>
            <a:pPr algn="ctr">
              <a:spcBef>
                <a:spcPct val="10000"/>
              </a:spcBef>
              <a:spcAft>
                <a:spcPct val="10000"/>
              </a:spcAft>
            </a:pPr>
            <a:r>
              <a:rPr lang="fr-FR" altLang="fr-FR" sz="1600">
                <a:solidFill>
                  <a:srgbClr val="000000"/>
                </a:solidFill>
              </a:rPr>
              <a:t>(clients)</a:t>
            </a:r>
          </a:p>
          <a:p>
            <a:pPr algn="ctr">
              <a:spcBef>
                <a:spcPct val="10000"/>
              </a:spcBef>
              <a:spcAft>
                <a:spcPct val="10000"/>
              </a:spcAft>
            </a:pPr>
            <a:r>
              <a:rPr lang="fr-FR" altLang="fr-FR" sz="1600">
                <a:solidFill>
                  <a:srgbClr val="000000"/>
                </a:solidFill>
              </a:rPr>
              <a:t>Intersites/Intercos</a:t>
            </a:r>
          </a:p>
        </p:txBody>
      </p:sp>
      <p:sp>
        <p:nvSpPr>
          <p:cNvPr id="241667" name="Rectangle 3"/>
          <p:cNvSpPr>
            <a:spLocks noChangeArrowheads="1"/>
          </p:cNvSpPr>
          <p:nvPr/>
        </p:nvSpPr>
        <p:spPr bwMode="auto">
          <a:xfrm>
            <a:off x="1676400" y="4876800"/>
            <a:ext cx="5638800" cy="12954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41668" name="Oval 4"/>
          <p:cNvSpPr>
            <a:spLocks noChangeArrowheads="1"/>
          </p:cNvSpPr>
          <p:nvPr/>
        </p:nvSpPr>
        <p:spPr bwMode="auto">
          <a:xfrm>
            <a:off x="5029200" y="4648200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41669" name="Rectangle 5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13 : Intersites/intercos</a:t>
            </a:r>
            <a:endParaRPr lang="fr-FR" altLang="fr-FR"/>
          </a:p>
        </p:txBody>
      </p:sp>
      <p:sp>
        <p:nvSpPr>
          <p:cNvPr id="241670" name="Rectangle 6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41671" name="AutoShape 7"/>
          <p:cNvSpPr>
            <a:spLocks noChangeArrowheads="1"/>
          </p:cNvSpPr>
          <p:nvPr/>
        </p:nvSpPr>
        <p:spPr bwMode="auto">
          <a:xfrm>
            <a:off x="4572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41672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1673" name="AutoShape 9"/>
          <p:cNvSpPr>
            <a:spLocks noChangeArrowheads="1"/>
          </p:cNvSpPr>
          <p:nvPr/>
        </p:nvSpPr>
        <p:spPr bwMode="auto">
          <a:xfrm>
            <a:off x="152400" y="1114425"/>
            <a:ext cx="3276600" cy="12001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Commande filiale ou autre site</a:t>
            </a:r>
          </a:p>
        </p:txBody>
      </p:sp>
      <p:sp>
        <p:nvSpPr>
          <p:cNvPr id="241674" name="AutoShape 10"/>
          <p:cNvSpPr>
            <a:spLocks noChangeArrowheads="1"/>
          </p:cNvSpPr>
          <p:nvPr/>
        </p:nvSpPr>
        <p:spPr bwMode="auto">
          <a:xfrm>
            <a:off x="4114800" y="2714625"/>
            <a:ext cx="2514600" cy="1289050"/>
          </a:xfrm>
          <a:prstGeom prst="homePlate">
            <a:avLst>
              <a:gd name="adj" fmla="val 58242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10000"/>
              </a:spcBef>
              <a:spcAft>
                <a:spcPct val="10000"/>
              </a:spcAft>
            </a:pPr>
            <a:r>
              <a:rPr lang="fr-FR" altLang="fr-FR" sz="1600">
                <a:solidFill>
                  <a:srgbClr val="000000"/>
                </a:solidFill>
              </a:rPr>
              <a:t>Gestion</a:t>
            </a:r>
          </a:p>
          <a:p>
            <a:pPr algn="ctr">
              <a:spcBef>
                <a:spcPct val="10000"/>
              </a:spcBef>
              <a:spcAft>
                <a:spcPct val="10000"/>
              </a:spcAft>
            </a:pPr>
            <a:r>
              <a:rPr lang="fr-FR" altLang="fr-FR" sz="1600">
                <a:solidFill>
                  <a:srgbClr val="000000"/>
                </a:solidFill>
              </a:rPr>
              <a:t>commandes</a:t>
            </a:r>
          </a:p>
          <a:p>
            <a:pPr algn="ctr">
              <a:spcBef>
                <a:spcPct val="10000"/>
              </a:spcBef>
              <a:spcAft>
                <a:spcPct val="10000"/>
              </a:spcAft>
            </a:pPr>
            <a:r>
              <a:rPr lang="fr-FR" altLang="fr-FR" sz="1600">
                <a:solidFill>
                  <a:srgbClr val="000000"/>
                </a:solidFill>
              </a:rPr>
              <a:t>(fournisseurs)</a:t>
            </a:r>
          </a:p>
          <a:p>
            <a:pPr algn="ctr">
              <a:spcBef>
                <a:spcPct val="10000"/>
              </a:spcBef>
              <a:spcAft>
                <a:spcPct val="10000"/>
              </a:spcAft>
            </a:pPr>
            <a:r>
              <a:rPr lang="fr-FR" altLang="fr-FR" sz="1600">
                <a:solidFill>
                  <a:srgbClr val="000000"/>
                </a:solidFill>
              </a:rPr>
              <a:t>Intersites/Intercos</a:t>
            </a:r>
          </a:p>
        </p:txBody>
      </p:sp>
      <p:sp>
        <p:nvSpPr>
          <p:cNvPr id="241675" name="AutoShape 11"/>
          <p:cNvSpPr>
            <a:spLocks noChangeArrowheads="1"/>
          </p:cNvSpPr>
          <p:nvPr/>
        </p:nvSpPr>
        <p:spPr bwMode="auto">
          <a:xfrm>
            <a:off x="152400" y="2686050"/>
            <a:ext cx="3276600" cy="12001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Besoins Intersite/Interco</a:t>
            </a:r>
          </a:p>
        </p:txBody>
      </p:sp>
      <p:sp>
        <p:nvSpPr>
          <p:cNvPr id="241676" name="AutoShape 12">
            <a:hlinkClick r:id="rId3" action="ppaction://hlinkpres?slideindex=21&amp;slidetitle=13.1" highlightClick="1"/>
          </p:cNvPr>
          <p:cNvSpPr>
            <a:spLocks noChangeArrowheads="1"/>
          </p:cNvSpPr>
          <p:nvPr/>
        </p:nvSpPr>
        <p:spPr bwMode="auto">
          <a:xfrm>
            <a:off x="6248400" y="1601788"/>
            <a:ext cx="685800" cy="376237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13.1</a:t>
            </a:r>
          </a:p>
        </p:txBody>
      </p:sp>
      <p:sp>
        <p:nvSpPr>
          <p:cNvPr id="241677" name="AutoShape 13">
            <a:hlinkClick r:id="rId4" action="ppaction://hlinkpres?slideindex=22&amp;slidetitle=P 13.2" highlightClick="1"/>
          </p:cNvPr>
          <p:cNvSpPr>
            <a:spLocks noChangeArrowheads="1"/>
          </p:cNvSpPr>
          <p:nvPr/>
        </p:nvSpPr>
        <p:spPr bwMode="auto">
          <a:xfrm>
            <a:off x="6248400" y="3205163"/>
            <a:ext cx="685800" cy="376237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13.2</a:t>
            </a:r>
          </a:p>
        </p:txBody>
      </p:sp>
      <p:sp>
        <p:nvSpPr>
          <p:cNvPr id="241678" name="Text Box 14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AutoShape 2"/>
          <p:cNvSpPr>
            <a:spLocks noChangeArrowheads="1"/>
          </p:cNvSpPr>
          <p:nvPr/>
        </p:nvSpPr>
        <p:spPr bwMode="auto">
          <a:xfrm>
            <a:off x="1096963" y="1981200"/>
            <a:ext cx="1874837" cy="863600"/>
          </a:xfrm>
          <a:prstGeom prst="homePlate">
            <a:avLst>
              <a:gd name="adj" fmla="val 52455"/>
            </a:avLst>
          </a:prstGeom>
          <a:solidFill>
            <a:srgbClr val="66FFFF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Retour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client</a:t>
            </a:r>
          </a:p>
        </p:txBody>
      </p:sp>
      <p:sp>
        <p:nvSpPr>
          <p:cNvPr id="224259" name="AutoShape 3"/>
          <p:cNvSpPr>
            <a:spLocks noChangeArrowheads="1"/>
          </p:cNvSpPr>
          <p:nvPr/>
        </p:nvSpPr>
        <p:spPr bwMode="auto">
          <a:xfrm>
            <a:off x="4114800" y="1981200"/>
            <a:ext cx="1828800" cy="863600"/>
          </a:xfrm>
          <a:prstGeom prst="homePlate">
            <a:avLst>
              <a:gd name="adj" fmla="val 44304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Retour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fournisseurs</a:t>
            </a:r>
          </a:p>
        </p:txBody>
      </p:sp>
      <p:sp>
        <p:nvSpPr>
          <p:cNvPr id="224260" name="Rectangle 4"/>
          <p:cNvSpPr>
            <a:spLocks noChangeArrowheads="1"/>
          </p:cNvSpPr>
          <p:nvPr/>
        </p:nvSpPr>
        <p:spPr bwMode="auto">
          <a:xfrm>
            <a:off x="1219200" y="4495800"/>
            <a:ext cx="7835900" cy="16764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24261" name="Oval 5"/>
          <p:cNvSpPr>
            <a:spLocks noChangeArrowheads="1"/>
          </p:cNvSpPr>
          <p:nvPr/>
        </p:nvSpPr>
        <p:spPr bwMode="auto">
          <a:xfrm>
            <a:off x="6353175" y="4244975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24262" name="Rectangle 6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14 : Retours</a:t>
            </a:r>
            <a:endParaRPr lang="fr-FR" altLang="fr-FR"/>
          </a:p>
        </p:txBody>
      </p:sp>
      <p:sp>
        <p:nvSpPr>
          <p:cNvPr id="224263" name="Rectangle 7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4264" name="AutoShape 8"/>
          <p:cNvSpPr>
            <a:spLocks noChangeArrowheads="1"/>
          </p:cNvSpPr>
          <p:nvPr/>
        </p:nvSpPr>
        <p:spPr bwMode="auto">
          <a:xfrm>
            <a:off x="3810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4265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4266" name="AutoShape 10">
            <a:hlinkClick r:id="rId3" action="ppaction://hlinkpres?slideindex=23&amp;slidetitle=P 14.1" highlightClick="1"/>
          </p:cNvPr>
          <p:cNvSpPr>
            <a:spLocks noChangeArrowheads="1"/>
          </p:cNvSpPr>
          <p:nvPr/>
        </p:nvSpPr>
        <p:spPr bwMode="auto">
          <a:xfrm>
            <a:off x="2667000" y="2209800"/>
            <a:ext cx="685800" cy="3762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14.1</a:t>
            </a:r>
          </a:p>
        </p:txBody>
      </p:sp>
      <p:sp>
        <p:nvSpPr>
          <p:cNvPr id="224267" name="AutoShape 11">
            <a:hlinkClick r:id="rId4" action="ppaction://hlinkpres?slideindex=24&amp;slidetitle=P 14.2" highlightClick="1"/>
          </p:cNvPr>
          <p:cNvSpPr>
            <a:spLocks noChangeArrowheads="1"/>
          </p:cNvSpPr>
          <p:nvPr/>
        </p:nvSpPr>
        <p:spPr bwMode="auto">
          <a:xfrm>
            <a:off x="5791200" y="2209800"/>
            <a:ext cx="685800" cy="3762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14.2</a:t>
            </a:r>
          </a:p>
        </p:txBody>
      </p:sp>
      <p:sp>
        <p:nvSpPr>
          <p:cNvPr id="224268" name="Text Box 12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ChangeArrowheads="1"/>
          </p:cNvSpPr>
          <p:nvPr/>
        </p:nvSpPr>
        <p:spPr bwMode="auto">
          <a:xfrm>
            <a:off x="1828800" y="4724400"/>
            <a:ext cx="7010400" cy="16764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25283" name="Oval 3"/>
          <p:cNvSpPr>
            <a:spLocks noChangeArrowheads="1"/>
          </p:cNvSpPr>
          <p:nvPr/>
        </p:nvSpPr>
        <p:spPr bwMode="auto">
          <a:xfrm>
            <a:off x="6324600" y="4473575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25284" name="AutoShape 4"/>
          <p:cNvSpPr>
            <a:spLocks noChangeArrowheads="1"/>
          </p:cNvSpPr>
          <p:nvPr/>
        </p:nvSpPr>
        <p:spPr bwMode="auto">
          <a:xfrm>
            <a:off x="1754188" y="1676400"/>
            <a:ext cx="2284412" cy="609600"/>
          </a:xfrm>
          <a:prstGeom prst="homePlate">
            <a:avLst>
              <a:gd name="adj" fmla="val 111884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Inventaire magasin</a:t>
            </a:r>
          </a:p>
        </p:txBody>
      </p:sp>
      <p:sp>
        <p:nvSpPr>
          <p:cNvPr id="225285" name="Rectangle 5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15 : Inventaires</a:t>
            </a:r>
            <a:endParaRPr lang="fr-FR" altLang="fr-FR"/>
          </a:p>
        </p:txBody>
      </p:sp>
      <p:sp>
        <p:nvSpPr>
          <p:cNvPr id="225286" name="AutoShape 6"/>
          <p:cNvSpPr>
            <a:spLocks noChangeArrowheads="1"/>
          </p:cNvSpPr>
          <p:nvPr/>
        </p:nvSpPr>
        <p:spPr bwMode="auto">
          <a:xfrm>
            <a:off x="1752600" y="2514600"/>
            <a:ext cx="2284413" cy="609600"/>
          </a:xfrm>
          <a:prstGeom prst="homePlate">
            <a:avLst>
              <a:gd name="adj" fmla="val 111884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Inventaire atelier</a:t>
            </a:r>
          </a:p>
        </p:txBody>
      </p:sp>
      <p:sp>
        <p:nvSpPr>
          <p:cNvPr id="225287" name="Rectangle 7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5288" name="AutoShape 8"/>
          <p:cNvSpPr>
            <a:spLocks noChangeArrowheads="1"/>
          </p:cNvSpPr>
          <p:nvPr/>
        </p:nvSpPr>
        <p:spPr bwMode="auto">
          <a:xfrm>
            <a:off x="3810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5289" name="AutoShape 9"/>
          <p:cNvSpPr>
            <a:spLocks noChangeArrowheads="1"/>
          </p:cNvSpPr>
          <p:nvPr/>
        </p:nvSpPr>
        <p:spPr bwMode="auto">
          <a:xfrm>
            <a:off x="5638800" y="1676400"/>
            <a:ext cx="1905000" cy="609600"/>
          </a:xfrm>
          <a:prstGeom prst="homePlate">
            <a:avLst>
              <a:gd name="adj" fmla="val 9372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Inventaire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Sous-traitant</a:t>
            </a:r>
          </a:p>
        </p:txBody>
      </p:sp>
      <p:sp>
        <p:nvSpPr>
          <p:cNvPr id="225290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5291" name="Text Box 11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05/07/01</a:t>
            </a:r>
          </a:p>
        </p:txBody>
      </p:sp>
      <p:sp>
        <p:nvSpPr>
          <p:cNvPr id="225292" name="AutoShape 12">
            <a:hlinkClick r:id="rId3" action="ppaction://hlinkpres?slideindex=25&amp;slidetitle=P 15.1" highlightClick="1"/>
          </p:cNvPr>
          <p:cNvSpPr>
            <a:spLocks noChangeArrowheads="1"/>
          </p:cNvSpPr>
          <p:nvPr/>
        </p:nvSpPr>
        <p:spPr bwMode="auto">
          <a:xfrm>
            <a:off x="5334000" y="2819400"/>
            <a:ext cx="381000" cy="3762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</a:t>
            </a:r>
          </a:p>
        </p:txBody>
      </p:sp>
      <p:sp>
        <p:nvSpPr>
          <p:cNvPr id="225293" name="AutoShape 13">
            <a:hlinkClick r:id="rId4" action="ppaction://hlinkpres?slideindex=26&amp;slidetitle=P 15.2" highlightClick="1"/>
          </p:cNvPr>
          <p:cNvSpPr>
            <a:spLocks noChangeArrowheads="1"/>
          </p:cNvSpPr>
          <p:nvPr/>
        </p:nvSpPr>
        <p:spPr bwMode="auto">
          <a:xfrm>
            <a:off x="6019800" y="2819400"/>
            <a:ext cx="381000" cy="3762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AutoShape 2"/>
          <p:cNvSpPr>
            <a:spLocks noChangeArrowheads="1"/>
          </p:cNvSpPr>
          <p:nvPr/>
        </p:nvSpPr>
        <p:spPr bwMode="auto">
          <a:xfrm>
            <a:off x="5029200" y="990600"/>
            <a:ext cx="1460500" cy="3810000"/>
          </a:xfrm>
          <a:prstGeom prst="homePlate">
            <a:avLst>
              <a:gd name="adj" fmla="val 41176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Gestion des factures</a:t>
            </a:r>
          </a:p>
          <a:p>
            <a:pPr algn="ctr"/>
            <a:r>
              <a:rPr lang="fr-FR" altLang="fr-FR" sz="1600">
                <a:solidFill>
                  <a:srgbClr val="000000"/>
                </a:solidFill>
              </a:rPr>
              <a:t>et des</a:t>
            </a:r>
          </a:p>
          <a:p>
            <a:pPr algn="ctr"/>
            <a:r>
              <a:rPr lang="fr-FR" altLang="fr-FR" sz="1600">
                <a:solidFill>
                  <a:srgbClr val="000000"/>
                </a:solidFill>
              </a:rPr>
              <a:t>avoirs</a:t>
            </a:r>
          </a:p>
        </p:txBody>
      </p:sp>
      <p:sp>
        <p:nvSpPr>
          <p:cNvPr id="242691" name="Rectangle 3"/>
          <p:cNvSpPr>
            <a:spLocks noChangeArrowheads="1"/>
          </p:cNvSpPr>
          <p:nvPr/>
        </p:nvSpPr>
        <p:spPr bwMode="auto">
          <a:xfrm>
            <a:off x="2362200" y="5029200"/>
            <a:ext cx="6477000" cy="15240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42692" name="Oval 4"/>
          <p:cNvSpPr>
            <a:spLocks noChangeArrowheads="1"/>
          </p:cNvSpPr>
          <p:nvPr/>
        </p:nvSpPr>
        <p:spPr bwMode="auto">
          <a:xfrm>
            <a:off x="6315075" y="4854575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42693" name="Rectangle 5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16 : Facturation</a:t>
            </a:r>
            <a:endParaRPr lang="fr-FR" altLang="fr-FR"/>
          </a:p>
        </p:txBody>
      </p:sp>
      <p:sp>
        <p:nvSpPr>
          <p:cNvPr id="242694" name="AutoShape 6"/>
          <p:cNvSpPr>
            <a:spLocks noChangeArrowheads="1"/>
          </p:cNvSpPr>
          <p:nvPr/>
        </p:nvSpPr>
        <p:spPr bwMode="auto">
          <a:xfrm>
            <a:off x="152400" y="1023938"/>
            <a:ext cx="4724400" cy="6524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Expédition magasin</a:t>
            </a:r>
          </a:p>
        </p:txBody>
      </p:sp>
      <p:sp>
        <p:nvSpPr>
          <p:cNvPr id="242695" name="AutoShape 7"/>
          <p:cNvSpPr>
            <a:spLocks noChangeArrowheads="1"/>
          </p:cNvSpPr>
          <p:nvPr/>
        </p:nvSpPr>
        <p:spPr bwMode="auto">
          <a:xfrm>
            <a:off x="152400" y="1747838"/>
            <a:ext cx="4724400" cy="6524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Vente directe</a:t>
            </a:r>
          </a:p>
        </p:txBody>
      </p:sp>
      <p:sp>
        <p:nvSpPr>
          <p:cNvPr id="242696" name="Rectangle 8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42697" name="AutoShape 9"/>
          <p:cNvSpPr>
            <a:spLocks noChangeArrowheads="1"/>
          </p:cNvSpPr>
          <p:nvPr/>
        </p:nvSpPr>
        <p:spPr bwMode="auto">
          <a:xfrm>
            <a:off x="3810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42698" name="AutoShape 10">
            <a:hlinkClick r:id="rId2" action="ppaction://hlinkpres?slideindex=27&amp;slidetitle=P 16.1" highlightClick="1"/>
          </p:cNvPr>
          <p:cNvSpPr>
            <a:spLocks noChangeArrowheads="1"/>
          </p:cNvSpPr>
          <p:nvPr/>
        </p:nvSpPr>
        <p:spPr bwMode="auto">
          <a:xfrm>
            <a:off x="6324600" y="2743200"/>
            <a:ext cx="533400" cy="3762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16</a:t>
            </a:r>
          </a:p>
        </p:txBody>
      </p:sp>
      <p:sp>
        <p:nvSpPr>
          <p:cNvPr id="242699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2702" name="AutoShape 14"/>
          <p:cNvSpPr>
            <a:spLocks noChangeArrowheads="1"/>
          </p:cNvSpPr>
          <p:nvPr/>
        </p:nvSpPr>
        <p:spPr bwMode="auto">
          <a:xfrm>
            <a:off x="152400" y="2471738"/>
            <a:ext cx="4724400" cy="6524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Expédition plateforme</a:t>
            </a:r>
          </a:p>
        </p:txBody>
      </p:sp>
      <p:sp>
        <p:nvSpPr>
          <p:cNvPr id="242703" name="AutoShape 15"/>
          <p:cNvSpPr>
            <a:spLocks noChangeArrowheads="1"/>
          </p:cNvSpPr>
          <p:nvPr/>
        </p:nvSpPr>
        <p:spPr bwMode="auto">
          <a:xfrm>
            <a:off x="152400" y="3576638"/>
            <a:ext cx="4724400" cy="6524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Traitement Anomalie Qualité</a:t>
            </a:r>
          </a:p>
        </p:txBody>
      </p:sp>
      <p:sp>
        <p:nvSpPr>
          <p:cNvPr id="242704" name="AutoShape 16"/>
          <p:cNvSpPr>
            <a:spLocks noChangeArrowheads="1"/>
          </p:cNvSpPr>
          <p:nvPr/>
        </p:nvSpPr>
        <p:spPr bwMode="auto">
          <a:xfrm>
            <a:off x="152400" y="4300538"/>
            <a:ext cx="4724400" cy="6524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Sous-traitance non gammée</a:t>
            </a:r>
          </a:p>
        </p:txBody>
      </p:sp>
      <p:sp>
        <p:nvSpPr>
          <p:cNvPr id="242705" name="Text Box 17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02/10/01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8" name="Rectangle 10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17 : </a:t>
            </a:r>
            <a:br>
              <a:rPr lang="fr-FR" altLang="fr-FR">
                <a:solidFill>
                  <a:schemeClr val="tx1"/>
                </a:solidFill>
              </a:rPr>
            </a:br>
            <a:r>
              <a:rPr lang="fr-FR" altLang="fr-FR">
                <a:solidFill>
                  <a:schemeClr val="tx1"/>
                </a:solidFill>
              </a:rPr>
              <a:t>Achats de production</a:t>
            </a:r>
            <a:endParaRPr lang="fr-FR" altLang="fr-FR"/>
          </a:p>
        </p:txBody>
      </p:sp>
      <p:sp>
        <p:nvSpPr>
          <p:cNvPr id="227330" name="Rectangle 2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/>
          </a:p>
          <a:p>
            <a:pPr lvl="1"/>
            <a:endParaRPr lang="fr-FR" altLang="fr-FR"/>
          </a:p>
        </p:txBody>
      </p:sp>
      <p:sp>
        <p:nvSpPr>
          <p:cNvPr id="227331" name="AutoShape 3"/>
          <p:cNvSpPr>
            <a:spLocks noChangeArrowheads="1"/>
          </p:cNvSpPr>
          <p:nvPr/>
        </p:nvSpPr>
        <p:spPr bwMode="auto">
          <a:xfrm>
            <a:off x="609600" y="1981200"/>
            <a:ext cx="2341563" cy="990600"/>
          </a:xfrm>
          <a:prstGeom prst="homePlate">
            <a:avLst>
              <a:gd name="adj" fmla="val 59095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Sélection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homologation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fournisseur</a:t>
            </a:r>
          </a:p>
        </p:txBody>
      </p:sp>
      <p:sp>
        <p:nvSpPr>
          <p:cNvPr id="227332" name="AutoShape 4"/>
          <p:cNvSpPr>
            <a:spLocks noChangeArrowheads="1"/>
          </p:cNvSpPr>
          <p:nvPr/>
        </p:nvSpPr>
        <p:spPr bwMode="auto">
          <a:xfrm>
            <a:off x="3505200" y="1981200"/>
            <a:ext cx="1905000" cy="990600"/>
          </a:xfrm>
          <a:prstGeom prst="homePlate">
            <a:avLst>
              <a:gd name="adj" fmla="val 44614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Création et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mise à jour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données achat</a:t>
            </a:r>
          </a:p>
        </p:txBody>
      </p:sp>
      <p:sp>
        <p:nvSpPr>
          <p:cNvPr id="227333" name="Line 5"/>
          <p:cNvSpPr>
            <a:spLocks noChangeShapeType="1"/>
          </p:cNvSpPr>
          <p:nvPr/>
        </p:nvSpPr>
        <p:spPr bwMode="auto">
          <a:xfrm>
            <a:off x="2971800" y="24003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7334" name="AutoShape 6"/>
          <p:cNvSpPr>
            <a:spLocks noChangeArrowheads="1"/>
          </p:cNvSpPr>
          <p:nvPr/>
        </p:nvSpPr>
        <p:spPr bwMode="auto">
          <a:xfrm>
            <a:off x="5943600" y="2019300"/>
            <a:ext cx="1439863" cy="914400"/>
          </a:xfrm>
          <a:prstGeom prst="homePlate">
            <a:avLst>
              <a:gd name="adj" fmla="val 39366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Évaluation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fournisseur</a:t>
            </a:r>
          </a:p>
        </p:txBody>
      </p:sp>
      <p:sp>
        <p:nvSpPr>
          <p:cNvPr id="227335" name="Line 7"/>
          <p:cNvSpPr>
            <a:spLocks noChangeShapeType="1"/>
          </p:cNvSpPr>
          <p:nvPr/>
        </p:nvSpPr>
        <p:spPr bwMode="auto">
          <a:xfrm>
            <a:off x="5410200" y="24765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7336" name="Rectangle 8"/>
          <p:cNvSpPr>
            <a:spLocks noChangeArrowheads="1"/>
          </p:cNvSpPr>
          <p:nvPr/>
        </p:nvSpPr>
        <p:spPr bwMode="auto">
          <a:xfrm>
            <a:off x="2438400" y="5029200"/>
            <a:ext cx="6324600" cy="12954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27337" name="Oval 9"/>
          <p:cNvSpPr>
            <a:spLocks noChangeArrowheads="1"/>
          </p:cNvSpPr>
          <p:nvPr/>
        </p:nvSpPr>
        <p:spPr bwMode="auto">
          <a:xfrm>
            <a:off x="6429375" y="4778375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27339" name="Rectangle 11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7340" name="AutoShape 12"/>
          <p:cNvSpPr>
            <a:spLocks noChangeArrowheads="1"/>
          </p:cNvSpPr>
          <p:nvPr/>
        </p:nvSpPr>
        <p:spPr bwMode="auto">
          <a:xfrm>
            <a:off x="3810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7341" name="AutoShape 13">
            <a:hlinkClick r:id="rId3" action="ppaction://hlinkpres?slideindex=3&amp;slidetitle=P 17.2" highlightClick="1"/>
          </p:cNvPr>
          <p:cNvSpPr>
            <a:spLocks noChangeArrowheads="1"/>
          </p:cNvSpPr>
          <p:nvPr/>
        </p:nvSpPr>
        <p:spPr bwMode="auto">
          <a:xfrm>
            <a:off x="7397750" y="2230438"/>
            <a:ext cx="374650" cy="414337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</a:t>
            </a:r>
          </a:p>
        </p:txBody>
      </p:sp>
      <p:sp>
        <p:nvSpPr>
          <p:cNvPr id="227342" name="AutoShape 14">
            <a:hlinkClick r:id="rId4" action="ppaction://hlinkpres?slideindex=2&amp;slidetitle=17.1.b" highlightClick="1"/>
          </p:cNvPr>
          <p:cNvSpPr>
            <a:spLocks noChangeArrowheads="1"/>
          </p:cNvSpPr>
          <p:nvPr/>
        </p:nvSpPr>
        <p:spPr bwMode="auto">
          <a:xfrm>
            <a:off x="5187950" y="2265363"/>
            <a:ext cx="527050" cy="346075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1.b</a:t>
            </a:r>
          </a:p>
        </p:txBody>
      </p:sp>
      <p:sp>
        <p:nvSpPr>
          <p:cNvPr id="227343" name="AutoShape 15">
            <a:hlinkClick r:id="rId5" action="ppaction://hlinkpres?slideindex=1&amp;slidetitle=P 17.1.a" highlightClick="1"/>
          </p:cNvPr>
          <p:cNvSpPr>
            <a:spLocks noChangeArrowheads="1"/>
          </p:cNvSpPr>
          <p:nvPr/>
        </p:nvSpPr>
        <p:spPr bwMode="auto">
          <a:xfrm>
            <a:off x="2749550" y="2282825"/>
            <a:ext cx="527050" cy="346075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1.a</a:t>
            </a:r>
            <a:endParaRPr lang="fr-FR" altLang="fr-FR"/>
          </a:p>
        </p:txBody>
      </p:sp>
      <p:sp>
        <p:nvSpPr>
          <p:cNvPr id="227344" name="AutoShape 16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7345" name="Text Box 17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88" name="Rectangle 12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18 : </a:t>
            </a:r>
            <a:br>
              <a:rPr lang="fr-FR" altLang="fr-FR">
                <a:solidFill>
                  <a:schemeClr val="tx1"/>
                </a:solidFill>
              </a:rPr>
            </a:br>
            <a:r>
              <a:rPr lang="fr-FR" altLang="fr-FR">
                <a:solidFill>
                  <a:schemeClr val="tx1"/>
                </a:solidFill>
              </a:rPr>
              <a:t>Achat hors production</a:t>
            </a:r>
            <a:endParaRPr lang="fr-FR" altLang="fr-FR"/>
          </a:p>
        </p:txBody>
      </p:sp>
      <p:sp>
        <p:nvSpPr>
          <p:cNvPr id="229378" name="Rectangle 2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/>
          </a:p>
          <a:p>
            <a:pPr lvl="1"/>
            <a:endParaRPr lang="fr-FR" altLang="fr-FR"/>
          </a:p>
        </p:txBody>
      </p:sp>
      <p:sp>
        <p:nvSpPr>
          <p:cNvPr id="229379" name="AutoShape 3"/>
          <p:cNvSpPr>
            <a:spLocks noChangeArrowheads="1"/>
          </p:cNvSpPr>
          <p:nvPr/>
        </p:nvSpPr>
        <p:spPr bwMode="auto">
          <a:xfrm>
            <a:off x="2819400" y="2260600"/>
            <a:ext cx="1798638" cy="711200"/>
          </a:xfrm>
          <a:prstGeom prst="homePlate">
            <a:avLst>
              <a:gd name="adj" fmla="val 61106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Achat Frais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Généraux</a:t>
            </a:r>
          </a:p>
        </p:txBody>
      </p:sp>
      <p:sp>
        <p:nvSpPr>
          <p:cNvPr id="229380" name="AutoShape 4"/>
          <p:cNvSpPr>
            <a:spLocks noChangeArrowheads="1"/>
          </p:cNvSpPr>
          <p:nvPr/>
        </p:nvSpPr>
        <p:spPr bwMode="auto">
          <a:xfrm>
            <a:off x="381000" y="2133600"/>
            <a:ext cx="1978025" cy="914400"/>
          </a:xfrm>
          <a:prstGeom prst="homePlate">
            <a:avLst>
              <a:gd name="adj" fmla="val 67830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Demande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d’achat de frais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généraux</a:t>
            </a:r>
          </a:p>
        </p:txBody>
      </p:sp>
      <p:sp>
        <p:nvSpPr>
          <p:cNvPr id="229381" name="Line 5"/>
          <p:cNvSpPr>
            <a:spLocks noChangeShapeType="1"/>
          </p:cNvSpPr>
          <p:nvPr/>
        </p:nvSpPr>
        <p:spPr bwMode="auto">
          <a:xfrm>
            <a:off x="2332038" y="2590800"/>
            <a:ext cx="457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9382" name="AutoShape 6"/>
          <p:cNvSpPr>
            <a:spLocks noChangeArrowheads="1"/>
          </p:cNvSpPr>
          <p:nvPr/>
        </p:nvSpPr>
        <p:spPr bwMode="auto">
          <a:xfrm>
            <a:off x="5214938" y="2209800"/>
            <a:ext cx="1439862" cy="711200"/>
          </a:xfrm>
          <a:prstGeom prst="homePlate">
            <a:avLst>
              <a:gd name="adj" fmla="val 50614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Réception</a:t>
            </a:r>
          </a:p>
        </p:txBody>
      </p:sp>
      <p:sp>
        <p:nvSpPr>
          <p:cNvPr id="229383" name="AutoShape 7"/>
          <p:cNvSpPr>
            <a:spLocks noChangeArrowheads="1"/>
          </p:cNvSpPr>
          <p:nvPr/>
        </p:nvSpPr>
        <p:spPr bwMode="auto">
          <a:xfrm>
            <a:off x="7208838" y="2209800"/>
            <a:ext cx="1524000" cy="711200"/>
          </a:xfrm>
          <a:prstGeom prst="homePlate">
            <a:avLst>
              <a:gd name="adj" fmla="val 49712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Compta</a:t>
            </a:r>
          </a:p>
        </p:txBody>
      </p:sp>
      <p:sp>
        <p:nvSpPr>
          <p:cNvPr id="229384" name="Line 8"/>
          <p:cNvSpPr>
            <a:spLocks noChangeShapeType="1"/>
          </p:cNvSpPr>
          <p:nvPr/>
        </p:nvSpPr>
        <p:spPr bwMode="auto">
          <a:xfrm>
            <a:off x="6675438" y="25908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9385" name="Line 9"/>
          <p:cNvSpPr>
            <a:spLocks noChangeShapeType="1"/>
          </p:cNvSpPr>
          <p:nvPr/>
        </p:nvSpPr>
        <p:spPr bwMode="auto">
          <a:xfrm>
            <a:off x="4618038" y="2590800"/>
            <a:ext cx="609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9386" name="Rectangle 10"/>
          <p:cNvSpPr>
            <a:spLocks noChangeArrowheads="1"/>
          </p:cNvSpPr>
          <p:nvPr/>
        </p:nvSpPr>
        <p:spPr bwMode="auto">
          <a:xfrm>
            <a:off x="3200400" y="5257800"/>
            <a:ext cx="5562600" cy="12192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29387" name="Oval 11"/>
          <p:cNvSpPr>
            <a:spLocks noChangeArrowheads="1"/>
          </p:cNvSpPr>
          <p:nvPr/>
        </p:nvSpPr>
        <p:spPr bwMode="auto">
          <a:xfrm>
            <a:off x="6248400" y="5029200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29389" name="Rectangle 13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9390" name="AutoShape 14"/>
          <p:cNvSpPr>
            <a:spLocks noChangeArrowheads="1"/>
          </p:cNvSpPr>
          <p:nvPr/>
        </p:nvSpPr>
        <p:spPr bwMode="auto">
          <a:xfrm>
            <a:off x="381000" y="58674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29391" name="AutoShape 1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9393" name="AutoShape 17">
            <a:hlinkClick r:id="rId3" action="ppaction://hlinkpres?slideindex=4&amp;slidetitle=P 18.1" highlightClick="1"/>
          </p:cNvPr>
          <p:cNvSpPr>
            <a:spLocks noChangeArrowheads="1"/>
          </p:cNvSpPr>
          <p:nvPr/>
        </p:nvSpPr>
        <p:spPr bwMode="auto">
          <a:xfrm>
            <a:off x="457200" y="33528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</a:t>
            </a:r>
          </a:p>
        </p:txBody>
      </p:sp>
      <p:sp>
        <p:nvSpPr>
          <p:cNvPr id="229394" name="AutoShape 18">
            <a:hlinkClick r:id="rId4" action="ppaction://hlinkpres?slideindex=5&amp;slidetitle=P 18.2" highlightClick="1"/>
          </p:cNvPr>
          <p:cNvSpPr>
            <a:spLocks noChangeArrowheads="1"/>
          </p:cNvSpPr>
          <p:nvPr/>
        </p:nvSpPr>
        <p:spPr bwMode="auto">
          <a:xfrm>
            <a:off x="457200" y="38862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</a:t>
            </a:r>
          </a:p>
        </p:txBody>
      </p:sp>
      <p:sp>
        <p:nvSpPr>
          <p:cNvPr id="229395" name="AutoShape 19">
            <a:hlinkClick r:id="rId5" action="ppaction://hlinkpres?slideindex=6&amp;slidetitle=P 18.3" highlightClick="1"/>
          </p:cNvPr>
          <p:cNvSpPr>
            <a:spLocks noChangeArrowheads="1"/>
          </p:cNvSpPr>
          <p:nvPr/>
        </p:nvSpPr>
        <p:spPr bwMode="auto">
          <a:xfrm>
            <a:off x="457200" y="44196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3</a:t>
            </a:r>
          </a:p>
        </p:txBody>
      </p:sp>
      <p:sp>
        <p:nvSpPr>
          <p:cNvPr id="229396" name="AutoShape 20">
            <a:hlinkClick r:id="rId6" action="ppaction://hlinkpres?slideindex=8&amp;slidetitle=P 18.5" highlightClick="1"/>
          </p:cNvPr>
          <p:cNvSpPr>
            <a:spLocks noChangeArrowheads="1"/>
          </p:cNvSpPr>
          <p:nvPr/>
        </p:nvSpPr>
        <p:spPr bwMode="auto">
          <a:xfrm>
            <a:off x="457200" y="54864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5</a:t>
            </a:r>
          </a:p>
        </p:txBody>
      </p:sp>
      <p:sp>
        <p:nvSpPr>
          <p:cNvPr id="229397" name="AutoShape 21">
            <a:hlinkClick r:id="rId7" action="ppaction://hlinkpres?slideindex=7&amp;slidetitle=P 18.4" highlightClick="1"/>
          </p:cNvPr>
          <p:cNvSpPr>
            <a:spLocks noChangeArrowheads="1"/>
          </p:cNvSpPr>
          <p:nvPr/>
        </p:nvSpPr>
        <p:spPr bwMode="auto">
          <a:xfrm>
            <a:off x="457200" y="49530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4</a:t>
            </a:r>
          </a:p>
        </p:txBody>
      </p:sp>
      <p:sp>
        <p:nvSpPr>
          <p:cNvPr id="229398" name="Text Box 22"/>
          <p:cNvSpPr txBox="1">
            <a:spLocks noChangeArrowheads="1"/>
          </p:cNvSpPr>
          <p:nvPr/>
        </p:nvSpPr>
        <p:spPr bwMode="auto">
          <a:xfrm>
            <a:off x="914400" y="3406775"/>
            <a:ext cx="2428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400"/>
              <a:t>Fournisseur non référencé</a:t>
            </a:r>
          </a:p>
        </p:txBody>
      </p:sp>
      <p:sp>
        <p:nvSpPr>
          <p:cNvPr id="229399" name="Text Box 23"/>
          <p:cNvSpPr txBox="1">
            <a:spLocks noChangeArrowheads="1"/>
          </p:cNvSpPr>
          <p:nvPr/>
        </p:nvSpPr>
        <p:spPr bwMode="auto">
          <a:xfrm>
            <a:off x="914400" y="3940175"/>
            <a:ext cx="1927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400"/>
              <a:t>Les achats d ’immos</a:t>
            </a:r>
          </a:p>
        </p:txBody>
      </p:sp>
      <p:sp>
        <p:nvSpPr>
          <p:cNvPr id="229400" name="Text Box 24"/>
          <p:cNvSpPr txBox="1">
            <a:spLocks noChangeArrowheads="1"/>
          </p:cNvSpPr>
          <p:nvPr/>
        </p:nvSpPr>
        <p:spPr bwMode="auto">
          <a:xfrm>
            <a:off x="914400" y="4473575"/>
            <a:ext cx="20447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400"/>
              <a:t>Fournitures générales</a:t>
            </a:r>
          </a:p>
        </p:txBody>
      </p:sp>
      <p:sp>
        <p:nvSpPr>
          <p:cNvPr id="229401" name="Text Box 25"/>
          <p:cNvSpPr txBox="1">
            <a:spLocks noChangeArrowheads="1"/>
          </p:cNvSpPr>
          <p:nvPr/>
        </p:nvSpPr>
        <p:spPr bwMode="auto">
          <a:xfrm>
            <a:off x="914400" y="5006975"/>
            <a:ext cx="1582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400"/>
              <a:t>Service JJ Ligny</a:t>
            </a:r>
          </a:p>
        </p:txBody>
      </p:sp>
      <p:sp>
        <p:nvSpPr>
          <p:cNvPr id="229402" name="Text Box 26"/>
          <p:cNvSpPr txBox="1">
            <a:spLocks noChangeArrowheads="1"/>
          </p:cNvSpPr>
          <p:nvPr/>
        </p:nvSpPr>
        <p:spPr bwMode="auto">
          <a:xfrm>
            <a:off x="914400" y="5540375"/>
            <a:ext cx="1897063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400"/>
              <a:t>Production pompes </a:t>
            </a:r>
          </a:p>
          <a:p>
            <a:r>
              <a:rPr lang="fr-FR" altLang="fr-FR" sz="1400"/>
              <a:t>CPP et STU</a:t>
            </a:r>
          </a:p>
        </p:txBody>
      </p:sp>
      <p:sp>
        <p:nvSpPr>
          <p:cNvPr id="229403" name="Text Box 27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9" name="Rectangle 1033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19 : </a:t>
            </a:r>
            <a:br>
              <a:rPr lang="fr-FR" altLang="fr-FR">
                <a:solidFill>
                  <a:schemeClr val="tx1"/>
                </a:solidFill>
              </a:rPr>
            </a:br>
            <a:r>
              <a:rPr lang="fr-FR" altLang="fr-FR">
                <a:solidFill>
                  <a:schemeClr val="tx1"/>
                </a:solidFill>
              </a:rPr>
              <a:t>Intégrité des données</a:t>
            </a:r>
            <a:endParaRPr lang="fr-FR" altLang="fr-FR"/>
          </a:p>
        </p:txBody>
      </p:sp>
      <p:sp>
        <p:nvSpPr>
          <p:cNvPr id="230402" name="Rectangle 1026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/>
          </a:p>
          <a:p>
            <a:pPr lvl="1"/>
            <a:endParaRPr lang="fr-FR" altLang="fr-FR"/>
          </a:p>
        </p:txBody>
      </p:sp>
      <p:sp>
        <p:nvSpPr>
          <p:cNvPr id="230403" name="AutoShape 1027"/>
          <p:cNvSpPr>
            <a:spLocks noChangeArrowheads="1"/>
          </p:cNvSpPr>
          <p:nvPr/>
        </p:nvSpPr>
        <p:spPr bwMode="auto">
          <a:xfrm>
            <a:off x="1447800" y="1828800"/>
            <a:ext cx="1800225" cy="728663"/>
          </a:xfrm>
          <a:prstGeom prst="homePlate">
            <a:avLst>
              <a:gd name="adj" fmla="val 60129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Fiabilité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des stocks</a:t>
            </a:r>
          </a:p>
        </p:txBody>
      </p:sp>
      <p:sp>
        <p:nvSpPr>
          <p:cNvPr id="230404" name="AutoShape 1028"/>
          <p:cNvSpPr>
            <a:spLocks noChangeArrowheads="1"/>
          </p:cNvSpPr>
          <p:nvPr/>
        </p:nvSpPr>
        <p:spPr bwMode="auto">
          <a:xfrm>
            <a:off x="5335588" y="2989263"/>
            <a:ext cx="1446212" cy="711200"/>
          </a:xfrm>
          <a:prstGeom prst="homePlate">
            <a:avLst>
              <a:gd name="adj" fmla="val 58924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Données 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de base</a:t>
            </a:r>
          </a:p>
        </p:txBody>
      </p:sp>
      <p:sp>
        <p:nvSpPr>
          <p:cNvPr id="230405" name="AutoShape 1029"/>
          <p:cNvSpPr>
            <a:spLocks noChangeArrowheads="1"/>
          </p:cNvSpPr>
          <p:nvPr/>
        </p:nvSpPr>
        <p:spPr bwMode="auto">
          <a:xfrm>
            <a:off x="1447800" y="2971800"/>
            <a:ext cx="1827213" cy="728663"/>
          </a:xfrm>
          <a:prstGeom prst="homePlate">
            <a:avLst>
              <a:gd name="adj" fmla="val 72663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Suivi des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prix</a:t>
            </a:r>
          </a:p>
        </p:txBody>
      </p:sp>
      <p:sp>
        <p:nvSpPr>
          <p:cNvPr id="230406" name="AutoShape 1030"/>
          <p:cNvSpPr>
            <a:spLocks noChangeArrowheads="1"/>
          </p:cNvSpPr>
          <p:nvPr/>
        </p:nvSpPr>
        <p:spPr bwMode="auto">
          <a:xfrm>
            <a:off x="5334000" y="1820863"/>
            <a:ext cx="1524000" cy="711200"/>
          </a:xfrm>
          <a:prstGeom prst="homePlate">
            <a:avLst>
              <a:gd name="adj" fmla="val 46052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Contrôle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des flux</a:t>
            </a:r>
          </a:p>
        </p:txBody>
      </p:sp>
      <p:sp>
        <p:nvSpPr>
          <p:cNvPr id="230407" name="Rectangle 1031"/>
          <p:cNvSpPr>
            <a:spLocks noChangeArrowheads="1"/>
          </p:cNvSpPr>
          <p:nvPr/>
        </p:nvSpPr>
        <p:spPr bwMode="auto">
          <a:xfrm>
            <a:off x="3810000" y="4572000"/>
            <a:ext cx="4953000" cy="15240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30408" name="Oval 1032"/>
          <p:cNvSpPr>
            <a:spLocks noChangeArrowheads="1"/>
          </p:cNvSpPr>
          <p:nvPr/>
        </p:nvSpPr>
        <p:spPr bwMode="auto">
          <a:xfrm>
            <a:off x="5819775" y="4343400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30410" name="Rectangle 1034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0411" name="AutoShape 1035"/>
          <p:cNvSpPr>
            <a:spLocks noChangeArrowheads="1"/>
          </p:cNvSpPr>
          <p:nvPr/>
        </p:nvSpPr>
        <p:spPr bwMode="auto">
          <a:xfrm>
            <a:off x="3810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0412" name="Rectangle 1036"/>
          <p:cNvSpPr>
            <a:spLocks noChangeAspect="1" noChangeArrowheads="1"/>
          </p:cNvSpPr>
          <p:nvPr/>
        </p:nvSpPr>
        <p:spPr bwMode="auto">
          <a:xfrm>
            <a:off x="3276600" y="1719263"/>
            <a:ext cx="381000" cy="381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0413" name="Rectangle 1037"/>
          <p:cNvSpPr>
            <a:spLocks noChangeAspect="1" noChangeArrowheads="1"/>
          </p:cNvSpPr>
          <p:nvPr/>
        </p:nvSpPr>
        <p:spPr bwMode="auto">
          <a:xfrm>
            <a:off x="3276600" y="2786063"/>
            <a:ext cx="381000" cy="3810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0414" name="Rectangle 1038"/>
          <p:cNvSpPr>
            <a:spLocks noChangeAspect="1" noChangeArrowheads="1"/>
          </p:cNvSpPr>
          <p:nvPr/>
        </p:nvSpPr>
        <p:spPr bwMode="auto">
          <a:xfrm>
            <a:off x="6934200" y="1719263"/>
            <a:ext cx="381000" cy="3810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0415" name="Rectangle 1039"/>
          <p:cNvSpPr>
            <a:spLocks noChangeAspect="1" noChangeArrowheads="1"/>
          </p:cNvSpPr>
          <p:nvPr/>
        </p:nvSpPr>
        <p:spPr bwMode="auto">
          <a:xfrm>
            <a:off x="6934200" y="2786063"/>
            <a:ext cx="381000" cy="3810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0416" name="AutoShape 10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0417" name="AutoShape 1041">
            <a:hlinkClick r:id="rId3" action="ppaction://hlinkpres?slideindex=9&amp;slidetitle=P 19" highlightClick="1"/>
          </p:cNvPr>
          <p:cNvSpPr>
            <a:spLocks noChangeArrowheads="1"/>
          </p:cNvSpPr>
          <p:nvPr/>
        </p:nvSpPr>
        <p:spPr bwMode="auto">
          <a:xfrm>
            <a:off x="4114800" y="2514600"/>
            <a:ext cx="457200" cy="346075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19</a:t>
            </a:r>
            <a:endParaRPr lang="fr-FR" altLang="fr-FR"/>
          </a:p>
        </p:txBody>
      </p:sp>
      <p:sp>
        <p:nvSpPr>
          <p:cNvPr id="230418" name="Text Box 1042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Rectangle 4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20 : </a:t>
            </a:r>
            <a:br>
              <a:rPr lang="fr-FR" altLang="fr-FR">
                <a:solidFill>
                  <a:schemeClr val="tx1"/>
                </a:solidFill>
              </a:rPr>
            </a:br>
            <a:r>
              <a:rPr lang="fr-FR" altLang="fr-FR">
                <a:solidFill>
                  <a:schemeClr val="tx1"/>
                </a:solidFill>
              </a:rPr>
              <a:t>Processus comptables</a:t>
            </a:r>
            <a:endParaRPr lang="fr-FR" altLang="fr-FR"/>
          </a:p>
        </p:txBody>
      </p:sp>
      <p:sp>
        <p:nvSpPr>
          <p:cNvPr id="240642" name="Rectangle 2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/>
          </a:p>
          <a:p>
            <a:pPr lvl="1"/>
            <a:endParaRPr lang="fr-FR" altLang="fr-FR"/>
          </a:p>
        </p:txBody>
      </p:sp>
      <p:sp>
        <p:nvSpPr>
          <p:cNvPr id="240643" name="AutoShape 3"/>
          <p:cNvSpPr>
            <a:spLocks noChangeArrowheads="1"/>
          </p:cNvSpPr>
          <p:nvPr/>
        </p:nvSpPr>
        <p:spPr bwMode="auto">
          <a:xfrm>
            <a:off x="457200" y="1219200"/>
            <a:ext cx="3276600" cy="533400"/>
          </a:xfrm>
          <a:prstGeom prst="homePlate">
            <a:avLst>
              <a:gd name="adj" fmla="val 97916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Saisie manuelle des écritures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 fournisseur (hors SAP)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40645" name="Rectangle 5"/>
          <p:cNvSpPr>
            <a:spLocks noChangeArrowheads="1"/>
          </p:cNvSpPr>
          <p:nvPr/>
        </p:nvSpPr>
        <p:spPr bwMode="auto">
          <a:xfrm>
            <a:off x="3657600" y="4724400"/>
            <a:ext cx="5403850" cy="18288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40646" name="Oval 6"/>
          <p:cNvSpPr>
            <a:spLocks noChangeArrowheads="1"/>
          </p:cNvSpPr>
          <p:nvPr/>
        </p:nvSpPr>
        <p:spPr bwMode="auto">
          <a:xfrm>
            <a:off x="6810375" y="4495800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40647" name="Rectangle 7"/>
          <p:cNvSpPr>
            <a:spLocks noChangeAspect="1" noChangeArrowheads="1"/>
          </p:cNvSpPr>
          <p:nvPr/>
        </p:nvSpPr>
        <p:spPr bwMode="auto">
          <a:xfrm>
            <a:off x="8305800" y="1066800"/>
            <a:ext cx="609600" cy="6096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40648" name="AutoShape 8"/>
          <p:cNvSpPr>
            <a:spLocks noChangeArrowheads="1"/>
          </p:cNvSpPr>
          <p:nvPr/>
        </p:nvSpPr>
        <p:spPr bwMode="auto">
          <a:xfrm>
            <a:off x="3810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40649" name="AutoShape 9"/>
          <p:cNvSpPr>
            <a:spLocks noChangeArrowheads="1"/>
          </p:cNvSpPr>
          <p:nvPr/>
        </p:nvSpPr>
        <p:spPr bwMode="auto">
          <a:xfrm>
            <a:off x="457200" y="1828800"/>
            <a:ext cx="3810000" cy="533400"/>
          </a:xfrm>
          <a:prstGeom prst="homePlate">
            <a:avLst>
              <a:gd name="adj" fmla="val 93552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Intégration achats frais généraux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dans SAP (contrôle facture)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40650" name="AutoShape 10"/>
          <p:cNvSpPr>
            <a:spLocks noChangeArrowheads="1"/>
          </p:cNvSpPr>
          <p:nvPr/>
        </p:nvSpPr>
        <p:spPr bwMode="auto">
          <a:xfrm>
            <a:off x="457200" y="2438400"/>
            <a:ext cx="2057400" cy="533400"/>
          </a:xfrm>
          <a:prstGeom prst="homePlate">
            <a:avLst>
              <a:gd name="adj" fmla="val 61482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Alimentation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interface ventes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40651" name="AutoShape 11"/>
          <p:cNvSpPr>
            <a:spLocks noChangeArrowheads="1"/>
          </p:cNvSpPr>
          <p:nvPr/>
        </p:nvSpPr>
        <p:spPr bwMode="auto">
          <a:xfrm>
            <a:off x="441325" y="3052763"/>
            <a:ext cx="2057400" cy="533400"/>
          </a:xfrm>
          <a:prstGeom prst="homePlate">
            <a:avLst>
              <a:gd name="adj" fmla="val 61482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Alimentation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interface payes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40652" name="AutoShape 12"/>
          <p:cNvSpPr>
            <a:spLocks noChangeArrowheads="1"/>
          </p:cNvSpPr>
          <p:nvPr/>
        </p:nvSpPr>
        <p:spPr bwMode="auto">
          <a:xfrm>
            <a:off x="457200" y="3657600"/>
            <a:ext cx="1752600" cy="381000"/>
          </a:xfrm>
          <a:prstGeom prst="homePlate">
            <a:avLst>
              <a:gd name="adj" fmla="val 73323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Encaissements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40653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0654" name="AutoShape 14"/>
          <p:cNvSpPr>
            <a:spLocks noChangeArrowheads="1"/>
          </p:cNvSpPr>
          <p:nvPr/>
        </p:nvSpPr>
        <p:spPr bwMode="auto">
          <a:xfrm>
            <a:off x="6934200" y="1219200"/>
            <a:ext cx="1676400" cy="2819400"/>
          </a:xfrm>
          <a:prstGeom prst="homePlate">
            <a:avLst>
              <a:gd name="adj" fmla="val 3980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Sortie</a:t>
            </a:r>
          </a:p>
          <a:p>
            <a:pPr algn="ctr"/>
            <a:r>
              <a:rPr lang="fr-FR" altLang="fr-FR" sz="1600">
                <a:solidFill>
                  <a:srgbClr val="000000"/>
                </a:solidFill>
              </a:rPr>
              <a:t>des </a:t>
            </a:r>
          </a:p>
          <a:p>
            <a:pPr algn="ctr"/>
            <a:r>
              <a:rPr lang="fr-FR" altLang="fr-FR" sz="1600">
                <a:solidFill>
                  <a:srgbClr val="000000"/>
                </a:solidFill>
              </a:rPr>
              <a:t>comptes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40655" name="Rectangle 15"/>
          <p:cNvSpPr>
            <a:spLocks noChangeArrowheads="1"/>
          </p:cNvSpPr>
          <p:nvPr/>
        </p:nvSpPr>
        <p:spPr bwMode="auto">
          <a:xfrm>
            <a:off x="8305800" y="1066800"/>
            <a:ext cx="609600" cy="609600"/>
          </a:xfrm>
          <a:prstGeom prst="rect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40656" name="AutoShape 16"/>
          <p:cNvSpPr>
            <a:spLocks noChangeArrowheads="1"/>
          </p:cNvSpPr>
          <p:nvPr/>
        </p:nvSpPr>
        <p:spPr bwMode="auto">
          <a:xfrm>
            <a:off x="5029200" y="1219200"/>
            <a:ext cx="1676400" cy="2362200"/>
          </a:xfrm>
          <a:prstGeom prst="homePlate">
            <a:avLst>
              <a:gd name="adj" fmla="val 3980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Règlements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40657" name="AutoShape 17"/>
          <p:cNvSpPr>
            <a:spLocks noChangeArrowheads="1"/>
          </p:cNvSpPr>
          <p:nvPr/>
        </p:nvSpPr>
        <p:spPr bwMode="auto">
          <a:xfrm>
            <a:off x="5029200" y="3657600"/>
            <a:ext cx="1752600" cy="381000"/>
          </a:xfrm>
          <a:prstGeom prst="homePlate">
            <a:avLst>
              <a:gd name="adj" fmla="val 73323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Contrôle crédit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40658" name="Line 18"/>
          <p:cNvSpPr>
            <a:spLocks noChangeShapeType="1"/>
          </p:cNvSpPr>
          <p:nvPr/>
        </p:nvSpPr>
        <p:spPr bwMode="auto">
          <a:xfrm flipV="1">
            <a:off x="4294188" y="2092325"/>
            <a:ext cx="730250" cy="1111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0659" name="Line 19"/>
          <p:cNvSpPr>
            <a:spLocks noChangeShapeType="1"/>
          </p:cNvSpPr>
          <p:nvPr/>
        </p:nvSpPr>
        <p:spPr bwMode="auto">
          <a:xfrm>
            <a:off x="3506788" y="1479550"/>
            <a:ext cx="1509712" cy="142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0660" name="Line 20"/>
          <p:cNvSpPr>
            <a:spLocks noChangeShapeType="1"/>
          </p:cNvSpPr>
          <p:nvPr/>
        </p:nvSpPr>
        <p:spPr bwMode="auto">
          <a:xfrm>
            <a:off x="2506663" y="2714625"/>
            <a:ext cx="998537" cy="15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0661" name="Line 21"/>
          <p:cNvSpPr>
            <a:spLocks noChangeShapeType="1"/>
          </p:cNvSpPr>
          <p:nvPr/>
        </p:nvSpPr>
        <p:spPr bwMode="auto">
          <a:xfrm flipV="1">
            <a:off x="2514600" y="3300413"/>
            <a:ext cx="2541588" cy="111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0662" name="Line 22"/>
          <p:cNvSpPr>
            <a:spLocks noChangeShapeType="1"/>
          </p:cNvSpPr>
          <p:nvPr/>
        </p:nvSpPr>
        <p:spPr bwMode="auto">
          <a:xfrm>
            <a:off x="2057400" y="3962400"/>
            <a:ext cx="2955925" cy="793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0663" name="AutoShape 23">
            <a:hlinkClick r:id="rId3" action="ppaction://hlinkpres?slideindex=10&amp;slidetitle=P 20.1.a" highlightClick="1"/>
          </p:cNvPr>
          <p:cNvSpPr>
            <a:spLocks noChangeArrowheads="1"/>
          </p:cNvSpPr>
          <p:nvPr/>
        </p:nvSpPr>
        <p:spPr bwMode="auto">
          <a:xfrm>
            <a:off x="3429000" y="1295400"/>
            <a:ext cx="5334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1a</a:t>
            </a:r>
          </a:p>
        </p:txBody>
      </p:sp>
      <p:sp>
        <p:nvSpPr>
          <p:cNvPr id="240664" name="AutoShape 24">
            <a:hlinkClick r:id="rId4" action="ppaction://hlinkpres?slideindex=12&amp;slidetitle=P 20.2" highlightClick="1"/>
          </p:cNvPr>
          <p:cNvSpPr>
            <a:spLocks noChangeArrowheads="1"/>
          </p:cNvSpPr>
          <p:nvPr/>
        </p:nvSpPr>
        <p:spPr bwMode="auto">
          <a:xfrm>
            <a:off x="4114800" y="19050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</a:t>
            </a:r>
          </a:p>
        </p:txBody>
      </p:sp>
      <p:sp>
        <p:nvSpPr>
          <p:cNvPr id="240665" name="AutoShape 25">
            <a:hlinkClick r:id="rId5" action="ppaction://hlinkpres?slideindex=13&amp;slidetitle=P 20.3.a" highlightClick="1"/>
          </p:cNvPr>
          <p:cNvSpPr>
            <a:spLocks noChangeArrowheads="1"/>
          </p:cNvSpPr>
          <p:nvPr/>
        </p:nvSpPr>
        <p:spPr bwMode="auto">
          <a:xfrm>
            <a:off x="2730500" y="2355850"/>
            <a:ext cx="544513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3a</a:t>
            </a:r>
          </a:p>
        </p:txBody>
      </p:sp>
      <p:sp>
        <p:nvSpPr>
          <p:cNvPr id="240666" name="AutoShape 26">
            <a:hlinkClick r:id="rId6" action="ppaction://hlinkpres?slideindex=15&amp;slidetitle=P 20.4" highlightClick="1"/>
          </p:cNvPr>
          <p:cNvSpPr>
            <a:spLocks noChangeArrowheads="1"/>
          </p:cNvSpPr>
          <p:nvPr/>
        </p:nvSpPr>
        <p:spPr bwMode="auto">
          <a:xfrm>
            <a:off x="2422525" y="3141663"/>
            <a:ext cx="374650" cy="414337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4</a:t>
            </a:r>
          </a:p>
        </p:txBody>
      </p:sp>
      <p:sp>
        <p:nvSpPr>
          <p:cNvPr id="240668" name="AutoShape 28">
            <a:hlinkClick r:id="rId7" action="ppaction://hlinkpres?slideindex=16&amp;slidetitle=P 20.5" highlightClick="1"/>
          </p:cNvPr>
          <p:cNvSpPr>
            <a:spLocks noChangeArrowheads="1"/>
          </p:cNvSpPr>
          <p:nvPr/>
        </p:nvSpPr>
        <p:spPr bwMode="auto">
          <a:xfrm>
            <a:off x="5486400" y="26670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5</a:t>
            </a:r>
          </a:p>
        </p:txBody>
      </p:sp>
      <p:sp>
        <p:nvSpPr>
          <p:cNvPr id="240669" name="AutoShape 29">
            <a:hlinkClick r:id="rId8" action="ppaction://hlinkpres?slideindex=18&amp;slidetitle=P 20.7" highlightClick="1"/>
          </p:cNvPr>
          <p:cNvSpPr>
            <a:spLocks noChangeArrowheads="1"/>
          </p:cNvSpPr>
          <p:nvPr/>
        </p:nvSpPr>
        <p:spPr bwMode="auto">
          <a:xfrm>
            <a:off x="7391400" y="32004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7</a:t>
            </a:r>
          </a:p>
        </p:txBody>
      </p:sp>
      <p:sp>
        <p:nvSpPr>
          <p:cNvPr id="240670" name="AutoShape 30">
            <a:hlinkClick r:id="rId9" action="ppaction://hlinkpres?slideindex=19&amp;slidetitle=P 20.8.a" highlightClick="1"/>
          </p:cNvPr>
          <p:cNvSpPr>
            <a:spLocks noChangeArrowheads="1"/>
          </p:cNvSpPr>
          <p:nvPr/>
        </p:nvSpPr>
        <p:spPr bwMode="auto">
          <a:xfrm>
            <a:off x="6705600" y="3429000"/>
            <a:ext cx="5334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8a</a:t>
            </a:r>
          </a:p>
        </p:txBody>
      </p:sp>
      <p:sp>
        <p:nvSpPr>
          <p:cNvPr id="240671" name="AutoShape 31"/>
          <p:cNvSpPr>
            <a:spLocks noChangeArrowheads="1"/>
          </p:cNvSpPr>
          <p:nvPr/>
        </p:nvSpPr>
        <p:spPr bwMode="auto">
          <a:xfrm>
            <a:off x="3505200" y="2438400"/>
            <a:ext cx="1066800" cy="533400"/>
          </a:xfrm>
          <a:prstGeom prst="homePlate">
            <a:avLst>
              <a:gd name="adj" fmla="val 31880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Relance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client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40672" name="Line 32"/>
          <p:cNvSpPr>
            <a:spLocks noChangeShapeType="1"/>
          </p:cNvSpPr>
          <p:nvPr/>
        </p:nvSpPr>
        <p:spPr bwMode="auto">
          <a:xfrm>
            <a:off x="4422775" y="2714625"/>
            <a:ext cx="654050" cy="47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0673" name="AutoShape 33">
            <a:hlinkClick r:id="rId10" action="ppaction://hlinkpres?slideindex=21&amp;slidetitle=P 20.9" highlightClick="1"/>
          </p:cNvPr>
          <p:cNvSpPr>
            <a:spLocks noChangeArrowheads="1"/>
          </p:cNvSpPr>
          <p:nvPr/>
        </p:nvSpPr>
        <p:spPr bwMode="auto">
          <a:xfrm>
            <a:off x="4495800" y="25146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9</a:t>
            </a:r>
          </a:p>
        </p:txBody>
      </p:sp>
      <p:sp>
        <p:nvSpPr>
          <p:cNvPr id="240674" name="AutoShape 34">
            <a:hlinkClick r:id="rId11" action="ppaction://hlinkpres?slideindex=11&amp;slidetitle=P 20.1.b" highlightClick="1"/>
          </p:cNvPr>
          <p:cNvSpPr>
            <a:spLocks noChangeArrowheads="1"/>
          </p:cNvSpPr>
          <p:nvPr/>
        </p:nvSpPr>
        <p:spPr bwMode="auto">
          <a:xfrm>
            <a:off x="4038600" y="1295400"/>
            <a:ext cx="5334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1b</a:t>
            </a:r>
          </a:p>
        </p:txBody>
      </p:sp>
      <p:sp>
        <p:nvSpPr>
          <p:cNvPr id="240675" name="AutoShape 35">
            <a:hlinkClick r:id="rId12" action="ppaction://hlinkpres?slideindex=14&amp;slidetitle=P 20.3.b" highlightClick="1"/>
          </p:cNvPr>
          <p:cNvSpPr>
            <a:spLocks noChangeArrowheads="1"/>
          </p:cNvSpPr>
          <p:nvPr/>
        </p:nvSpPr>
        <p:spPr bwMode="auto">
          <a:xfrm>
            <a:off x="2730500" y="2760663"/>
            <a:ext cx="544513" cy="417512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3b</a:t>
            </a:r>
          </a:p>
        </p:txBody>
      </p:sp>
      <p:sp>
        <p:nvSpPr>
          <p:cNvPr id="240676" name="AutoShape 36">
            <a:hlinkClick r:id="rId13" action="ppaction://hlinkpres?slideindex=20&amp;slidetitle=P 20.8.b" highlightClick="1"/>
          </p:cNvPr>
          <p:cNvSpPr>
            <a:spLocks noChangeArrowheads="1"/>
          </p:cNvSpPr>
          <p:nvPr/>
        </p:nvSpPr>
        <p:spPr bwMode="auto">
          <a:xfrm>
            <a:off x="6705600" y="3886200"/>
            <a:ext cx="5334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8b</a:t>
            </a:r>
          </a:p>
        </p:txBody>
      </p:sp>
      <p:cxnSp>
        <p:nvCxnSpPr>
          <p:cNvPr id="240679" name="AutoShape 39"/>
          <p:cNvCxnSpPr>
            <a:cxnSpLocks noChangeShapeType="1"/>
          </p:cNvCxnSpPr>
          <p:nvPr/>
        </p:nvCxnSpPr>
        <p:spPr bwMode="auto">
          <a:xfrm rot="10800000" flipH="1" flipV="1">
            <a:off x="457200" y="2819400"/>
            <a:ext cx="1588" cy="1143000"/>
          </a:xfrm>
          <a:prstGeom prst="bentConnector3">
            <a:avLst>
              <a:gd name="adj1" fmla="val -14800005"/>
            </a:avLst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0680" name="AutoShape 40"/>
          <p:cNvCxnSpPr>
            <a:cxnSpLocks noChangeShapeType="1"/>
            <a:stCxn id="240652" idx="3"/>
            <a:endCxn id="240671" idx="2"/>
          </p:cNvCxnSpPr>
          <p:nvPr/>
        </p:nvCxnSpPr>
        <p:spPr bwMode="auto">
          <a:xfrm flipV="1">
            <a:off x="2222500" y="2984500"/>
            <a:ext cx="1730375" cy="863600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0667" name="AutoShape 27">
            <a:hlinkClick r:id="rId14" action="ppaction://hlinkpres?slideindex=17&amp;slidetitle=P 20.6" highlightClick="1"/>
          </p:cNvPr>
          <p:cNvSpPr>
            <a:spLocks noChangeArrowheads="1"/>
          </p:cNvSpPr>
          <p:nvPr/>
        </p:nvSpPr>
        <p:spPr bwMode="auto">
          <a:xfrm>
            <a:off x="2209800" y="36576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6</a:t>
            </a:r>
          </a:p>
        </p:txBody>
      </p:sp>
      <p:cxnSp>
        <p:nvCxnSpPr>
          <p:cNvPr id="240683" name="AutoShape 43"/>
          <p:cNvCxnSpPr>
            <a:cxnSpLocks noChangeShapeType="1"/>
            <a:stCxn id="240657" idx="1"/>
          </p:cNvCxnSpPr>
          <p:nvPr/>
        </p:nvCxnSpPr>
        <p:spPr bwMode="auto">
          <a:xfrm rot="10800000">
            <a:off x="4038600" y="2971800"/>
            <a:ext cx="977900" cy="876300"/>
          </a:xfrm>
          <a:prstGeom prst="bentConnector3">
            <a:avLst>
              <a:gd name="adj1" fmla="val 10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0684" name="AutoShape 44"/>
          <p:cNvCxnSpPr>
            <a:cxnSpLocks noChangeShapeType="1"/>
            <a:stCxn id="240657" idx="2"/>
          </p:cNvCxnSpPr>
          <p:nvPr/>
        </p:nvCxnSpPr>
        <p:spPr bwMode="auto">
          <a:xfrm rot="16200000" flipV="1">
            <a:off x="2381250" y="666750"/>
            <a:ext cx="1460500" cy="5308600"/>
          </a:xfrm>
          <a:prstGeom prst="bentConnector4">
            <a:avLst>
              <a:gd name="adj1" fmla="val -14782"/>
              <a:gd name="adj2" fmla="val 106579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0685" name="Text Box 45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72" name="Line 24"/>
          <p:cNvSpPr>
            <a:spLocks noChangeShapeType="1"/>
          </p:cNvSpPr>
          <p:nvPr/>
        </p:nvSpPr>
        <p:spPr bwMode="auto">
          <a:xfrm flipV="1">
            <a:off x="3657600" y="28194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2452" name="Rectangle 4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21 : Échantillons</a:t>
            </a:r>
            <a:endParaRPr lang="fr-FR" altLang="fr-FR"/>
          </a:p>
        </p:txBody>
      </p:sp>
      <p:sp>
        <p:nvSpPr>
          <p:cNvPr id="232450" name="Rectangle 2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/>
          </a:p>
          <a:p>
            <a:pPr lvl="1"/>
            <a:endParaRPr lang="fr-FR" altLang="fr-FR"/>
          </a:p>
        </p:txBody>
      </p:sp>
      <p:sp>
        <p:nvSpPr>
          <p:cNvPr id="232451" name="AutoShape 3"/>
          <p:cNvSpPr>
            <a:spLocks noChangeArrowheads="1"/>
          </p:cNvSpPr>
          <p:nvPr/>
        </p:nvSpPr>
        <p:spPr bwMode="auto">
          <a:xfrm>
            <a:off x="2209800" y="2286000"/>
            <a:ext cx="1524000" cy="1066800"/>
          </a:xfrm>
          <a:prstGeom prst="homePlate">
            <a:avLst>
              <a:gd name="adj" fmla="val 3451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Traitement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commande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échantillon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32453" name="Rectangle 5"/>
          <p:cNvSpPr>
            <a:spLocks noChangeArrowheads="1"/>
          </p:cNvSpPr>
          <p:nvPr/>
        </p:nvSpPr>
        <p:spPr bwMode="auto">
          <a:xfrm>
            <a:off x="2819400" y="4876800"/>
            <a:ext cx="5943600" cy="14478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32454" name="Oval 6"/>
          <p:cNvSpPr>
            <a:spLocks noChangeArrowheads="1"/>
          </p:cNvSpPr>
          <p:nvPr/>
        </p:nvSpPr>
        <p:spPr bwMode="auto">
          <a:xfrm>
            <a:off x="6248400" y="4724400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32455" name="Rectangle 7"/>
          <p:cNvSpPr>
            <a:spLocks noChangeAspect="1" noChangeArrowheads="1"/>
          </p:cNvSpPr>
          <p:nvPr/>
        </p:nvSpPr>
        <p:spPr bwMode="auto">
          <a:xfrm>
            <a:off x="8458200" y="914400"/>
            <a:ext cx="609600" cy="609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2456" name="AutoShape 8"/>
          <p:cNvSpPr>
            <a:spLocks noChangeArrowheads="1"/>
          </p:cNvSpPr>
          <p:nvPr/>
        </p:nvSpPr>
        <p:spPr bwMode="auto">
          <a:xfrm>
            <a:off x="3810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2457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2458" name="AutoShape 10"/>
          <p:cNvSpPr>
            <a:spLocks noChangeArrowheads="1"/>
          </p:cNvSpPr>
          <p:nvPr/>
        </p:nvSpPr>
        <p:spPr bwMode="auto">
          <a:xfrm>
            <a:off x="76200" y="2209800"/>
            <a:ext cx="1981200" cy="12001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Commande échantillon</a:t>
            </a:r>
          </a:p>
        </p:txBody>
      </p:sp>
      <p:sp>
        <p:nvSpPr>
          <p:cNvPr id="232459" name="AutoShape 11"/>
          <p:cNvSpPr>
            <a:spLocks noChangeArrowheads="1"/>
          </p:cNvSpPr>
          <p:nvPr/>
        </p:nvSpPr>
        <p:spPr bwMode="auto">
          <a:xfrm>
            <a:off x="4191000" y="2336800"/>
            <a:ext cx="1752600" cy="863600"/>
          </a:xfrm>
          <a:prstGeom prst="homePlate">
            <a:avLst>
              <a:gd name="adj" fmla="val 49035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Production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sur moyens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industriels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32460" name="AutoShape 12"/>
          <p:cNvSpPr>
            <a:spLocks noChangeArrowheads="1"/>
          </p:cNvSpPr>
          <p:nvPr/>
        </p:nvSpPr>
        <p:spPr bwMode="auto">
          <a:xfrm>
            <a:off x="4191000" y="3403600"/>
            <a:ext cx="1752600" cy="863600"/>
          </a:xfrm>
          <a:prstGeom prst="homePlate">
            <a:avLst>
              <a:gd name="adj" fmla="val 49035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Production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hors moyens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industriels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32461" name="AutoShape 13"/>
          <p:cNvSpPr>
            <a:spLocks noChangeArrowheads="1"/>
          </p:cNvSpPr>
          <p:nvPr/>
        </p:nvSpPr>
        <p:spPr bwMode="auto">
          <a:xfrm>
            <a:off x="6248400" y="1295400"/>
            <a:ext cx="1143000" cy="3124200"/>
          </a:xfrm>
          <a:prstGeom prst="homePlate">
            <a:avLst>
              <a:gd name="adj" fmla="val 24162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Stockage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32462" name="AutoShape 14"/>
          <p:cNvSpPr>
            <a:spLocks noChangeArrowheads="1"/>
          </p:cNvSpPr>
          <p:nvPr/>
        </p:nvSpPr>
        <p:spPr bwMode="auto">
          <a:xfrm>
            <a:off x="7467600" y="1295400"/>
            <a:ext cx="1219200" cy="3124200"/>
          </a:xfrm>
          <a:prstGeom prst="homePlate">
            <a:avLst>
              <a:gd name="adj" fmla="val 24162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Expédition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32463" name="AutoShape 15">
            <a:hlinkClick r:id="rId3" action="ppaction://hlinkpres?slideindex=22&amp;slidetitle=P 21.1" highlightClick="1"/>
          </p:cNvPr>
          <p:cNvSpPr>
            <a:spLocks noChangeArrowheads="1"/>
          </p:cNvSpPr>
          <p:nvPr/>
        </p:nvSpPr>
        <p:spPr bwMode="auto">
          <a:xfrm>
            <a:off x="3511550" y="25908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</a:t>
            </a:r>
          </a:p>
        </p:txBody>
      </p:sp>
      <p:sp>
        <p:nvSpPr>
          <p:cNvPr id="232464" name="AutoShape 16">
            <a:hlinkClick r:id="rId4" action="ppaction://hlinkpres?slideindex=23&amp;slidetitle=P 21.2" highlightClick="1"/>
          </p:cNvPr>
          <p:cNvSpPr>
            <a:spLocks noChangeArrowheads="1"/>
          </p:cNvSpPr>
          <p:nvPr/>
        </p:nvSpPr>
        <p:spPr bwMode="auto">
          <a:xfrm>
            <a:off x="5791200" y="2516188"/>
            <a:ext cx="381000" cy="414337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</a:t>
            </a:r>
          </a:p>
        </p:txBody>
      </p:sp>
      <p:sp>
        <p:nvSpPr>
          <p:cNvPr id="232465" name="AutoShape 17">
            <a:hlinkClick r:id="rId5" action="ppaction://hlinkpres?slideindex=24&amp;slidetitle=P 21.3" highlightClick="1"/>
          </p:cNvPr>
          <p:cNvSpPr>
            <a:spLocks noChangeArrowheads="1"/>
          </p:cNvSpPr>
          <p:nvPr/>
        </p:nvSpPr>
        <p:spPr bwMode="auto">
          <a:xfrm>
            <a:off x="7772400" y="14478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3</a:t>
            </a:r>
          </a:p>
        </p:txBody>
      </p:sp>
      <p:sp>
        <p:nvSpPr>
          <p:cNvPr id="232466" name="AutoShape 18">
            <a:hlinkClick r:id="rId6" action="ppaction://hlinkpres?slideindex=25&amp;slidetitle=P 21.4" highlightClick="1"/>
          </p:cNvPr>
          <p:cNvSpPr>
            <a:spLocks noChangeArrowheads="1"/>
          </p:cNvSpPr>
          <p:nvPr/>
        </p:nvSpPr>
        <p:spPr bwMode="auto">
          <a:xfrm>
            <a:off x="5791200" y="35814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4</a:t>
            </a:r>
          </a:p>
        </p:txBody>
      </p:sp>
      <p:sp>
        <p:nvSpPr>
          <p:cNvPr id="232467" name="Line 19"/>
          <p:cNvSpPr>
            <a:spLocks noChangeShapeType="1"/>
          </p:cNvSpPr>
          <p:nvPr/>
        </p:nvSpPr>
        <p:spPr bwMode="auto">
          <a:xfrm flipV="1">
            <a:off x="3429000" y="1828800"/>
            <a:ext cx="762000" cy="609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2468" name="Line 20"/>
          <p:cNvSpPr>
            <a:spLocks noChangeShapeType="1"/>
          </p:cNvSpPr>
          <p:nvPr/>
        </p:nvSpPr>
        <p:spPr bwMode="auto">
          <a:xfrm>
            <a:off x="3505200" y="3124200"/>
            <a:ext cx="685800" cy="76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2470" name="Text Box 22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19/09/01</a:t>
            </a:r>
          </a:p>
        </p:txBody>
      </p:sp>
      <p:sp>
        <p:nvSpPr>
          <p:cNvPr id="232471" name="AutoShape 23"/>
          <p:cNvSpPr>
            <a:spLocks noChangeArrowheads="1"/>
          </p:cNvSpPr>
          <p:nvPr/>
        </p:nvSpPr>
        <p:spPr bwMode="auto">
          <a:xfrm>
            <a:off x="4191000" y="1498600"/>
            <a:ext cx="1752600" cy="635000"/>
          </a:xfrm>
          <a:prstGeom prst="homePlate">
            <a:avLst>
              <a:gd name="adj" fmla="val 6668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Appros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externes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32469" name="AutoShape 21">
            <a:hlinkClick r:id="rId7" action="ppaction://hlinkpres?slideindex=26&amp;slidetitle=P 21.5" highlightClick="1"/>
          </p:cNvPr>
          <p:cNvSpPr>
            <a:spLocks noChangeArrowheads="1"/>
          </p:cNvSpPr>
          <p:nvPr/>
        </p:nvSpPr>
        <p:spPr bwMode="auto">
          <a:xfrm>
            <a:off x="5791200" y="16002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5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348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6" name="Rectangle 4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22 : Gestion des tarifs</a:t>
            </a:r>
            <a:endParaRPr lang="fr-FR" altLang="fr-FR"/>
          </a:p>
        </p:txBody>
      </p:sp>
      <p:sp>
        <p:nvSpPr>
          <p:cNvPr id="233474" name="Rectangle 2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/>
          </a:p>
          <a:p>
            <a:pPr lvl="1"/>
            <a:endParaRPr lang="fr-FR" altLang="fr-FR"/>
          </a:p>
        </p:txBody>
      </p:sp>
      <p:sp>
        <p:nvSpPr>
          <p:cNvPr id="233475" name="AutoShape 3"/>
          <p:cNvSpPr>
            <a:spLocks noChangeArrowheads="1"/>
          </p:cNvSpPr>
          <p:nvPr/>
        </p:nvSpPr>
        <p:spPr bwMode="auto">
          <a:xfrm>
            <a:off x="1981200" y="1295400"/>
            <a:ext cx="2133600" cy="609600"/>
          </a:xfrm>
          <a:prstGeom prst="homePlate">
            <a:avLst>
              <a:gd name="adj" fmla="val 84567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Mise à jour tarifs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33477" name="Rectangle 5"/>
          <p:cNvSpPr>
            <a:spLocks noChangeArrowheads="1"/>
          </p:cNvSpPr>
          <p:nvPr/>
        </p:nvSpPr>
        <p:spPr bwMode="auto">
          <a:xfrm>
            <a:off x="3048000" y="4419600"/>
            <a:ext cx="5715000" cy="15240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33478" name="Oval 6"/>
          <p:cNvSpPr>
            <a:spLocks noChangeArrowheads="1"/>
          </p:cNvSpPr>
          <p:nvPr/>
        </p:nvSpPr>
        <p:spPr bwMode="auto">
          <a:xfrm>
            <a:off x="5895975" y="4244975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33479" name="AutoShape 7"/>
          <p:cNvSpPr>
            <a:spLocks noChangeArrowheads="1"/>
          </p:cNvSpPr>
          <p:nvPr/>
        </p:nvSpPr>
        <p:spPr bwMode="auto">
          <a:xfrm>
            <a:off x="4572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3480" name="Rectangle 8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3481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3483" name="AutoShape 11"/>
          <p:cNvSpPr>
            <a:spLocks noChangeArrowheads="1"/>
          </p:cNvSpPr>
          <p:nvPr/>
        </p:nvSpPr>
        <p:spPr bwMode="auto">
          <a:xfrm>
            <a:off x="1981200" y="2057400"/>
            <a:ext cx="2133600" cy="685800"/>
          </a:xfrm>
          <a:prstGeom prst="homePlate">
            <a:avLst>
              <a:gd name="adj" fmla="val 7517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Changement de </a:t>
            </a:r>
          </a:p>
          <a:p>
            <a:pPr algn="ctr"/>
            <a:r>
              <a:rPr lang="fr-FR" altLang="fr-FR" sz="1600">
                <a:solidFill>
                  <a:srgbClr val="000000"/>
                </a:solidFill>
              </a:rPr>
              <a:t>devise filiale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33484" name="AutoShape 12"/>
          <p:cNvSpPr>
            <a:spLocks noChangeArrowheads="1"/>
          </p:cNvSpPr>
          <p:nvPr/>
        </p:nvSpPr>
        <p:spPr bwMode="auto">
          <a:xfrm>
            <a:off x="1981200" y="2895600"/>
            <a:ext cx="2133600" cy="685800"/>
          </a:xfrm>
          <a:prstGeom prst="homePlate">
            <a:avLst>
              <a:gd name="adj" fmla="val 75171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Changement de </a:t>
            </a:r>
          </a:p>
          <a:p>
            <a:pPr algn="ctr"/>
            <a:r>
              <a:rPr lang="fr-FR" altLang="fr-FR" sz="1600">
                <a:solidFill>
                  <a:srgbClr val="000000"/>
                </a:solidFill>
              </a:rPr>
              <a:t>devise client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33485" name="AutoShape 13">
            <a:hlinkClick r:id="rId3" action="ppaction://hlinkpres?slideindex=28&amp;slidetitle=P 22.2" highlightClick="1"/>
          </p:cNvPr>
          <p:cNvSpPr>
            <a:spLocks noChangeArrowheads="1"/>
          </p:cNvSpPr>
          <p:nvPr/>
        </p:nvSpPr>
        <p:spPr bwMode="auto">
          <a:xfrm>
            <a:off x="4114800" y="22098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</a:t>
            </a:r>
          </a:p>
        </p:txBody>
      </p:sp>
      <p:sp>
        <p:nvSpPr>
          <p:cNvPr id="233486" name="AutoShape 14">
            <a:hlinkClick r:id="rId4" action="ppaction://hlinkpres?slideindex=29&amp;slidetitle=P 22.3" highlightClick="1"/>
          </p:cNvPr>
          <p:cNvSpPr>
            <a:spLocks noChangeArrowheads="1"/>
          </p:cNvSpPr>
          <p:nvPr/>
        </p:nvSpPr>
        <p:spPr bwMode="auto">
          <a:xfrm>
            <a:off x="4114800" y="30480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3</a:t>
            </a:r>
          </a:p>
        </p:txBody>
      </p:sp>
      <p:sp>
        <p:nvSpPr>
          <p:cNvPr id="233487" name="AutoShape 15">
            <a:hlinkClick r:id="rId5" action="ppaction://hlinkpres?slideindex=27&amp;slidetitle=P 22.1" highlightClick="1"/>
          </p:cNvPr>
          <p:cNvSpPr>
            <a:spLocks noChangeArrowheads="1"/>
          </p:cNvSpPr>
          <p:nvPr/>
        </p:nvSpPr>
        <p:spPr bwMode="auto">
          <a:xfrm>
            <a:off x="4114800" y="1371600"/>
            <a:ext cx="374650" cy="414338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</a:t>
            </a:r>
          </a:p>
        </p:txBody>
      </p:sp>
      <p:sp>
        <p:nvSpPr>
          <p:cNvPr id="233488" name="Rectangle 16"/>
          <p:cNvSpPr>
            <a:spLocks noChangeArrowheads="1"/>
          </p:cNvSpPr>
          <p:nvPr/>
        </p:nvSpPr>
        <p:spPr bwMode="auto">
          <a:xfrm>
            <a:off x="5410200" y="1295400"/>
            <a:ext cx="1295400" cy="2286000"/>
          </a:xfrm>
          <a:prstGeom prst="rect">
            <a:avLst/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Mise </a:t>
            </a:r>
          </a:p>
          <a:p>
            <a:pPr algn="ctr"/>
            <a:r>
              <a:rPr lang="fr-FR" altLang="fr-FR" sz="1600">
                <a:solidFill>
                  <a:srgbClr val="000000"/>
                </a:solidFill>
              </a:rPr>
              <a:t>à jour </a:t>
            </a:r>
          </a:p>
          <a:p>
            <a:pPr algn="ctr"/>
            <a:r>
              <a:rPr lang="fr-FR" altLang="fr-FR" sz="1600">
                <a:solidFill>
                  <a:srgbClr val="000000"/>
                </a:solidFill>
              </a:rPr>
              <a:t>commandes</a:t>
            </a:r>
          </a:p>
        </p:txBody>
      </p:sp>
      <p:sp>
        <p:nvSpPr>
          <p:cNvPr id="233489" name="Text Box 17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500" name="Rectangle 4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23 : </a:t>
            </a:r>
            <a:br>
              <a:rPr lang="fr-FR" altLang="fr-FR">
                <a:solidFill>
                  <a:schemeClr val="tx1"/>
                </a:solidFill>
              </a:rPr>
            </a:br>
            <a:r>
              <a:rPr lang="fr-FR" altLang="fr-FR">
                <a:solidFill>
                  <a:schemeClr val="tx1"/>
                </a:solidFill>
              </a:rPr>
              <a:t>Budget et prévisions financières</a:t>
            </a:r>
            <a:endParaRPr lang="fr-FR" altLang="fr-FR"/>
          </a:p>
        </p:txBody>
      </p:sp>
      <p:sp>
        <p:nvSpPr>
          <p:cNvPr id="234498" name="Rectangle 2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/>
          </a:p>
          <a:p>
            <a:pPr lvl="1"/>
            <a:endParaRPr lang="fr-FR" altLang="fr-FR"/>
          </a:p>
        </p:txBody>
      </p:sp>
      <p:sp>
        <p:nvSpPr>
          <p:cNvPr id="234499" name="AutoShape 3"/>
          <p:cNvSpPr>
            <a:spLocks noChangeArrowheads="1"/>
          </p:cNvSpPr>
          <p:nvPr/>
        </p:nvSpPr>
        <p:spPr bwMode="auto">
          <a:xfrm>
            <a:off x="2590800" y="3124200"/>
            <a:ext cx="1798638" cy="711200"/>
          </a:xfrm>
          <a:prstGeom prst="homePlate">
            <a:avLst>
              <a:gd name="adj" fmla="val 61106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Budget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34501" name="Rectangle 5"/>
          <p:cNvSpPr>
            <a:spLocks noChangeArrowheads="1"/>
          </p:cNvSpPr>
          <p:nvPr/>
        </p:nvSpPr>
        <p:spPr bwMode="auto">
          <a:xfrm>
            <a:off x="2667000" y="4419600"/>
            <a:ext cx="6096000" cy="16002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34502" name="Oval 6"/>
          <p:cNvSpPr>
            <a:spLocks noChangeArrowheads="1"/>
          </p:cNvSpPr>
          <p:nvPr/>
        </p:nvSpPr>
        <p:spPr bwMode="auto">
          <a:xfrm>
            <a:off x="5895975" y="4244975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34503" name="AutoShape 7"/>
          <p:cNvSpPr>
            <a:spLocks noChangeArrowheads="1"/>
          </p:cNvSpPr>
          <p:nvPr/>
        </p:nvSpPr>
        <p:spPr bwMode="auto">
          <a:xfrm>
            <a:off x="3810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4504" name="Rectangle 8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4505" name="AutoShape 9"/>
          <p:cNvSpPr>
            <a:spLocks noChangeArrowheads="1"/>
          </p:cNvSpPr>
          <p:nvPr/>
        </p:nvSpPr>
        <p:spPr bwMode="auto">
          <a:xfrm>
            <a:off x="2590800" y="2133600"/>
            <a:ext cx="1798638" cy="711200"/>
          </a:xfrm>
          <a:prstGeom prst="homePlate">
            <a:avLst>
              <a:gd name="adj" fmla="val 61106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Prévisions</a:t>
            </a:r>
          </a:p>
          <a:p>
            <a:pPr algn="ctr"/>
            <a:r>
              <a:rPr lang="fr-FR" altLang="fr-FR" sz="1600">
                <a:solidFill>
                  <a:srgbClr val="000000"/>
                </a:solidFill>
              </a:rPr>
              <a:t>financières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34506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4507" name="Text Box 11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34508" name="AutoShape 12">
            <a:hlinkClick r:id="rId3" action="ppaction://hlinkpres?slideindex=30&amp;slidetitle=P 23" highlightClick="1"/>
          </p:cNvPr>
          <p:cNvSpPr>
            <a:spLocks noChangeArrowheads="1"/>
          </p:cNvSpPr>
          <p:nvPr/>
        </p:nvSpPr>
        <p:spPr bwMode="auto">
          <a:xfrm>
            <a:off x="4495800" y="2741613"/>
            <a:ext cx="533400" cy="417512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23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1026"/>
          <p:cNvSpPr>
            <a:spLocks noChangeArrowheads="1"/>
          </p:cNvSpPr>
          <p:nvPr/>
        </p:nvSpPr>
        <p:spPr bwMode="auto">
          <a:xfrm>
            <a:off x="1600200" y="0"/>
            <a:ext cx="5943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1pPr>
            <a:lvl2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2pPr>
            <a:lvl3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3pPr>
            <a:lvl4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4pPr>
            <a:lvl5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5pPr>
            <a:lvl6pPr marL="4572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Arial" pitchFamily="34" charset="0"/>
              </a:defRPr>
            </a:lvl6pPr>
            <a:lvl7pPr marL="9144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Arial" pitchFamily="34" charset="0"/>
              </a:defRPr>
            </a:lvl7pPr>
            <a:lvl8pPr marL="13716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Arial" pitchFamily="34" charset="0"/>
              </a:defRPr>
            </a:lvl8pPr>
            <a:lvl9pPr marL="18288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fr-FR" altLang="fr-FR">
                <a:solidFill>
                  <a:schemeClr val="tx1"/>
                </a:solidFill>
              </a:rPr>
              <a:t>Processus 24 : </a:t>
            </a:r>
            <a:br>
              <a:rPr lang="fr-FR" altLang="fr-FR">
                <a:solidFill>
                  <a:schemeClr val="tx1"/>
                </a:solidFill>
              </a:rPr>
            </a:br>
            <a:r>
              <a:rPr lang="fr-FR" altLang="fr-FR">
                <a:solidFill>
                  <a:schemeClr val="tx1"/>
                </a:solidFill>
              </a:rPr>
              <a:t>Plate-forme et consignation client</a:t>
            </a:r>
            <a:endParaRPr lang="fr-FR" altLang="fr-FR"/>
          </a:p>
        </p:txBody>
      </p:sp>
      <p:sp>
        <p:nvSpPr>
          <p:cNvPr id="235523" name="Rectangle 1027"/>
          <p:cNvSpPr>
            <a:spLocks noChangeArrowheads="1"/>
          </p:cNvSpPr>
          <p:nvPr/>
        </p:nvSpPr>
        <p:spPr bwMode="auto">
          <a:xfrm>
            <a:off x="0" y="914400"/>
            <a:ext cx="9144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44000"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01650" indent="-3111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04875" indent="-238125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20800" indent="-200025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30388" indent="-225425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87588" indent="-225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44788" indent="-225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201988" indent="-225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59188" indent="-225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>
              <a:lnSpc>
                <a:spcPct val="90000"/>
              </a:lnSpc>
              <a:spcBef>
                <a:spcPct val="40000"/>
              </a:spcBef>
              <a:spcAft>
                <a:spcPct val="40000"/>
              </a:spcAft>
              <a:buFont typeface="Monotype Sorts" pitchFamily="2" charset="2"/>
              <a:buChar char="u"/>
            </a:pPr>
            <a:endParaRPr lang="fr-FR" altLang="fr-FR">
              <a:latin typeface="Arial" pitchFamily="34" charset="0"/>
            </a:endParaRPr>
          </a:p>
          <a:p>
            <a:pPr lvl="1">
              <a:lnSpc>
                <a:spcPct val="90000"/>
              </a:lnSpc>
              <a:spcBef>
                <a:spcPct val="40000"/>
              </a:spcBef>
              <a:spcAft>
                <a:spcPct val="40000"/>
              </a:spcAft>
              <a:buFont typeface="Monotype Sorts" pitchFamily="2" charset="2"/>
              <a:buChar char="u"/>
            </a:pPr>
            <a:endParaRPr lang="fr-FR" altLang="fr-FR">
              <a:latin typeface="Arial" pitchFamily="34" charset="0"/>
            </a:endParaRPr>
          </a:p>
        </p:txBody>
      </p:sp>
      <p:sp>
        <p:nvSpPr>
          <p:cNvPr id="235524" name="AutoShape 1028"/>
          <p:cNvSpPr>
            <a:spLocks noChangeArrowheads="1"/>
          </p:cNvSpPr>
          <p:nvPr/>
        </p:nvSpPr>
        <p:spPr bwMode="auto">
          <a:xfrm>
            <a:off x="3382963" y="3124200"/>
            <a:ext cx="1798637" cy="711200"/>
          </a:xfrm>
          <a:prstGeom prst="homePlate">
            <a:avLst>
              <a:gd name="adj" fmla="val 61106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Consignation client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35525" name="Rectangle 1029"/>
          <p:cNvSpPr>
            <a:spLocks noChangeArrowheads="1"/>
          </p:cNvSpPr>
          <p:nvPr/>
        </p:nvSpPr>
        <p:spPr bwMode="auto">
          <a:xfrm>
            <a:off x="2514600" y="4419600"/>
            <a:ext cx="6248400" cy="15240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fr-FR" altLang="fr-FR" dirty="0"/>
              <a:t>Responsable processus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SAPiens</a:t>
            </a:r>
            <a:r>
              <a:rPr lang="fr-FR" altLang="fr-FR" dirty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pPr>
              <a:spcBef>
                <a:spcPct val="5000"/>
              </a:spcBef>
              <a:spcAft>
                <a:spcPct val="10000"/>
              </a:spcAft>
            </a:pPr>
            <a:r>
              <a:rPr lang="fr-FR" altLang="fr-FR" dirty="0" err="1"/>
              <a:t>K-user</a:t>
            </a:r>
            <a:r>
              <a:rPr lang="fr-FR" altLang="fr-FR" dirty="0"/>
              <a:t> </a:t>
            </a:r>
            <a:endParaRPr lang="fr-FR" altLang="fr-FR" dirty="0"/>
          </a:p>
        </p:txBody>
      </p:sp>
      <p:sp>
        <p:nvSpPr>
          <p:cNvPr id="235526" name="Oval 1030"/>
          <p:cNvSpPr>
            <a:spLocks noChangeArrowheads="1"/>
          </p:cNvSpPr>
          <p:nvPr/>
        </p:nvSpPr>
        <p:spPr bwMode="auto">
          <a:xfrm>
            <a:off x="6353175" y="4191000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35527" name="AutoShape 1031"/>
          <p:cNvSpPr>
            <a:spLocks noChangeArrowheads="1"/>
          </p:cNvSpPr>
          <p:nvPr/>
        </p:nvSpPr>
        <p:spPr bwMode="auto">
          <a:xfrm>
            <a:off x="381000" y="57150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5528" name="Rectangle 1032"/>
          <p:cNvSpPr>
            <a:spLocks noChangeAspect="1" noChangeArrowheads="1"/>
          </p:cNvSpPr>
          <p:nvPr/>
        </p:nvSpPr>
        <p:spPr bwMode="auto">
          <a:xfrm>
            <a:off x="8382000" y="1066800"/>
            <a:ext cx="609600" cy="609600"/>
          </a:xfrm>
          <a:prstGeom prst="rect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35529" name="AutoShape 1033"/>
          <p:cNvSpPr>
            <a:spLocks noChangeArrowheads="1"/>
          </p:cNvSpPr>
          <p:nvPr/>
        </p:nvSpPr>
        <p:spPr bwMode="auto">
          <a:xfrm>
            <a:off x="3382963" y="2133600"/>
            <a:ext cx="1798637" cy="711200"/>
          </a:xfrm>
          <a:prstGeom prst="homePlate">
            <a:avLst>
              <a:gd name="adj" fmla="val 61106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600">
                <a:solidFill>
                  <a:srgbClr val="000000"/>
                </a:solidFill>
              </a:rPr>
              <a:t>Plate-forme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35530" name="AutoShape 103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5531" name="AutoShape 1035">
            <a:hlinkClick r:id="rId3" action="ppaction://hlinkpres?slideindex=31&amp;slidetitle=P 24" highlightClick="1"/>
          </p:cNvPr>
          <p:cNvSpPr>
            <a:spLocks noChangeArrowheads="1"/>
          </p:cNvSpPr>
          <p:nvPr/>
        </p:nvSpPr>
        <p:spPr bwMode="auto">
          <a:xfrm>
            <a:off x="4114800" y="2708275"/>
            <a:ext cx="533400" cy="4175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24</a:t>
            </a:r>
          </a:p>
        </p:txBody>
      </p:sp>
      <p:sp>
        <p:nvSpPr>
          <p:cNvPr id="235532" name="Text Box 1036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06/06/01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</p:spPr>
        <p:txBody>
          <a:bodyPr/>
          <a:lstStyle/>
          <a:p>
            <a:r>
              <a:rPr lang="fr-FR" altLang="fr-FR"/>
              <a:t>Liste des processus </a:t>
            </a:r>
            <a:r>
              <a:rPr lang="fr-FR" altLang="fr-FR" sz="2000"/>
              <a:t>(1/2)</a:t>
            </a:r>
          </a:p>
        </p:txBody>
      </p:sp>
      <p:sp>
        <p:nvSpPr>
          <p:cNvPr id="249859" name="Rectangle 1027"/>
          <p:cNvSpPr>
            <a:spLocks noGrp="1" noChangeArrowheads="1"/>
          </p:cNvSpPr>
          <p:nvPr>
            <p:ph idx="1"/>
          </p:nvPr>
        </p:nvSpPr>
        <p:spPr>
          <a:xfrm>
            <a:off x="228600" y="990600"/>
            <a:ext cx="5257800" cy="5715000"/>
          </a:xfrm>
          <a:noFill/>
          <a:ln/>
        </p:spPr>
        <p:txBody>
          <a:bodyPr wrap="none" lIns="108000" anchor="ctr"/>
          <a:lstStyle/>
          <a:p>
            <a:pPr algn="l" eaLnBrk="0" hangingPunct="0">
              <a:lnSpc>
                <a:spcPct val="90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P.1 : PIC (Plan Industriel et Commercial)</a:t>
            </a:r>
          </a:p>
          <a:p>
            <a:pPr algn="l" eaLnBrk="0" hangingPunct="0">
              <a:lnSpc>
                <a:spcPct val="90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P.2 : PDA (Plan Directeur d ’Approvisionnement)</a:t>
            </a:r>
          </a:p>
          <a:p>
            <a:pPr algn="l" eaLnBrk="0" hangingPunct="0">
              <a:lnSpc>
                <a:spcPct val="90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rgbClr val="FF0000"/>
                </a:solidFill>
              </a:rPr>
              <a:t>P.3 : Projets commerciaux et commandes</a:t>
            </a:r>
          </a:p>
          <a:p>
            <a:pPr algn="l" eaLnBrk="0" hangingPunct="0">
              <a:lnSpc>
                <a:spcPct val="90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rgbClr val="FF0000"/>
                </a:solidFill>
              </a:rPr>
              <a:t>P.4 : Codification et classification</a:t>
            </a:r>
          </a:p>
          <a:p>
            <a:pPr algn="l" eaLnBrk="0" hangingPunct="0">
              <a:lnSpc>
                <a:spcPct val="90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rgbClr val="FF0000"/>
                </a:solidFill>
              </a:rPr>
              <a:t>P.5 : Réponse au délai</a:t>
            </a:r>
          </a:p>
          <a:p>
            <a:pPr algn="l" eaLnBrk="0" hangingPunct="0">
              <a:lnSpc>
                <a:spcPct val="90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P.6 : Planification</a:t>
            </a:r>
          </a:p>
          <a:p>
            <a:pPr algn="l" eaLnBrk="0" hangingPunct="0">
              <a:lnSpc>
                <a:spcPct val="90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P.7 : Ordonnancement</a:t>
            </a:r>
          </a:p>
          <a:p>
            <a:pPr algn="l" eaLnBrk="0" hangingPunct="0">
              <a:lnSpc>
                <a:spcPct val="90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P.8 : Gestion opérationnelle des OF</a:t>
            </a:r>
          </a:p>
          <a:p>
            <a:pPr algn="l" eaLnBrk="0" hangingPunct="0">
              <a:lnSpc>
                <a:spcPct val="90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P.9 : Gestion opérationnelle des </a:t>
            </a:r>
            <a:r>
              <a:rPr kumimoji="1" lang="fr-FR" altLang="fr-FR" sz="1800" dirty="0" err="1">
                <a:solidFill>
                  <a:schemeClr val="tx1"/>
                </a:solidFill>
              </a:rPr>
              <a:t>appros</a:t>
            </a:r>
            <a:r>
              <a:rPr kumimoji="1" lang="fr-FR" altLang="fr-FR" sz="1800" dirty="0">
                <a:solidFill>
                  <a:schemeClr val="tx1"/>
                </a:solidFill>
              </a:rPr>
              <a:t> stockés</a:t>
            </a:r>
          </a:p>
          <a:p>
            <a:pPr algn="l" eaLnBrk="0" hangingPunct="0">
              <a:lnSpc>
                <a:spcPct val="90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P.10 : Sous-traitance (avec </a:t>
            </a:r>
            <a:r>
              <a:rPr kumimoji="1" lang="fr-FR" altLang="fr-FR" sz="1800" dirty="0" err="1">
                <a:solidFill>
                  <a:schemeClr val="tx1"/>
                </a:solidFill>
              </a:rPr>
              <a:t>màd</a:t>
            </a:r>
            <a:r>
              <a:rPr kumimoji="1" lang="fr-FR" altLang="fr-FR" sz="1800" dirty="0">
                <a:solidFill>
                  <a:schemeClr val="tx1"/>
                </a:solidFill>
              </a:rPr>
              <a:t> de composants)</a:t>
            </a:r>
          </a:p>
          <a:p>
            <a:pPr algn="l" eaLnBrk="0" hangingPunct="0">
              <a:lnSpc>
                <a:spcPct val="90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P.11 : Sous-traitance (type moulage)</a:t>
            </a:r>
          </a:p>
          <a:p>
            <a:pPr algn="l" eaLnBrk="0" hangingPunct="0">
              <a:lnSpc>
                <a:spcPct val="90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P.12 : Gestion du magasin - Processus majeur</a:t>
            </a:r>
          </a:p>
        </p:txBody>
      </p:sp>
      <p:sp>
        <p:nvSpPr>
          <p:cNvPr id="249887" name="AutoShape 105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1112838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9888" name="AutoShape 105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1600200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9889" name="AutoShape 105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2087563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9890" name="AutoShape 105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3001963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9891" name="AutoShape 1059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3476625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9892" name="AutoShape 106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3932238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9893" name="AutoShape 1061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4378325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9894" name="AutoShape 1062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4852988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9895" name="AutoShape 1063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5368925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9896" name="AutoShape 1064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5815013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9897" name="AutoShape 1065">
            <a:hlinkClick r:id="rId11" action="ppaction://hlinkpres?slideindex=18&amp;slidetitle=Processus 12 :  Gestion des flux physiques" highlightClick="1"/>
          </p:cNvPr>
          <p:cNvSpPr>
            <a:spLocks noChangeArrowheads="1"/>
          </p:cNvSpPr>
          <p:nvPr/>
        </p:nvSpPr>
        <p:spPr bwMode="auto">
          <a:xfrm>
            <a:off x="8534400" y="6272213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9929" name="AutoShape 1097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2530475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49992" name="Rectangle 1160"/>
          <p:cNvSpPr>
            <a:spLocks noChangeArrowheads="1"/>
          </p:cNvSpPr>
          <p:nvPr/>
        </p:nvSpPr>
        <p:spPr bwMode="auto">
          <a:xfrm>
            <a:off x="5715000" y="381000"/>
            <a:ext cx="3124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1pPr>
            <a:lvl2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2pPr>
            <a:lvl3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3pPr>
            <a:lvl4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4pPr>
            <a:lvl5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5pPr>
            <a:lvl6pPr marL="4572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Arial" pitchFamily="34" charset="0"/>
              </a:defRPr>
            </a:lvl6pPr>
            <a:lvl7pPr marL="9144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Arial" pitchFamily="34" charset="0"/>
              </a:defRPr>
            </a:lvl7pPr>
            <a:lvl8pPr marL="13716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Arial" pitchFamily="34" charset="0"/>
              </a:defRPr>
            </a:lvl8pPr>
            <a:lvl9pPr marL="18288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fr-FR" altLang="fr-FR" sz="1600" i="1">
                <a:solidFill>
                  <a:schemeClr val="tx1"/>
                </a:solidFill>
              </a:rPr>
              <a:t>Conc. Orga  Tests Form.</a:t>
            </a:r>
          </a:p>
        </p:txBody>
      </p:sp>
      <p:sp>
        <p:nvSpPr>
          <p:cNvPr id="250325" name="Rectangle 1493"/>
          <p:cNvSpPr>
            <a:spLocks noChangeArrowheads="1"/>
          </p:cNvSpPr>
          <p:nvPr/>
        </p:nvSpPr>
        <p:spPr bwMode="auto">
          <a:xfrm>
            <a:off x="6781800" y="1076325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26" name="Oval 1494"/>
          <p:cNvSpPr>
            <a:spLocks noChangeArrowheads="1"/>
          </p:cNvSpPr>
          <p:nvPr/>
        </p:nvSpPr>
        <p:spPr bwMode="auto">
          <a:xfrm>
            <a:off x="6172200" y="1031875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27" name="AutoShape 1495"/>
          <p:cNvSpPr>
            <a:spLocks noChangeArrowheads="1"/>
          </p:cNvSpPr>
          <p:nvPr/>
        </p:nvSpPr>
        <p:spPr bwMode="auto">
          <a:xfrm>
            <a:off x="7372350" y="1023938"/>
            <a:ext cx="400050" cy="407987"/>
          </a:xfrm>
          <a:prstGeom prst="flowChartDecision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28" name="AutoShape 1496"/>
          <p:cNvSpPr>
            <a:spLocks noChangeArrowheads="1"/>
          </p:cNvSpPr>
          <p:nvPr/>
        </p:nvSpPr>
        <p:spPr bwMode="auto">
          <a:xfrm>
            <a:off x="7905750" y="1031875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29" name="Rectangle 1497"/>
          <p:cNvSpPr>
            <a:spLocks noChangeArrowheads="1"/>
          </p:cNvSpPr>
          <p:nvPr/>
        </p:nvSpPr>
        <p:spPr bwMode="auto">
          <a:xfrm>
            <a:off x="6781800" y="1576388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30" name="Oval 1498"/>
          <p:cNvSpPr>
            <a:spLocks noChangeArrowheads="1"/>
          </p:cNvSpPr>
          <p:nvPr/>
        </p:nvSpPr>
        <p:spPr bwMode="auto">
          <a:xfrm>
            <a:off x="6172200" y="1531938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31" name="AutoShape 1499"/>
          <p:cNvSpPr>
            <a:spLocks noChangeArrowheads="1"/>
          </p:cNvSpPr>
          <p:nvPr/>
        </p:nvSpPr>
        <p:spPr bwMode="auto">
          <a:xfrm>
            <a:off x="7372350" y="1524000"/>
            <a:ext cx="400050" cy="407988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32" name="AutoShape 1500"/>
          <p:cNvSpPr>
            <a:spLocks noChangeArrowheads="1"/>
          </p:cNvSpPr>
          <p:nvPr/>
        </p:nvSpPr>
        <p:spPr bwMode="auto">
          <a:xfrm>
            <a:off x="7905750" y="1531938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33" name="Rectangle 1501"/>
          <p:cNvSpPr>
            <a:spLocks noChangeArrowheads="1"/>
          </p:cNvSpPr>
          <p:nvPr/>
        </p:nvSpPr>
        <p:spPr bwMode="auto">
          <a:xfrm>
            <a:off x="6781800" y="205740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34" name="Oval 1502"/>
          <p:cNvSpPr>
            <a:spLocks noChangeArrowheads="1"/>
          </p:cNvSpPr>
          <p:nvPr/>
        </p:nvSpPr>
        <p:spPr bwMode="auto">
          <a:xfrm>
            <a:off x="6172200" y="2012950"/>
            <a:ext cx="381000" cy="3937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35" name="AutoShape 1503"/>
          <p:cNvSpPr>
            <a:spLocks noChangeArrowheads="1"/>
          </p:cNvSpPr>
          <p:nvPr/>
        </p:nvSpPr>
        <p:spPr bwMode="auto">
          <a:xfrm>
            <a:off x="7372350" y="2005013"/>
            <a:ext cx="400050" cy="407987"/>
          </a:xfrm>
          <a:prstGeom prst="flowChartDecision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36" name="AutoShape 1504"/>
          <p:cNvSpPr>
            <a:spLocks noChangeArrowheads="1"/>
          </p:cNvSpPr>
          <p:nvPr/>
        </p:nvSpPr>
        <p:spPr bwMode="auto">
          <a:xfrm>
            <a:off x="7905750" y="201295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37" name="Rectangle 1505"/>
          <p:cNvSpPr>
            <a:spLocks noChangeArrowheads="1"/>
          </p:cNvSpPr>
          <p:nvPr/>
        </p:nvSpPr>
        <p:spPr bwMode="auto">
          <a:xfrm>
            <a:off x="6800850" y="2490788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38" name="Oval 1506"/>
          <p:cNvSpPr>
            <a:spLocks noChangeArrowheads="1"/>
          </p:cNvSpPr>
          <p:nvPr/>
        </p:nvSpPr>
        <p:spPr bwMode="auto">
          <a:xfrm>
            <a:off x="6191250" y="2446338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39" name="AutoShape 1507"/>
          <p:cNvSpPr>
            <a:spLocks noChangeArrowheads="1"/>
          </p:cNvSpPr>
          <p:nvPr/>
        </p:nvSpPr>
        <p:spPr bwMode="auto">
          <a:xfrm>
            <a:off x="7391400" y="2438400"/>
            <a:ext cx="400050" cy="407988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40" name="AutoShape 1508"/>
          <p:cNvSpPr>
            <a:spLocks noChangeArrowheads="1"/>
          </p:cNvSpPr>
          <p:nvPr/>
        </p:nvSpPr>
        <p:spPr bwMode="auto">
          <a:xfrm>
            <a:off x="7924800" y="2446338"/>
            <a:ext cx="476250" cy="3937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41" name="Rectangle 1509"/>
          <p:cNvSpPr>
            <a:spLocks noChangeArrowheads="1"/>
          </p:cNvSpPr>
          <p:nvPr/>
        </p:nvSpPr>
        <p:spPr bwMode="auto">
          <a:xfrm>
            <a:off x="6800850" y="2947988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42" name="Oval 1510"/>
          <p:cNvSpPr>
            <a:spLocks noChangeArrowheads="1"/>
          </p:cNvSpPr>
          <p:nvPr/>
        </p:nvSpPr>
        <p:spPr bwMode="auto">
          <a:xfrm>
            <a:off x="6191250" y="2903538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43" name="AutoShape 1511"/>
          <p:cNvSpPr>
            <a:spLocks noChangeArrowheads="1"/>
          </p:cNvSpPr>
          <p:nvPr/>
        </p:nvSpPr>
        <p:spPr bwMode="auto">
          <a:xfrm>
            <a:off x="7391400" y="2895600"/>
            <a:ext cx="400050" cy="407988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44" name="AutoShape 1512"/>
          <p:cNvSpPr>
            <a:spLocks noChangeArrowheads="1"/>
          </p:cNvSpPr>
          <p:nvPr/>
        </p:nvSpPr>
        <p:spPr bwMode="auto">
          <a:xfrm>
            <a:off x="7924800" y="2903538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45" name="Rectangle 1513"/>
          <p:cNvSpPr>
            <a:spLocks noChangeArrowheads="1"/>
          </p:cNvSpPr>
          <p:nvPr/>
        </p:nvSpPr>
        <p:spPr bwMode="auto">
          <a:xfrm>
            <a:off x="6781800" y="342900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46" name="Oval 1514"/>
          <p:cNvSpPr>
            <a:spLocks noChangeArrowheads="1"/>
          </p:cNvSpPr>
          <p:nvPr/>
        </p:nvSpPr>
        <p:spPr bwMode="auto">
          <a:xfrm>
            <a:off x="6172200" y="3384550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47" name="AutoShape 1515"/>
          <p:cNvSpPr>
            <a:spLocks noChangeArrowheads="1"/>
          </p:cNvSpPr>
          <p:nvPr/>
        </p:nvSpPr>
        <p:spPr bwMode="auto">
          <a:xfrm>
            <a:off x="7372350" y="3376613"/>
            <a:ext cx="400050" cy="407987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48" name="AutoShape 1516"/>
          <p:cNvSpPr>
            <a:spLocks noChangeArrowheads="1"/>
          </p:cNvSpPr>
          <p:nvPr/>
        </p:nvSpPr>
        <p:spPr bwMode="auto">
          <a:xfrm>
            <a:off x="7905750" y="338455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49" name="Rectangle 1517"/>
          <p:cNvSpPr>
            <a:spLocks noChangeArrowheads="1"/>
          </p:cNvSpPr>
          <p:nvPr/>
        </p:nvSpPr>
        <p:spPr bwMode="auto">
          <a:xfrm>
            <a:off x="6781800" y="388620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50" name="Oval 1518"/>
          <p:cNvSpPr>
            <a:spLocks noChangeArrowheads="1"/>
          </p:cNvSpPr>
          <p:nvPr/>
        </p:nvSpPr>
        <p:spPr bwMode="auto">
          <a:xfrm>
            <a:off x="6172200" y="3841750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51" name="AutoShape 1519"/>
          <p:cNvSpPr>
            <a:spLocks noChangeArrowheads="1"/>
          </p:cNvSpPr>
          <p:nvPr/>
        </p:nvSpPr>
        <p:spPr bwMode="auto">
          <a:xfrm>
            <a:off x="7372350" y="3833813"/>
            <a:ext cx="400050" cy="407987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52" name="AutoShape 1520"/>
          <p:cNvSpPr>
            <a:spLocks noChangeArrowheads="1"/>
          </p:cNvSpPr>
          <p:nvPr/>
        </p:nvSpPr>
        <p:spPr bwMode="auto">
          <a:xfrm>
            <a:off x="7905750" y="384175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53" name="Rectangle 1521"/>
          <p:cNvSpPr>
            <a:spLocks noChangeArrowheads="1"/>
          </p:cNvSpPr>
          <p:nvPr/>
        </p:nvSpPr>
        <p:spPr bwMode="auto">
          <a:xfrm>
            <a:off x="6781800" y="434340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54" name="Oval 1522"/>
          <p:cNvSpPr>
            <a:spLocks noChangeArrowheads="1"/>
          </p:cNvSpPr>
          <p:nvPr/>
        </p:nvSpPr>
        <p:spPr bwMode="auto">
          <a:xfrm>
            <a:off x="6172200" y="4298950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55" name="AutoShape 1523"/>
          <p:cNvSpPr>
            <a:spLocks noChangeArrowheads="1"/>
          </p:cNvSpPr>
          <p:nvPr/>
        </p:nvSpPr>
        <p:spPr bwMode="auto">
          <a:xfrm>
            <a:off x="7372350" y="4291013"/>
            <a:ext cx="400050" cy="407987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56" name="AutoShape 1524"/>
          <p:cNvSpPr>
            <a:spLocks noChangeArrowheads="1"/>
          </p:cNvSpPr>
          <p:nvPr/>
        </p:nvSpPr>
        <p:spPr bwMode="auto">
          <a:xfrm>
            <a:off x="7905750" y="429895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57" name="Rectangle 1525"/>
          <p:cNvSpPr>
            <a:spLocks noChangeArrowheads="1"/>
          </p:cNvSpPr>
          <p:nvPr/>
        </p:nvSpPr>
        <p:spPr bwMode="auto">
          <a:xfrm>
            <a:off x="6781800" y="480060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58" name="Oval 1526"/>
          <p:cNvSpPr>
            <a:spLocks noChangeArrowheads="1"/>
          </p:cNvSpPr>
          <p:nvPr/>
        </p:nvSpPr>
        <p:spPr bwMode="auto">
          <a:xfrm>
            <a:off x="6172200" y="4756150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59" name="AutoShape 1527"/>
          <p:cNvSpPr>
            <a:spLocks noChangeArrowheads="1"/>
          </p:cNvSpPr>
          <p:nvPr/>
        </p:nvSpPr>
        <p:spPr bwMode="auto">
          <a:xfrm>
            <a:off x="7372350" y="4748213"/>
            <a:ext cx="400050" cy="407987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60" name="AutoShape 1528"/>
          <p:cNvSpPr>
            <a:spLocks noChangeArrowheads="1"/>
          </p:cNvSpPr>
          <p:nvPr/>
        </p:nvSpPr>
        <p:spPr bwMode="auto">
          <a:xfrm>
            <a:off x="7905750" y="475615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61" name="Rectangle 1529"/>
          <p:cNvSpPr>
            <a:spLocks noChangeArrowheads="1"/>
          </p:cNvSpPr>
          <p:nvPr/>
        </p:nvSpPr>
        <p:spPr bwMode="auto">
          <a:xfrm>
            <a:off x="6781800" y="533400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62" name="Oval 1530"/>
          <p:cNvSpPr>
            <a:spLocks noChangeArrowheads="1"/>
          </p:cNvSpPr>
          <p:nvPr/>
        </p:nvSpPr>
        <p:spPr bwMode="auto">
          <a:xfrm>
            <a:off x="6172200" y="5289550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63" name="AutoShape 1531"/>
          <p:cNvSpPr>
            <a:spLocks noChangeArrowheads="1"/>
          </p:cNvSpPr>
          <p:nvPr/>
        </p:nvSpPr>
        <p:spPr bwMode="auto">
          <a:xfrm>
            <a:off x="7372350" y="5281613"/>
            <a:ext cx="400050" cy="407987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64" name="AutoShape 1532"/>
          <p:cNvSpPr>
            <a:spLocks noChangeArrowheads="1"/>
          </p:cNvSpPr>
          <p:nvPr/>
        </p:nvSpPr>
        <p:spPr bwMode="auto">
          <a:xfrm>
            <a:off x="7924800" y="525780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65" name="Rectangle 1533"/>
          <p:cNvSpPr>
            <a:spLocks noChangeArrowheads="1"/>
          </p:cNvSpPr>
          <p:nvPr/>
        </p:nvSpPr>
        <p:spPr bwMode="auto">
          <a:xfrm>
            <a:off x="6781800" y="579120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66" name="Oval 1534"/>
          <p:cNvSpPr>
            <a:spLocks noChangeArrowheads="1"/>
          </p:cNvSpPr>
          <p:nvPr/>
        </p:nvSpPr>
        <p:spPr bwMode="auto">
          <a:xfrm>
            <a:off x="6172200" y="5746750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67" name="AutoShape 1535"/>
          <p:cNvSpPr>
            <a:spLocks noChangeArrowheads="1"/>
          </p:cNvSpPr>
          <p:nvPr/>
        </p:nvSpPr>
        <p:spPr bwMode="auto">
          <a:xfrm>
            <a:off x="7372350" y="5738813"/>
            <a:ext cx="400050" cy="407987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68" name="AutoShape 1536"/>
          <p:cNvSpPr>
            <a:spLocks noChangeArrowheads="1"/>
          </p:cNvSpPr>
          <p:nvPr/>
        </p:nvSpPr>
        <p:spPr bwMode="auto">
          <a:xfrm>
            <a:off x="7905750" y="574675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69" name="Rectangle 1537"/>
          <p:cNvSpPr>
            <a:spLocks noChangeArrowheads="1"/>
          </p:cNvSpPr>
          <p:nvPr/>
        </p:nvSpPr>
        <p:spPr bwMode="auto">
          <a:xfrm>
            <a:off x="6781800" y="624840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70" name="Oval 1538"/>
          <p:cNvSpPr>
            <a:spLocks noChangeArrowheads="1"/>
          </p:cNvSpPr>
          <p:nvPr/>
        </p:nvSpPr>
        <p:spPr bwMode="auto">
          <a:xfrm>
            <a:off x="6172200" y="6203950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71" name="AutoShape 1539"/>
          <p:cNvSpPr>
            <a:spLocks noChangeArrowheads="1"/>
          </p:cNvSpPr>
          <p:nvPr/>
        </p:nvSpPr>
        <p:spPr bwMode="auto">
          <a:xfrm>
            <a:off x="7372350" y="6196013"/>
            <a:ext cx="400050" cy="407987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0372" name="AutoShape 1540"/>
          <p:cNvSpPr>
            <a:spLocks noChangeArrowheads="1"/>
          </p:cNvSpPr>
          <p:nvPr/>
        </p:nvSpPr>
        <p:spPr bwMode="auto">
          <a:xfrm>
            <a:off x="7905750" y="620395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>
          <a:xfrm>
            <a:off x="3623886" y="6553200"/>
            <a:ext cx="4724400" cy="274320"/>
          </a:xfrm>
        </p:spPr>
        <p:txBody>
          <a:bodyPr/>
          <a:lstStyle/>
          <a:p>
            <a:r>
              <a:rPr lang="fr-FR" dirty="0" smtClean="0"/>
              <a:t>Sharesap.com®. Copyright©. Tous droits réservés. Par Mickael QUESNOT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</p:spPr>
        <p:txBody>
          <a:bodyPr/>
          <a:lstStyle/>
          <a:p>
            <a:r>
              <a:rPr lang="fr-FR" altLang="fr-FR"/>
              <a:t>Liste des processus </a:t>
            </a:r>
            <a:r>
              <a:rPr lang="fr-FR" altLang="fr-FR" sz="2000"/>
              <a:t>(2/2)</a:t>
            </a:r>
          </a:p>
        </p:txBody>
      </p:sp>
      <p:sp>
        <p:nvSpPr>
          <p:cNvPr id="250883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914400"/>
            <a:ext cx="5257800" cy="5715000"/>
          </a:xfrm>
          <a:noFill/>
          <a:ln/>
        </p:spPr>
        <p:txBody>
          <a:bodyPr wrap="none" lIns="180000" anchor="ctr"/>
          <a:lstStyle/>
          <a:p>
            <a:pPr algn="l" eaLnBrk="0" hangingPunct="0">
              <a:lnSpc>
                <a:spcPct val="75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P.13 : </a:t>
            </a:r>
            <a:r>
              <a:rPr kumimoji="1" lang="fr-FR" altLang="fr-FR" sz="1800" dirty="0" smtClean="0"/>
              <a:t>Ventes entre</a:t>
            </a:r>
            <a:r>
              <a:rPr kumimoji="1" lang="fr-FR" altLang="fr-FR" sz="1800" dirty="0" smtClean="0">
                <a:solidFill>
                  <a:schemeClr val="tx1"/>
                </a:solidFill>
              </a:rPr>
              <a:t> sites/Sociétés</a:t>
            </a:r>
            <a:endParaRPr kumimoji="1" lang="fr-FR" altLang="fr-FR" sz="1800" dirty="0">
              <a:solidFill>
                <a:schemeClr val="tx1"/>
              </a:solidFill>
            </a:endParaRPr>
          </a:p>
          <a:p>
            <a:pPr algn="l" eaLnBrk="0" hangingPunct="0">
              <a:lnSpc>
                <a:spcPct val="75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P.14 : Gestion du magasin - Retours</a:t>
            </a:r>
          </a:p>
          <a:p>
            <a:pPr algn="l" eaLnBrk="0" hangingPunct="0">
              <a:lnSpc>
                <a:spcPct val="75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P.15 : Inventaire</a:t>
            </a:r>
          </a:p>
          <a:p>
            <a:pPr algn="l" eaLnBrk="0" hangingPunct="0">
              <a:lnSpc>
                <a:spcPct val="75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rgbClr val="FF0000"/>
                </a:solidFill>
              </a:rPr>
              <a:t>P.16 : Facturation</a:t>
            </a:r>
          </a:p>
          <a:p>
            <a:pPr algn="l" eaLnBrk="0" hangingPunct="0">
              <a:lnSpc>
                <a:spcPct val="75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P.17 : Achats de production</a:t>
            </a:r>
          </a:p>
          <a:p>
            <a:pPr algn="l" eaLnBrk="0" hangingPunct="0">
              <a:lnSpc>
                <a:spcPct val="75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P.18 : Achats hors production</a:t>
            </a:r>
          </a:p>
          <a:p>
            <a:pPr algn="l" eaLnBrk="0" hangingPunct="0">
              <a:lnSpc>
                <a:spcPct val="75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chemeClr val="tx1"/>
                </a:solidFill>
              </a:rPr>
              <a:t>P.19 : Intégrité des données</a:t>
            </a:r>
          </a:p>
          <a:p>
            <a:pPr algn="l" eaLnBrk="0" hangingPunct="0">
              <a:lnSpc>
                <a:spcPct val="75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rgbClr val="FF0000"/>
                </a:solidFill>
              </a:rPr>
              <a:t>P.20 : Processus comptables</a:t>
            </a:r>
          </a:p>
          <a:p>
            <a:pPr algn="l" eaLnBrk="0" hangingPunct="0">
              <a:lnSpc>
                <a:spcPct val="75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rgbClr val="FF0000"/>
                </a:solidFill>
              </a:rPr>
              <a:t>P.21 : Échantillons</a:t>
            </a:r>
          </a:p>
          <a:p>
            <a:pPr algn="l" eaLnBrk="0" hangingPunct="0">
              <a:lnSpc>
                <a:spcPct val="75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rgbClr val="FF0000"/>
                </a:solidFill>
              </a:rPr>
              <a:t>P.22 : Gestion des tarifs</a:t>
            </a:r>
          </a:p>
          <a:p>
            <a:pPr algn="l" eaLnBrk="0" hangingPunct="0">
              <a:lnSpc>
                <a:spcPct val="75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rgbClr val="FF0000"/>
                </a:solidFill>
              </a:rPr>
              <a:t>P.23 : Budget et prévisions financières</a:t>
            </a:r>
          </a:p>
          <a:p>
            <a:pPr algn="l" eaLnBrk="0" hangingPunct="0">
              <a:lnSpc>
                <a:spcPct val="75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rgbClr val="FF0000"/>
                </a:solidFill>
              </a:rPr>
              <a:t>P.24 : Plate-forme et consignation client</a:t>
            </a:r>
          </a:p>
          <a:p>
            <a:pPr algn="l" eaLnBrk="0" hangingPunct="0">
              <a:lnSpc>
                <a:spcPct val="75000"/>
              </a:lnSpc>
              <a:spcBef>
                <a:spcPct val="60000"/>
              </a:spcBef>
              <a:spcAft>
                <a:spcPct val="20000"/>
              </a:spcAft>
              <a:buClrTx/>
              <a:buFontTx/>
              <a:buNone/>
              <a:tabLst>
                <a:tab pos="8293100" algn="r"/>
              </a:tabLst>
            </a:pPr>
            <a:r>
              <a:rPr kumimoji="1" lang="fr-FR" altLang="fr-FR" sz="1800" dirty="0">
                <a:solidFill>
                  <a:srgbClr val="FF0000"/>
                </a:solidFill>
              </a:rPr>
              <a:t>P.25 : Statistiques commerciales</a:t>
            </a:r>
          </a:p>
        </p:txBody>
      </p:sp>
      <p:sp>
        <p:nvSpPr>
          <p:cNvPr id="250924" name="AutoShape 4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1066800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0925" name="AutoShape 4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5213" y="1490663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0926" name="AutoShape 4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1916113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0927" name="AutoShape 4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2341563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0928" name="AutoShape 4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2771775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0929" name="AutoShape 49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3197225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0930" name="AutoShape 50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3621088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0931" name="AutoShape 51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4044950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0932" name="AutoShape 52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4470400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0933" name="AutoShape 53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4895850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0934" name="AutoShape 54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5321300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0935" name="AutoShape 55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5745163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1024" name="AutoShape 144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3625" y="6176963"/>
            <a:ext cx="304800" cy="304800"/>
          </a:xfrm>
          <a:prstGeom prst="actionButtonForwardNex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51081" name="Rectangle 201"/>
          <p:cNvSpPr>
            <a:spLocks noChangeArrowheads="1"/>
          </p:cNvSpPr>
          <p:nvPr/>
        </p:nvSpPr>
        <p:spPr bwMode="auto">
          <a:xfrm>
            <a:off x="5867400" y="381000"/>
            <a:ext cx="3124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1pPr>
            <a:lvl2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2pPr>
            <a:lvl3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3pPr>
            <a:lvl4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4pPr>
            <a:lvl5pPr algn="ctr">
              <a:lnSpc>
                <a:spcPct val="90000"/>
              </a:lnSpc>
              <a:spcBef>
                <a:spcPct val="0"/>
              </a:spcBef>
              <a:defRPr sz="2800" b="1">
                <a:solidFill>
                  <a:schemeClr val="bg2"/>
                </a:solidFill>
                <a:latin typeface="Arial" pitchFamily="34" charset="0"/>
              </a:defRPr>
            </a:lvl5pPr>
            <a:lvl6pPr marL="4572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Arial" pitchFamily="34" charset="0"/>
              </a:defRPr>
            </a:lvl6pPr>
            <a:lvl7pPr marL="9144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Arial" pitchFamily="34" charset="0"/>
              </a:defRPr>
            </a:lvl7pPr>
            <a:lvl8pPr marL="13716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Arial" pitchFamily="34" charset="0"/>
              </a:defRPr>
            </a:lvl8pPr>
            <a:lvl9pPr marL="18288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fr-FR" altLang="fr-FR" sz="1600" i="1">
                <a:solidFill>
                  <a:schemeClr val="tx1"/>
                </a:solidFill>
              </a:rPr>
              <a:t>Conc. Orga  Tests Form.</a:t>
            </a:r>
          </a:p>
        </p:txBody>
      </p:sp>
      <p:sp>
        <p:nvSpPr>
          <p:cNvPr id="251390" name="Rectangle 510"/>
          <p:cNvSpPr>
            <a:spLocks noChangeArrowheads="1"/>
          </p:cNvSpPr>
          <p:nvPr/>
        </p:nvSpPr>
        <p:spPr bwMode="auto">
          <a:xfrm>
            <a:off x="6934200" y="103505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391" name="Oval 511"/>
          <p:cNvSpPr>
            <a:spLocks noChangeArrowheads="1"/>
          </p:cNvSpPr>
          <p:nvPr/>
        </p:nvSpPr>
        <p:spPr bwMode="auto">
          <a:xfrm>
            <a:off x="6324600" y="990600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392" name="AutoShape 512"/>
          <p:cNvSpPr>
            <a:spLocks noChangeArrowheads="1"/>
          </p:cNvSpPr>
          <p:nvPr/>
        </p:nvSpPr>
        <p:spPr bwMode="auto">
          <a:xfrm>
            <a:off x="7524750" y="982663"/>
            <a:ext cx="400050" cy="407987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393" name="AutoShape 513"/>
          <p:cNvSpPr>
            <a:spLocks noChangeArrowheads="1"/>
          </p:cNvSpPr>
          <p:nvPr/>
        </p:nvSpPr>
        <p:spPr bwMode="auto">
          <a:xfrm>
            <a:off x="8058150" y="99060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394" name="Rectangle 514"/>
          <p:cNvSpPr>
            <a:spLocks noChangeArrowheads="1"/>
          </p:cNvSpPr>
          <p:nvPr/>
        </p:nvSpPr>
        <p:spPr bwMode="auto">
          <a:xfrm>
            <a:off x="6934200" y="143510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395" name="Oval 515"/>
          <p:cNvSpPr>
            <a:spLocks noChangeArrowheads="1"/>
          </p:cNvSpPr>
          <p:nvPr/>
        </p:nvSpPr>
        <p:spPr bwMode="auto">
          <a:xfrm>
            <a:off x="6324600" y="1390650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396" name="AutoShape 516"/>
          <p:cNvSpPr>
            <a:spLocks noChangeArrowheads="1"/>
          </p:cNvSpPr>
          <p:nvPr/>
        </p:nvSpPr>
        <p:spPr bwMode="auto">
          <a:xfrm>
            <a:off x="7524750" y="1382713"/>
            <a:ext cx="400050" cy="407987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397" name="AutoShape 517"/>
          <p:cNvSpPr>
            <a:spLocks noChangeArrowheads="1"/>
          </p:cNvSpPr>
          <p:nvPr/>
        </p:nvSpPr>
        <p:spPr bwMode="auto">
          <a:xfrm>
            <a:off x="8058150" y="139065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398" name="Rectangle 518"/>
          <p:cNvSpPr>
            <a:spLocks noChangeArrowheads="1"/>
          </p:cNvSpPr>
          <p:nvPr/>
        </p:nvSpPr>
        <p:spPr bwMode="auto">
          <a:xfrm>
            <a:off x="6934200" y="1905000"/>
            <a:ext cx="381000" cy="304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399" name="Oval 519"/>
          <p:cNvSpPr>
            <a:spLocks noChangeArrowheads="1"/>
          </p:cNvSpPr>
          <p:nvPr/>
        </p:nvSpPr>
        <p:spPr bwMode="auto">
          <a:xfrm>
            <a:off x="6324600" y="1836738"/>
            <a:ext cx="381000" cy="3937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00" name="AutoShape 520"/>
          <p:cNvSpPr>
            <a:spLocks noChangeArrowheads="1"/>
          </p:cNvSpPr>
          <p:nvPr/>
        </p:nvSpPr>
        <p:spPr bwMode="auto">
          <a:xfrm>
            <a:off x="7543800" y="1828800"/>
            <a:ext cx="400050" cy="407988"/>
          </a:xfrm>
          <a:prstGeom prst="flowChartDecision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01" name="AutoShape 521"/>
          <p:cNvSpPr>
            <a:spLocks noChangeArrowheads="1"/>
          </p:cNvSpPr>
          <p:nvPr/>
        </p:nvSpPr>
        <p:spPr bwMode="auto">
          <a:xfrm>
            <a:off x="8058150" y="1836738"/>
            <a:ext cx="476250" cy="3937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02" name="Rectangle 522"/>
          <p:cNvSpPr>
            <a:spLocks noChangeArrowheads="1"/>
          </p:cNvSpPr>
          <p:nvPr/>
        </p:nvSpPr>
        <p:spPr bwMode="auto">
          <a:xfrm>
            <a:off x="6934200" y="231140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03" name="Oval 523"/>
          <p:cNvSpPr>
            <a:spLocks noChangeArrowheads="1"/>
          </p:cNvSpPr>
          <p:nvPr/>
        </p:nvSpPr>
        <p:spPr bwMode="auto">
          <a:xfrm>
            <a:off x="6324600" y="2266950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04" name="AutoShape 524"/>
          <p:cNvSpPr>
            <a:spLocks noChangeArrowheads="1"/>
          </p:cNvSpPr>
          <p:nvPr/>
        </p:nvSpPr>
        <p:spPr bwMode="auto">
          <a:xfrm>
            <a:off x="7524750" y="2259013"/>
            <a:ext cx="400050" cy="407987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05" name="AutoShape 525"/>
          <p:cNvSpPr>
            <a:spLocks noChangeArrowheads="1"/>
          </p:cNvSpPr>
          <p:nvPr/>
        </p:nvSpPr>
        <p:spPr bwMode="auto">
          <a:xfrm>
            <a:off x="8058150" y="226695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06" name="Rectangle 526"/>
          <p:cNvSpPr>
            <a:spLocks noChangeArrowheads="1"/>
          </p:cNvSpPr>
          <p:nvPr/>
        </p:nvSpPr>
        <p:spPr bwMode="auto">
          <a:xfrm>
            <a:off x="6934200" y="2719388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07" name="Oval 527"/>
          <p:cNvSpPr>
            <a:spLocks noChangeArrowheads="1"/>
          </p:cNvSpPr>
          <p:nvPr/>
        </p:nvSpPr>
        <p:spPr bwMode="auto">
          <a:xfrm>
            <a:off x="6324600" y="2674938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08" name="AutoShape 528"/>
          <p:cNvSpPr>
            <a:spLocks noChangeArrowheads="1"/>
          </p:cNvSpPr>
          <p:nvPr/>
        </p:nvSpPr>
        <p:spPr bwMode="auto">
          <a:xfrm>
            <a:off x="7524750" y="2667000"/>
            <a:ext cx="400050" cy="407988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09" name="AutoShape 529"/>
          <p:cNvSpPr>
            <a:spLocks noChangeArrowheads="1"/>
          </p:cNvSpPr>
          <p:nvPr/>
        </p:nvSpPr>
        <p:spPr bwMode="auto">
          <a:xfrm>
            <a:off x="8058150" y="2674938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10" name="Rectangle 530"/>
          <p:cNvSpPr>
            <a:spLocks noChangeArrowheads="1"/>
          </p:cNvSpPr>
          <p:nvPr/>
        </p:nvSpPr>
        <p:spPr bwMode="auto">
          <a:xfrm>
            <a:off x="6923088" y="312420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11" name="Oval 531"/>
          <p:cNvSpPr>
            <a:spLocks noChangeArrowheads="1"/>
          </p:cNvSpPr>
          <p:nvPr/>
        </p:nvSpPr>
        <p:spPr bwMode="auto">
          <a:xfrm>
            <a:off x="6313488" y="3079750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12" name="AutoShape 532"/>
          <p:cNvSpPr>
            <a:spLocks noChangeArrowheads="1"/>
          </p:cNvSpPr>
          <p:nvPr/>
        </p:nvSpPr>
        <p:spPr bwMode="auto">
          <a:xfrm>
            <a:off x="7513638" y="3071813"/>
            <a:ext cx="400050" cy="407987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13" name="AutoShape 533"/>
          <p:cNvSpPr>
            <a:spLocks noChangeArrowheads="1"/>
          </p:cNvSpPr>
          <p:nvPr/>
        </p:nvSpPr>
        <p:spPr bwMode="auto">
          <a:xfrm>
            <a:off x="8047038" y="307975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14" name="Rectangle 534"/>
          <p:cNvSpPr>
            <a:spLocks noChangeArrowheads="1"/>
          </p:cNvSpPr>
          <p:nvPr/>
        </p:nvSpPr>
        <p:spPr bwMode="auto">
          <a:xfrm>
            <a:off x="6934200" y="353695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15" name="Oval 535"/>
          <p:cNvSpPr>
            <a:spLocks noChangeArrowheads="1"/>
          </p:cNvSpPr>
          <p:nvPr/>
        </p:nvSpPr>
        <p:spPr bwMode="auto">
          <a:xfrm>
            <a:off x="6324600" y="3492500"/>
            <a:ext cx="381000" cy="3937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16" name="AutoShape 536"/>
          <p:cNvSpPr>
            <a:spLocks noChangeArrowheads="1"/>
          </p:cNvSpPr>
          <p:nvPr/>
        </p:nvSpPr>
        <p:spPr bwMode="auto">
          <a:xfrm>
            <a:off x="7524750" y="3484563"/>
            <a:ext cx="400050" cy="407987"/>
          </a:xfrm>
          <a:prstGeom prst="flowChartDecis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17" name="AutoShape 537"/>
          <p:cNvSpPr>
            <a:spLocks noChangeArrowheads="1"/>
          </p:cNvSpPr>
          <p:nvPr/>
        </p:nvSpPr>
        <p:spPr bwMode="auto">
          <a:xfrm>
            <a:off x="8058150" y="349250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18" name="Rectangle 538"/>
          <p:cNvSpPr>
            <a:spLocks noChangeArrowheads="1"/>
          </p:cNvSpPr>
          <p:nvPr/>
        </p:nvSpPr>
        <p:spPr bwMode="auto">
          <a:xfrm>
            <a:off x="6934200" y="3951288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19" name="Oval 539"/>
          <p:cNvSpPr>
            <a:spLocks noChangeArrowheads="1"/>
          </p:cNvSpPr>
          <p:nvPr/>
        </p:nvSpPr>
        <p:spPr bwMode="auto">
          <a:xfrm>
            <a:off x="6324600" y="3906838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20" name="AutoShape 540"/>
          <p:cNvSpPr>
            <a:spLocks noChangeArrowheads="1"/>
          </p:cNvSpPr>
          <p:nvPr/>
        </p:nvSpPr>
        <p:spPr bwMode="auto">
          <a:xfrm>
            <a:off x="7524750" y="3898900"/>
            <a:ext cx="400050" cy="407988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21" name="AutoShape 541"/>
          <p:cNvSpPr>
            <a:spLocks noChangeArrowheads="1"/>
          </p:cNvSpPr>
          <p:nvPr/>
        </p:nvSpPr>
        <p:spPr bwMode="auto">
          <a:xfrm>
            <a:off x="8058150" y="3906838"/>
            <a:ext cx="476250" cy="3937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22" name="Rectangle 542"/>
          <p:cNvSpPr>
            <a:spLocks noChangeArrowheads="1"/>
          </p:cNvSpPr>
          <p:nvPr/>
        </p:nvSpPr>
        <p:spPr bwMode="auto">
          <a:xfrm>
            <a:off x="6934200" y="4395788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23" name="Oval 543"/>
          <p:cNvSpPr>
            <a:spLocks noChangeArrowheads="1"/>
          </p:cNvSpPr>
          <p:nvPr/>
        </p:nvSpPr>
        <p:spPr bwMode="auto">
          <a:xfrm>
            <a:off x="6324600" y="4351338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24" name="AutoShape 544"/>
          <p:cNvSpPr>
            <a:spLocks noChangeArrowheads="1"/>
          </p:cNvSpPr>
          <p:nvPr/>
        </p:nvSpPr>
        <p:spPr bwMode="auto">
          <a:xfrm>
            <a:off x="7524750" y="4343400"/>
            <a:ext cx="400050" cy="407988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25" name="AutoShape 545"/>
          <p:cNvSpPr>
            <a:spLocks noChangeArrowheads="1"/>
          </p:cNvSpPr>
          <p:nvPr/>
        </p:nvSpPr>
        <p:spPr bwMode="auto">
          <a:xfrm>
            <a:off x="8058150" y="4351338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26" name="Rectangle 546"/>
          <p:cNvSpPr>
            <a:spLocks noChangeArrowheads="1"/>
          </p:cNvSpPr>
          <p:nvPr/>
        </p:nvSpPr>
        <p:spPr bwMode="auto">
          <a:xfrm>
            <a:off x="6934200" y="484505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27" name="Oval 547"/>
          <p:cNvSpPr>
            <a:spLocks noChangeArrowheads="1"/>
          </p:cNvSpPr>
          <p:nvPr/>
        </p:nvSpPr>
        <p:spPr bwMode="auto">
          <a:xfrm>
            <a:off x="6324600" y="4800600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28" name="AutoShape 548"/>
          <p:cNvSpPr>
            <a:spLocks noChangeArrowheads="1"/>
          </p:cNvSpPr>
          <p:nvPr/>
        </p:nvSpPr>
        <p:spPr bwMode="auto">
          <a:xfrm>
            <a:off x="7524750" y="4792663"/>
            <a:ext cx="400050" cy="407987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29" name="AutoShape 549"/>
          <p:cNvSpPr>
            <a:spLocks noChangeArrowheads="1"/>
          </p:cNvSpPr>
          <p:nvPr/>
        </p:nvSpPr>
        <p:spPr bwMode="auto">
          <a:xfrm>
            <a:off x="8077200" y="480060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30" name="Rectangle 550"/>
          <p:cNvSpPr>
            <a:spLocks noChangeArrowheads="1"/>
          </p:cNvSpPr>
          <p:nvPr/>
        </p:nvSpPr>
        <p:spPr bwMode="auto">
          <a:xfrm>
            <a:off x="6934200" y="5291138"/>
            <a:ext cx="3810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31" name="Oval 551"/>
          <p:cNvSpPr>
            <a:spLocks noChangeArrowheads="1"/>
          </p:cNvSpPr>
          <p:nvPr/>
        </p:nvSpPr>
        <p:spPr bwMode="auto">
          <a:xfrm>
            <a:off x="6324600" y="5246688"/>
            <a:ext cx="381000" cy="3937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32" name="AutoShape 552"/>
          <p:cNvSpPr>
            <a:spLocks noChangeArrowheads="1"/>
          </p:cNvSpPr>
          <p:nvPr/>
        </p:nvSpPr>
        <p:spPr bwMode="auto">
          <a:xfrm>
            <a:off x="7524750" y="5238750"/>
            <a:ext cx="400050" cy="407988"/>
          </a:xfrm>
          <a:prstGeom prst="flowChartDecis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33" name="AutoShape 553"/>
          <p:cNvSpPr>
            <a:spLocks noChangeArrowheads="1"/>
          </p:cNvSpPr>
          <p:nvPr/>
        </p:nvSpPr>
        <p:spPr bwMode="auto">
          <a:xfrm>
            <a:off x="8058150" y="5246688"/>
            <a:ext cx="476250" cy="3937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34" name="Rectangle 554"/>
          <p:cNvSpPr>
            <a:spLocks noChangeArrowheads="1"/>
          </p:cNvSpPr>
          <p:nvPr/>
        </p:nvSpPr>
        <p:spPr bwMode="auto">
          <a:xfrm>
            <a:off x="6934200" y="5715000"/>
            <a:ext cx="3810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35" name="Oval 555"/>
          <p:cNvSpPr>
            <a:spLocks noChangeArrowheads="1"/>
          </p:cNvSpPr>
          <p:nvPr/>
        </p:nvSpPr>
        <p:spPr bwMode="auto">
          <a:xfrm>
            <a:off x="6324600" y="5670550"/>
            <a:ext cx="381000" cy="3937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36" name="AutoShape 556"/>
          <p:cNvSpPr>
            <a:spLocks noChangeArrowheads="1"/>
          </p:cNvSpPr>
          <p:nvPr/>
        </p:nvSpPr>
        <p:spPr bwMode="auto">
          <a:xfrm>
            <a:off x="7524750" y="5662613"/>
            <a:ext cx="400050" cy="407987"/>
          </a:xfrm>
          <a:prstGeom prst="flowChartDecision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37" name="AutoShape 557"/>
          <p:cNvSpPr>
            <a:spLocks noChangeArrowheads="1"/>
          </p:cNvSpPr>
          <p:nvPr/>
        </p:nvSpPr>
        <p:spPr bwMode="auto">
          <a:xfrm>
            <a:off x="8058150" y="567055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38" name="Rectangle 558"/>
          <p:cNvSpPr>
            <a:spLocks noChangeArrowheads="1"/>
          </p:cNvSpPr>
          <p:nvPr/>
        </p:nvSpPr>
        <p:spPr bwMode="auto">
          <a:xfrm>
            <a:off x="6931025" y="6146800"/>
            <a:ext cx="3810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39" name="Oval 559"/>
          <p:cNvSpPr>
            <a:spLocks noChangeArrowheads="1"/>
          </p:cNvSpPr>
          <p:nvPr/>
        </p:nvSpPr>
        <p:spPr bwMode="auto">
          <a:xfrm>
            <a:off x="6321425" y="6102350"/>
            <a:ext cx="381000" cy="3937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40" name="AutoShape 560"/>
          <p:cNvSpPr>
            <a:spLocks noChangeArrowheads="1"/>
          </p:cNvSpPr>
          <p:nvPr/>
        </p:nvSpPr>
        <p:spPr bwMode="auto">
          <a:xfrm>
            <a:off x="7521575" y="6094413"/>
            <a:ext cx="400050" cy="407987"/>
          </a:xfrm>
          <a:prstGeom prst="flowChartDecis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51441" name="AutoShape 561"/>
          <p:cNvSpPr>
            <a:spLocks noChangeArrowheads="1"/>
          </p:cNvSpPr>
          <p:nvPr/>
        </p:nvSpPr>
        <p:spPr bwMode="auto">
          <a:xfrm>
            <a:off x="8054975" y="6102350"/>
            <a:ext cx="476250" cy="3937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b="0" dirty="0" smtClean="0"/>
              <a:t>S</a:t>
            </a:r>
            <a:r>
              <a:rPr lang="fr-FR" dirty="0" smtClean="0"/>
              <a:t>haresap.com®. Copyright©. Tous droits réservés. Par Mickael QUESNOT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Légende</a:t>
            </a:r>
            <a:endParaRPr lang="fr-FR" altLang="fr-FR"/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 sz="1600"/>
          </a:p>
          <a:p>
            <a:pPr lvl="1"/>
            <a:endParaRPr lang="fr-FR" altLang="fr-FR" sz="1600"/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auto">
          <a:xfrm>
            <a:off x="304800" y="53975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38918" name="Oval 6"/>
          <p:cNvSpPr>
            <a:spLocks noChangeArrowheads="1"/>
          </p:cNvSpPr>
          <p:nvPr/>
        </p:nvSpPr>
        <p:spPr bwMode="auto">
          <a:xfrm>
            <a:off x="419100" y="1295400"/>
            <a:ext cx="762000" cy="762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1295400" y="2865438"/>
            <a:ext cx="2057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Orga non définie</a:t>
            </a: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1295400" y="5459413"/>
            <a:ext cx="1981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Formation non identifiée</a:t>
            </a:r>
          </a:p>
        </p:txBody>
      </p:sp>
      <p:sp>
        <p:nvSpPr>
          <p:cNvPr id="38927" name="Rectangle 15"/>
          <p:cNvSpPr>
            <a:spLocks noChangeAspect="1" noChangeArrowheads="1"/>
          </p:cNvSpPr>
          <p:nvPr/>
        </p:nvSpPr>
        <p:spPr bwMode="auto">
          <a:xfrm>
            <a:off x="495300" y="2743200"/>
            <a:ext cx="609600" cy="6096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38934" name="AutoShape 22"/>
          <p:cNvSpPr>
            <a:spLocks noChangeArrowheads="1"/>
          </p:cNvSpPr>
          <p:nvPr/>
        </p:nvSpPr>
        <p:spPr bwMode="auto">
          <a:xfrm>
            <a:off x="381000" y="4038600"/>
            <a:ext cx="838200" cy="838200"/>
          </a:xfrm>
          <a:prstGeom prst="diamond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8938" name="Oval 26"/>
          <p:cNvSpPr>
            <a:spLocks noChangeArrowheads="1"/>
          </p:cNvSpPr>
          <p:nvPr/>
        </p:nvSpPr>
        <p:spPr bwMode="auto">
          <a:xfrm>
            <a:off x="6438900" y="1295400"/>
            <a:ext cx="762000" cy="762000"/>
          </a:xfrm>
          <a:prstGeom prst="ellipse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38939" name="Oval 27"/>
          <p:cNvSpPr>
            <a:spLocks noChangeArrowheads="1"/>
          </p:cNvSpPr>
          <p:nvPr/>
        </p:nvSpPr>
        <p:spPr bwMode="auto">
          <a:xfrm>
            <a:off x="3390900" y="1295400"/>
            <a:ext cx="762000" cy="762000"/>
          </a:xfrm>
          <a:prstGeom prst="ellipse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38940" name="Text Box 28"/>
          <p:cNvSpPr txBox="1">
            <a:spLocks noChangeArrowheads="1"/>
          </p:cNvSpPr>
          <p:nvPr/>
        </p:nvSpPr>
        <p:spPr bwMode="auto">
          <a:xfrm>
            <a:off x="4267200" y="2865438"/>
            <a:ext cx="2057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Orga non validée</a:t>
            </a:r>
          </a:p>
        </p:txBody>
      </p:sp>
      <p:sp>
        <p:nvSpPr>
          <p:cNvPr id="38941" name="Text Box 29"/>
          <p:cNvSpPr txBox="1">
            <a:spLocks noChangeArrowheads="1"/>
          </p:cNvSpPr>
          <p:nvPr/>
        </p:nvSpPr>
        <p:spPr bwMode="auto">
          <a:xfrm>
            <a:off x="7315200" y="286385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Orga OK</a:t>
            </a:r>
          </a:p>
        </p:txBody>
      </p:sp>
      <p:sp>
        <p:nvSpPr>
          <p:cNvPr id="38942" name="Rectangle 30"/>
          <p:cNvSpPr>
            <a:spLocks noChangeAspect="1" noChangeArrowheads="1"/>
          </p:cNvSpPr>
          <p:nvPr/>
        </p:nvSpPr>
        <p:spPr bwMode="auto">
          <a:xfrm>
            <a:off x="3467100" y="2743200"/>
            <a:ext cx="609600" cy="6096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38943" name="Rectangle 31"/>
          <p:cNvSpPr>
            <a:spLocks noChangeAspect="1" noChangeArrowheads="1"/>
          </p:cNvSpPr>
          <p:nvPr/>
        </p:nvSpPr>
        <p:spPr bwMode="auto">
          <a:xfrm>
            <a:off x="6515100" y="2743200"/>
            <a:ext cx="609600" cy="609600"/>
          </a:xfrm>
          <a:prstGeom prst="rect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38944" name="Text Box 32"/>
          <p:cNvSpPr txBox="1">
            <a:spLocks noChangeArrowheads="1"/>
          </p:cNvSpPr>
          <p:nvPr/>
        </p:nvSpPr>
        <p:spPr bwMode="auto">
          <a:xfrm>
            <a:off x="1295400" y="1355725"/>
            <a:ext cx="2057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Conception non prévue</a:t>
            </a:r>
          </a:p>
        </p:txBody>
      </p:sp>
      <p:sp>
        <p:nvSpPr>
          <p:cNvPr id="38945" name="Text Box 33"/>
          <p:cNvSpPr txBox="1">
            <a:spLocks noChangeArrowheads="1"/>
          </p:cNvSpPr>
          <p:nvPr/>
        </p:nvSpPr>
        <p:spPr bwMode="auto">
          <a:xfrm>
            <a:off x="4267200" y="1355725"/>
            <a:ext cx="2057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Conception en cours</a:t>
            </a:r>
          </a:p>
        </p:txBody>
      </p:sp>
      <p:sp>
        <p:nvSpPr>
          <p:cNvPr id="38946" name="Text Box 34"/>
          <p:cNvSpPr txBox="1">
            <a:spLocks noChangeArrowheads="1"/>
          </p:cNvSpPr>
          <p:nvPr/>
        </p:nvSpPr>
        <p:spPr bwMode="auto">
          <a:xfrm>
            <a:off x="7315200" y="1355725"/>
            <a:ext cx="1600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Conception OK</a:t>
            </a:r>
          </a:p>
        </p:txBody>
      </p:sp>
      <p:sp>
        <p:nvSpPr>
          <p:cNvPr id="38947" name="AutoShape 35"/>
          <p:cNvSpPr>
            <a:spLocks noChangeArrowheads="1"/>
          </p:cNvSpPr>
          <p:nvPr/>
        </p:nvSpPr>
        <p:spPr bwMode="auto">
          <a:xfrm>
            <a:off x="3352800" y="4038600"/>
            <a:ext cx="838200" cy="838200"/>
          </a:xfrm>
          <a:prstGeom prst="diamond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8948" name="AutoShape 36"/>
          <p:cNvSpPr>
            <a:spLocks noChangeArrowheads="1"/>
          </p:cNvSpPr>
          <p:nvPr/>
        </p:nvSpPr>
        <p:spPr bwMode="auto">
          <a:xfrm>
            <a:off x="6400800" y="4038600"/>
            <a:ext cx="838200" cy="838200"/>
          </a:xfrm>
          <a:prstGeom prst="diamond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8949" name="Text Box 37"/>
          <p:cNvSpPr txBox="1">
            <a:spLocks noChangeArrowheads="1"/>
          </p:cNvSpPr>
          <p:nvPr/>
        </p:nvSpPr>
        <p:spPr bwMode="auto">
          <a:xfrm>
            <a:off x="1295400" y="4273550"/>
            <a:ext cx="152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Non testé</a:t>
            </a:r>
          </a:p>
        </p:txBody>
      </p:sp>
      <p:sp>
        <p:nvSpPr>
          <p:cNvPr id="38950" name="Text Box 38"/>
          <p:cNvSpPr txBox="1">
            <a:spLocks noChangeArrowheads="1"/>
          </p:cNvSpPr>
          <p:nvPr/>
        </p:nvSpPr>
        <p:spPr bwMode="auto">
          <a:xfrm>
            <a:off x="4267200" y="4137025"/>
            <a:ext cx="1752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Testé points bloquants</a:t>
            </a:r>
          </a:p>
        </p:txBody>
      </p:sp>
      <p:sp>
        <p:nvSpPr>
          <p:cNvPr id="38951" name="Text Box 39"/>
          <p:cNvSpPr txBox="1">
            <a:spLocks noChangeArrowheads="1"/>
          </p:cNvSpPr>
          <p:nvPr/>
        </p:nvSpPr>
        <p:spPr bwMode="auto">
          <a:xfrm>
            <a:off x="7315200" y="4275138"/>
            <a:ext cx="1371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Testé OK</a:t>
            </a:r>
          </a:p>
        </p:txBody>
      </p:sp>
      <p:sp>
        <p:nvSpPr>
          <p:cNvPr id="38952" name="AutoShape 40"/>
          <p:cNvSpPr>
            <a:spLocks noChangeArrowheads="1"/>
          </p:cNvSpPr>
          <p:nvPr/>
        </p:nvSpPr>
        <p:spPr bwMode="auto">
          <a:xfrm>
            <a:off x="3276600" y="5399088"/>
            <a:ext cx="990600" cy="762000"/>
          </a:xfrm>
          <a:prstGeom prst="triangle">
            <a:avLst>
              <a:gd name="adj" fmla="val 50000"/>
            </a:avLst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38953" name="AutoShape 41"/>
          <p:cNvSpPr>
            <a:spLocks noChangeArrowheads="1"/>
          </p:cNvSpPr>
          <p:nvPr/>
        </p:nvSpPr>
        <p:spPr bwMode="auto">
          <a:xfrm>
            <a:off x="6324600" y="5399088"/>
            <a:ext cx="990600" cy="762000"/>
          </a:xfrm>
          <a:prstGeom prst="triangle">
            <a:avLst>
              <a:gd name="adj" fmla="val 50000"/>
            </a:avLst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38954" name="Text Box 42"/>
          <p:cNvSpPr txBox="1">
            <a:spLocks noChangeArrowheads="1"/>
          </p:cNvSpPr>
          <p:nvPr/>
        </p:nvSpPr>
        <p:spPr bwMode="auto">
          <a:xfrm>
            <a:off x="4267200" y="5459413"/>
            <a:ext cx="1676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Formation incomplète</a:t>
            </a:r>
          </a:p>
        </p:txBody>
      </p:sp>
      <p:sp>
        <p:nvSpPr>
          <p:cNvPr id="38956" name="Text Box 44"/>
          <p:cNvSpPr txBox="1">
            <a:spLocks noChangeArrowheads="1"/>
          </p:cNvSpPr>
          <p:nvPr/>
        </p:nvSpPr>
        <p:spPr bwMode="auto">
          <a:xfrm>
            <a:off x="7315200" y="5459413"/>
            <a:ext cx="152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Formation identifiée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Line 1026"/>
          <p:cNvSpPr>
            <a:spLocks noChangeShapeType="1"/>
          </p:cNvSpPr>
          <p:nvPr/>
        </p:nvSpPr>
        <p:spPr bwMode="auto">
          <a:xfrm flipH="1" flipV="1">
            <a:off x="1143000" y="1143000"/>
            <a:ext cx="0" cy="52578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7571" name="Rectangle 1027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6019800" cy="914400"/>
          </a:xfrm>
        </p:spPr>
        <p:txBody>
          <a:bodyPr/>
          <a:lstStyle/>
          <a:p>
            <a:r>
              <a:rPr lang="fr-FR" altLang="fr-FR" sz="3200" b="0" i="1">
                <a:solidFill>
                  <a:srgbClr val="000000"/>
                </a:solidFill>
              </a:rPr>
              <a:t>Schéma général de la planification</a:t>
            </a:r>
          </a:p>
        </p:txBody>
      </p:sp>
      <p:sp>
        <p:nvSpPr>
          <p:cNvPr id="237572" name="Rectangle 1028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 sz="1600"/>
          </a:p>
          <a:p>
            <a:pPr lvl="1"/>
            <a:endParaRPr lang="fr-FR" altLang="fr-FR" sz="1600"/>
          </a:p>
        </p:txBody>
      </p:sp>
      <p:sp>
        <p:nvSpPr>
          <p:cNvPr id="237573" name="Line 1029"/>
          <p:cNvSpPr>
            <a:spLocks noChangeShapeType="1"/>
          </p:cNvSpPr>
          <p:nvPr/>
        </p:nvSpPr>
        <p:spPr bwMode="auto">
          <a:xfrm>
            <a:off x="1143000" y="6400800"/>
            <a:ext cx="777240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7574" name="Text Box 1030"/>
          <p:cNvSpPr txBox="1">
            <a:spLocks noChangeArrowheads="1"/>
          </p:cNvSpPr>
          <p:nvPr/>
        </p:nvSpPr>
        <p:spPr bwMode="auto">
          <a:xfrm>
            <a:off x="-146050" y="1479550"/>
            <a:ext cx="1706563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fr-FR" sz="1400"/>
              <a:t>Ressource de Synchronisation (RDS)</a:t>
            </a:r>
          </a:p>
        </p:txBody>
      </p:sp>
      <p:sp>
        <p:nvSpPr>
          <p:cNvPr id="237575" name="Text Box 1031"/>
          <p:cNvSpPr txBox="1">
            <a:spLocks noChangeArrowheads="1"/>
          </p:cNvSpPr>
          <p:nvPr/>
        </p:nvSpPr>
        <p:spPr bwMode="auto">
          <a:xfrm>
            <a:off x="-36513" y="3276600"/>
            <a:ext cx="1435101" cy="81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fr-FR" sz="1400"/>
              <a:t>Regroupement</a:t>
            </a:r>
          </a:p>
          <a:p>
            <a:pPr algn="ctr"/>
            <a:r>
              <a:rPr lang="fr-FR" altLang="fr-FR" sz="1400"/>
              <a:t>de postes</a:t>
            </a:r>
          </a:p>
          <a:p>
            <a:pPr algn="ctr"/>
            <a:r>
              <a:rPr lang="fr-FR" altLang="fr-FR" sz="1400"/>
              <a:t>réels</a:t>
            </a:r>
          </a:p>
        </p:txBody>
      </p:sp>
      <p:sp>
        <p:nvSpPr>
          <p:cNvPr id="237576" name="Text Box 1032"/>
          <p:cNvSpPr txBox="1">
            <a:spLocks noChangeArrowheads="1"/>
          </p:cNvSpPr>
          <p:nvPr/>
        </p:nvSpPr>
        <p:spPr bwMode="auto">
          <a:xfrm>
            <a:off x="347663" y="5421313"/>
            <a:ext cx="666750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fr-FR" sz="1400"/>
              <a:t>Poste</a:t>
            </a:r>
            <a:endParaRPr lang="fr-FR" altLang="fr-FR"/>
          </a:p>
          <a:p>
            <a:pPr algn="ctr"/>
            <a:r>
              <a:rPr lang="fr-FR" altLang="fr-FR" sz="1400"/>
              <a:t>réel</a:t>
            </a:r>
            <a:endParaRPr lang="fr-FR" altLang="fr-FR"/>
          </a:p>
        </p:txBody>
      </p:sp>
      <p:sp>
        <p:nvSpPr>
          <p:cNvPr id="237577" name="Line 1033"/>
          <p:cNvSpPr>
            <a:spLocks noChangeShapeType="1"/>
          </p:cNvSpPr>
          <p:nvPr/>
        </p:nvSpPr>
        <p:spPr bwMode="auto">
          <a:xfrm>
            <a:off x="1143000" y="3048000"/>
            <a:ext cx="7696200" cy="0"/>
          </a:xfrm>
          <a:prstGeom prst="line">
            <a:avLst/>
          </a:prstGeom>
          <a:noFill/>
          <a:ln w="9525">
            <a:solidFill>
              <a:schemeClr val="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7578" name="Line 1034"/>
          <p:cNvSpPr>
            <a:spLocks noChangeShapeType="1"/>
          </p:cNvSpPr>
          <p:nvPr/>
        </p:nvSpPr>
        <p:spPr bwMode="auto">
          <a:xfrm>
            <a:off x="1143000" y="4724400"/>
            <a:ext cx="7772400" cy="0"/>
          </a:xfrm>
          <a:prstGeom prst="line">
            <a:avLst/>
          </a:prstGeom>
          <a:noFill/>
          <a:ln w="9525">
            <a:solidFill>
              <a:schemeClr val="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7579" name="Line 1035"/>
          <p:cNvSpPr>
            <a:spLocks noChangeShapeType="1"/>
          </p:cNvSpPr>
          <p:nvPr/>
        </p:nvSpPr>
        <p:spPr bwMode="auto">
          <a:xfrm flipV="1">
            <a:off x="2590800" y="1219200"/>
            <a:ext cx="0" cy="5181600"/>
          </a:xfrm>
          <a:prstGeom prst="line">
            <a:avLst/>
          </a:prstGeom>
          <a:noFill/>
          <a:ln w="9525">
            <a:solidFill>
              <a:schemeClr val="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7580" name="Line 1036"/>
          <p:cNvSpPr>
            <a:spLocks noChangeShapeType="1"/>
          </p:cNvSpPr>
          <p:nvPr/>
        </p:nvSpPr>
        <p:spPr bwMode="auto">
          <a:xfrm flipV="1">
            <a:off x="4495800" y="1219200"/>
            <a:ext cx="0" cy="5181600"/>
          </a:xfrm>
          <a:prstGeom prst="line">
            <a:avLst/>
          </a:prstGeom>
          <a:noFill/>
          <a:ln w="9525">
            <a:solidFill>
              <a:schemeClr val="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7581" name="Line 1037"/>
          <p:cNvSpPr>
            <a:spLocks noChangeShapeType="1"/>
          </p:cNvSpPr>
          <p:nvPr/>
        </p:nvSpPr>
        <p:spPr bwMode="auto">
          <a:xfrm flipV="1">
            <a:off x="6477000" y="1219200"/>
            <a:ext cx="0" cy="5181600"/>
          </a:xfrm>
          <a:prstGeom prst="line">
            <a:avLst/>
          </a:prstGeom>
          <a:noFill/>
          <a:ln w="9525">
            <a:solidFill>
              <a:schemeClr val="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7582" name="Line 1038"/>
          <p:cNvSpPr>
            <a:spLocks noChangeShapeType="1"/>
          </p:cNvSpPr>
          <p:nvPr/>
        </p:nvSpPr>
        <p:spPr bwMode="auto">
          <a:xfrm flipV="1">
            <a:off x="8534400" y="1219200"/>
            <a:ext cx="0" cy="5181600"/>
          </a:xfrm>
          <a:prstGeom prst="line">
            <a:avLst/>
          </a:prstGeom>
          <a:noFill/>
          <a:ln w="9525">
            <a:solidFill>
              <a:schemeClr val="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7583" name="Rectangle 1039"/>
          <p:cNvSpPr>
            <a:spLocks noChangeArrowheads="1"/>
          </p:cNvSpPr>
          <p:nvPr/>
        </p:nvSpPr>
        <p:spPr bwMode="auto">
          <a:xfrm>
            <a:off x="990600" y="4748213"/>
            <a:ext cx="1558925" cy="160020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7C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Suivi de </a:t>
            </a:r>
          </a:p>
          <a:p>
            <a:pPr algn="ctr"/>
            <a:r>
              <a:rPr lang="fr-FR" altLang="fr-FR" sz="1400"/>
              <a:t>production</a:t>
            </a:r>
            <a:endParaRPr lang="fr-FR" altLang="fr-FR"/>
          </a:p>
          <a:p>
            <a:pPr algn="ctr"/>
            <a:r>
              <a:rPr lang="fr-FR" altLang="fr-FR" sz="1200" b="0" i="1"/>
              <a:t>Processus 8</a:t>
            </a:r>
          </a:p>
          <a:p>
            <a:pPr algn="ctr"/>
            <a:endParaRPr lang="fr-FR" altLang="fr-FR" sz="1200" b="0" i="1"/>
          </a:p>
          <a:p>
            <a:pPr algn="ctr"/>
            <a:endParaRPr lang="fr-FR" altLang="fr-FR" sz="1200" b="0" i="1"/>
          </a:p>
          <a:p>
            <a:pPr algn="ctr"/>
            <a:endParaRPr lang="fr-FR" altLang="fr-FR" sz="1200"/>
          </a:p>
        </p:txBody>
      </p:sp>
      <p:sp>
        <p:nvSpPr>
          <p:cNvPr id="237584" name="Oval 1040"/>
          <p:cNvSpPr>
            <a:spLocks noChangeArrowheads="1"/>
          </p:cNvSpPr>
          <p:nvPr/>
        </p:nvSpPr>
        <p:spPr bwMode="auto">
          <a:xfrm>
            <a:off x="1871663" y="5803900"/>
            <a:ext cx="533400" cy="533400"/>
          </a:xfrm>
          <a:prstGeom prst="ellipse">
            <a:avLst/>
          </a:prstGeom>
          <a:solidFill>
            <a:srgbClr val="66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000"/>
              <a:t>UA</a:t>
            </a:r>
          </a:p>
          <a:p>
            <a:pPr algn="ctr"/>
            <a:r>
              <a:rPr lang="fr-FR" altLang="fr-FR" sz="1000"/>
              <a:t>UM</a:t>
            </a:r>
          </a:p>
          <a:p>
            <a:pPr algn="ctr"/>
            <a:r>
              <a:rPr lang="fr-FR" altLang="fr-FR" sz="1000"/>
              <a:t>UPPS</a:t>
            </a:r>
            <a:endParaRPr lang="fr-FR" altLang="fr-FR"/>
          </a:p>
        </p:txBody>
      </p:sp>
      <p:sp>
        <p:nvSpPr>
          <p:cNvPr id="237585" name="Rectangle 1041"/>
          <p:cNvSpPr>
            <a:spLocks noChangeArrowheads="1"/>
          </p:cNvSpPr>
          <p:nvPr/>
        </p:nvSpPr>
        <p:spPr bwMode="auto">
          <a:xfrm>
            <a:off x="1219200" y="5715000"/>
            <a:ext cx="533400" cy="533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OF</a:t>
            </a:r>
          </a:p>
          <a:p>
            <a:pPr algn="ctr"/>
            <a:r>
              <a:rPr lang="fr-FR" altLang="fr-FR" sz="1400"/>
              <a:t>lancé</a:t>
            </a:r>
            <a:endParaRPr lang="fr-FR" altLang="fr-FR"/>
          </a:p>
        </p:txBody>
      </p:sp>
      <p:sp>
        <p:nvSpPr>
          <p:cNvPr id="237586" name="Rectangle 1042"/>
          <p:cNvSpPr>
            <a:spLocks noChangeArrowheads="1"/>
          </p:cNvSpPr>
          <p:nvPr/>
        </p:nvSpPr>
        <p:spPr bwMode="auto">
          <a:xfrm>
            <a:off x="2636838" y="4759325"/>
            <a:ext cx="1819275" cy="1600200"/>
          </a:xfrm>
          <a:prstGeom prst="rect">
            <a:avLst/>
          </a:prstGeom>
          <a:gradFill rotWithShape="0">
            <a:gsLst>
              <a:gs pos="0">
                <a:srgbClr val="66FF99"/>
              </a:gs>
              <a:gs pos="100000">
                <a:srgbClr val="33CC3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Ordonnancement</a:t>
            </a:r>
            <a:endParaRPr lang="fr-FR" altLang="fr-FR"/>
          </a:p>
          <a:p>
            <a:pPr algn="ctr"/>
            <a:r>
              <a:rPr lang="fr-FR" altLang="fr-FR" sz="1200" b="0" i="1"/>
              <a:t>Processus 7</a:t>
            </a:r>
          </a:p>
          <a:p>
            <a:pPr algn="ctr"/>
            <a:endParaRPr lang="fr-FR" altLang="fr-FR" sz="1200" b="0" i="1"/>
          </a:p>
          <a:p>
            <a:pPr algn="ctr"/>
            <a:endParaRPr lang="fr-FR" altLang="fr-FR" sz="1200" b="0" i="1"/>
          </a:p>
          <a:p>
            <a:pPr algn="ctr"/>
            <a:endParaRPr lang="fr-FR" altLang="fr-FR" sz="1200" b="0" i="1"/>
          </a:p>
          <a:p>
            <a:pPr algn="ctr"/>
            <a:endParaRPr lang="fr-FR" altLang="fr-FR" sz="1200"/>
          </a:p>
        </p:txBody>
      </p:sp>
      <p:sp>
        <p:nvSpPr>
          <p:cNvPr id="237587" name="Oval 1043"/>
          <p:cNvSpPr>
            <a:spLocks noChangeArrowheads="1"/>
          </p:cNvSpPr>
          <p:nvPr/>
        </p:nvSpPr>
        <p:spPr bwMode="auto">
          <a:xfrm>
            <a:off x="3581400" y="5486400"/>
            <a:ext cx="533400" cy="533400"/>
          </a:xfrm>
          <a:prstGeom prst="ellipse">
            <a:avLst/>
          </a:prstGeom>
          <a:solidFill>
            <a:srgbClr val="66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000"/>
              <a:t>UA</a:t>
            </a:r>
          </a:p>
          <a:p>
            <a:pPr algn="ctr"/>
            <a:r>
              <a:rPr lang="fr-FR" altLang="fr-FR" sz="1000"/>
              <a:t>UM</a:t>
            </a:r>
          </a:p>
          <a:p>
            <a:pPr algn="ctr"/>
            <a:r>
              <a:rPr lang="fr-FR" altLang="fr-FR" sz="1000"/>
              <a:t>UPPS</a:t>
            </a:r>
            <a:endParaRPr lang="fr-FR" altLang="fr-FR"/>
          </a:p>
        </p:txBody>
      </p:sp>
      <p:sp>
        <p:nvSpPr>
          <p:cNvPr id="237588" name="Rectangle 1044"/>
          <p:cNvSpPr>
            <a:spLocks noChangeArrowheads="1"/>
          </p:cNvSpPr>
          <p:nvPr/>
        </p:nvSpPr>
        <p:spPr bwMode="auto">
          <a:xfrm>
            <a:off x="2895600" y="5715000"/>
            <a:ext cx="381000" cy="3048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OF</a:t>
            </a:r>
            <a:endParaRPr lang="fr-FR" altLang="fr-FR"/>
          </a:p>
        </p:txBody>
      </p:sp>
      <p:sp>
        <p:nvSpPr>
          <p:cNvPr id="237589" name="Rectangle 1045"/>
          <p:cNvSpPr>
            <a:spLocks noChangeArrowheads="1"/>
          </p:cNvSpPr>
          <p:nvPr/>
        </p:nvSpPr>
        <p:spPr bwMode="auto">
          <a:xfrm>
            <a:off x="2717800" y="6096000"/>
            <a:ext cx="1771650" cy="254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000" b="0"/>
              <a:t>Tout niveau de nomenclature</a:t>
            </a:r>
            <a:endParaRPr lang="fr-FR" altLang="fr-FR"/>
          </a:p>
        </p:txBody>
      </p:sp>
      <p:sp>
        <p:nvSpPr>
          <p:cNvPr id="237590" name="Rectangle 1046"/>
          <p:cNvSpPr>
            <a:spLocks noChangeArrowheads="1"/>
          </p:cNvSpPr>
          <p:nvPr/>
        </p:nvSpPr>
        <p:spPr bwMode="auto">
          <a:xfrm>
            <a:off x="4529138" y="3100388"/>
            <a:ext cx="4233862" cy="1600200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Planification</a:t>
            </a:r>
            <a:endParaRPr lang="fr-FR" altLang="fr-FR"/>
          </a:p>
          <a:p>
            <a:pPr algn="ctr"/>
            <a:r>
              <a:rPr lang="fr-FR" altLang="fr-FR" sz="1200" b="0" i="1"/>
              <a:t>Processus 6</a:t>
            </a:r>
          </a:p>
          <a:p>
            <a:pPr algn="ctr"/>
            <a:endParaRPr lang="fr-FR" altLang="fr-FR" sz="1200" b="0" i="1"/>
          </a:p>
          <a:p>
            <a:pPr algn="ctr"/>
            <a:endParaRPr lang="fr-FR" altLang="fr-FR" sz="1200" b="0" i="1"/>
          </a:p>
          <a:p>
            <a:pPr algn="ctr"/>
            <a:endParaRPr lang="fr-FR" altLang="fr-FR" sz="1200" b="0" i="1"/>
          </a:p>
          <a:p>
            <a:pPr algn="ctr"/>
            <a:endParaRPr lang="fr-FR" altLang="fr-FR" sz="1200"/>
          </a:p>
        </p:txBody>
      </p:sp>
      <p:sp>
        <p:nvSpPr>
          <p:cNvPr id="237591" name="Oval 1047"/>
          <p:cNvSpPr>
            <a:spLocks noChangeArrowheads="1"/>
          </p:cNvSpPr>
          <p:nvPr/>
        </p:nvSpPr>
        <p:spPr bwMode="auto">
          <a:xfrm>
            <a:off x="7848600" y="3505200"/>
            <a:ext cx="533400" cy="533400"/>
          </a:xfrm>
          <a:prstGeom prst="ellipse">
            <a:avLst/>
          </a:prstGeom>
          <a:solidFill>
            <a:srgbClr val="66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000"/>
              <a:t>CPP</a:t>
            </a:r>
          </a:p>
          <a:p>
            <a:pPr algn="ctr"/>
            <a:r>
              <a:rPr lang="fr-FR" altLang="fr-FR" sz="1000"/>
              <a:t>UPPS</a:t>
            </a:r>
            <a:endParaRPr lang="fr-FR" altLang="fr-FR"/>
          </a:p>
        </p:txBody>
      </p:sp>
      <p:sp>
        <p:nvSpPr>
          <p:cNvPr id="237592" name="Rectangle 1048"/>
          <p:cNvSpPr>
            <a:spLocks noChangeArrowheads="1"/>
          </p:cNvSpPr>
          <p:nvPr/>
        </p:nvSpPr>
        <p:spPr bwMode="auto">
          <a:xfrm>
            <a:off x="5410200" y="3505200"/>
            <a:ext cx="381000" cy="3048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OP</a:t>
            </a:r>
            <a:endParaRPr lang="fr-FR" altLang="fr-FR"/>
          </a:p>
        </p:txBody>
      </p:sp>
      <p:sp>
        <p:nvSpPr>
          <p:cNvPr id="237593" name="Rectangle 1049"/>
          <p:cNvSpPr>
            <a:spLocks noChangeArrowheads="1"/>
          </p:cNvSpPr>
          <p:nvPr/>
        </p:nvSpPr>
        <p:spPr bwMode="auto">
          <a:xfrm>
            <a:off x="5908675" y="4402138"/>
            <a:ext cx="1771650" cy="254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000" b="0"/>
              <a:t>Tout niveau de nomenclature</a:t>
            </a:r>
            <a:endParaRPr lang="fr-FR" altLang="fr-FR"/>
          </a:p>
        </p:txBody>
      </p:sp>
      <p:sp>
        <p:nvSpPr>
          <p:cNvPr id="237594" name="Rectangle 1050"/>
          <p:cNvSpPr>
            <a:spLocks noChangeArrowheads="1"/>
          </p:cNvSpPr>
          <p:nvPr/>
        </p:nvSpPr>
        <p:spPr bwMode="auto">
          <a:xfrm>
            <a:off x="4343400" y="3429000"/>
            <a:ext cx="381000" cy="1600200"/>
          </a:xfrm>
          <a:prstGeom prst="rect">
            <a:avLst/>
          </a:prstGeom>
          <a:gradFill rotWithShape="0">
            <a:gsLst>
              <a:gs pos="0">
                <a:srgbClr val="FFCC00"/>
              </a:gs>
              <a:gs pos="100000">
                <a:srgbClr val="66FF3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sz="1200"/>
          </a:p>
        </p:txBody>
      </p:sp>
      <p:sp>
        <p:nvSpPr>
          <p:cNvPr id="237595" name="Rectangle 1051"/>
          <p:cNvSpPr>
            <a:spLocks noChangeArrowheads="1"/>
          </p:cNvSpPr>
          <p:nvPr/>
        </p:nvSpPr>
        <p:spPr bwMode="auto">
          <a:xfrm>
            <a:off x="3657600" y="4419600"/>
            <a:ext cx="717550" cy="3810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95000"/>
              </a:lnSpc>
              <a:spcBef>
                <a:spcPct val="0"/>
              </a:spcBef>
            </a:pPr>
            <a:r>
              <a:rPr lang="fr-FR" altLang="fr-FR" sz="1200"/>
              <a:t>OP--&gt; OF </a:t>
            </a:r>
          </a:p>
          <a:p>
            <a:pPr algn="ctr">
              <a:lnSpc>
                <a:spcPct val="95000"/>
              </a:lnSpc>
              <a:spcBef>
                <a:spcPct val="0"/>
              </a:spcBef>
            </a:pPr>
            <a:r>
              <a:rPr lang="fr-FR" altLang="fr-FR" sz="1200"/>
              <a:t>ouvert</a:t>
            </a:r>
            <a:endParaRPr lang="fr-FR" altLang="fr-FR"/>
          </a:p>
        </p:txBody>
      </p:sp>
      <p:sp>
        <p:nvSpPr>
          <p:cNvPr id="237596" name="Rectangle 1052"/>
          <p:cNvSpPr>
            <a:spLocks noChangeArrowheads="1"/>
          </p:cNvSpPr>
          <p:nvPr/>
        </p:nvSpPr>
        <p:spPr bwMode="auto">
          <a:xfrm rot="-5400000">
            <a:off x="3682207" y="4136231"/>
            <a:ext cx="16637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/>
              <a:t>Transfert vers ordos</a:t>
            </a:r>
          </a:p>
        </p:txBody>
      </p:sp>
      <p:sp>
        <p:nvSpPr>
          <p:cNvPr id="237597" name="Rectangle 1053"/>
          <p:cNvSpPr>
            <a:spLocks noChangeArrowheads="1"/>
          </p:cNvSpPr>
          <p:nvPr/>
        </p:nvSpPr>
        <p:spPr bwMode="auto">
          <a:xfrm>
            <a:off x="4481513" y="2133600"/>
            <a:ext cx="4222750" cy="8382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rgbClr val="808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Réponse au délai</a:t>
            </a:r>
            <a:endParaRPr lang="fr-FR" altLang="fr-FR"/>
          </a:p>
          <a:p>
            <a:pPr algn="ctr"/>
            <a:r>
              <a:rPr lang="fr-FR" altLang="fr-FR" sz="1200" b="0" i="1"/>
              <a:t>Processus 5</a:t>
            </a:r>
          </a:p>
          <a:p>
            <a:pPr algn="ctr"/>
            <a:endParaRPr lang="fr-FR" altLang="fr-FR" sz="1200"/>
          </a:p>
        </p:txBody>
      </p:sp>
      <p:sp>
        <p:nvSpPr>
          <p:cNvPr id="237598" name="Oval 1054"/>
          <p:cNvSpPr>
            <a:spLocks noChangeArrowheads="1"/>
          </p:cNvSpPr>
          <p:nvPr/>
        </p:nvSpPr>
        <p:spPr bwMode="auto">
          <a:xfrm>
            <a:off x="7899400" y="2286000"/>
            <a:ext cx="533400" cy="533400"/>
          </a:xfrm>
          <a:prstGeom prst="ellipse">
            <a:avLst/>
          </a:prstGeom>
          <a:solidFill>
            <a:srgbClr val="66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000"/>
              <a:t>CPP</a:t>
            </a:r>
          </a:p>
          <a:p>
            <a:pPr algn="ctr"/>
            <a:r>
              <a:rPr lang="fr-FR" altLang="fr-FR" sz="1000"/>
              <a:t>UPPS</a:t>
            </a:r>
            <a:endParaRPr lang="fr-FR" altLang="fr-FR"/>
          </a:p>
        </p:txBody>
      </p:sp>
      <p:sp>
        <p:nvSpPr>
          <p:cNvPr id="237599" name="Rectangle 1055"/>
          <p:cNvSpPr>
            <a:spLocks noChangeArrowheads="1"/>
          </p:cNvSpPr>
          <p:nvPr/>
        </p:nvSpPr>
        <p:spPr bwMode="auto">
          <a:xfrm>
            <a:off x="5156200" y="2514600"/>
            <a:ext cx="381000" cy="3048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OP</a:t>
            </a:r>
            <a:endParaRPr lang="fr-FR" altLang="fr-FR"/>
          </a:p>
        </p:txBody>
      </p:sp>
      <p:sp>
        <p:nvSpPr>
          <p:cNvPr id="237600" name="Rectangle 1056"/>
          <p:cNvSpPr>
            <a:spLocks noChangeArrowheads="1"/>
          </p:cNvSpPr>
          <p:nvPr/>
        </p:nvSpPr>
        <p:spPr bwMode="auto">
          <a:xfrm>
            <a:off x="6070600" y="2743200"/>
            <a:ext cx="1287463" cy="1841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000" b="0"/>
              <a:t>Produit fini</a:t>
            </a:r>
            <a:endParaRPr lang="fr-FR" altLang="fr-FR"/>
          </a:p>
        </p:txBody>
      </p:sp>
      <p:sp>
        <p:nvSpPr>
          <p:cNvPr id="237601" name="Rectangle 1057"/>
          <p:cNvSpPr>
            <a:spLocks noChangeArrowheads="1"/>
          </p:cNvSpPr>
          <p:nvPr/>
        </p:nvSpPr>
        <p:spPr bwMode="auto">
          <a:xfrm>
            <a:off x="6513513" y="1219200"/>
            <a:ext cx="2206625" cy="8382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rgbClr val="808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400"/>
              <a:t>PIC</a:t>
            </a:r>
            <a:endParaRPr lang="fr-FR" altLang="fr-FR"/>
          </a:p>
          <a:p>
            <a:pPr algn="ctr"/>
            <a:r>
              <a:rPr lang="fr-FR" altLang="fr-FR" sz="1200" b="0" i="1"/>
              <a:t>Processus 1</a:t>
            </a:r>
          </a:p>
          <a:p>
            <a:pPr algn="ctr"/>
            <a:endParaRPr lang="fr-FR" altLang="fr-FR" sz="1200"/>
          </a:p>
        </p:txBody>
      </p:sp>
      <p:sp>
        <p:nvSpPr>
          <p:cNvPr id="237602" name="Oval 1058"/>
          <p:cNvSpPr>
            <a:spLocks noChangeArrowheads="1"/>
          </p:cNvSpPr>
          <p:nvPr/>
        </p:nvSpPr>
        <p:spPr bwMode="auto">
          <a:xfrm>
            <a:off x="8183563" y="1282700"/>
            <a:ext cx="533400" cy="533400"/>
          </a:xfrm>
          <a:prstGeom prst="ellipse">
            <a:avLst/>
          </a:prstGeom>
          <a:solidFill>
            <a:srgbClr val="66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000"/>
              <a:t>CPP</a:t>
            </a:r>
          </a:p>
          <a:p>
            <a:pPr algn="ctr"/>
            <a:r>
              <a:rPr lang="fr-FR" altLang="fr-FR" sz="1000"/>
              <a:t>UPPS</a:t>
            </a:r>
            <a:endParaRPr lang="fr-FR" altLang="fr-FR"/>
          </a:p>
        </p:txBody>
      </p:sp>
      <p:sp>
        <p:nvSpPr>
          <p:cNvPr id="237603" name="Rectangle 1059"/>
          <p:cNvSpPr>
            <a:spLocks noChangeArrowheads="1"/>
          </p:cNvSpPr>
          <p:nvPr/>
        </p:nvSpPr>
        <p:spPr bwMode="auto">
          <a:xfrm>
            <a:off x="6934200" y="1828800"/>
            <a:ext cx="1287463" cy="1841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000" b="0"/>
              <a:t>Famille d ’article</a:t>
            </a:r>
            <a:endParaRPr lang="fr-FR" altLang="fr-FR"/>
          </a:p>
        </p:txBody>
      </p:sp>
      <p:sp>
        <p:nvSpPr>
          <p:cNvPr id="237604" name="Text Box 1060"/>
          <p:cNvSpPr txBox="1">
            <a:spLocks noChangeArrowheads="1"/>
          </p:cNvSpPr>
          <p:nvPr/>
        </p:nvSpPr>
        <p:spPr bwMode="auto">
          <a:xfrm>
            <a:off x="2130425" y="6361113"/>
            <a:ext cx="765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400">
                <a:solidFill>
                  <a:schemeClr val="hlink"/>
                </a:solidFill>
              </a:rPr>
              <a:t>2 jours</a:t>
            </a:r>
          </a:p>
        </p:txBody>
      </p:sp>
      <p:sp>
        <p:nvSpPr>
          <p:cNvPr id="237605" name="Text Box 1061"/>
          <p:cNvSpPr txBox="1">
            <a:spLocks noChangeArrowheads="1"/>
          </p:cNvSpPr>
          <p:nvPr/>
        </p:nvSpPr>
        <p:spPr bwMode="auto">
          <a:xfrm>
            <a:off x="3813175" y="6361113"/>
            <a:ext cx="11398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400">
                <a:solidFill>
                  <a:schemeClr val="hlink"/>
                </a:solidFill>
              </a:rPr>
              <a:t>2 semaines</a:t>
            </a:r>
          </a:p>
        </p:txBody>
      </p:sp>
      <p:sp>
        <p:nvSpPr>
          <p:cNvPr id="237606" name="Text Box 1062"/>
          <p:cNvSpPr txBox="1">
            <a:spLocks noChangeArrowheads="1"/>
          </p:cNvSpPr>
          <p:nvPr/>
        </p:nvSpPr>
        <p:spPr bwMode="auto">
          <a:xfrm>
            <a:off x="6035675" y="6361113"/>
            <a:ext cx="746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400">
                <a:solidFill>
                  <a:schemeClr val="hlink"/>
                </a:solidFill>
              </a:rPr>
              <a:t>1 mois</a:t>
            </a:r>
          </a:p>
        </p:txBody>
      </p:sp>
      <p:sp>
        <p:nvSpPr>
          <p:cNvPr id="237607" name="Text Box 1063"/>
          <p:cNvSpPr txBox="1">
            <a:spLocks noChangeArrowheads="1"/>
          </p:cNvSpPr>
          <p:nvPr/>
        </p:nvSpPr>
        <p:spPr bwMode="auto">
          <a:xfrm>
            <a:off x="8148638" y="6361113"/>
            <a:ext cx="5381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400">
                <a:solidFill>
                  <a:schemeClr val="hlink"/>
                </a:solidFill>
              </a:rPr>
              <a:t>1 an</a:t>
            </a:r>
          </a:p>
        </p:txBody>
      </p:sp>
      <p:sp>
        <p:nvSpPr>
          <p:cNvPr id="237608" name="Rectangle 1064"/>
          <p:cNvSpPr>
            <a:spLocks noChangeArrowheads="1"/>
          </p:cNvSpPr>
          <p:nvPr/>
        </p:nvSpPr>
        <p:spPr bwMode="auto">
          <a:xfrm>
            <a:off x="2436813" y="4746625"/>
            <a:ext cx="306387" cy="1600200"/>
          </a:xfrm>
          <a:prstGeom prst="rect">
            <a:avLst/>
          </a:prstGeom>
          <a:gradFill rotWithShape="0">
            <a:gsLst>
              <a:gs pos="0">
                <a:srgbClr val="FF9999"/>
              </a:gs>
              <a:gs pos="100000">
                <a:srgbClr val="99FF66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sz="1200"/>
          </a:p>
        </p:txBody>
      </p:sp>
      <p:sp>
        <p:nvSpPr>
          <p:cNvPr id="237609" name="Rectangle 1065"/>
          <p:cNvSpPr>
            <a:spLocks noChangeArrowheads="1"/>
          </p:cNvSpPr>
          <p:nvPr/>
        </p:nvSpPr>
        <p:spPr bwMode="auto">
          <a:xfrm rot="-5400000">
            <a:off x="2088356" y="5769769"/>
            <a:ext cx="9874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/>
              <a:t>Lancement</a:t>
            </a:r>
          </a:p>
        </p:txBody>
      </p:sp>
      <p:sp>
        <p:nvSpPr>
          <p:cNvPr id="237610" name="Rectangle 1066"/>
          <p:cNvSpPr>
            <a:spLocks noChangeArrowheads="1"/>
          </p:cNvSpPr>
          <p:nvPr/>
        </p:nvSpPr>
        <p:spPr bwMode="auto">
          <a:xfrm>
            <a:off x="2590800" y="2133600"/>
            <a:ext cx="1905000" cy="838200"/>
          </a:xfrm>
          <a:prstGeom prst="rect">
            <a:avLst/>
          </a:prstGeom>
          <a:gradFill rotWithShape="0">
            <a:gsLst>
              <a:gs pos="0">
                <a:srgbClr val="C3E1FF"/>
              </a:gs>
              <a:gs pos="100000">
                <a:srgbClr val="A6A6A6"/>
              </a:gs>
            </a:gsLst>
            <a:lin ang="5400000" scaled="1"/>
          </a:gradFill>
          <a:ln w="9525">
            <a:solidFill>
              <a:schemeClr val="tx1"/>
            </a:solidFill>
            <a:prstDash val="lg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sz="1200" b="0"/>
          </a:p>
          <a:p>
            <a:pPr algn="ctr"/>
            <a:endParaRPr lang="fr-FR" altLang="fr-FR" sz="1400" b="0"/>
          </a:p>
          <a:p>
            <a:pPr algn="ctr"/>
            <a:r>
              <a:rPr lang="fr-FR" altLang="fr-FR" sz="1400"/>
              <a:t>Réponse au délai</a:t>
            </a:r>
            <a:endParaRPr lang="fr-FR" altLang="fr-FR"/>
          </a:p>
          <a:p>
            <a:pPr algn="ctr"/>
            <a:endParaRPr lang="fr-FR" altLang="fr-FR" sz="1200" b="0" i="1"/>
          </a:p>
          <a:p>
            <a:pPr algn="ctr"/>
            <a:endParaRPr lang="fr-FR" altLang="fr-FR" sz="1200"/>
          </a:p>
          <a:p>
            <a:pPr algn="ctr"/>
            <a:endParaRPr lang="fr-FR" altLang="fr-FR" sz="1400" b="0"/>
          </a:p>
        </p:txBody>
      </p:sp>
      <p:sp>
        <p:nvSpPr>
          <p:cNvPr id="237611" name="AutoShape 1067"/>
          <p:cNvSpPr>
            <a:spLocks noChangeArrowheads="1"/>
          </p:cNvSpPr>
          <p:nvPr/>
        </p:nvSpPr>
        <p:spPr bwMode="auto">
          <a:xfrm flipH="1">
            <a:off x="3352800" y="1600200"/>
            <a:ext cx="914400" cy="3962400"/>
          </a:xfrm>
          <a:custGeom>
            <a:avLst/>
            <a:gdLst>
              <a:gd name="G0" fmla="+- 1000419 0 0"/>
              <a:gd name="G1" fmla="+- -1907725 0 0"/>
              <a:gd name="G2" fmla="+- 1000419 0 -1907725"/>
              <a:gd name="G3" fmla="+- 10800 0 0"/>
              <a:gd name="G4" fmla="+- 0 0 1000419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6491 0 0"/>
              <a:gd name="G9" fmla="+- 0 0 -1907725"/>
              <a:gd name="G10" fmla="+- 6491 0 2700"/>
              <a:gd name="G11" fmla="cos G10 1000419"/>
              <a:gd name="G12" fmla="sin G10 1000419"/>
              <a:gd name="G13" fmla="cos 13500 1000419"/>
              <a:gd name="G14" fmla="sin 13500 1000419"/>
              <a:gd name="G15" fmla="+- G11 10800 0"/>
              <a:gd name="G16" fmla="+- G12 10800 0"/>
              <a:gd name="G17" fmla="+- G13 10800 0"/>
              <a:gd name="G18" fmla="+- G14 10800 0"/>
              <a:gd name="G19" fmla="*/ 6491 1 2"/>
              <a:gd name="G20" fmla="+- G19 5400 0"/>
              <a:gd name="G21" fmla="cos G20 1000419"/>
              <a:gd name="G22" fmla="sin G20 1000419"/>
              <a:gd name="G23" fmla="+- G21 10800 0"/>
              <a:gd name="G24" fmla="+- G12 G23 G22"/>
              <a:gd name="G25" fmla="+- G22 G23 G11"/>
              <a:gd name="G26" fmla="cos 10800 1000419"/>
              <a:gd name="G27" fmla="sin 10800 1000419"/>
              <a:gd name="G28" fmla="cos 6491 1000419"/>
              <a:gd name="G29" fmla="sin 6491 1000419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907725"/>
              <a:gd name="G36" fmla="sin G34 -1907725"/>
              <a:gd name="G37" fmla="+/ -1907725 1000419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6491 G39"/>
              <a:gd name="G43" fmla="sin 6491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21521 w 21600"/>
              <a:gd name="T5" fmla="*/ 9498 h 21600"/>
              <a:gd name="T6" fmla="*/ 18353 w 21600"/>
              <a:gd name="T7" fmla="*/ 6593 h 21600"/>
              <a:gd name="T8" fmla="*/ 17243 w 21600"/>
              <a:gd name="T9" fmla="*/ 10017 h 21600"/>
              <a:gd name="T10" fmla="*/ 23823 w 21600"/>
              <a:gd name="T11" fmla="*/ 14354 h 21600"/>
              <a:gd name="T12" fmla="*/ 17862 w 21600"/>
              <a:gd name="T13" fmla="*/ 17759 h 21600"/>
              <a:gd name="T14" fmla="*/ 14457 w 21600"/>
              <a:gd name="T15" fmla="*/ 11798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7061" y="12508"/>
                </a:moveTo>
                <a:cubicBezTo>
                  <a:pt x="17213" y="11952"/>
                  <a:pt x="17291" y="11377"/>
                  <a:pt x="17291" y="10800"/>
                </a:cubicBezTo>
                <a:cubicBezTo>
                  <a:pt x="17291" y="9694"/>
                  <a:pt x="17008" y="8607"/>
                  <a:pt x="16471" y="7642"/>
                </a:cubicBezTo>
                <a:lnTo>
                  <a:pt x="20235" y="5546"/>
                </a:lnTo>
                <a:cubicBezTo>
                  <a:pt x="21130" y="7152"/>
                  <a:pt x="21600" y="8961"/>
                  <a:pt x="21600" y="10800"/>
                </a:cubicBezTo>
                <a:cubicBezTo>
                  <a:pt x="21600" y="11760"/>
                  <a:pt x="21471" y="12716"/>
                  <a:pt x="21218" y="13643"/>
                </a:cubicBezTo>
                <a:lnTo>
                  <a:pt x="23823" y="14354"/>
                </a:lnTo>
                <a:lnTo>
                  <a:pt x="17862" y="17759"/>
                </a:lnTo>
                <a:lnTo>
                  <a:pt x="14457" y="11798"/>
                </a:lnTo>
                <a:lnTo>
                  <a:pt x="17061" y="12508"/>
                </a:lnTo>
                <a:close/>
              </a:path>
            </a:pathLst>
          </a:custGeom>
          <a:gradFill rotWithShape="0">
            <a:gsLst>
              <a:gs pos="0">
                <a:srgbClr val="2C2C86"/>
              </a:gs>
              <a:gs pos="100000">
                <a:srgbClr val="8A8AD8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7612" name="Oval 1068"/>
          <p:cNvSpPr>
            <a:spLocks noChangeArrowheads="1"/>
          </p:cNvSpPr>
          <p:nvPr/>
        </p:nvSpPr>
        <p:spPr bwMode="auto">
          <a:xfrm>
            <a:off x="1752600" y="990600"/>
            <a:ext cx="533400" cy="533400"/>
          </a:xfrm>
          <a:prstGeom prst="ellipse">
            <a:avLst/>
          </a:prstGeom>
          <a:solidFill>
            <a:srgbClr val="66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000"/>
              <a:t>Périmètre</a:t>
            </a:r>
          </a:p>
        </p:txBody>
      </p:sp>
      <p:sp>
        <p:nvSpPr>
          <p:cNvPr id="237613" name="AutoShape 1069"/>
          <p:cNvSpPr>
            <a:spLocks noChangeArrowheads="1"/>
          </p:cNvSpPr>
          <p:nvPr/>
        </p:nvSpPr>
        <p:spPr bwMode="auto">
          <a:xfrm>
            <a:off x="1719263" y="1589088"/>
            <a:ext cx="609600" cy="604837"/>
          </a:xfrm>
          <a:prstGeom prst="flowChartDecision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>
                <a:solidFill>
                  <a:schemeClr val="bg1"/>
                </a:solidFill>
              </a:rPr>
              <a:t>Acteur</a:t>
            </a:r>
          </a:p>
        </p:txBody>
      </p:sp>
      <p:sp>
        <p:nvSpPr>
          <p:cNvPr id="237614" name="Rectangle 1070"/>
          <p:cNvSpPr>
            <a:spLocks noChangeArrowheads="1"/>
          </p:cNvSpPr>
          <p:nvPr/>
        </p:nvSpPr>
        <p:spPr bwMode="auto">
          <a:xfrm>
            <a:off x="1981200" y="4495800"/>
            <a:ext cx="1219200" cy="3810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95000"/>
              </a:lnSpc>
              <a:spcBef>
                <a:spcPct val="0"/>
              </a:spcBef>
            </a:pPr>
            <a:r>
              <a:rPr lang="fr-FR" altLang="fr-FR" sz="1200"/>
              <a:t>OF ordonnancé</a:t>
            </a:r>
          </a:p>
          <a:p>
            <a:pPr algn="ctr">
              <a:lnSpc>
                <a:spcPct val="95000"/>
              </a:lnSpc>
              <a:spcBef>
                <a:spcPct val="0"/>
              </a:spcBef>
            </a:pPr>
            <a:r>
              <a:rPr lang="fr-FR" altLang="fr-FR" sz="1200"/>
              <a:t>--&gt; OF lancé</a:t>
            </a:r>
            <a:endParaRPr lang="fr-FR" altLang="fr-FR"/>
          </a:p>
        </p:txBody>
      </p:sp>
      <p:sp>
        <p:nvSpPr>
          <p:cNvPr id="237615" name="AutoShape 1071"/>
          <p:cNvSpPr>
            <a:spLocks noChangeArrowheads="1"/>
          </p:cNvSpPr>
          <p:nvPr/>
        </p:nvSpPr>
        <p:spPr bwMode="auto">
          <a:xfrm>
            <a:off x="2209800" y="4856163"/>
            <a:ext cx="609600" cy="609600"/>
          </a:xfrm>
          <a:prstGeom prst="flowChartDecision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>
                <a:solidFill>
                  <a:schemeClr val="bg1"/>
                </a:solidFill>
              </a:rPr>
              <a:t>Unités</a:t>
            </a:r>
          </a:p>
        </p:txBody>
      </p:sp>
      <p:sp>
        <p:nvSpPr>
          <p:cNvPr id="237616" name="AutoShape 1072"/>
          <p:cNvSpPr>
            <a:spLocks noChangeArrowheads="1"/>
          </p:cNvSpPr>
          <p:nvPr/>
        </p:nvSpPr>
        <p:spPr bwMode="auto">
          <a:xfrm>
            <a:off x="4767263" y="3962400"/>
            <a:ext cx="719137" cy="719138"/>
          </a:xfrm>
          <a:prstGeom prst="flowChartDecision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37617" name="AutoShape 1073"/>
          <p:cNvSpPr>
            <a:spLocks noChangeArrowheads="1"/>
          </p:cNvSpPr>
          <p:nvPr/>
        </p:nvSpPr>
        <p:spPr bwMode="auto">
          <a:xfrm>
            <a:off x="3962400" y="1839913"/>
            <a:ext cx="1066800" cy="609600"/>
          </a:xfrm>
          <a:prstGeom prst="flowChartDecision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>
                <a:solidFill>
                  <a:schemeClr val="bg1"/>
                </a:solidFill>
              </a:rPr>
              <a:t>Logistique</a:t>
            </a:r>
          </a:p>
        </p:txBody>
      </p:sp>
      <p:sp>
        <p:nvSpPr>
          <p:cNvPr id="237618" name="AutoShape 1074"/>
          <p:cNvSpPr>
            <a:spLocks noChangeArrowheads="1"/>
          </p:cNvSpPr>
          <p:nvPr/>
        </p:nvSpPr>
        <p:spPr bwMode="auto">
          <a:xfrm>
            <a:off x="5727700" y="850900"/>
            <a:ext cx="1524000" cy="735013"/>
          </a:xfrm>
          <a:prstGeom prst="flowChartDecision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1200">
                <a:solidFill>
                  <a:schemeClr val="bg1"/>
                </a:solidFill>
              </a:rPr>
              <a:t>Logistique,</a:t>
            </a:r>
          </a:p>
          <a:p>
            <a:pPr algn="ctr"/>
            <a:r>
              <a:rPr lang="fr-FR" altLang="fr-FR" sz="1200">
                <a:solidFill>
                  <a:schemeClr val="bg1"/>
                </a:solidFill>
              </a:rPr>
              <a:t>Production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0"/>
            <a:ext cx="5943600" cy="914400"/>
          </a:xfrm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1 : PIC </a:t>
            </a:r>
            <a:br>
              <a:rPr lang="fr-FR" altLang="fr-FR">
                <a:solidFill>
                  <a:schemeClr val="tx1"/>
                </a:solidFill>
              </a:rPr>
            </a:br>
            <a:r>
              <a:rPr lang="fr-FR" altLang="fr-FR">
                <a:solidFill>
                  <a:schemeClr val="tx1"/>
                </a:solidFill>
              </a:rPr>
              <a:t>(Plan Industriel et Commercial)</a:t>
            </a:r>
            <a:endParaRPr lang="fr-FR" altLang="fr-FR" sz="3200" b="0" i="1">
              <a:solidFill>
                <a:srgbClr val="000000"/>
              </a:solidFill>
            </a:endParaRPr>
          </a:p>
        </p:txBody>
      </p:sp>
      <p:sp>
        <p:nvSpPr>
          <p:cNvPr id="210947" name="Rectangle 3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 sz="1600"/>
          </a:p>
          <a:p>
            <a:pPr lvl="1"/>
            <a:endParaRPr lang="fr-FR" altLang="fr-FR" sz="1600"/>
          </a:p>
        </p:txBody>
      </p:sp>
      <p:sp>
        <p:nvSpPr>
          <p:cNvPr id="210948" name="AutoShape 4"/>
          <p:cNvSpPr>
            <a:spLocks noChangeArrowheads="1"/>
          </p:cNvSpPr>
          <p:nvPr/>
        </p:nvSpPr>
        <p:spPr bwMode="auto">
          <a:xfrm>
            <a:off x="304800" y="1905000"/>
            <a:ext cx="2057400" cy="1143000"/>
          </a:xfrm>
          <a:prstGeom prst="homePlate">
            <a:avLst>
              <a:gd name="adj" fmla="val 26892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Familles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(PMPR, PMP, PR)</a:t>
            </a:r>
          </a:p>
        </p:txBody>
      </p:sp>
      <p:sp>
        <p:nvSpPr>
          <p:cNvPr id="210949" name="AutoShape 5"/>
          <p:cNvSpPr>
            <a:spLocks noChangeArrowheads="1"/>
          </p:cNvSpPr>
          <p:nvPr/>
        </p:nvSpPr>
        <p:spPr bwMode="auto">
          <a:xfrm>
            <a:off x="3429000" y="1905000"/>
            <a:ext cx="1981200" cy="1168400"/>
          </a:xfrm>
          <a:prstGeom prst="homePlate">
            <a:avLst>
              <a:gd name="adj" fmla="val 33709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Challenge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commercial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10950" name="AutoShape 6"/>
          <p:cNvSpPr>
            <a:spLocks noChangeArrowheads="1"/>
          </p:cNvSpPr>
          <p:nvPr/>
        </p:nvSpPr>
        <p:spPr bwMode="auto">
          <a:xfrm>
            <a:off x="6553200" y="1905000"/>
            <a:ext cx="1612900" cy="1143000"/>
          </a:xfrm>
          <a:prstGeom prst="homePlate">
            <a:avLst>
              <a:gd name="adj" fmla="val 35278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Planification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LT Famille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(PIC)</a:t>
            </a:r>
          </a:p>
        </p:txBody>
      </p:sp>
      <p:sp>
        <p:nvSpPr>
          <p:cNvPr id="210951" name="Line 7"/>
          <p:cNvSpPr>
            <a:spLocks noChangeShapeType="1"/>
          </p:cNvSpPr>
          <p:nvPr/>
        </p:nvSpPr>
        <p:spPr bwMode="auto">
          <a:xfrm>
            <a:off x="2362200" y="2514600"/>
            <a:ext cx="1066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0952" name="Line 8"/>
          <p:cNvSpPr>
            <a:spLocks noChangeShapeType="1"/>
          </p:cNvSpPr>
          <p:nvPr/>
        </p:nvSpPr>
        <p:spPr bwMode="auto">
          <a:xfrm>
            <a:off x="5397500" y="2514600"/>
            <a:ext cx="11557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0953" name="Rectangle 9"/>
          <p:cNvSpPr>
            <a:spLocks noChangeArrowheads="1"/>
          </p:cNvSpPr>
          <p:nvPr/>
        </p:nvSpPr>
        <p:spPr bwMode="auto">
          <a:xfrm>
            <a:off x="3810000" y="5181600"/>
            <a:ext cx="4800600" cy="12954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r>
              <a:rPr lang="fr-FR" altLang="fr-FR" dirty="0"/>
              <a:t>Responsable processus </a:t>
            </a:r>
            <a:endParaRPr lang="fr-FR" altLang="fr-FR" dirty="0" smtClean="0"/>
          </a:p>
          <a:p>
            <a:r>
              <a:rPr lang="fr-FR" altLang="fr-FR" dirty="0" err="1" smtClean="0"/>
              <a:t>SAPiens</a:t>
            </a:r>
            <a:r>
              <a:rPr lang="fr-FR" altLang="fr-FR" dirty="0" smtClean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</a:p>
          <a:p>
            <a:r>
              <a:rPr lang="fr-FR" altLang="fr-FR" dirty="0" err="1" smtClean="0"/>
              <a:t>K-user</a:t>
            </a:r>
            <a:endParaRPr lang="fr-FR" altLang="fr-FR" dirty="0"/>
          </a:p>
        </p:txBody>
      </p:sp>
      <p:sp>
        <p:nvSpPr>
          <p:cNvPr id="210954" name="Oval 10"/>
          <p:cNvSpPr>
            <a:spLocks noChangeArrowheads="1"/>
          </p:cNvSpPr>
          <p:nvPr/>
        </p:nvSpPr>
        <p:spPr bwMode="auto">
          <a:xfrm>
            <a:off x="5576888" y="4953000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10955" name="Rectangle 11"/>
          <p:cNvSpPr>
            <a:spLocks noChangeAspect="1" noChangeArrowheads="1"/>
          </p:cNvSpPr>
          <p:nvPr/>
        </p:nvSpPr>
        <p:spPr bwMode="auto">
          <a:xfrm>
            <a:off x="8077200" y="990600"/>
            <a:ext cx="609600" cy="609600"/>
          </a:xfrm>
          <a:prstGeom prst="rect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0956" name="AutoShape 12"/>
          <p:cNvSpPr>
            <a:spLocks noChangeArrowheads="1"/>
          </p:cNvSpPr>
          <p:nvPr/>
        </p:nvSpPr>
        <p:spPr bwMode="auto">
          <a:xfrm>
            <a:off x="381000" y="57912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0957" name="AutoShape 13">
            <a:hlinkClick r:id="rId2" action="ppaction://hlinkpres?slideindex=1&amp;slidetitle=P 1" highlightClick="1"/>
          </p:cNvPr>
          <p:cNvSpPr>
            <a:spLocks noChangeArrowheads="1"/>
          </p:cNvSpPr>
          <p:nvPr/>
        </p:nvSpPr>
        <p:spPr bwMode="auto">
          <a:xfrm>
            <a:off x="8383588" y="2235200"/>
            <a:ext cx="303212" cy="404813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1</a:t>
            </a:r>
          </a:p>
        </p:txBody>
      </p:sp>
      <p:sp>
        <p:nvSpPr>
          <p:cNvPr id="210958" name="AutoShape 1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0959" name="Text Box 15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04/09/01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6" name="Rectangle 8"/>
          <p:cNvSpPr>
            <a:spLocks noGrp="1" noChangeArrowheads="1"/>
          </p:cNvSpPr>
          <p:nvPr>
            <p:ph type="title"/>
          </p:nvPr>
        </p:nvSpPr>
        <p:spPr>
          <a:xfrm>
            <a:off x="1219200" y="0"/>
            <a:ext cx="6705600" cy="914400"/>
          </a:xfrm>
          <a:noFill/>
          <a:ln/>
        </p:spPr>
        <p:txBody>
          <a:bodyPr/>
          <a:lstStyle/>
          <a:p>
            <a:r>
              <a:rPr lang="fr-FR" altLang="fr-FR">
                <a:solidFill>
                  <a:schemeClr val="tx1"/>
                </a:solidFill>
              </a:rPr>
              <a:t>Processus 2 : PDA (Plan </a:t>
            </a:r>
            <a:br>
              <a:rPr lang="fr-FR" altLang="fr-FR">
                <a:solidFill>
                  <a:schemeClr val="tx1"/>
                </a:solidFill>
              </a:rPr>
            </a:br>
            <a:r>
              <a:rPr lang="fr-FR" altLang="fr-FR">
                <a:solidFill>
                  <a:schemeClr val="tx1"/>
                </a:solidFill>
              </a:rPr>
              <a:t>Directeur d ’Approvisionnement)</a:t>
            </a:r>
            <a:endParaRPr lang="fr-FR" altLang="fr-FR"/>
          </a:p>
        </p:txBody>
      </p:sp>
      <p:sp>
        <p:nvSpPr>
          <p:cNvPr id="211970" name="Rectangle 2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/>
          <a:lstStyle/>
          <a:p>
            <a:pPr lvl="1"/>
            <a:endParaRPr lang="fr-FR" altLang="fr-FR" sz="1600"/>
          </a:p>
          <a:p>
            <a:pPr lvl="1"/>
            <a:endParaRPr lang="fr-FR" altLang="fr-FR" sz="1600"/>
          </a:p>
        </p:txBody>
      </p:sp>
      <p:sp>
        <p:nvSpPr>
          <p:cNvPr id="211971" name="AutoShape 3"/>
          <p:cNvSpPr>
            <a:spLocks noChangeArrowheads="1"/>
          </p:cNvSpPr>
          <p:nvPr/>
        </p:nvSpPr>
        <p:spPr bwMode="auto">
          <a:xfrm>
            <a:off x="1524000" y="1828800"/>
            <a:ext cx="2908300" cy="1168400"/>
          </a:xfrm>
          <a:prstGeom prst="homePlate">
            <a:avLst>
              <a:gd name="adj" fmla="val 49483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Extraction des Quantités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par article ou regroupement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d ’articles</a:t>
            </a:r>
            <a:endParaRPr lang="fr-FR" altLang="fr-FR" sz="1200">
              <a:solidFill>
                <a:schemeClr val="hlink"/>
              </a:solidFill>
            </a:endParaRPr>
          </a:p>
        </p:txBody>
      </p:sp>
      <p:sp>
        <p:nvSpPr>
          <p:cNvPr id="211972" name="AutoShape 4"/>
          <p:cNvSpPr>
            <a:spLocks noChangeArrowheads="1"/>
          </p:cNvSpPr>
          <p:nvPr/>
        </p:nvSpPr>
        <p:spPr bwMode="auto">
          <a:xfrm>
            <a:off x="4724400" y="1828800"/>
            <a:ext cx="1828800" cy="1143000"/>
          </a:xfrm>
          <a:prstGeom prst="homePlate">
            <a:avLst>
              <a:gd name="adj" fmla="val 40000"/>
            </a:avLst>
          </a:prstGeom>
          <a:solidFill>
            <a:srgbClr val="66FFFF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 sz="1600">
                <a:solidFill>
                  <a:srgbClr val="000000"/>
                </a:solidFill>
              </a:rPr>
              <a:t>Calcul et </a:t>
            </a:r>
          </a:p>
          <a:p>
            <a:r>
              <a:rPr lang="fr-FR" altLang="fr-FR" sz="1600">
                <a:solidFill>
                  <a:srgbClr val="000000"/>
                </a:solidFill>
              </a:rPr>
              <a:t>édition PDA</a:t>
            </a:r>
          </a:p>
        </p:txBody>
      </p:sp>
      <p:sp>
        <p:nvSpPr>
          <p:cNvPr id="211973" name="Line 5"/>
          <p:cNvSpPr>
            <a:spLocks noChangeShapeType="1"/>
          </p:cNvSpPr>
          <p:nvPr/>
        </p:nvSpPr>
        <p:spPr bwMode="auto">
          <a:xfrm>
            <a:off x="4419600" y="2438400"/>
            <a:ext cx="330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1974" name="Rectangle 6"/>
          <p:cNvSpPr>
            <a:spLocks noChangeArrowheads="1"/>
          </p:cNvSpPr>
          <p:nvPr/>
        </p:nvSpPr>
        <p:spPr bwMode="auto">
          <a:xfrm>
            <a:off x="3810000" y="4419600"/>
            <a:ext cx="4800600" cy="15240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spcAft>
                <a:spcPct val="20000"/>
              </a:spcAft>
            </a:pPr>
            <a:r>
              <a:rPr lang="fr-FR" altLang="fr-FR" dirty="0"/>
              <a:t>Responsable processus </a:t>
            </a:r>
          </a:p>
          <a:p>
            <a:pPr>
              <a:spcAft>
                <a:spcPct val="20000"/>
              </a:spcAft>
            </a:pPr>
            <a:r>
              <a:rPr lang="fr-FR" altLang="fr-FR" dirty="0" err="1" smtClean="0"/>
              <a:t>SAPiens</a:t>
            </a:r>
            <a:r>
              <a:rPr lang="fr-FR" altLang="fr-FR" dirty="0" smtClean="0"/>
              <a:t> </a:t>
            </a:r>
            <a:r>
              <a:rPr lang="fr-FR" altLang="fr-FR" dirty="0" err="1"/>
              <a:t>Fctnl</a:t>
            </a:r>
            <a:r>
              <a:rPr lang="fr-FR" altLang="fr-FR" dirty="0"/>
              <a:t> </a:t>
            </a:r>
            <a:endParaRPr lang="fr-FR" altLang="fr-FR" dirty="0" smtClean="0"/>
          </a:p>
          <a:p>
            <a:pPr>
              <a:spcAft>
                <a:spcPct val="20000"/>
              </a:spcAft>
            </a:pPr>
            <a:r>
              <a:rPr lang="fr-FR" altLang="fr-FR" dirty="0" err="1" smtClean="0"/>
              <a:t>K-user</a:t>
            </a:r>
            <a:r>
              <a:rPr lang="fr-FR" altLang="fr-FR" dirty="0" smtClean="0"/>
              <a:t> </a:t>
            </a:r>
            <a:endParaRPr lang="fr-FR" altLang="fr-FR" dirty="0"/>
          </a:p>
        </p:txBody>
      </p:sp>
      <p:sp>
        <p:nvSpPr>
          <p:cNvPr id="211975" name="Oval 7"/>
          <p:cNvSpPr>
            <a:spLocks noChangeArrowheads="1"/>
          </p:cNvSpPr>
          <p:nvPr/>
        </p:nvSpPr>
        <p:spPr bwMode="auto">
          <a:xfrm>
            <a:off x="5576888" y="4168775"/>
            <a:ext cx="2333625" cy="403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fr-FR" altLang="fr-FR" sz="1400"/>
              <a:t>Équipe spécifique</a:t>
            </a:r>
          </a:p>
        </p:txBody>
      </p:sp>
      <p:sp>
        <p:nvSpPr>
          <p:cNvPr id="211977" name="Rectangle 9"/>
          <p:cNvSpPr>
            <a:spLocks noChangeAspect="1" noChangeArrowheads="1"/>
          </p:cNvSpPr>
          <p:nvPr/>
        </p:nvSpPr>
        <p:spPr bwMode="auto">
          <a:xfrm>
            <a:off x="8077200" y="1066800"/>
            <a:ext cx="609600" cy="609600"/>
          </a:xfrm>
          <a:prstGeom prst="rect">
            <a:avLst/>
          </a:pr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11979" name="AutoShape 11">
            <a:hlinkClick r:id="rId2" action="ppaction://hlinkpres?slideindex=2&amp;slidetitle=P 2" highlightClick="1"/>
          </p:cNvPr>
          <p:cNvSpPr>
            <a:spLocks noChangeArrowheads="1"/>
          </p:cNvSpPr>
          <p:nvPr/>
        </p:nvSpPr>
        <p:spPr bwMode="auto">
          <a:xfrm>
            <a:off x="7010400" y="2154238"/>
            <a:ext cx="381000" cy="414337"/>
          </a:xfrm>
          <a:prstGeom prst="actionButtonDocumen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fr-FR" altLang="fr-FR"/>
              <a:t>2</a:t>
            </a:r>
          </a:p>
        </p:txBody>
      </p:sp>
      <p:sp>
        <p:nvSpPr>
          <p:cNvPr id="211980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248400"/>
            <a:ext cx="381000" cy="381000"/>
          </a:xfrm>
          <a:prstGeom prst="actionButtonReturn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1981" name="Text Box 13"/>
          <p:cNvSpPr txBox="1">
            <a:spLocks noChangeArrowheads="1"/>
          </p:cNvSpPr>
          <p:nvPr/>
        </p:nvSpPr>
        <p:spPr bwMode="auto">
          <a:xfrm>
            <a:off x="60325" y="947738"/>
            <a:ext cx="13509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 b="0"/>
              <a:t>M à J le 04/09/01</a:t>
            </a:r>
          </a:p>
        </p:txBody>
      </p:sp>
      <p:sp>
        <p:nvSpPr>
          <p:cNvPr id="211982" name="AutoShape 14"/>
          <p:cNvSpPr>
            <a:spLocks noChangeArrowheads="1"/>
          </p:cNvSpPr>
          <p:nvPr/>
        </p:nvSpPr>
        <p:spPr bwMode="auto">
          <a:xfrm>
            <a:off x="381000" y="5791200"/>
            <a:ext cx="990600" cy="7620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8940</TotalTime>
  <Words>1776</Words>
  <Application>Microsoft Office PowerPoint</Application>
  <PresentationFormat>Affichage à l'écran (4:3)</PresentationFormat>
  <Paragraphs>749</Paragraphs>
  <Slides>32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9" baseType="lpstr">
      <vt:lpstr>Times New Roman</vt:lpstr>
      <vt:lpstr>Arial</vt:lpstr>
      <vt:lpstr>Monotype Sorts</vt:lpstr>
      <vt:lpstr>Antique Olv (W1)</vt:lpstr>
      <vt:lpstr>Symbol</vt:lpstr>
      <vt:lpstr>Wingdings</vt:lpstr>
      <vt:lpstr>Angles</vt:lpstr>
      <vt:lpstr>Processus Organisation</vt:lpstr>
      <vt:lpstr>Présentation PowerPoint</vt:lpstr>
      <vt:lpstr>Présentation PowerPoint</vt:lpstr>
      <vt:lpstr>Liste des processus (1/2)</vt:lpstr>
      <vt:lpstr>Liste des processus (2/2)</vt:lpstr>
      <vt:lpstr>Légende</vt:lpstr>
      <vt:lpstr>Schéma général de la planification</vt:lpstr>
      <vt:lpstr>Processus 1 : PIC  (Plan Industriel et Commercial)</vt:lpstr>
      <vt:lpstr>Processus 2 : PDA (Plan  Directeur d ’Approvisionnement)</vt:lpstr>
      <vt:lpstr>Processus 3 : Projets commerciaux et commandes</vt:lpstr>
      <vt:lpstr>Processus 4 : Codification et Données techniques</vt:lpstr>
      <vt:lpstr>Processus 5 : Faisabilité cde client : Réponse au délai</vt:lpstr>
      <vt:lpstr>Processus 6 : Planification</vt:lpstr>
      <vt:lpstr>Processus 7 : Ordonnancement</vt:lpstr>
      <vt:lpstr>Processus 8 : Gestion opérationnelle des OF</vt:lpstr>
      <vt:lpstr>Processus 9 : Gestion opérationnelle appros stockés</vt:lpstr>
      <vt:lpstr>Processus 10 : Sous-traitance  (avec mise à disposition des composants)</vt:lpstr>
      <vt:lpstr>Processus 11 :  Sous-traitance moulage</vt:lpstr>
      <vt:lpstr>Schéma général des flux physiques (Responsabilité Exemple)</vt:lpstr>
      <vt:lpstr>Processus 12 :  Gestion des flux physiques</vt:lpstr>
      <vt:lpstr>Processus 13 : Intersites/intercos</vt:lpstr>
      <vt:lpstr>Processus 14 : Retours</vt:lpstr>
      <vt:lpstr>Processus 15 : Inventaires</vt:lpstr>
      <vt:lpstr>Processus 16 : Facturation</vt:lpstr>
      <vt:lpstr>Processus 17 :  Achats de production</vt:lpstr>
      <vt:lpstr>Processus 18 :  Achat hors production</vt:lpstr>
      <vt:lpstr>Processus 19 :  Intégrité des données</vt:lpstr>
      <vt:lpstr>Processus 20 :  Processus comptables</vt:lpstr>
      <vt:lpstr>Processus 21 : Échantillons</vt:lpstr>
      <vt:lpstr>Processus 22 : Gestion des tarifs</vt:lpstr>
      <vt:lpstr>Processus 23 :  Budget et prévisions financières</vt:lpstr>
      <vt:lpstr>Présentation PowerPoint</vt:lpstr>
    </vt:vector>
  </TitlesOfParts>
  <Company>SCA Consult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SAPiens Accompagnement Organisation</dc:title>
  <dc:creator>Gilles Courtois / Lionel Tifine</dc:creator>
  <cp:lastModifiedBy>QUESNOT, Mickael</cp:lastModifiedBy>
  <cp:revision>335</cp:revision>
  <cp:lastPrinted>2002-02-04T11:08:33Z</cp:lastPrinted>
  <dcterms:created xsi:type="dcterms:W3CDTF">2001-03-07T14:38:26Z</dcterms:created>
  <dcterms:modified xsi:type="dcterms:W3CDTF">2013-11-13T11:42:25Z</dcterms:modified>
</cp:coreProperties>
</file>