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129" r:id="rId1"/>
  </p:sldMasterIdLst>
  <p:notesMasterIdLst>
    <p:notesMasterId r:id="rId12"/>
  </p:notesMasterIdLst>
  <p:sldIdLst>
    <p:sldId id="268" r:id="rId2"/>
    <p:sldId id="272" r:id="rId3"/>
    <p:sldId id="273" r:id="rId4"/>
    <p:sldId id="271" r:id="rId5"/>
    <p:sldId id="274" r:id="rId6"/>
    <p:sldId id="275" r:id="rId7"/>
    <p:sldId id="276" r:id="rId8"/>
    <p:sldId id="277" r:id="rId9"/>
    <p:sldId id="278" r:id="rId10"/>
    <p:sldId id="279" r:id="rId11"/>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3" d="100"/>
          <a:sy n="83" d="100"/>
        </p:scale>
        <p:origin x="-1182" y="-84"/>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Rectangle 10"/>
          <p:cNvSpPr>
            <a:spLocks noGrp="1" noChangeArrowheads="1"/>
          </p:cNvSpPr>
          <p:nvPr>
            <p:ph type="sldNum" sz="quarter"/>
          </p:nvPr>
        </p:nvSpPr>
        <p:spPr>
          <a:noFill/>
        </p:spPr>
        <p:txBody>
          <a:bodyPr/>
          <a:lstStyle/>
          <a:p>
            <a:fld id="{7ABE4D58-8875-42FC-87E4-0ECADDBEA3C8}" type="slidenum">
              <a:rPr lang="en-GB" smtClean="0"/>
              <a:pPr/>
              <a:t>3</a:t>
            </a:fld>
            <a:endParaRPr lang="en-GB" smtClean="0"/>
          </a:p>
        </p:txBody>
      </p:sp>
      <p:sp>
        <p:nvSpPr>
          <p:cNvPr id="1331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lstStyle/>
          <a:p>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24B0476-0C96-4AA2-AC64-CB436B3095A4}" type="slidenum">
              <a:rPr lang="en-GB" sz="1200">
                <a:solidFill>
                  <a:srgbClr val="000000"/>
                </a:solidFill>
              </a:rPr>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a:t>
            </a:fld>
            <a:endParaRPr lang="en-GB" sz="1200">
              <a:solidFill>
                <a:srgbClr val="000000"/>
              </a:solidFill>
            </a:endParaRPr>
          </a:p>
        </p:txBody>
      </p:sp>
      <p:sp>
        <p:nvSpPr>
          <p:cNvPr id="13316" name="Text Box 2"/>
          <p:cNvSpPr txBox="1">
            <a:spLocks noChangeArrowheads="1"/>
          </p:cNvSpPr>
          <p:nvPr/>
        </p:nvSpPr>
        <p:spPr bwMode="auto">
          <a:xfrm>
            <a:off x="0" y="8685213"/>
            <a:ext cx="2971800" cy="457200"/>
          </a:xfrm>
          <a:prstGeom prst="rect">
            <a:avLst/>
          </a:prstGeom>
          <a:noFill/>
          <a:ln w="9525">
            <a:noFill/>
            <a:round/>
            <a:headEnd/>
            <a:tailEnd/>
          </a:ln>
        </p:spPr>
        <p:txBody>
          <a:bodyPr lIns="90000" tIns="46800" rIns="90000" bIns="46800" anchor="b"/>
          <a:lstStyle/>
          <a:p>
            <a:pP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7" name="Text Box 3"/>
          <p:cNvSpPr txBox="1">
            <a:spLocks noChangeArrowheads="1"/>
          </p:cNvSpPr>
          <p:nvPr/>
        </p:nvSpPr>
        <p:spPr bwMode="auto">
          <a:xfrm>
            <a:off x="0" y="0"/>
            <a:ext cx="2971800" cy="457200"/>
          </a:xfrm>
          <a:prstGeom prst="rect">
            <a:avLst/>
          </a:prstGeom>
          <a:noFill/>
          <a:ln w="9525">
            <a:noFill/>
            <a:round/>
            <a:headEnd/>
            <a:tailEnd/>
          </a:ln>
        </p:spPr>
        <p:txBody>
          <a:bodyPr lIns="90000" tIns="46800" rIns="90000" bIns="46800"/>
          <a:lstStyle/>
          <a:p>
            <a:pP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8" name="Text Box 4"/>
          <p:cNvSpPr txBox="1">
            <a:spLocks noChangeArrowheads="1"/>
          </p:cNvSpPr>
          <p:nvPr/>
        </p:nvSpPr>
        <p:spPr bwMode="auto">
          <a:xfrm>
            <a:off x="3884613" y="0"/>
            <a:ext cx="2971800" cy="457200"/>
          </a:xfrm>
          <a:prstGeom prst="rect">
            <a:avLst/>
          </a:prstGeom>
          <a:noFill/>
          <a:ln w="9525">
            <a:noFill/>
            <a:round/>
            <a:headEnd/>
            <a:tailEnd/>
          </a:ln>
        </p:spPr>
        <p:txBody>
          <a:bodyPr lIns="90000" tIns="46800" rIns="90000" bIns="46800"/>
          <a:lstStyle/>
          <a:p>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9" name="Text Box 5"/>
          <p:cNvSpPr txBox="1">
            <a:spLocks noChangeArrowheads="1"/>
          </p:cNvSpPr>
          <p:nvPr/>
        </p:nvSpPr>
        <p:spPr bwMode="auto">
          <a:xfrm>
            <a:off x="1146175" y="685800"/>
            <a:ext cx="4572000" cy="3429000"/>
          </a:xfrm>
          <a:prstGeom prst="rect">
            <a:avLst/>
          </a:prstGeom>
          <a:solidFill>
            <a:srgbClr val="FFFFFF"/>
          </a:solidFill>
          <a:ln w="9360">
            <a:solidFill>
              <a:srgbClr val="000000"/>
            </a:solidFill>
            <a:miter lim="800000"/>
            <a:headEnd/>
            <a:tailEnd/>
          </a:ln>
        </p:spPr>
        <p:txBody>
          <a:bodyPr wrap="none" anchor="ctr"/>
          <a:lstStyle/>
          <a:p>
            <a:endParaRPr lang="fr-FR"/>
          </a:p>
        </p:txBody>
      </p:sp>
      <p:sp>
        <p:nvSpPr>
          <p:cNvPr id="13320" name="Rectangle 6"/>
          <p:cNvSpPr>
            <a:spLocks noGrp="1" noChangeArrowheads="1"/>
          </p:cNvSpPr>
          <p:nvPr>
            <p:ph type="body"/>
          </p:nvPr>
        </p:nvSpPr>
        <p:spPr>
          <a:xfrm>
            <a:off x="685800" y="4343400"/>
            <a:ext cx="5481638" cy="4114800"/>
          </a:xfrm>
          <a:noFill/>
          <a:ln/>
        </p:spPr>
        <p:txBody>
          <a:bodyPr wrap="none" anchor="ctr"/>
          <a:lstStyle/>
          <a:p>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Triangle isocè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re 7"/>
          <p:cNvSpPr>
            <a:spLocks noGrp="1"/>
          </p:cNvSpPr>
          <p:nvPr>
            <p:ph type="ctrTitle"/>
          </p:nvPr>
        </p:nvSpPr>
        <p:spPr>
          <a:xfrm>
            <a:off x="540544" y="776288"/>
            <a:ext cx="8062912" cy="1470025"/>
          </a:xfrm>
        </p:spPr>
        <p:txBody>
          <a:bodyPr anchor="b">
            <a:normAutofit/>
          </a:bodyPr>
          <a:lstStyle>
            <a:lvl1pPr algn="r">
              <a:defRPr sz="4400"/>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a:xfrm>
            <a:off x="1371600" y="6012656"/>
            <a:ext cx="5791200" cy="365125"/>
          </a:xfrm>
        </p:spPr>
        <p:txBody>
          <a:bodyPr tIns="0" bIns="0" anchor="t"/>
          <a:lstStyle>
            <a:lvl1pPr algn="r">
              <a:defRPr sz="1000"/>
            </a:lvl1pPr>
          </a:lstStyle>
          <a:p>
            <a:pPr>
              <a:defRPr/>
            </a:pPr>
            <a:fld id="{4B6E75FE-8B54-4488-A4CF-D17087700827}" type="datetime1">
              <a:rPr lang="fr-FR" smtClean="0"/>
              <a:pPr>
                <a:defRPr/>
              </a:pPr>
              <a:t>13/08/2012</a:t>
            </a:fld>
            <a:endParaRPr lang="en-GB"/>
          </a:p>
        </p:txBody>
      </p:sp>
      <p:sp>
        <p:nvSpPr>
          <p:cNvPr id="17" name="Espace réservé du pied de page 16"/>
          <p:cNvSpPr>
            <a:spLocks noGrp="1"/>
          </p:cNvSpPr>
          <p:nvPr>
            <p:ph type="ftr" sz="quarter" idx="11"/>
          </p:nvPr>
        </p:nvSpPr>
        <p:spPr>
          <a:xfrm>
            <a:off x="1371600" y="5650704"/>
            <a:ext cx="5791200" cy="365125"/>
          </a:xfrm>
        </p:spPr>
        <p:txBody>
          <a:bodyPr tIns="0" bIns="0" anchor="b"/>
          <a:lstStyle>
            <a:lvl1pPr algn="r">
              <a:defRPr sz="1100"/>
            </a:lvl1pPr>
          </a:lstStyle>
          <a:p>
            <a:pPr>
              <a:defRPr/>
            </a:pPr>
            <a:r>
              <a:rPr lang="fr-FR" smtClean="0"/>
              <a:t>Sharesap.com © Copyright. Tous droits réservés. </a:t>
            </a:r>
            <a:endParaRPr lang="en-GB"/>
          </a:p>
        </p:txBody>
      </p:sp>
      <p:sp>
        <p:nvSpPr>
          <p:cNvPr id="29" name="Espace réservé du numéro de diapositive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pPr>
              <a:defRPr/>
            </a:pPr>
            <a:fld id="{C178E329-0E90-4061-AE68-194B7A06BB58}" type="slidenum">
              <a:rPr lang="en-GB" smtClean="0"/>
              <a:pPr>
                <a:defRPr/>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F40E918F-97E9-4242-BF4B-56C81A625ADA}" type="datetime1">
              <a:rPr lang="fr-FR" smtClean="0"/>
              <a:pPr>
                <a:defRPr/>
              </a:pPr>
              <a:t>13/08/2012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0CA72B1C-F99D-42E9-83F8-3CB5BD96AB21}" type="slidenum">
              <a:rPr lang="en-GB" smtClean="0"/>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81800" y="381000"/>
            <a:ext cx="1905000" cy="5486400"/>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381000"/>
            <a:ext cx="6248400" cy="5486400"/>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1ABECBA6-FC1C-4E29-B0FF-68258415F86E}" type="datetime1">
              <a:rPr lang="fr-FR" smtClean="0"/>
              <a:pPr>
                <a:defRPr/>
              </a:pPr>
              <a:t>13/08/2012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D23D86ED-2617-4431-869A-31F7177F2561}" type="slidenum">
              <a:rPr lang="en-GB" smtClean="0"/>
              <a:pPr>
                <a:defRPr/>
              </a:pPr>
              <a:t>‹N°›</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67494"/>
            <a:ext cx="8229600" cy="1399032"/>
          </a:xfrm>
        </p:spPr>
        <p:txBody>
          <a:bodyPr>
            <a:normAutofit/>
          </a:bodyPr>
          <a:lstStyle>
            <a:lvl1pPr>
              <a:defRPr sz="1600"/>
            </a:lvl1pPr>
          </a:lstStyle>
          <a:p>
            <a:r>
              <a:rPr kumimoji="0" lang="fr-FR" smtClean="0"/>
              <a:t>Cliquez pour modifier le style du titre</a:t>
            </a:r>
            <a:endParaRPr kumimoji="0" lang="en-US"/>
          </a:p>
        </p:txBody>
      </p:sp>
      <p:sp>
        <p:nvSpPr>
          <p:cNvPr id="3" name="Espace réservé du contenu 2"/>
          <p:cNvSpPr>
            <a:spLocks noGrp="1"/>
          </p:cNvSpPr>
          <p:nvPr>
            <p:ph idx="1"/>
          </p:nvPr>
        </p:nvSpPr>
        <p:spPr>
          <a:xfrm>
            <a:off x="457200" y="1882808"/>
            <a:ext cx="8229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4791456" y="6480048"/>
            <a:ext cx="2133600" cy="301752"/>
          </a:xfrm>
        </p:spPr>
        <p:txBody>
          <a:bodyPr/>
          <a:lstStyle/>
          <a:p>
            <a:pPr>
              <a:defRPr/>
            </a:pPr>
            <a:fld id="{A05A9545-0C6A-4E52-A0F2-69AB4E092854}" type="datetime1">
              <a:rPr lang="fr-FR" smtClean="0"/>
              <a:pPr>
                <a:defRPr/>
              </a:pPr>
              <a:t>13/08/2012</a:t>
            </a:fld>
            <a:endParaRPr lang="en-GB"/>
          </a:p>
        </p:txBody>
      </p:sp>
      <p:sp>
        <p:nvSpPr>
          <p:cNvPr id="5" name="Espace réservé du pied de page 4"/>
          <p:cNvSpPr>
            <a:spLocks noGrp="1"/>
          </p:cNvSpPr>
          <p:nvPr>
            <p:ph type="ftr" sz="quarter" idx="11"/>
          </p:nvPr>
        </p:nvSpPr>
        <p:spPr>
          <a:xfrm>
            <a:off x="457200" y="6480969"/>
            <a:ext cx="4260056" cy="300831"/>
          </a:xfrm>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2">
        <a:schemeClr val="bg1"/>
      </p:bgRef>
    </p:bg>
    <p:spTree>
      <p:nvGrpSpPr>
        <p:cNvPr id="1" name=""/>
        <p:cNvGrpSpPr/>
        <p:nvPr/>
      </p:nvGrpSpPr>
      <p:grpSpPr>
        <a:xfrm>
          <a:off x="0" y="0"/>
          <a:ext cx="0" cy="0"/>
          <a:chOff x="0" y="0"/>
          <a:chExt cx="0" cy="0"/>
        </a:xfrm>
      </p:grpSpPr>
      <p:sp>
        <p:nvSpPr>
          <p:cNvPr id="9" name="Triangle rect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Triangle isocè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Espace réservé de la date 3"/>
          <p:cNvSpPr>
            <a:spLocks noGrp="1"/>
          </p:cNvSpPr>
          <p:nvPr>
            <p:ph type="dt" sz="half" idx="10"/>
          </p:nvPr>
        </p:nvSpPr>
        <p:spPr>
          <a:xfrm>
            <a:off x="6955632" y="6477000"/>
            <a:ext cx="2133600" cy="304800"/>
          </a:xfrm>
        </p:spPr>
        <p:txBody>
          <a:bodyPr/>
          <a:lstStyle/>
          <a:p>
            <a:pPr>
              <a:defRPr/>
            </a:pPr>
            <a:fld id="{BCFA00BB-00C1-4296-BD27-80F247CF8B86}" type="datetime1">
              <a:rPr lang="fr-FR" smtClean="0"/>
              <a:pPr>
                <a:defRPr/>
              </a:pPr>
              <a:t>13/08/2012</a:t>
            </a:fld>
            <a:endParaRPr lang="en-GB"/>
          </a:p>
        </p:txBody>
      </p:sp>
      <p:sp>
        <p:nvSpPr>
          <p:cNvPr id="5" name="Espace réservé du pied de page 4"/>
          <p:cNvSpPr>
            <a:spLocks noGrp="1"/>
          </p:cNvSpPr>
          <p:nvPr>
            <p:ph type="ftr" sz="quarter" idx="11"/>
          </p:nvPr>
        </p:nvSpPr>
        <p:spPr>
          <a:xfrm>
            <a:off x="2619376" y="6480969"/>
            <a:ext cx="4260056" cy="300831"/>
          </a:xfrm>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a:xfrm>
            <a:off x="8451056" y="809624"/>
            <a:ext cx="502920" cy="300831"/>
          </a:xfrm>
        </p:spPr>
        <p:txBody>
          <a:bodyPr/>
          <a:lstStyle/>
          <a:p>
            <a:pPr>
              <a:defRPr/>
            </a:pPr>
            <a:fld id="{A7355192-DF09-4BD9-B57F-C608D0B63F00}" type="slidenum">
              <a:rPr lang="en-GB" smtClean="0"/>
              <a:pPr>
                <a:defRPr/>
              </a:pPr>
              <a:t>‹N°›</a:t>
            </a:fld>
            <a:endParaRPr lang="en-GB"/>
          </a:p>
        </p:txBody>
      </p:sp>
      <p:cxnSp>
        <p:nvCxnSpPr>
          <p:cNvPr id="11" name="Connecteur droit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marL="0" algn="l">
              <a:defRPr/>
            </a:lvl1p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4791456" y="6480969"/>
            <a:ext cx="2133600" cy="301752"/>
          </a:xfrm>
        </p:spPr>
        <p:txBody>
          <a:bodyPr/>
          <a:lstStyle/>
          <a:p>
            <a:pPr>
              <a:defRPr/>
            </a:pPr>
            <a:fld id="{A4A688C6-80A9-4C9A-9C8D-618361730395}" type="datetime1">
              <a:rPr lang="fr-FR" smtClean="0"/>
              <a:pPr>
                <a:defRPr/>
              </a:pPr>
              <a:t>13/08/2012</a:t>
            </a:fld>
            <a:endParaRPr lang="en-GB"/>
          </a:p>
        </p:txBody>
      </p:sp>
      <p:sp>
        <p:nvSpPr>
          <p:cNvPr id="6" name="Espace réservé du pied de page 5"/>
          <p:cNvSpPr>
            <a:spLocks noGrp="1"/>
          </p:cNvSpPr>
          <p:nvPr>
            <p:ph type="ftr" sz="quarter" idx="11"/>
          </p:nvPr>
        </p:nvSpPr>
        <p:spPr>
          <a:xfrm>
            <a:off x="457200" y="6480969"/>
            <a:ext cx="4260056" cy="301752"/>
          </a:xfrm>
        </p:spPr>
        <p:txBody>
          <a:bodyPr/>
          <a:lstStyle/>
          <a:p>
            <a:pPr>
              <a:defRPr/>
            </a:pPr>
            <a:r>
              <a:rPr lang="fr-FR" smtClean="0"/>
              <a:t>Sharesap.com © Copyright. Tous droits réservés. </a:t>
            </a:r>
            <a:endParaRPr lang="en-GB"/>
          </a:p>
        </p:txBody>
      </p:sp>
      <p:sp>
        <p:nvSpPr>
          <p:cNvPr id="7" name="Espace réservé du numéro de diapositive 6"/>
          <p:cNvSpPr>
            <a:spLocks noGrp="1"/>
          </p:cNvSpPr>
          <p:nvPr>
            <p:ph type="sldNum" sz="quarter" idx="12"/>
          </p:nvPr>
        </p:nvSpPr>
        <p:spPr>
          <a:xfrm>
            <a:off x="7589520" y="6480969"/>
            <a:ext cx="502920" cy="301752"/>
          </a:xfrm>
        </p:spPr>
        <p:txBody>
          <a:bodyPr/>
          <a:lstStyle/>
          <a:p>
            <a:pPr>
              <a:defRPr/>
            </a:pPr>
            <a:fld id="{4FC222FB-AC7C-437D-9A55-AFB1B2A78910}" type="slidenum">
              <a:rPr lang="en-GB" smtClean="0"/>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a:xfrm>
            <a:off x="4791456" y="6480969"/>
            <a:ext cx="2130552" cy="301752"/>
          </a:xfrm>
        </p:spPr>
        <p:txBody>
          <a:bodyPr/>
          <a:lstStyle/>
          <a:p>
            <a:pPr>
              <a:defRPr/>
            </a:pPr>
            <a:fld id="{F420CD72-31F1-4484-B06D-7A63E471D9BA}" type="datetime1">
              <a:rPr lang="fr-FR" smtClean="0"/>
              <a:pPr>
                <a:defRPr/>
              </a:pPr>
              <a:t>13/08/2012</a:t>
            </a:fld>
            <a:endParaRPr lang="en-GB"/>
          </a:p>
        </p:txBody>
      </p:sp>
      <p:sp>
        <p:nvSpPr>
          <p:cNvPr id="8" name="Espace réservé du pied de page 7"/>
          <p:cNvSpPr>
            <a:spLocks noGrp="1"/>
          </p:cNvSpPr>
          <p:nvPr>
            <p:ph type="ftr" sz="quarter" idx="11"/>
          </p:nvPr>
        </p:nvSpPr>
        <p:spPr>
          <a:xfrm>
            <a:off x="457200" y="6480969"/>
            <a:ext cx="4261104" cy="301752"/>
          </a:xfrm>
        </p:spPr>
        <p:txBody>
          <a:bodyPr/>
          <a:lstStyle/>
          <a:p>
            <a:pPr>
              <a:defRPr/>
            </a:pPr>
            <a:r>
              <a:rPr lang="fr-FR" smtClean="0"/>
              <a:t>Sharesap.com © Copyright. Tous droits réservés. </a:t>
            </a:r>
            <a:endParaRPr lang="en-GB"/>
          </a:p>
        </p:txBody>
      </p:sp>
      <p:sp>
        <p:nvSpPr>
          <p:cNvPr id="9" name="Espace réservé du numéro de diapositive 8"/>
          <p:cNvSpPr>
            <a:spLocks noGrp="1"/>
          </p:cNvSpPr>
          <p:nvPr>
            <p:ph type="sldNum" sz="quarter" idx="12"/>
          </p:nvPr>
        </p:nvSpPr>
        <p:spPr>
          <a:xfrm>
            <a:off x="7589520" y="6483096"/>
            <a:ext cx="502920" cy="301752"/>
          </a:xfrm>
        </p:spPr>
        <p:txBody>
          <a:bodyPr/>
          <a:lstStyle>
            <a:lvl1pPr algn="ctr">
              <a:defRPr/>
            </a:lvl1pPr>
          </a:lstStyle>
          <a:p>
            <a:pPr>
              <a:defRPr/>
            </a:pPr>
            <a:fld id="{69F9972E-B32E-4B89-8BFC-FDC53D233070}"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b="0"/>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pPr>
              <a:defRPr/>
            </a:pPr>
            <a:fld id="{FA699633-3B99-4BCC-BB79-036591EDA4DB}" type="datetime1">
              <a:rPr lang="fr-FR" smtClean="0"/>
              <a:pPr>
                <a:defRPr/>
              </a:pPr>
              <a:t>13/08/2012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 Copyright. Tous droits réservés. </a:t>
            </a:r>
            <a:endParaRPr lang="en-GB"/>
          </a:p>
        </p:txBody>
      </p:sp>
      <p:sp>
        <p:nvSpPr>
          <p:cNvPr id="5" name="Espace réservé du numéro de diapositive 4"/>
          <p:cNvSpPr>
            <a:spLocks noGrp="1"/>
          </p:cNvSpPr>
          <p:nvPr>
            <p:ph type="sldNum" sz="quarter" idx="12"/>
          </p:nvPr>
        </p:nvSpPr>
        <p:spPr/>
        <p:txBody>
          <a:bodyPr/>
          <a:lstStyle/>
          <a:p>
            <a:pPr>
              <a:defRPr/>
            </a:pPr>
            <a:fld id="{70F45BB4-B74E-439A-BEC8-D69268510359}" type="slidenum">
              <a:rPr lang="en-GB" smtClean="0"/>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791456" y="6480969"/>
            <a:ext cx="2133600" cy="301752"/>
          </a:xfrm>
        </p:spPr>
        <p:txBody>
          <a:bodyPr/>
          <a:lstStyle/>
          <a:p>
            <a:pPr>
              <a:defRPr/>
            </a:pPr>
            <a:fld id="{898489B3-0F30-408D-AB7C-0A907E025037}" type="datetime1">
              <a:rPr lang="fr-FR" smtClean="0"/>
              <a:pPr>
                <a:defRPr/>
              </a:pPr>
              <a:t>13/08/2012</a:t>
            </a:fld>
            <a:endParaRPr lang="en-GB"/>
          </a:p>
        </p:txBody>
      </p:sp>
      <p:sp>
        <p:nvSpPr>
          <p:cNvPr id="3" name="Espace réservé du pied de page 2"/>
          <p:cNvSpPr>
            <a:spLocks noGrp="1"/>
          </p:cNvSpPr>
          <p:nvPr>
            <p:ph type="ftr" sz="quarter" idx="11"/>
          </p:nvPr>
        </p:nvSpPr>
        <p:spPr>
          <a:xfrm>
            <a:off x="457200" y="6481890"/>
            <a:ext cx="4260056" cy="300831"/>
          </a:xfrm>
        </p:spPr>
        <p:txBody>
          <a:bodyPr/>
          <a:lstStyle/>
          <a:p>
            <a:pPr>
              <a:defRPr/>
            </a:pPr>
            <a:r>
              <a:rPr lang="fr-FR" smtClean="0"/>
              <a:t>Sharesap.com © Copyright. Tous droits réservés. </a:t>
            </a:r>
            <a:endParaRPr lang="en-GB"/>
          </a:p>
        </p:txBody>
      </p:sp>
      <p:sp>
        <p:nvSpPr>
          <p:cNvPr id="4" name="Espace réservé du numéro de diapositive 3"/>
          <p:cNvSpPr>
            <a:spLocks noGrp="1"/>
          </p:cNvSpPr>
          <p:nvPr>
            <p:ph type="sldNum" sz="quarter" idx="12"/>
          </p:nvPr>
        </p:nvSpPr>
        <p:spPr>
          <a:xfrm>
            <a:off x="7589520" y="6480969"/>
            <a:ext cx="502920" cy="301752"/>
          </a:xfrm>
        </p:spPr>
        <p:txBody>
          <a:bodyPr/>
          <a:lstStyle/>
          <a:p>
            <a:pPr>
              <a:defRPr/>
            </a:pPr>
            <a:fld id="{7647A7FA-854E-4A49-899C-BCAB66229742}" type="slidenum">
              <a:rPr lang="en-GB" smtClean="0"/>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278976" y="6556248"/>
            <a:ext cx="2133600" cy="301752"/>
          </a:xfrm>
        </p:spPr>
        <p:txBody>
          <a:bodyPr/>
          <a:lstStyle>
            <a:lvl1pPr>
              <a:defRPr sz="900"/>
            </a:lvl1pPr>
          </a:lstStyle>
          <a:p>
            <a:pPr>
              <a:defRPr/>
            </a:pPr>
            <a:fld id="{E04F7F1E-F36B-429D-A0D0-31C1D8C97E75}" type="datetime1">
              <a:rPr lang="fr-FR" smtClean="0"/>
              <a:pPr>
                <a:defRPr/>
              </a:pPr>
              <a:t>13/08/2012</a:t>
            </a:fld>
            <a:endParaRPr lang="en-GB"/>
          </a:p>
        </p:txBody>
      </p:sp>
      <p:sp>
        <p:nvSpPr>
          <p:cNvPr id="6" name="Espace réservé du pied de page 5"/>
          <p:cNvSpPr>
            <a:spLocks noGrp="1"/>
          </p:cNvSpPr>
          <p:nvPr>
            <p:ph type="ftr" sz="quarter" idx="11"/>
          </p:nvPr>
        </p:nvSpPr>
        <p:spPr>
          <a:xfrm>
            <a:off x="1135856" y="6556248"/>
            <a:ext cx="5143120" cy="301752"/>
          </a:xfrm>
        </p:spPr>
        <p:txBody>
          <a:bodyPr/>
          <a:lstStyle>
            <a:lvl1pPr>
              <a:defRPr sz="900"/>
            </a:lvl1pPr>
          </a:lstStyle>
          <a:p>
            <a:pPr>
              <a:defRPr/>
            </a:pPr>
            <a:r>
              <a:rPr lang="fr-FR" smtClean="0"/>
              <a:t>Sharesap.com © Copyright. Tous droits réservés. </a:t>
            </a:r>
            <a:endParaRPr lang="en-GB"/>
          </a:p>
        </p:txBody>
      </p:sp>
      <p:sp>
        <p:nvSpPr>
          <p:cNvPr id="7" name="Espace réservé du numéro de diapositive 6"/>
          <p:cNvSpPr>
            <a:spLocks noGrp="1"/>
          </p:cNvSpPr>
          <p:nvPr>
            <p:ph type="sldNum" sz="quarter" idx="12"/>
          </p:nvPr>
        </p:nvSpPr>
        <p:spPr>
          <a:xfrm>
            <a:off x="8410576" y="6556248"/>
            <a:ext cx="502920" cy="301752"/>
          </a:xfrm>
        </p:spPr>
        <p:txBody>
          <a:bodyPr/>
          <a:lstStyle>
            <a:lvl1pPr>
              <a:defRPr sz="900"/>
            </a:lvl1pPr>
          </a:lstStyle>
          <a:p>
            <a:pPr>
              <a:defRPr/>
            </a:pPr>
            <a:fld id="{13D82A1A-C33F-49D8-BA42-5C3ACFFC42A7}"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a:xfrm>
            <a:off x="6108192" y="6556248"/>
            <a:ext cx="2103120" cy="301752"/>
          </a:xfrm>
        </p:spPr>
        <p:txBody>
          <a:bodyPr/>
          <a:lstStyle>
            <a:lvl1pPr>
              <a:defRPr sz="900"/>
            </a:lvl1pPr>
          </a:lstStyle>
          <a:p>
            <a:pPr>
              <a:defRPr/>
            </a:pPr>
            <a:fld id="{2BC8C505-8CCC-41E8-8C02-5293BB8FB43C}" type="datetime1">
              <a:rPr lang="fr-FR" smtClean="0"/>
              <a:pPr>
                <a:defRPr/>
              </a:pPr>
              <a:t>13/08/2012</a:t>
            </a:fld>
            <a:endParaRPr lang="en-GB"/>
          </a:p>
        </p:txBody>
      </p:sp>
      <p:sp>
        <p:nvSpPr>
          <p:cNvPr id="6" name="Espace réservé du pied de page 5"/>
          <p:cNvSpPr>
            <a:spLocks noGrp="1"/>
          </p:cNvSpPr>
          <p:nvPr>
            <p:ph type="ftr" sz="quarter" idx="11"/>
          </p:nvPr>
        </p:nvSpPr>
        <p:spPr>
          <a:xfrm>
            <a:off x="1170432" y="6557169"/>
            <a:ext cx="4948072" cy="301752"/>
          </a:xfrm>
        </p:spPr>
        <p:txBody>
          <a:bodyPr/>
          <a:lstStyle>
            <a:lvl1pPr>
              <a:defRPr sz="900"/>
            </a:lvl1pPr>
          </a:lstStyle>
          <a:p>
            <a:pPr>
              <a:defRPr/>
            </a:pPr>
            <a:r>
              <a:rPr lang="fr-FR" smtClean="0"/>
              <a:t>Sharesap.com © Copyright. Tous droits réservés. </a:t>
            </a:r>
            <a:endParaRPr lang="en-GB"/>
          </a:p>
        </p:txBody>
      </p:sp>
      <p:sp>
        <p:nvSpPr>
          <p:cNvPr id="7" name="Espace réservé du numéro de diapositive 6"/>
          <p:cNvSpPr>
            <a:spLocks noGrp="1"/>
          </p:cNvSpPr>
          <p:nvPr>
            <p:ph type="sldNum" sz="quarter" idx="12"/>
          </p:nvPr>
        </p:nvSpPr>
        <p:spPr>
          <a:xfrm>
            <a:off x="8217192" y="6556248"/>
            <a:ext cx="365760" cy="301752"/>
          </a:xfrm>
        </p:spPr>
        <p:txBody>
          <a:bodyPr/>
          <a:lstStyle>
            <a:lvl1pPr algn="ctr">
              <a:defRPr sz="900"/>
            </a:lvl1pPr>
          </a:lstStyle>
          <a:p>
            <a:pPr>
              <a:defRPr/>
            </a:pPr>
            <a:fld id="{79F1AE72-7784-4231-ACEA-49B0350CB2C9}"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Triangle rect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Connecteur droit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Espace réservé du titre 21"/>
          <p:cNvSpPr>
            <a:spLocks noGrp="1"/>
          </p:cNvSpPr>
          <p:nvPr>
            <p:ph type="title"/>
          </p:nvPr>
        </p:nvSpPr>
        <p:spPr>
          <a:xfrm>
            <a:off x="457200" y="267494"/>
            <a:ext cx="8229600" cy="1399032"/>
          </a:xfrm>
          <a:prstGeom prst="rect">
            <a:avLst/>
          </a:prstGeom>
        </p:spPr>
        <p:txBody>
          <a:bodyPr vert="horz" anchor="ctr">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pPr>
              <a:defRPr/>
            </a:pPr>
            <a:fld id="{61E9C426-B97B-44BC-9018-0F1CB3CCF0F6}" type="datetime1">
              <a:rPr lang="fr-FR" smtClean="0"/>
              <a:pPr>
                <a:defRPr/>
              </a:pPr>
              <a:t>13/08/2012</a:t>
            </a:fld>
            <a:endParaRPr lang="en-GB"/>
          </a:p>
        </p:txBody>
      </p:sp>
      <p:sp>
        <p:nvSpPr>
          <p:cNvPr id="3" name="Espace réservé du pied de page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pPr>
              <a:defRPr/>
            </a:pPr>
            <a:r>
              <a:rPr lang="fr-FR" smtClean="0"/>
              <a:t>Sharesap.com © Copyright. Tous droits réservés. </a:t>
            </a:r>
            <a:endParaRPr lang="en-GB"/>
          </a:p>
        </p:txBody>
      </p:sp>
      <p:sp>
        <p:nvSpPr>
          <p:cNvPr id="23" name="Espace réservé du numéro de diapositive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pPr>
              <a:defRPr/>
            </a:pPr>
            <a:fld id="{42CE6BC5-E280-4217-A4D4-7FCB0C000197}" type="slidenum">
              <a:rPr lang="en-GB" smtClean="0"/>
              <a:pPr>
                <a:defRPr/>
              </a:pPr>
              <a:t>‹N°›</a:t>
            </a:fld>
            <a:endParaRPr lang="en-GB"/>
          </a:p>
        </p:txBody>
      </p:sp>
    </p:spTree>
  </p:cSld>
  <p:clrMap bg1="dk1" tx1="lt1" bg2="dk2" tx2="lt2" accent1="accent1" accent2="accent2" accent3="accent3" accent4="accent4" accent5="accent5" accent6="accent6" hlink="hlink" folHlink="folHlink"/>
  <p:sldLayoutIdLst>
    <p:sldLayoutId id="2147484130" r:id="rId1"/>
    <p:sldLayoutId id="2147484131" r:id="rId2"/>
    <p:sldLayoutId id="2147484132" r:id="rId3"/>
    <p:sldLayoutId id="2147484133" r:id="rId4"/>
    <p:sldLayoutId id="2147484134" r:id="rId5"/>
    <p:sldLayoutId id="2147484135" r:id="rId6"/>
    <p:sldLayoutId id="2147484136" r:id="rId7"/>
    <p:sldLayoutId id="2147484137" r:id="rId8"/>
    <p:sldLayoutId id="2147484138" r:id="rId9"/>
    <p:sldLayoutId id="2147484139" r:id="rId10"/>
    <p:sldLayoutId id="2147484140" r:id="rId11"/>
  </p:sldLayoutIdLst>
  <p:hf hdr="0"/>
  <p:txStyles>
    <p:titleStyle>
      <a:lvl1pPr marL="484632" algn="l" rtl="0" eaLnBrk="1" latinLnBrk="0" hangingPunct="1">
        <a:spcBef>
          <a:spcPct val="0"/>
        </a:spcBef>
        <a:buNone/>
        <a:defRPr kumimoji="0" sz="16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lstStyle/>
          <a:p>
            <a:pPr>
              <a:defRPr/>
            </a:pPr>
            <a:r>
              <a:rPr lang="fr-FR" sz="2400" b="1" dirty="0" smtClean="0"/>
              <a:t>Saisie d'un code EAN/UPC</a:t>
            </a:r>
            <a:endParaRPr lang="fr-FR" sz="2400" dirty="0">
              <a:solidFill>
                <a:schemeClr val="tx2">
                  <a:satMod val="200000"/>
                </a:schemeClr>
              </a:solidFill>
            </a:endParaRPr>
          </a:p>
        </p:txBody>
      </p:sp>
      <p:sp>
        <p:nvSpPr>
          <p:cNvPr id="8198" name="Sous-titre 6"/>
          <p:cNvSpPr>
            <a:spLocks noGrp="1"/>
          </p:cNvSpPr>
          <p:nvPr>
            <p:ph type="subTitle" idx="1"/>
          </p:nvPr>
        </p:nvSpPr>
        <p:spPr/>
        <p:txBody>
          <a:bodyPr/>
          <a:lstStyle/>
          <a:p>
            <a:pPr eaLnBrk="1" hangingPunct="1">
              <a:spcBef>
                <a:spcPct val="0"/>
              </a:spcBef>
            </a:pPr>
            <a:r>
              <a:rPr lang="fr-FR" dirty="0" smtClean="0"/>
              <a:t>Par Mickael QUESNOT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codes EAN/UPC sont gérés dans l'écran de détail du poste concerné ou dans la liste de sélection des postes (représentation intégrant des codes EAN).</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13/08/2012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a:t>
            </a:fld>
            <a:endParaRPr lang="en-GB"/>
          </a:p>
        </p:txBody>
      </p:sp>
      <p:pic>
        <p:nvPicPr>
          <p:cNvPr id="7170" name="Picture 2"/>
          <p:cNvPicPr>
            <a:picLocks noGrp="1" noChangeAspect="1" noChangeArrowheads="1"/>
          </p:cNvPicPr>
          <p:nvPr>
            <p:ph idx="1"/>
          </p:nvPr>
        </p:nvPicPr>
        <p:blipFill>
          <a:blip r:embed="rId2"/>
          <a:srcRect/>
          <a:stretch>
            <a:fillRect/>
          </a:stretch>
        </p:blipFill>
        <p:spPr bwMode="auto">
          <a:xfrm>
            <a:off x="457200" y="2655762"/>
            <a:ext cx="8229600" cy="3026025"/>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9AA73B28-2DF2-4DD9-BA6D-4773847CAB03}" type="datetime1">
              <a:rPr lang="fr-FR" smtClean="0"/>
              <a:pPr/>
              <a:t>13/08/2012</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lnSpcReduction="10000"/>
          </a:bodyPr>
          <a:lstStyle/>
          <a:p>
            <a:r>
              <a:rPr lang="fr-FR" smtClean="0"/>
              <a:t>Sharesap.com®. Copyright©. Tous droits réservés. Par Mickael QUESNOT, Consultant SAP</a:t>
            </a:r>
            <a:endParaRPr lang="en-GB"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
        <p:nvSpPr>
          <p:cNvPr id="8197" name="Rectangle 2"/>
          <p:cNvSpPr>
            <a:spLocks noGrp="1" noChangeArrowheads="1"/>
          </p:cNvSpPr>
          <p:nvPr>
            <p:ph sz="quarter" idx="4294967295"/>
          </p:nvPr>
        </p:nvSpPr>
        <p:spPr>
          <a:xfrm>
            <a:off x="179388" y="188913"/>
            <a:ext cx="8634412" cy="5824537"/>
          </a:xfrm>
          <a:prstGeom prst="rect">
            <a:avLst/>
          </a:prstGeom>
        </p:spPr>
        <p:txBody>
          <a:bodyPr>
            <a:noAutofit/>
          </a:bodyPr>
          <a:lstStyle/>
          <a:p>
            <a:pPr marL="411480" eaLnBrk="1" fontAlgn="auto" hangingPunct="1">
              <a:spcAft>
                <a:spcPts val="0"/>
              </a:spcAft>
              <a:buFont typeface="Wingdings" pitchFamily="2" charset="2"/>
              <a:buNone/>
              <a:defRPr/>
            </a:pPr>
            <a:endParaRPr lang="fr-FR" sz="1400" b="1" dirty="0" smtClean="0"/>
          </a:p>
          <a:p>
            <a:pPr>
              <a:defRPr/>
            </a:pPr>
            <a:r>
              <a:rPr lang="fr-FR" sz="1400" dirty="0" smtClean="0"/>
              <a:t>Si votre entreprise a besoin d'expertise SD, MM, WM, PS, </a:t>
            </a:r>
            <a:r>
              <a:rPr lang="fr-FR" sz="1400" dirty="0" err="1" smtClean="0"/>
              <a:t>Retail</a:t>
            </a:r>
            <a:r>
              <a:rPr lang="fr-FR" sz="1400" dirty="0" smtClean="0"/>
              <a:t>, HR… pour renforcer son centre de compétences,</a:t>
            </a:r>
          </a:p>
          <a:p>
            <a:pPr>
              <a:defRPr/>
            </a:pPr>
            <a:endParaRPr lang="fr-FR" sz="1400" dirty="0" smtClean="0"/>
          </a:p>
          <a:p>
            <a:pPr>
              <a:defRPr/>
            </a:pPr>
            <a:r>
              <a:rPr lang="fr-FR" sz="1400" dirty="0" smtClean="0"/>
              <a:t>Si elle veut libérer son centre de compétences des réponses aux questions sur l'utilisation de SAP pour qu'il se concentre sur la maintenance évolutive,</a:t>
            </a:r>
          </a:p>
          <a:p>
            <a:pPr>
              <a:defRPr/>
            </a:pPr>
            <a:endParaRPr lang="fr-FR" sz="1400" dirty="0" smtClean="0"/>
          </a:p>
          <a:p>
            <a:pPr>
              <a:defRPr/>
            </a:pPr>
            <a:r>
              <a:rPr lang="fr-FR" sz="1400" dirty="0" smtClean="0"/>
              <a:t> Si elle veut EXTERNALISER son centre de compétences,</a:t>
            </a:r>
          </a:p>
          <a:p>
            <a:pPr>
              <a:defRPr/>
            </a:pPr>
            <a:endParaRPr lang="fr-FR" sz="1400" dirty="0" smtClean="0"/>
          </a:p>
          <a:p>
            <a:pPr>
              <a:defRPr/>
            </a:pPr>
            <a:r>
              <a:rPr lang="fr-FR" sz="1400" dirty="0" smtClean="0"/>
              <a:t>Si elle veut une Tierce Maintenance Applicative (TMA),</a:t>
            </a:r>
          </a:p>
          <a:p>
            <a:pPr>
              <a:defRPr/>
            </a:pPr>
            <a:endParaRPr lang="fr-FR" sz="1400" dirty="0" smtClean="0"/>
          </a:p>
          <a:p>
            <a:pPr>
              <a:defRPr/>
            </a:pPr>
            <a:r>
              <a:rPr lang="fr-FR" sz="1400" dirty="0" smtClean="0"/>
              <a:t> Si elle veut former ses utilisateurs, ...</a:t>
            </a:r>
          </a:p>
          <a:p>
            <a:pPr>
              <a:defRPr/>
            </a:pPr>
            <a:endParaRPr lang="fr-FR" sz="1400" dirty="0" smtClean="0"/>
          </a:p>
          <a:p>
            <a:pPr>
              <a:defRPr/>
            </a:pPr>
            <a:r>
              <a:rPr lang="fr-FR" sz="1400" dirty="0" smtClean="0"/>
              <a:t>SHARESAP peut répondre à l'ensemble de vos besoins avec le meilleur rapport qualité/prix du marché. </a:t>
            </a:r>
          </a:p>
          <a:p>
            <a:pPr>
              <a:defRPr/>
            </a:pPr>
            <a:endParaRPr lang="fr-FR" sz="1400" dirty="0" smtClean="0"/>
          </a:p>
          <a:p>
            <a:pPr>
              <a:defRPr/>
            </a:pPr>
            <a:r>
              <a:rPr lang="fr-FR" sz="1400" dirty="0" smtClean="0"/>
              <a:t>SHARESAP dispose en autre de plusieurs plateaux de TMA dont un sur la NORMANDIE. SHARESAP a toutes les compétences pour vous satisfaire. </a:t>
            </a:r>
          </a:p>
          <a:p>
            <a:pPr>
              <a:defRPr/>
            </a:pPr>
            <a:endParaRPr lang="fr-FR" sz="1400" dirty="0" smtClean="0"/>
          </a:p>
          <a:p>
            <a:pPr>
              <a:defRPr/>
            </a:pPr>
            <a:r>
              <a:rPr lang="fr-FR" sz="1400" dirty="0" smtClean="0"/>
              <a:t>Vous pouvez me contacter via la rubrique Contact ou sur mon adresse courriel </a:t>
            </a:r>
            <a:r>
              <a:rPr lang="fr-FR" sz="1400" u="sng" dirty="0" smtClean="0"/>
              <a:t>quesnot@sharesap.com.</a:t>
            </a:r>
          </a:p>
          <a:p>
            <a:pPr>
              <a:defRPr/>
            </a:pPr>
            <a:endParaRPr lang="fr-FR" sz="14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1CC7DC21-B292-4BBE-8A09-B052CD650D38}" type="datetime1">
              <a:rPr lang="fr-FR" smtClean="0"/>
              <a:pPr/>
              <a:t>13/08/2012</a:t>
            </a:fld>
            <a:endParaRPr lang="fr-FR" smtClean="0"/>
          </a:p>
        </p:txBody>
      </p:sp>
      <p:sp>
        <p:nvSpPr>
          <p:cNvPr id="11268"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lnSpcReduction="10000"/>
          </a:bodyPr>
          <a:lstStyle/>
          <a:p>
            <a:r>
              <a:rPr lang="fr-FR" smtClean="0"/>
              <a:t>Sharesap.com®. Copyright©. Tous droits réservés. Par Mickael QUESNOT, Consultant SAP</a:t>
            </a:r>
            <a:endParaRPr lang="en-GB" smtClean="0"/>
          </a:p>
        </p:txBody>
      </p:sp>
      <p:sp>
        <p:nvSpPr>
          <p:cNvPr id="11269"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040648B6-BCAE-4EB5-A84B-7260036DD682}" type="slidenum">
              <a:rPr lang="en-GB" smtClean="0"/>
              <a:pPr/>
              <a:t>3</a:t>
            </a:fld>
            <a:endParaRPr lang="en-GB" smtClean="0"/>
          </a:p>
        </p:txBody>
      </p:sp>
      <p:sp>
        <p:nvSpPr>
          <p:cNvPr id="11266" name="Rectangle 1"/>
          <p:cNvSpPr>
            <a:spLocks noGrp="1" noChangeArrowheads="1"/>
          </p:cNvSpPr>
          <p:nvPr>
            <p:ph sz="quarter" idx="4294967295"/>
          </p:nvPr>
        </p:nvSpPr>
        <p:spPr>
          <a:xfrm>
            <a:off x="395288" y="0"/>
            <a:ext cx="8748712" cy="6092825"/>
          </a:xfrm>
          <a:prstGeom prst="rect">
            <a:avLst/>
          </a:prstGeom>
        </p:spPr>
        <p:txBody>
          <a:bodyPr>
            <a:normAutofit/>
          </a:bodyPr>
          <a:lstStyle/>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400" b="1"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400" b="1" cap="small" dirty="0" smtClean="0"/>
              <a:t>Mes références SAP  :  APTAR, VALOIS, Janssen </a:t>
            </a:r>
            <a:r>
              <a:rPr lang="fr-FR" sz="1400" b="1" cap="small" dirty="0" err="1" smtClean="0"/>
              <a:t>Cilag</a:t>
            </a:r>
            <a:r>
              <a:rPr lang="fr-FR" sz="1400" b="1" cap="small" dirty="0" smtClean="0"/>
              <a:t>, Aventis, </a:t>
            </a:r>
            <a:r>
              <a:rPr lang="fr-FR" sz="1400" b="1" cap="small" dirty="0" err="1" smtClean="0"/>
              <a:t>Lubrizol</a:t>
            </a:r>
            <a:r>
              <a:rPr lang="fr-FR" sz="1400" b="1" cap="small" dirty="0" smtClean="0"/>
              <a:t>, SEAQUIST, Bayer, Le CESI</a:t>
            </a:r>
            <a:br>
              <a:rPr lang="fr-FR" sz="1400" b="1" cap="small" dirty="0" smtClean="0"/>
            </a:br>
            <a:endParaRPr lang="fr-FR"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err="1" smtClean="0"/>
              <a:t>Toute</a:t>
            </a:r>
            <a:r>
              <a:rPr lang="en-GB" sz="1400" b="1" cap="small" dirty="0" smtClean="0"/>
              <a:t> </a:t>
            </a:r>
            <a:r>
              <a:rPr lang="en-GB" sz="1400" b="1" cap="small" dirty="0" err="1" smtClean="0"/>
              <a:t>représentation</a:t>
            </a:r>
            <a:r>
              <a:rPr lang="en-GB" sz="1400" b="1" cap="small" dirty="0" smtClean="0"/>
              <a:t> </a:t>
            </a:r>
            <a:r>
              <a:rPr lang="en-GB" sz="1400" b="1" cap="small" dirty="0" err="1" smtClean="0"/>
              <a:t>ou</a:t>
            </a:r>
            <a:r>
              <a:rPr lang="en-GB" sz="1400" b="1" cap="small" dirty="0" smtClean="0"/>
              <a:t> reproduction de </a:t>
            </a:r>
            <a:r>
              <a:rPr lang="en-GB" sz="1400" b="1" cap="small" dirty="0" err="1" smtClean="0"/>
              <a:t>mes</a:t>
            </a:r>
            <a:r>
              <a:rPr lang="en-GB" sz="1400" b="1" cap="small" dirty="0" smtClean="0"/>
              <a:t> guides , </a:t>
            </a:r>
            <a:r>
              <a:rPr lang="en-GB" sz="1400" b="1" cap="small" dirty="0" err="1" smtClean="0"/>
              <a:t>même</a:t>
            </a:r>
            <a:r>
              <a:rPr lang="en-GB" sz="1400" b="1" cap="small" dirty="0" smtClean="0"/>
              <a:t> </a:t>
            </a:r>
            <a:r>
              <a:rPr lang="en-GB" sz="1400" b="1" cap="small" dirty="0" err="1" smtClean="0"/>
              <a:t>partielle</a:t>
            </a:r>
            <a:r>
              <a:rPr lang="en-GB" sz="1400" b="1" cap="small" dirty="0" smtClean="0"/>
              <a:t>, par </a:t>
            </a:r>
            <a:r>
              <a:rPr lang="en-GB" sz="1400" b="1" cap="small" dirty="0" err="1" smtClean="0"/>
              <a:t>quelques</a:t>
            </a:r>
            <a:r>
              <a:rPr lang="en-GB" sz="1400" b="1" cap="small" dirty="0" smtClean="0"/>
              <a:t> </a:t>
            </a:r>
            <a:r>
              <a:rPr lang="en-GB" sz="1400" b="1" cap="small" dirty="0" err="1" smtClean="0"/>
              <a:t>procédés</a:t>
            </a:r>
            <a:r>
              <a:rPr lang="en-GB" sz="1400" b="1" cap="small" dirty="0" smtClean="0"/>
              <a:t> et à</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err="1" smtClean="0"/>
              <a:t>quelques</a:t>
            </a:r>
            <a:r>
              <a:rPr lang="en-GB" sz="1400" b="1" cap="small" dirty="0" smtClean="0"/>
              <a:t> fins </a:t>
            </a:r>
            <a:r>
              <a:rPr lang="en-GB" sz="1400" b="1" cap="small" dirty="0" err="1" smtClean="0"/>
              <a:t>que</a:t>
            </a:r>
            <a:r>
              <a:rPr lang="en-GB" sz="1400" b="1" cap="small" dirty="0" smtClean="0"/>
              <a:t> </a:t>
            </a:r>
            <a:r>
              <a:rPr lang="en-GB" sz="1400" b="1" cap="small" dirty="0" err="1" smtClean="0"/>
              <a:t>ce</a:t>
            </a:r>
            <a:r>
              <a:rPr lang="en-GB" sz="1400" b="1" cap="small" dirty="0" smtClean="0"/>
              <a:t> </a:t>
            </a:r>
            <a:r>
              <a:rPr lang="en-GB" sz="1400" b="1" cap="small" dirty="0" err="1" smtClean="0"/>
              <a:t>soit</a:t>
            </a:r>
            <a:r>
              <a:rPr lang="en-GB" sz="1400" b="1" cap="small" dirty="0" smtClean="0"/>
              <a:t>, </a:t>
            </a:r>
            <a:r>
              <a:rPr lang="en-GB" sz="1400" b="1" cap="small" dirty="0" err="1" smtClean="0"/>
              <a:t>est</a:t>
            </a:r>
            <a:r>
              <a:rPr lang="en-GB" sz="1400" b="1" cap="small" dirty="0" smtClean="0"/>
              <a:t> </a:t>
            </a:r>
            <a:r>
              <a:rPr lang="en-GB" sz="1400" b="1" cap="small" dirty="0" err="1" smtClean="0"/>
              <a:t>interdite</a:t>
            </a:r>
            <a:r>
              <a:rPr lang="en-GB" sz="1400" b="1" cap="small" dirty="0" smtClean="0"/>
              <a:t> sans </a:t>
            </a:r>
            <a:r>
              <a:rPr lang="en-GB" sz="1400" b="1" cap="small" dirty="0" err="1" smtClean="0"/>
              <a:t>mon</a:t>
            </a:r>
            <a:r>
              <a:rPr lang="en-GB" sz="1400" b="1" cap="small" dirty="0" smtClean="0"/>
              <a:t> </a:t>
            </a:r>
            <a:r>
              <a:rPr lang="en-GB" sz="1400" b="1" cap="small" dirty="0" err="1" smtClean="0"/>
              <a:t>autorisation</a:t>
            </a:r>
            <a:r>
              <a:rPr lang="en-GB" sz="1400" b="1" cap="small" dirty="0" smtClean="0"/>
              <a:t> </a:t>
            </a:r>
            <a:r>
              <a:rPr lang="en-GB" sz="1400" b="1" cap="small" dirty="0" err="1" smtClean="0"/>
              <a:t>écrite</a:t>
            </a:r>
            <a:r>
              <a:rPr lang="en-GB" sz="1400" b="1" cap="small" dirty="0" smtClean="0"/>
              <a:t> </a:t>
            </a:r>
            <a:r>
              <a:rPr lang="en-GB" sz="1400" b="1" cap="small" dirty="0" err="1" smtClean="0"/>
              <a:t>explicite</a:t>
            </a:r>
            <a:r>
              <a:rPr lang="en-GB" sz="1400" b="1" cap="small" dirty="0" smtClean="0"/>
              <a:t>.</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err="1" smtClean="0"/>
              <a:t>L'utilisation</a:t>
            </a:r>
            <a:r>
              <a:rPr lang="en-GB" sz="1400" b="1" cap="small" dirty="0" smtClean="0"/>
              <a:t> de </a:t>
            </a:r>
            <a:r>
              <a:rPr lang="en-GB" sz="1400" b="1" cap="small" dirty="0" err="1" smtClean="0"/>
              <a:t>mes</a:t>
            </a:r>
            <a:r>
              <a:rPr lang="en-GB" sz="1400" b="1" cap="small" dirty="0" smtClean="0"/>
              <a:t> documents </a:t>
            </a:r>
            <a:r>
              <a:rPr lang="en-GB" sz="1400" b="1" cap="small" dirty="0" err="1" smtClean="0"/>
              <a:t>est</a:t>
            </a:r>
            <a:r>
              <a:rPr lang="en-GB" sz="1400" b="1" cap="small" dirty="0" smtClean="0"/>
              <a:t> </a:t>
            </a:r>
            <a:r>
              <a:rPr lang="en-GB" sz="1400" b="1" cap="small" dirty="0" err="1" smtClean="0"/>
              <a:t>strictement</a:t>
            </a:r>
            <a:r>
              <a:rPr lang="en-GB" sz="1400" b="1" cap="small" dirty="0" smtClean="0"/>
              <a:t> </a:t>
            </a:r>
            <a:r>
              <a:rPr lang="en-GB" sz="1400" b="1" cap="small" dirty="0" err="1" smtClean="0"/>
              <a:t>réservée</a:t>
            </a:r>
            <a:r>
              <a:rPr lang="en-GB" sz="1400" b="1" cap="small" dirty="0" smtClean="0"/>
              <a:t> à un usage </a:t>
            </a:r>
            <a:r>
              <a:rPr lang="en-GB" sz="1400" b="1" cap="small" dirty="0" err="1" smtClean="0"/>
              <a:t>privé</a:t>
            </a:r>
            <a:r>
              <a:rPr lang="en-GB" sz="1400" b="1" cap="small" dirty="0" smtClean="0"/>
              <a:t> (article L122-5 du code de la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err="1" smtClean="0"/>
              <a:t>Propriété</a:t>
            </a:r>
            <a:r>
              <a:rPr lang="en-GB" sz="1400" b="1" cap="small" dirty="0" smtClean="0"/>
              <a:t> </a:t>
            </a:r>
            <a:r>
              <a:rPr lang="en-GB" sz="1400" b="1" cap="small" dirty="0" err="1" smtClean="0"/>
              <a:t>intellectuelle</a:t>
            </a:r>
            <a:r>
              <a:rPr lang="en-GB" sz="1400" b="1" cap="small" dirty="0" smtClean="0"/>
              <a:t>).</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smtClean="0"/>
              <a:t>Pour tout </a:t>
            </a:r>
            <a:r>
              <a:rPr lang="en-GB" sz="1400" b="1" cap="small" dirty="0" err="1" smtClean="0"/>
              <a:t>autre</a:t>
            </a:r>
            <a:r>
              <a:rPr lang="en-GB" sz="1400" b="1" cap="small" dirty="0" smtClean="0"/>
              <a:t> usage, </a:t>
            </a:r>
            <a:r>
              <a:rPr lang="en-GB" sz="1400" b="1" cap="small" dirty="0" err="1" smtClean="0"/>
              <a:t>merci</a:t>
            </a:r>
            <a:r>
              <a:rPr lang="en-GB" sz="1400" b="1" cap="small" dirty="0" smtClean="0"/>
              <a:t> de me consulter </a:t>
            </a:r>
            <a:r>
              <a:rPr lang="en-GB" sz="1400" b="1" cap="small" dirty="0" err="1" smtClean="0"/>
              <a:t>préalablement</a:t>
            </a:r>
            <a:r>
              <a:rPr lang="en-GB" sz="1400" b="1" cap="small" dirty="0" smtClean="0"/>
              <a:t>. </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cap="small" dirty="0" smtClean="0"/>
              <a:t/>
            </a:r>
            <a:br>
              <a:rPr lang="en-GB" sz="1400" cap="small" dirty="0" smtClean="0"/>
            </a:br>
            <a:r>
              <a:rPr lang="en-GB" sz="1400" b="1" cap="small" dirty="0" smtClean="0"/>
              <a:t>SAP , Marque </a:t>
            </a:r>
            <a:r>
              <a:rPr lang="en-GB" sz="1400" b="1" cap="small" dirty="0" err="1" smtClean="0"/>
              <a:t>déposée</a:t>
            </a:r>
            <a:r>
              <a:rPr lang="en-GB" sz="1400" b="1" cap="small" dirty="0" smtClean="0"/>
              <a:t> par SAP AG et </a:t>
            </a:r>
            <a:r>
              <a:rPr lang="en-GB" sz="1400" b="1" cap="small" dirty="0" err="1" smtClean="0"/>
              <a:t>noms</a:t>
            </a:r>
            <a:r>
              <a:rPr lang="en-GB" sz="1400" b="1" cap="small" dirty="0" smtClean="0"/>
              <a:t> </a:t>
            </a:r>
            <a:r>
              <a:rPr lang="en-GB" sz="1400" b="1" cap="small" dirty="0" err="1" smtClean="0"/>
              <a:t>suivants</a:t>
            </a:r>
            <a:r>
              <a:rPr lang="en-GB" sz="1400" b="1" cap="small" dirty="0" smtClean="0"/>
              <a:t> :</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cap="small" dirty="0" smtClean="0"/>
              <a:t/>
            </a:r>
            <a:br>
              <a:rPr lang="en-GB" sz="1400" cap="small" dirty="0" smtClean="0"/>
            </a:br>
            <a:r>
              <a:rPr lang="en-GB" sz="1400" b="1" cap="small" dirty="0" smtClean="0"/>
              <a:t>ABAP, ABAP/4, BAPI, Management Cockpit, </a:t>
            </a:r>
            <a:r>
              <a:rPr lang="en-GB" sz="1400" b="1" cap="small" dirty="0" err="1" smtClean="0"/>
              <a:t>InterSAP</a:t>
            </a:r>
            <a:r>
              <a:rPr lang="en-GB" sz="1400" b="1" cap="small" dirty="0" smtClean="0"/>
              <a:t>, RIVA, R/2, R/3, R/3 Retail, SAP ECC, SAP (Logo), SAP (Word), </a:t>
            </a:r>
            <a:r>
              <a:rPr lang="en-GB" sz="1400" b="1" cap="small" dirty="0" err="1" smtClean="0"/>
              <a:t>SAPaccess</a:t>
            </a:r>
            <a:r>
              <a:rPr lang="en-GB" sz="1400" b="1" cap="small" dirty="0" smtClean="0"/>
              <a:t>, </a:t>
            </a:r>
            <a:r>
              <a:rPr lang="en-GB" sz="1400" b="1" cap="small" dirty="0" err="1" smtClean="0"/>
              <a:t>SAPfile</a:t>
            </a:r>
            <a:r>
              <a:rPr lang="en-GB" sz="1400" b="1" cap="small" dirty="0" smtClean="0"/>
              <a:t>, </a:t>
            </a:r>
            <a:r>
              <a:rPr lang="en-GB" sz="1400" b="1" cap="small" dirty="0" err="1" smtClean="0"/>
              <a:t>SAPfind</a:t>
            </a:r>
            <a:r>
              <a:rPr lang="en-GB" sz="1400" b="1" cap="small" dirty="0" smtClean="0"/>
              <a:t>, </a:t>
            </a:r>
            <a:r>
              <a:rPr lang="en-GB" sz="1400" b="1" cap="small" dirty="0" err="1" smtClean="0"/>
              <a:t>SAPmail</a:t>
            </a:r>
            <a:r>
              <a:rPr lang="en-GB" sz="1400" b="1" cap="small" dirty="0" smtClean="0"/>
              <a:t>, </a:t>
            </a:r>
            <a:r>
              <a:rPr lang="en-GB" sz="1400" b="1" cap="small" dirty="0" err="1" smtClean="0"/>
              <a:t>SAPoffice</a:t>
            </a:r>
            <a:r>
              <a:rPr lang="en-GB" sz="1400" b="1" cap="small" dirty="0" smtClean="0"/>
              <a:t>, </a:t>
            </a:r>
            <a:r>
              <a:rPr lang="en-GB" sz="1400" b="1" cap="small" dirty="0" err="1" smtClean="0"/>
              <a:t>SAPscript</a:t>
            </a:r>
            <a:r>
              <a:rPr lang="en-GB" sz="1400" b="1" cap="small" dirty="0" smtClean="0"/>
              <a:t>, </a:t>
            </a:r>
            <a:r>
              <a:rPr lang="en-GB" sz="1400" b="1" cap="small" dirty="0" err="1" smtClean="0"/>
              <a:t>SAPtime</a:t>
            </a:r>
            <a:r>
              <a:rPr lang="en-GB" sz="1400" b="1" cap="small" dirty="0" smtClean="0"/>
              <a:t>, </a:t>
            </a:r>
            <a:r>
              <a:rPr lang="en-GB" sz="1400" b="1" cap="small" dirty="0" err="1" smtClean="0"/>
              <a:t>SAPtronic</a:t>
            </a:r>
            <a:r>
              <a:rPr lang="en-GB" sz="1400" b="1" cap="small" dirty="0" smtClean="0"/>
              <a:t>, SAP-EDI, SAP </a:t>
            </a:r>
            <a:r>
              <a:rPr lang="en-GB" sz="1400" b="1" cap="small" dirty="0" err="1" smtClean="0"/>
              <a:t>EarlyWatch</a:t>
            </a:r>
            <a:r>
              <a:rPr lang="en-GB" sz="1400" b="1" cap="small" dirty="0" smtClean="0"/>
              <a:t>, SAP </a:t>
            </a:r>
            <a:r>
              <a:rPr lang="en-GB" sz="1400" b="1" cap="small" dirty="0" err="1" smtClean="0"/>
              <a:t>ArchiveLink</a:t>
            </a:r>
            <a:r>
              <a:rPr lang="en-GB" sz="1400" b="1" cap="small" dirty="0" smtClean="0"/>
              <a:t>, SAP Business Workflow, ALE/WEB, SAPPHIRE, </a:t>
            </a:r>
            <a:r>
              <a:rPr lang="en-GB" sz="1400" b="1" cap="small" dirty="0" err="1" smtClean="0"/>
              <a:t>TeamSAP</a:t>
            </a:r>
            <a:r>
              <a:rPr lang="en-GB" sz="1400" b="1" cap="small" dirty="0" smtClean="0"/>
              <a:t> </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smtClean="0"/>
              <a:t>Je ne </a:t>
            </a:r>
            <a:r>
              <a:rPr lang="en-GB" sz="1400" b="1" cap="small" dirty="0" err="1" smtClean="0"/>
              <a:t>peux</a:t>
            </a:r>
            <a:r>
              <a:rPr lang="en-GB" sz="1400" b="1" cap="small" dirty="0" smtClean="0"/>
              <a:t> </a:t>
            </a:r>
            <a:r>
              <a:rPr lang="en-GB" sz="1400" b="1" cap="small" dirty="0" err="1" smtClean="0"/>
              <a:t>être</a:t>
            </a:r>
            <a:r>
              <a:rPr lang="en-GB" sz="1400" b="1" cap="small" dirty="0" smtClean="0"/>
              <a:t> </a:t>
            </a:r>
            <a:r>
              <a:rPr lang="en-GB" sz="1400" b="1" cap="small" dirty="0" err="1" smtClean="0"/>
              <a:t>accusé</a:t>
            </a:r>
            <a:r>
              <a:rPr lang="en-GB" sz="1400" b="1" cap="small" dirty="0" smtClean="0"/>
              <a:t> de </a:t>
            </a:r>
            <a:r>
              <a:rPr lang="en-GB" sz="1400" b="1" cap="small" dirty="0" err="1" smtClean="0"/>
              <a:t>contrefaçon</a:t>
            </a:r>
            <a:r>
              <a:rPr lang="en-GB" sz="1400" b="1" cap="small" dirty="0" smtClean="0"/>
              <a:t> </a:t>
            </a:r>
            <a:r>
              <a:rPr lang="en-GB" sz="1400" b="1" cap="small" dirty="0" err="1" smtClean="0"/>
              <a:t>ou</a:t>
            </a:r>
            <a:r>
              <a:rPr lang="en-GB" sz="1400" b="1" cap="small" dirty="0" smtClean="0"/>
              <a:t> de reproductions </a:t>
            </a:r>
            <a:r>
              <a:rPr lang="en-GB" sz="1400" b="1" cap="small" dirty="0" err="1" smtClean="0"/>
              <a:t>interdites</a:t>
            </a:r>
            <a:r>
              <a:rPr lang="en-GB" sz="1400" b="1" cap="small" dirty="0" smtClean="0"/>
              <a:t> pour les raisons </a:t>
            </a:r>
            <a:r>
              <a:rPr lang="en-GB" sz="1400" b="1" cap="small" dirty="0" err="1" smtClean="0"/>
              <a:t>suivantes</a:t>
            </a:r>
            <a:r>
              <a:rPr lang="en-GB" sz="1400" b="1" cap="small" dirty="0" smtClean="0"/>
              <a:t> : </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err="1" smtClean="0"/>
              <a:t>Mes</a:t>
            </a:r>
            <a:r>
              <a:rPr lang="en-GB" sz="1400" b="1" cap="small" dirty="0" smtClean="0"/>
              <a:t> guides </a:t>
            </a:r>
            <a:r>
              <a:rPr lang="en-GB" sz="1400" b="1" cap="small" dirty="0" err="1" smtClean="0"/>
              <a:t>utilisateurs</a:t>
            </a:r>
            <a:r>
              <a:rPr lang="en-GB" sz="1400" b="1" cap="small" dirty="0" smtClean="0"/>
              <a:t> et de </a:t>
            </a:r>
            <a:r>
              <a:rPr lang="en-GB" sz="1400" b="1" cap="small" dirty="0" err="1" smtClean="0"/>
              <a:t>paramétrage</a:t>
            </a:r>
            <a:r>
              <a:rPr lang="en-GB" sz="1400" b="1" cap="small" dirty="0" smtClean="0"/>
              <a:t> </a:t>
            </a:r>
            <a:r>
              <a:rPr lang="en-GB" sz="1400" b="1" cap="small" dirty="0" err="1" smtClean="0"/>
              <a:t>sont</a:t>
            </a:r>
            <a:r>
              <a:rPr lang="en-GB" sz="1400" b="1" cap="small" dirty="0" smtClean="0"/>
              <a:t> </a:t>
            </a:r>
            <a:r>
              <a:rPr lang="en-GB" sz="1400" b="1" cap="small" dirty="0" err="1" smtClean="0"/>
              <a:t>issus</a:t>
            </a:r>
            <a:r>
              <a:rPr lang="en-GB" sz="1400" b="1" cap="small" dirty="0" smtClean="0"/>
              <a:t> de </a:t>
            </a:r>
            <a:r>
              <a:rPr lang="en-GB" sz="1400" b="1" cap="small" dirty="0" err="1" smtClean="0"/>
              <a:t>mes</a:t>
            </a:r>
            <a:r>
              <a:rPr lang="en-GB" sz="1400" b="1" cap="small" dirty="0" smtClean="0"/>
              <a:t> </a:t>
            </a:r>
            <a:r>
              <a:rPr lang="en-GB" sz="1400" b="1" cap="small" dirty="0" err="1" smtClean="0"/>
              <a:t>connaissances</a:t>
            </a:r>
            <a:r>
              <a:rPr lang="en-GB" sz="1400" b="1" cap="small" dirty="0" smtClean="0"/>
              <a:t> </a:t>
            </a:r>
            <a:r>
              <a:rPr lang="en-GB" sz="1400" b="1" cap="small" dirty="0" err="1" smtClean="0"/>
              <a:t>personnelles</a:t>
            </a:r>
            <a:r>
              <a:rPr lang="en-GB" sz="1400" b="1" cap="small" dirty="0" smtClean="0"/>
              <a:t> et de sites web.</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smtClean="0"/>
              <a:t>Les </a:t>
            </a:r>
            <a:r>
              <a:rPr lang="en-GB" sz="1400" b="1" cap="small" dirty="0" err="1" smtClean="0"/>
              <a:t>noms</a:t>
            </a:r>
            <a:r>
              <a:rPr lang="en-GB" sz="1400" b="1" cap="small" dirty="0" smtClean="0"/>
              <a:t> des </a:t>
            </a:r>
            <a:r>
              <a:rPr lang="en-GB" sz="1400" b="1" cap="small" dirty="0" err="1" smtClean="0"/>
              <a:t>personnes</a:t>
            </a:r>
            <a:r>
              <a:rPr lang="en-GB" sz="1400" b="1" cap="small" dirty="0" smtClean="0"/>
              <a:t> et sites </a:t>
            </a:r>
            <a:r>
              <a:rPr lang="en-GB" sz="1400" b="1" cap="small" dirty="0" err="1" smtClean="0"/>
              <a:t>sont</a:t>
            </a:r>
            <a:r>
              <a:rPr lang="en-GB" sz="1400" b="1" cap="small" dirty="0" smtClean="0"/>
              <a:t> </a:t>
            </a:r>
            <a:r>
              <a:rPr lang="en-GB" sz="1400" b="1" cap="small" dirty="0" err="1" smtClean="0"/>
              <a:t>clairement</a:t>
            </a:r>
            <a:r>
              <a:rPr lang="en-GB" sz="1400" b="1" cap="small" dirty="0" smtClean="0"/>
              <a:t> </a:t>
            </a:r>
            <a:r>
              <a:rPr lang="en-GB" sz="1400" b="1" cap="small" dirty="0" err="1" smtClean="0"/>
              <a:t>énoncés</a:t>
            </a:r>
            <a:r>
              <a:rPr lang="en-GB" sz="1400" b="1" cap="small" dirty="0" smtClean="0"/>
              <a:t>.</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smtClean="0">
                <a:solidFill>
                  <a:srgbClr val="CC3300"/>
                </a:solidFill>
              </a:rPr>
              <a:t>	http://www.sharesap.com </a:t>
            </a:r>
            <a:r>
              <a:rPr lang="en-GB" sz="1400" b="1" cap="small" dirty="0" smtClean="0"/>
              <a:t> </a:t>
            </a:r>
            <a:r>
              <a:rPr lang="en-GB" sz="1400" b="1" cap="small" dirty="0" err="1" smtClean="0"/>
              <a:t>est</a:t>
            </a:r>
            <a:r>
              <a:rPr lang="en-GB" sz="1400" b="1" cap="small" dirty="0" smtClean="0"/>
              <a:t> </a:t>
            </a:r>
            <a:r>
              <a:rPr lang="en-GB" sz="1400" b="1" cap="small" dirty="0" err="1" smtClean="0"/>
              <a:t>indépendant</a:t>
            </a:r>
            <a:r>
              <a:rPr lang="en-GB" sz="1400" b="1" cap="small" dirty="0" smtClean="0"/>
              <a:t> de SAP</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smtClean="0"/>
              <a:t>	</a:t>
            </a:r>
            <a:r>
              <a:rPr lang="en-GB" sz="1400" b="1" cap="small" dirty="0" err="1" smtClean="0"/>
              <a:t>Sharesap</a:t>
            </a:r>
            <a:r>
              <a:rPr lang="en-GB" sz="1400" b="1" cap="small" dirty="0" smtClean="0"/>
              <a:t> </a:t>
            </a:r>
            <a:r>
              <a:rPr lang="en-GB" sz="1400" b="1" cap="small" dirty="0" err="1" smtClean="0"/>
              <a:t>n'est</a:t>
            </a:r>
            <a:r>
              <a:rPr lang="en-GB" sz="1400" b="1" cap="small" dirty="0" smtClean="0"/>
              <a:t> pas </a:t>
            </a:r>
            <a:r>
              <a:rPr lang="en-GB" sz="1400" b="1" cap="small" dirty="0" err="1" smtClean="0"/>
              <a:t>affilié</a:t>
            </a:r>
            <a:r>
              <a:rPr lang="en-GB" sz="1400" b="1" cap="small" dirty="0" smtClean="0"/>
              <a:t> à SAP AG </a:t>
            </a:r>
            <a:r>
              <a:rPr lang="en-GB" sz="1400" b="1" cap="small" dirty="0" err="1" smtClean="0"/>
              <a:t>ou</a:t>
            </a:r>
            <a:r>
              <a:rPr lang="en-GB" sz="1400" b="1" cap="small" dirty="0" smtClean="0"/>
              <a:t> à </a:t>
            </a:r>
            <a:r>
              <a:rPr lang="en-GB" sz="1400" b="1" cap="small" dirty="0" err="1" smtClean="0"/>
              <a:t>l'une</a:t>
            </a:r>
            <a:r>
              <a:rPr lang="en-GB" sz="1400" b="1" cap="small" dirty="0" smtClean="0"/>
              <a:t> de </a:t>
            </a:r>
            <a:r>
              <a:rPr lang="en-GB" sz="1400" b="1" cap="small" dirty="0" err="1" smtClean="0"/>
              <a:t>ses</a:t>
            </a:r>
            <a:r>
              <a:rPr lang="en-GB" sz="1400" b="1" cap="small" dirty="0" smtClean="0"/>
              <a:t> </a:t>
            </a:r>
            <a:r>
              <a:rPr lang="en-GB" sz="1400" b="1" cap="small" dirty="0" err="1" smtClean="0"/>
              <a:t>filiales</a:t>
            </a:r>
            <a:r>
              <a:rPr lang="en-GB" sz="1400" b="1" cap="small" dirty="0" smtClean="0"/>
              <a:t>.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400" b="1" cap="small" dirty="0" smtClean="0"/>
          </a:p>
          <a:p>
            <a:pPr marL="336550" indent="-336550" eaLnBrk="1" hangingPunct="1">
              <a:lnSpc>
                <a:spcPct val="80000"/>
              </a:lnSpc>
              <a:spcBef>
                <a:spcPts val="325"/>
              </a:spcBef>
              <a:buClr>
                <a:srgbClr val="CC0000"/>
              </a:buClr>
              <a:buSzPct val="65000"/>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400" dirty="0" smtClean="0"/>
              <a:t>Sharesap.com®. Copyright©. Tous droits réservés. Par Mickael QUESNOT, Consultant SAP</a:t>
            </a:r>
            <a:endParaRPr lang="en-GB" sz="1400" b="1" dirty="0" smtClean="0"/>
          </a:p>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400" b="1"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Lors de la saisie d'une entrée de marchandises sur commande, vous pouvez indiquer un numéro d'article international /code de produit universel (International Article </a:t>
            </a:r>
            <a:r>
              <a:rPr lang="fr-FR" dirty="0" err="1" smtClean="0"/>
              <a:t>Number</a:t>
            </a:r>
            <a:r>
              <a:rPr lang="fr-FR" dirty="0" smtClean="0"/>
              <a:t>/</a:t>
            </a:r>
            <a:r>
              <a:rPr lang="fr-FR" dirty="0" err="1" smtClean="0"/>
              <a:t>Universal</a:t>
            </a:r>
            <a:r>
              <a:rPr lang="fr-FR" dirty="0" smtClean="0"/>
              <a:t> Product Code ou EAN/UPC) ou le copier à partir de la commande</a:t>
            </a:r>
            <a:r>
              <a:rPr lang="fr-FR" dirty="0" smtClean="0"/>
              <a:t>. MIGO</a:t>
            </a:r>
            <a:r>
              <a:rPr lang="fr-FR" dirty="0" smtClean="0"/>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13/08/2012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a:t>
            </a:fld>
            <a:endParaRPr lang="en-GB"/>
          </a:p>
        </p:txBody>
      </p:sp>
      <p:pic>
        <p:nvPicPr>
          <p:cNvPr id="1026" name="Picture 2"/>
          <p:cNvPicPr>
            <a:picLocks noGrp="1" noChangeAspect="1" noChangeArrowheads="1"/>
          </p:cNvPicPr>
          <p:nvPr>
            <p:ph idx="1"/>
          </p:nvPr>
        </p:nvPicPr>
        <p:blipFill>
          <a:blip r:embed="rId2"/>
          <a:srcRect/>
          <a:stretch>
            <a:fillRect/>
          </a:stretch>
        </p:blipFill>
        <p:spPr bwMode="auto">
          <a:xfrm>
            <a:off x="512721" y="1882775"/>
            <a:ext cx="8118558" cy="4572000"/>
          </a:xfrm>
          <a:prstGeom prst="rect">
            <a:avLst/>
          </a:prstGeom>
          <a:noFill/>
          <a:ln w="9525">
            <a:noFill/>
            <a:miter lim="800000"/>
            <a:headEnd/>
            <a:tailEnd/>
          </a:ln>
          <a:effectLst/>
        </p:spPr>
      </p:pic>
      <p:sp>
        <p:nvSpPr>
          <p:cNvPr id="8" name="Flèche droite 7"/>
          <p:cNvSpPr/>
          <p:nvPr/>
        </p:nvSpPr>
        <p:spPr>
          <a:xfrm>
            <a:off x="2786050" y="5572140"/>
            <a:ext cx="357190" cy="428628"/>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Il est possible de définir plusieurs codes EAN/UPC pour chaque unité de quantité dans une fiche article. L'affectation des numéros peut être interne et externe</a:t>
            </a:r>
            <a:r>
              <a:rPr lang="fr-FR" dirty="0" smtClean="0"/>
              <a:t>. MM02</a:t>
            </a:r>
            <a:r>
              <a:rPr lang="fr-FR" dirty="0" smtClean="0"/>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13/08/2012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a:t>
            </a:fld>
            <a:endParaRPr lang="en-GB"/>
          </a:p>
        </p:txBody>
      </p:sp>
      <p:pic>
        <p:nvPicPr>
          <p:cNvPr id="2050" name="Picture 2"/>
          <p:cNvPicPr>
            <a:picLocks noGrp="1" noChangeAspect="1" noChangeArrowheads="1"/>
          </p:cNvPicPr>
          <p:nvPr>
            <p:ph idx="1"/>
          </p:nvPr>
        </p:nvPicPr>
        <p:blipFill>
          <a:blip r:embed="rId2"/>
          <a:srcRect/>
          <a:stretch>
            <a:fillRect/>
          </a:stretch>
        </p:blipFill>
        <p:spPr bwMode="auto">
          <a:xfrm>
            <a:off x="970613" y="1882775"/>
            <a:ext cx="7202774" cy="45720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L'affectation d'un code EAN/UPC associé à un poste de commande n'est pas possible au sein de la commande, en revanche, le code EAN/UPC associé à l'unité d'achat est consigné dans la commande</a:t>
            </a:r>
            <a:r>
              <a:rPr lang="fr-FR" dirty="0" smtClean="0"/>
              <a:t>. ME22N</a:t>
            </a:r>
            <a:r>
              <a:rPr lang="fr-FR" dirty="0" smtClean="0"/>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13/08/2012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a:t>
            </a:fld>
            <a:endParaRPr lang="en-GB"/>
          </a:p>
        </p:txBody>
      </p:sp>
      <p:pic>
        <p:nvPicPr>
          <p:cNvPr id="3074" name="Picture 2"/>
          <p:cNvPicPr>
            <a:picLocks noGrp="1" noChangeAspect="1" noChangeArrowheads="1"/>
          </p:cNvPicPr>
          <p:nvPr>
            <p:ph idx="1"/>
          </p:nvPr>
        </p:nvPicPr>
        <p:blipFill>
          <a:blip r:embed="rId2"/>
          <a:srcRect/>
          <a:stretch>
            <a:fillRect/>
          </a:stretch>
        </p:blipFill>
        <p:spPr bwMode="auto">
          <a:xfrm>
            <a:off x="537210" y="1882775"/>
            <a:ext cx="8069580" cy="4572000"/>
          </a:xfrm>
          <a:prstGeom prst="rect">
            <a:avLst/>
          </a:prstGeom>
          <a:noFill/>
          <a:ln w="9525">
            <a:noFill/>
            <a:miter lim="800000"/>
            <a:headEnd/>
            <a:tailEnd/>
          </a:ln>
          <a:effectLst/>
        </p:spPr>
      </p:pic>
      <p:sp>
        <p:nvSpPr>
          <p:cNvPr id="8" name="Flèche droite 7"/>
          <p:cNvSpPr/>
          <p:nvPr/>
        </p:nvSpPr>
        <p:spPr>
          <a:xfrm>
            <a:off x="2500298" y="5429264"/>
            <a:ext cx="357190" cy="57150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deux codes EAN/UPC décrits ci-après peuvent être définis lors de la saisie d'une entrée de marchandises sur commande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13/08/2012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a:t>
            </a:fld>
            <a:endParaRPr lang="en-GB"/>
          </a:p>
        </p:txBody>
      </p:sp>
      <p:pic>
        <p:nvPicPr>
          <p:cNvPr id="4098" name="Picture 2"/>
          <p:cNvPicPr>
            <a:picLocks noGrp="1" noChangeAspect="1" noChangeArrowheads="1"/>
          </p:cNvPicPr>
          <p:nvPr>
            <p:ph idx="1"/>
          </p:nvPr>
        </p:nvPicPr>
        <p:blipFill>
          <a:blip r:embed="rId2"/>
          <a:srcRect/>
          <a:stretch>
            <a:fillRect/>
          </a:stretch>
        </p:blipFill>
        <p:spPr bwMode="auto">
          <a:xfrm>
            <a:off x="581891" y="1882775"/>
            <a:ext cx="7980218" cy="45720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67494"/>
            <a:ext cx="8229600" cy="2447126"/>
          </a:xfrm>
        </p:spPr>
        <p:txBody>
          <a:bodyPr>
            <a:normAutofit fontScale="90000"/>
          </a:bodyPr>
          <a:lstStyle/>
          <a:p>
            <a:r>
              <a:rPr lang="fr-FR" b="1" dirty="0" smtClean="0"/>
              <a:t>Le code EAN associé à l'unité d'achat </a:t>
            </a:r>
            <a:r>
              <a:rPr lang="fr-FR" b="1" dirty="0" smtClean="0"/>
              <a:t/>
            </a:r>
            <a:br>
              <a:rPr lang="fr-FR" b="1" dirty="0" smtClean="0"/>
            </a:br>
            <a:r>
              <a:rPr lang="fr-FR" b="1" dirty="0" smtClean="0"/>
              <a:t/>
            </a:r>
            <a:br>
              <a:rPr lang="fr-FR" b="1" dirty="0" smtClean="0"/>
            </a:br>
            <a:r>
              <a:rPr lang="fr-FR" dirty="0" smtClean="0"/>
              <a:t>Ce </a:t>
            </a:r>
            <a:r>
              <a:rPr lang="fr-FR" dirty="0" smtClean="0"/>
              <a:t>code EAN/UPC est d'emblée proposé pour l'unité d'achat de la commande lors de la saisie d'une entrée de marchandises sur commande. Si vous en définissez un autre, le système vérifie s'il existe déjà pour l'unité de quantité dans la fiche article. S'il n'existe pas, plusieurs cas de figure peuvent se présenter </a:t>
            </a:r>
            <a:r>
              <a:rPr lang="fr-FR" dirty="0" smtClean="0"/>
              <a:t>:</a:t>
            </a:r>
            <a:br>
              <a:rPr lang="fr-FR" dirty="0" smtClean="0"/>
            </a:br>
            <a:r>
              <a:rPr lang="fr-FR" dirty="0" smtClean="0"/>
              <a:t/>
            </a:r>
            <a:br>
              <a:rPr lang="fr-FR" dirty="0" smtClean="0"/>
            </a:br>
            <a:r>
              <a:rPr lang="fr-FR" dirty="0" smtClean="0"/>
              <a:t>si les numéros sont affectés en externe, le nouveau code EAN/UPC est créé sauf s'il n'est pas valable ; </a:t>
            </a:r>
            <a:br>
              <a:rPr lang="fr-FR" dirty="0" smtClean="0"/>
            </a:br>
            <a:r>
              <a:rPr lang="fr-FR" dirty="0" smtClean="0"/>
              <a:t>si les numéros sont affectés en interne, un message d'erreur est émis.</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13/08/2012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a:t>
            </a:fld>
            <a:endParaRPr lang="en-GB"/>
          </a:p>
        </p:txBody>
      </p:sp>
      <p:pic>
        <p:nvPicPr>
          <p:cNvPr id="5122" name="Picture 2"/>
          <p:cNvPicPr>
            <a:picLocks noGrp="1" noChangeAspect="1" noChangeArrowheads="1"/>
          </p:cNvPicPr>
          <p:nvPr>
            <p:ph idx="1"/>
          </p:nvPr>
        </p:nvPicPr>
        <p:blipFill>
          <a:blip r:embed="rId2"/>
          <a:srcRect/>
          <a:stretch>
            <a:fillRect/>
          </a:stretch>
        </p:blipFill>
        <p:spPr bwMode="auto">
          <a:xfrm>
            <a:off x="1262062" y="3011487"/>
            <a:ext cx="6619875" cy="2314575"/>
          </a:xfrm>
          <a:prstGeom prst="rect">
            <a:avLst/>
          </a:prstGeom>
          <a:noFill/>
          <a:ln w="9525">
            <a:noFill/>
            <a:miter lim="800000"/>
            <a:headEnd/>
            <a:tailEnd/>
          </a:ln>
          <a:effectLst/>
        </p:spPr>
      </p:pic>
      <p:sp>
        <p:nvSpPr>
          <p:cNvPr id="8" name="Flèche droite 7"/>
          <p:cNvSpPr/>
          <p:nvPr/>
        </p:nvSpPr>
        <p:spPr>
          <a:xfrm>
            <a:off x="3857620" y="4143380"/>
            <a:ext cx="357190" cy="57150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67494"/>
            <a:ext cx="8229600" cy="1732746"/>
          </a:xfrm>
        </p:spPr>
        <p:txBody>
          <a:bodyPr>
            <a:normAutofit fontScale="90000"/>
          </a:bodyPr>
          <a:lstStyle/>
          <a:p>
            <a:r>
              <a:rPr lang="fr-FR" b="1" dirty="0" smtClean="0"/>
              <a:t>Vérification du code EAN </a:t>
            </a:r>
            <a:r>
              <a:rPr lang="fr-FR" b="1" dirty="0" smtClean="0"/>
              <a:t/>
            </a:r>
            <a:br>
              <a:rPr lang="fr-FR" b="1" dirty="0" smtClean="0"/>
            </a:br>
            <a:r>
              <a:rPr lang="fr-FR" b="1" dirty="0" smtClean="0"/>
              <a:t/>
            </a:r>
            <a:br>
              <a:rPr lang="fr-FR" b="1" dirty="0" smtClean="0"/>
            </a:br>
            <a:r>
              <a:rPr lang="fr-FR" dirty="0" smtClean="0"/>
              <a:t>À </a:t>
            </a:r>
            <a:r>
              <a:rPr lang="fr-FR" dirty="0" smtClean="0"/>
              <a:t>titre de vérification, vous pouvez saisir, outre le code EAN/UPC pour l'unité d'achat, un nouveau code EAN/UPC pour une autre unité de quantité (suggestion : une unité de gestion des stocks). Si le code EAN/UPC n'existe pas, il est automatiquement créé dans la fiche article sous réserve de l’application de l'affectation externe des numéros.</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13/08/2012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a:t>
            </a:fld>
            <a:endParaRPr lang="en-GB"/>
          </a:p>
        </p:txBody>
      </p:sp>
      <p:pic>
        <p:nvPicPr>
          <p:cNvPr id="6146" name="Picture 2"/>
          <p:cNvPicPr>
            <a:picLocks noGrp="1" noChangeAspect="1" noChangeArrowheads="1"/>
          </p:cNvPicPr>
          <p:nvPr>
            <p:ph idx="1"/>
          </p:nvPr>
        </p:nvPicPr>
        <p:blipFill>
          <a:blip r:embed="rId2"/>
          <a:srcRect/>
          <a:stretch>
            <a:fillRect/>
          </a:stretch>
        </p:blipFill>
        <p:spPr bwMode="auto">
          <a:xfrm>
            <a:off x="1262062" y="3011487"/>
            <a:ext cx="6619875" cy="2314575"/>
          </a:xfrm>
          <a:prstGeom prst="rect">
            <a:avLst/>
          </a:prstGeom>
          <a:noFill/>
          <a:ln w="9525">
            <a:noFill/>
            <a:miter lim="800000"/>
            <a:headEnd/>
            <a:tailEnd/>
          </a:ln>
          <a:effectLst/>
        </p:spPr>
      </p:pic>
      <p:sp>
        <p:nvSpPr>
          <p:cNvPr id="8" name="Flèche droite 7"/>
          <p:cNvSpPr/>
          <p:nvPr/>
        </p:nvSpPr>
        <p:spPr>
          <a:xfrm>
            <a:off x="4000496" y="4357694"/>
            <a:ext cx="285752" cy="500066"/>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spDef>
      <a:spPr>
        <a:no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1294</TotalTime>
  <Words>429</Words>
  <Application>Microsoft Office PowerPoint</Application>
  <PresentationFormat>Affichage à l'écran (4:3)</PresentationFormat>
  <Paragraphs>72</Paragraphs>
  <Slides>10</Slides>
  <Notes>1</Notes>
  <HiddenSlides>0</HiddenSlides>
  <MMClips>0</MMClips>
  <ScaleCrop>false</ScaleCrop>
  <HeadingPairs>
    <vt:vector size="4" baseType="variant">
      <vt:variant>
        <vt:lpstr>Thème</vt:lpstr>
      </vt:variant>
      <vt:variant>
        <vt:i4>1</vt:i4>
      </vt:variant>
      <vt:variant>
        <vt:lpstr>Titres des diapositives</vt:lpstr>
      </vt:variant>
      <vt:variant>
        <vt:i4>10</vt:i4>
      </vt:variant>
    </vt:vector>
  </HeadingPairs>
  <TitlesOfParts>
    <vt:vector size="11" baseType="lpstr">
      <vt:lpstr>Verve</vt:lpstr>
      <vt:lpstr>Saisie d'un code EAN/UPC</vt:lpstr>
      <vt:lpstr>Diapositive 2</vt:lpstr>
      <vt:lpstr>Diapositive 3</vt:lpstr>
      <vt:lpstr>Lors de la saisie d'une entrée de marchandises sur commande, vous pouvez indiquer un numéro d'article international /code de produit universel (International Article Number/Universal Product Code ou EAN/UPC) ou le copier à partir de la commande. MIGO </vt:lpstr>
      <vt:lpstr>Il est possible de définir plusieurs codes EAN/UPC pour chaque unité de quantité dans une fiche article. L'affectation des numéros peut être interne et externe. MM02 </vt:lpstr>
      <vt:lpstr>L'affectation d'un code EAN/UPC associé à un poste de commande n'est pas possible au sein de la commande, en revanche, le code EAN/UPC associé à l'unité d'achat est consigné dans la commande. ME22N </vt:lpstr>
      <vt:lpstr>Les deux codes EAN/UPC décrits ci-après peuvent être définis lors de la saisie d'une entrée de marchandises sur commande : </vt:lpstr>
      <vt:lpstr>Le code EAN associé à l'unité d'achat   Ce code EAN/UPC est d'emblée proposé pour l'unité d'achat de la commande lors de la saisie d'une entrée de marchandises sur commande. Si vous en définissez un autre, le système vérifie s'il existe déjà pour l'unité de quantité dans la fiche article. S'il n'existe pas, plusieurs cas de figure peuvent se présenter :  si les numéros sont affectés en externe, le nouveau code EAN/UPC est créé sauf s'il n'est pas valable ;  si les numéros sont affectés en interne, un message d'erreur est émis. </vt:lpstr>
      <vt:lpstr>Vérification du code EAN   À titre de vérification, vous pouvez saisir, outre le code EAN/UPC pour l'unité d'achat, un nouveau code EAN/UPC pour une autre unité de quantité (suggestion : une unité de gestion des stocks). Si le code EAN/UPC n'existe pas, il est automatiquement créé dans la fiche article sous réserve de l’application de l'affectation externe des numéros. </vt:lpstr>
      <vt:lpstr>Les codes EAN/UPC sont gérés dans l'écran de détail du poste concerné ou dans la liste de sélection des postes (représentation intégrant des codes EAN).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cp:lastModifiedBy>QUESNOT, Mickael</cp:lastModifiedBy>
  <cp:revision>185</cp:revision>
  <dcterms:modified xsi:type="dcterms:W3CDTF">2012-08-13T15:23:28Z</dcterms:modified>
</cp:coreProperties>
</file>