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153" r:id="rId1"/>
  </p:sldMasterIdLst>
  <p:notesMasterIdLst>
    <p:notesMasterId r:id="rId56"/>
  </p:notesMasterIdLst>
  <p:sldIdLst>
    <p:sldId id="268" r:id="rId2"/>
    <p:sldId id="322" r:id="rId3"/>
    <p:sldId id="277" r:id="rId4"/>
    <p:sldId id="271" r:id="rId5"/>
    <p:sldId id="272" r:id="rId6"/>
    <p:sldId id="273" r:id="rId7"/>
    <p:sldId id="274" r:id="rId8"/>
    <p:sldId id="275" r:id="rId9"/>
    <p:sldId id="276" r:id="rId10"/>
    <p:sldId id="278" r:id="rId11"/>
    <p:sldId id="279" r:id="rId12"/>
    <p:sldId id="280" r:id="rId13"/>
    <p:sldId id="281" r:id="rId14"/>
    <p:sldId id="282" r:id="rId15"/>
    <p:sldId id="283" r:id="rId16"/>
    <p:sldId id="307" r:id="rId17"/>
    <p:sldId id="308" r:id="rId18"/>
    <p:sldId id="311" r:id="rId19"/>
    <p:sldId id="312" r:id="rId20"/>
    <p:sldId id="309" r:id="rId21"/>
    <p:sldId id="310" r:id="rId22"/>
    <p:sldId id="313" r:id="rId23"/>
    <p:sldId id="284" r:id="rId24"/>
    <p:sldId id="285" r:id="rId25"/>
    <p:sldId id="314" r:id="rId26"/>
    <p:sldId id="315" r:id="rId27"/>
    <p:sldId id="316" r:id="rId28"/>
    <p:sldId id="286" r:id="rId29"/>
    <p:sldId id="287" r:id="rId30"/>
    <p:sldId id="291" r:id="rId31"/>
    <p:sldId id="288" r:id="rId32"/>
    <p:sldId id="290" r:id="rId33"/>
    <p:sldId id="289" r:id="rId34"/>
    <p:sldId id="292" r:id="rId35"/>
    <p:sldId id="293" r:id="rId36"/>
    <p:sldId id="294" r:id="rId37"/>
    <p:sldId id="295" r:id="rId38"/>
    <p:sldId id="296" r:id="rId39"/>
    <p:sldId id="297" r:id="rId40"/>
    <p:sldId id="298" r:id="rId41"/>
    <p:sldId id="299" r:id="rId42"/>
    <p:sldId id="300" r:id="rId43"/>
    <p:sldId id="301" r:id="rId44"/>
    <p:sldId id="303" r:id="rId45"/>
    <p:sldId id="302" r:id="rId46"/>
    <p:sldId id="304" r:id="rId47"/>
    <p:sldId id="305" r:id="rId48"/>
    <p:sldId id="306" r:id="rId49"/>
    <p:sldId id="317" r:id="rId50"/>
    <p:sldId id="318" r:id="rId51"/>
    <p:sldId id="319" r:id="rId52"/>
    <p:sldId id="320" r:id="rId53"/>
    <p:sldId id="321" r:id="rId54"/>
    <p:sldId id="270" r:id="rId55"/>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60998111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0"/>
          <p:cNvSpPr>
            <a:spLocks noGrp="1" noChangeArrowheads="1"/>
          </p:cNvSpPr>
          <p:nvPr>
            <p:ph type="sldNum" sz="quarter"/>
          </p:nvPr>
        </p:nvSpPr>
        <p:spPr>
          <a:noFill/>
        </p:spPr>
        <p:txBody>
          <a:bodyPr/>
          <a:lstStyle/>
          <a:p>
            <a:fld id="{7ABE4D58-8875-42FC-87E4-0ECADDBEA3C8}" type="slidenum">
              <a:rPr lang="en-GB" smtClean="0"/>
              <a:pPr/>
              <a:t>54</a:t>
            </a:fld>
            <a:endParaRPr lang="en-GB" smtClean="0"/>
          </a:p>
        </p:txBody>
      </p:sp>
      <p:sp>
        <p:nvSpPr>
          <p:cNvPr id="133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24B0476-0C96-4AA2-AC64-CB436B3095A4}" type="slidenum">
              <a:rPr lang="en-GB" sz="1200">
                <a:solidFill>
                  <a:srgbClr val="000000"/>
                </a:solidFill>
              </a:rPr>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54</a:t>
            </a:fld>
            <a:endParaRPr lang="en-GB" sz="1200">
              <a:solidFill>
                <a:srgbClr val="000000"/>
              </a:solidFill>
            </a:endParaRPr>
          </a:p>
        </p:txBody>
      </p:sp>
      <p:sp>
        <p:nvSpPr>
          <p:cNvPr id="13316" name="Text Box 2"/>
          <p:cNvSpPr txBox="1">
            <a:spLocks noChangeArrowheads="1"/>
          </p:cNvSpPr>
          <p:nvPr/>
        </p:nvSpPr>
        <p:spPr bwMode="auto">
          <a:xfrm>
            <a:off x="0" y="8685213"/>
            <a:ext cx="2971800" cy="457200"/>
          </a:xfrm>
          <a:prstGeom prst="rect">
            <a:avLst/>
          </a:prstGeom>
          <a:noFill/>
          <a:ln w="9525">
            <a:noFill/>
            <a:round/>
            <a:headEnd/>
            <a:tailEnd/>
          </a:ln>
        </p:spPr>
        <p:txBody>
          <a:bodyPr lIns="90000" tIns="46800" rIns="90000" bIns="46800" anchor="b"/>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7" name="Text Box 3"/>
          <p:cNvSpPr txBox="1">
            <a:spLocks noChangeArrowheads="1"/>
          </p:cNvSpPr>
          <p:nvPr/>
        </p:nvSpPr>
        <p:spPr bwMode="auto">
          <a:xfrm>
            <a:off x="0" y="0"/>
            <a:ext cx="2971800" cy="457200"/>
          </a:xfrm>
          <a:prstGeom prst="rect">
            <a:avLst/>
          </a:prstGeom>
          <a:noFill/>
          <a:ln w="9525">
            <a:noFill/>
            <a:round/>
            <a:headEnd/>
            <a:tailEnd/>
          </a:ln>
        </p:spPr>
        <p:txBody>
          <a:bodyPr lIns="90000" tIns="46800" rIns="90000" bIns="46800"/>
          <a:lstStyle/>
          <a:p>
            <a:pP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8" name="Text Box 4"/>
          <p:cNvSpPr txBox="1">
            <a:spLocks noChangeArrowheads="1"/>
          </p:cNvSpPr>
          <p:nvPr/>
        </p:nvSpPr>
        <p:spPr bwMode="auto">
          <a:xfrm>
            <a:off x="3884613" y="0"/>
            <a:ext cx="2971800" cy="457200"/>
          </a:xfrm>
          <a:prstGeom prst="rect">
            <a:avLst/>
          </a:prstGeom>
          <a:noFill/>
          <a:ln w="9525">
            <a:noFill/>
            <a:round/>
            <a:headEnd/>
            <a:tailEnd/>
          </a:ln>
        </p:spPr>
        <p:txBody>
          <a:bodyPr lIns="90000" tIns="46800" rIns="90000" bIns="46800"/>
          <a:lstStyle/>
          <a:p>
            <a:pPr algn="r">
              <a:lnSpc>
                <a:spcPct val="100000"/>
              </a:lnSpc>
              <a:buClr>
                <a:srgbClr val="20003A"/>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sz="1200">
              <a:solidFill>
                <a:srgbClr val="000000"/>
              </a:solidFill>
            </a:endParaRPr>
          </a:p>
        </p:txBody>
      </p:sp>
      <p:sp>
        <p:nvSpPr>
          <p:cNvPr id="13319" name="Text Box 5"/>
          <p:cNvSpPr txBox="1">
            <a:spLocks noChangeArrowheads="1"/>
          </p:cNvSpPr>
          <p:nvPr/>
        </p:nvSpPr>
        <p:spPr bwMode="auto">
          <a:xfrm>
            <a:off x="1146175" y="685800"/>
            <a:ext cx="4572000" cy="3429000"/>
          </a:xfrm>
          <a:prstGeom prst="rect">
            <a:avLst/>
          </a:prstGeom>
          <a:solidFill>
            <a:srgbClr val="FFFFFF"/>
          </a:solidFill>
          <a:ln w="9360">
            <a:solidFill>
              <a:srgbClr val="000000"/>
            </a:solidFill>
            <a:miter lim="800000"/>
            <a:headEnd/>
            <a:tailEnd/>
          </a:ln>
        </p:spPr>
        <p:txBody>
          <a:bodyPr wrap="none" anchor="ctr"/>
          <a:lstStyle/>
          <a:p>
            <a:endParaRPr lang="fr-FR"/>
          </a:p>
        </p:txBody>
      </p:sp>
      <p:sp>
        <p:nvSpPr>
          <p:cNvPr id="13320" name="Rectangle 6"/>
          <p:cNvSpPr>
            <a:spLocks noGrp="1" noChangeArrowheads="1"/>
          </p:cNvSpPr>
          <p:nvPr>
            <p:ph type="body"/>
          </p:nvPr>
        </p:nvSpPr>
        <p:spPr>
          <a:xfrm>
            <a:off x="685800" y="4343400"/>
            <a:ext cx="5481638" cy="4114800"/>
          </a:xfrm>
          <a:noFill/>
          <a:ln/>
        </p:spPr>
        <p:txBody>
          <a:bodyPr wrap="none" anchor="ct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ous-titr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pPr>
              <a:defRPr/>
            </a:pPr>
            <a:fld id="{94C309D3-FB93-4333-BA98-BCE124EB4828}" type="datetime1">
              <a:rPr lang="fr-FR" smtClean="0"/>
              <a:t>15/11/2012</a:t>
            </a:fld>
            <a:endParaRPr lang="en-GB"/>
          </a:p>
        </p:txBody>
      </p:sp>
      <p:sp>
        <p:nvSpPr>
          <p:cNvPr id="17" name="Espace réservé du pied de page 16"/>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Connecteur droit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Espace réservé du numéro de diapositive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C178E329-0E90-4061-AE68-194B7A06BB58}" type="slidenum">
              <a:rPr lang="en-GB" smtClean="0"/>
              <a:pPr>
                <a:defRPr/>
              </a:pPr>
              <a:t>‹N°›</a:t>
            </a:fld>
            <a:endParaRPr lang="en-GB"/>
          </a:p>
        </p:txBody>
      </p:sp>
      <p:sp>
        <p:nvSpPr>
          <p:cNvPr id="8" name="Titr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CF61D78D-B40D-454C-9718-737A72EC3EB3}"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Connecteur droit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6915912" y="3009901"/>
            <a:ext cx="457200" cy="441325"/>
          </a:xfrm>
        </p:spPr>
        <p:txBody>
          <a:bodyPr/>
          <a:lstStyle/>
          <a:p>
            <a:pPr>
              <a:defRPr/>
            </a:pPr>
            <a:fld id="{D23D86ED-2617-4431-869A-31F7177F2561}" type="slidenum">
              <a:rPr lang="en-GB" smtClean="0"/>
              <a:pPr>
                <a:defRPr/>
              </a:pPr>
              <a:t>‹N°›</a:t>
            </a:fld>
            <a:endParaRPr lang="en-GB"/>
          </a:p>
        </p:txBody>
      </p:sp>
      <p:sp>
        <p:nvSpPr>
          <p:cNvPr id="3" name="Espace réservé du texte vertical 2"/>
          <p:cNvSpPr>
            <a:spLocks noGrp="1"/>
          </p:cNvSpPr>
          <p:nvPr>
            <p:ph type="body" orient="vert" idx="1"/>
          </p:nvPr>
        </p:nvSpPr>
        <p:spPr>
          <a:xfrm>
            <a:off x="304800" y="304800"/>
            <a:ext cx="6553200" cy="5821366"/>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D751AF4F-AF74-446A-9321-B393F460DED3}"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2" name="Titre vertical 1"/>
          <p:cNvSpPr>
            <a:spLocks noGrp="1"/>
          </p:cNvSpPr>
          <p:nvPr>
            <p:ph type="title" orient="vert"/>
          </p:nvPr>
        </p:nvSpPr>
        <p:spPr>
          <a:xfrm>
            <a:off x="7391400" y="304801"/>
            <a:ext cx="1447800" cy="5851525"/>
          </a:xfrm>
        </p:spPr>
        <p:txBody>
          <a:bodyPr vert="eaVert"/>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1800">
                <a:solidFill>
                  <a:schemeClr val="accent3">
                    <a:shade val="75000"/>
                  </a:schemeClr>
                </a:solidFill>
              </a:defRPr>
            </a:lvl1p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pPr>
              <a:defRPr/>
            </a:pPr>
            <a:fld id="{B522274F-2250-4B64-8AC2-79BEDAA5326F}"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a:xfrm>
            <a:off x="4361688" y="1026372"/>
            <a:ext cx="457200" cy="441325"/>
          </a:xfrm>
        </p:spPr>
        <p:txBody>
          <a:bodyPr/>
          <a:lstStyle/>
          <a:p>
            <a:pPr>
              <a:defRPr/>
            </a:pPr>
            <a:fld id="{62B3A145-B4E2-4219-A370-C1A1C232B7E4}" type="slidenum">
              <a:rPr lang="en-GB" smtClean="0"/>
              <a:pPr>
                <a:defRPr/>
              </a:pPr>
              <a:t>‹N°›</a:t>
            </a:fld>
            <a:endParaRPr lang="en-GB"/>
          </a:p>
        </p:txBody>
      </p:sp>
      <p:sp>
        <p:nvSpPr>
          <p:cNvPr id="8" name="Espace réservé du contenu 7"/>
          <p:cNvSpPr>
            <a:spLocks noGrp="1"/>
          </p:cNvSpPr>
          <p:nvPr>
            <p:ph sz="quarter" idx="1"/>
          </p:nvPr>
        </p:nvSpPr>
        <p:spPr>
          <a:xfrm>
            <a:off x="301752" y="1527048"/>
            <a:ext cx="850392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4" name="Espace réservé de la date 3"/>
          <p:cNvSpPr>
            <a:spLocks noGrp="1"/>
          </p:cNvSpPr>
          <p:nvPr>
            <p:ph type="dt" sz="half" idx="10"/>
          </p:nvPr>
        </p:nvSpPr>
        <p:spPr/>
        <p:txBody>
          <a:bodyPr/>
          <a:lstStyle/>
          <a:p>
            <a:pPr>
              <a:defRPr/>
            </a:pPr>
            <a:fld id="{89AC5778-B6F6-4CBC-A813-D27BF084C766}" type="datetime1">
              <a:rPr lang="fr-FR" smtClean="0"/>
              <a:t>15/11/2012</a:t>
            </a:fld>
            <a:endParaRPr lang="en-GB"/>
          </a:p>
        </p:txBody>
      </p:sp>
      <p:sp>
        <p:nvSpPr>
          <p:cNvPr id="8" name="Connecteur droit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A7355192-DF09-4BD9-B57F-C608D0B63F00}" type="slidenum">
              <a:rPr lang="en-GB" smtClean="0"/>
              <a:pPr>
                <a:defRPr/>
              </a:pPr>
              <a:t>‹N°›</a:t>
            </a:fld>
            <a:endParaRPr lang="en-GB"/>
          </a:p>
        </p:txBody>
      </p:sp>
      <p:sp>
        <p:nvSpPr>
          <p:cNvPr id="2" name="Titr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01752" y="228600"/>
            <a:ext cx="8534400" cy="758952"/>
          </a:xfrm>
        </p:spPr>
        <p:txBody>
          <a:bodyPr>
            <a:normAutofit/>
          </a:bodyPr>
          <a:lstStyle>
            <a:lvl1pPr>
              <a:defRPr sz="1600"/>
            </a:lvl1p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a:xfrm>
            <a:off x="5791200" y="6409944"/>
            <a:ext cx="3044952" cy="365760"/>
          </a:xfrm>
        </p:spPr>
        <p:txBody>
          <a:bodyPr/>
          <a:lstStyle/>
          <a:p>
            <a:pPr>
              <a:defRPr/>
            </a:pPr>
            <a:fld id="{89750F97-F16E-44EC-A3B1-82FFF3986067}" type="datetime1">
              <a:rPr lang="fr-FR" smtClean="0"/>
              <a:t>15/11/2012</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‹N°›</a:t>
            </a:fld>
            <a:endParaRPr lang="en-GB"/>
          </a:p>
        </p:txBody>
      </p:sp>
      <p:sp>
        <p:nvSpPr>
          <p:cNvPr id="8" name="Connecteur droit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space réservé du contenu 9"/>
          <p:cNvSpPr>
            <a:spLocks noGrp="1"/>
          </p:cNvSpPr>
          <p:nvPr>
            <p:ph sz="half" idx="1"/>
          </p:nvPr>
        </p:nvSpPr>
        <p:spPr>
          <a:xfrm>
            <a:off x="301752"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contenu 11"/>
          <p:cNvSpPr>
            <a:spLocks noGrp="1"/>
          </p:cNvSpPr>
          <p:nvPr>
            <p:ph sz="half" idx="2"/>
          </p:nvPr>
        </p:nvSpPr>
        <p:spPr>
          <a:xfrm>
            <a:off x="4800600"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1">
        <a:schemeClr val="bg2"/>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pPr>
              <a:defRPr/>
            </a:pPr>
            <a:fld id="{384FED48-43EF-424C-9096-74CF94963840}" type="datetime1">
              <a:rPr lang="fr-FR" smtClean="0"/>
              <a:t>15/11/2012</a:t>
            </a:fld>
            <a:endParaRPr lang="en-GB"/>
          </a:p>
        </p:txBody>
      </p:sp>
      <p:sp>
        <p:nvSpPr>
          <p:cNvPr id="8" name="Espace réservé du pied de page 7"/>
          <p:cNvSpPr>
            <a:spLocks noGrp="1"/>
          </p:cNvSpPr>
          <p:nvPr>
            <p:ph type="ftr" sz="quarter" idx="11"/>
          </p:nvPr>
        </p:nvSpPr>
        <p:spPr>
          <a:xfrm>
            <a:off x="304800" y="6409944"/>
            <a:ext cx="3581400" cy="365760"/>
          </a:xfrm>
        </p:spPr>
        <p:txBody>
          <a:bodyPr/>
          <a:lstStyle/>
          <a:p>
            <a:pPr>
              <a:defRPr/>
            </a:pPr>
            <a:r>
              <a:rPr lang="fr-FR" smtClean="0"/>
              <a:t>Sharesap.com®. Copyright©. Tous droits réservés. Par Mickael QUESNOT</a:t>
            </a:r>
            <a:endParaRPr lang="en-GB"/>
          </a:p>
        </p:txBody>
      </p:sp>
      <p:sp>
        <p:nvSpPr>
          <p:cNvPr id="15" name="Connecteur droit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Espace réservé du contenu 23"/>
          <p:cNvSpPr>
            <a:spLocks noGrp="1"/>
          </p:cNvSpPr>
          <p:nvPr>
            <p:ph sz="quarter" idx="2"/>
          </p:nvPr>
        </p:nvSpPr>
        <p:spPr>
          <a:xfrm>
            <a:off x="301752" y="2471383"/>
            <a:ext cx="4041648" cy="3818404"/>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6" name="Espace réservé du contenu 25"/>
          <p:cNvSpPr>
            <a:spLocks noGrp="1"/>
          </p:cNvSpPr>
          <p:nvPr>
            <p:ph sz="quarter" idx="4"/>
          </p:nvPr>
        </p:nvSpPr>
        <p:spPr>
          <a:xfrm>
            <a:off x="4800600" y="2471383"/>
            <a:ext cx="4038600" cy="382219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l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Espace réservé du numéro de diapositive 8"/>
          <p:cNvSpPr>
            <a:spLocks noGrp="1"/>
          </p:cNvSpPr>
          <p:nvPr>
            <p:ph type="sldNum" sz="quarter" idx="12"/>
          </p:nvPr>
        </p:nvSpPr>
        <p:spPr>
          <a:xfrm>
            <a:off x="4343400" y="1042416"/>
            <a:ext cx="457200" cy="441325"/>
          </a:xfrm>
        </p:spPr>
        <p:txBody>
          <a:bodyPr/>
          <a:lstStyle>
            <a:lvl1pPr algn="ctr">
              <a:defRPr/>
            </a:lvl1pPr>
          </a:lstStyle>
          <a:p>
            <a:pPr>
              <a:defRPr/>
            </a:pPr>
            <a:fld id="{69F9972E-B32E-4B89-8BFC-FDC53D233070}" type="slidenum">
              <a:rPr lang="en-GB" smtClean="0"/>
              <a:pPr>
                <a:defRPr/>
              </a:pPr>
              <a:t>‹N°›</a:t>
            </a:fld>
            <a:endParaRPr lang="en-GB"/>
          </a:p>
        </p:txBody>
      </p:sp>
      <p:sp>
        <p:nvSpPr>
          <p:cNvPr id="23" name="Titre 22"/>
          <p:cNvSpPr>
            <a:spLocks noGrp="1"/>
          </p:cNvSpPr>
          <p:nvPr>
            <p:ph type="title"/>
          </p:nvPr>
        </p:nvSpPr>
        <p:spPr/>
        <p:txBody>
          <a:bodyPr rtlCol="0" anchor="b" anchorCtr="0"/>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fld id="{21EBEE23-1C28-452F-81F5-297AC510156B}"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a:xfrm>
            <a:off x="4343400" y="1036020"/>
            <a:ext cx="457200" cy="441325"/>
          </a:xfrm>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Espace réservé de la date 1"/>
          <p:cNvSpPr>
            <a:spLocks noGrp="1"/>
          </p:cNvSpPr>
          <p:nvPr>
            <p:ph type="dt" sz="half" idx="10"/>
          </p:nvPr>
        </p:nvSpPr>
        <p:spPr/>
        <p:txBody>
          <a:bodyPr/>
          <a:lstStyle/>
          <a:p>
            <a:pPr>
              <a:defRPr/>
            </a:pPr>
            <a:fld id="{EE57B2BD-B4B5-4314-96EA-00A715F8F9B4}" type="datetime1">
              <a:rPr lang="fr-FR" smtClean="0"/>
              <a:t>15/11/2012</a:t>
            </a:fld>
            <a:endParaRPr lang="en-GB"/>
          </a:p>
        </p:txBody>
      </p:sp>
      <p:sp>
        <p:nvSpPr>
          <p:cNvPr id="3" name="Espace réservé du pied de page 2"/>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a:xfrm>
            <a:off x="4267200" y="6324600"/>
            <a:ext cx="609600" cy="441324"/>
          </a:xfrm>
        </p:spPr>
        <p:txBody>
          <a:bodyPr/>
          <a:lstStyle>
            <a:lvl1pPr>
              <a:defRPr>
                <a:solidFill>
                  <a:srgbClr val="FFFFFF"/>
                </a:solidFill>
              </a:defRPr>
            </a:lvl1p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Connecteur droit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Espace réservé du contenu 19"/>
          <p:cNvSpPr>
            <a:spLocks noGrp="1"/>
          </p:cNvSpPr>
          <p:nvPr>
            <p:ph sz="quarter" idx="1"/>
          </p:nvPr>
        </p:nvSpPr>
        <p:spPr>
          <a:xfrm>
            <a:off x="3124200" y="685800"/>
            <a:ext cx="5638800" cy="5410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l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a:defRPr/>
            </a:pPr>
            <a:fld id="{13D82A1A-C33F-49D8-BA42-5C3ACFFC42A7}" type="slidenum">
              <a:rPr lang="en-GB" smtClean="0"/>
              <a:pPr>
                <a:defRPr/>
              </a:pPr>
              <a:t>‹N°›</a:t>
            </a:fld>
            <a:endParaRPr lang="en-GB"/>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p:txBody>
          <a:bodyPr/>
          <a:lstStyle/>
          <a:p>
            <a:pPr>
              <a:defRPr/>
            </a:pPr>
            <a:fld id="{BB670CCF-1F87-4777-868D-ABC2A7CD76D6}" type="datetime1">
              <a:rPr lang="fr-FR" smtClean="0"/>
              <a:t>15/11/2012</a:t>
            </a:fld>
            <a:endParaRPr lang="en-GB"/>
          </a:p>
        </p:txBody>
      </p:sp>
      <p:sp>
        <p:nvSpPr>
          <p:cNvPr id="6" name="Espace réservé du pied de page 5"/>
          <p:cNvSpPr>
            <a:spLocks noGrp="1"/>
          </p:cNvSpPr>
          <p:nvPr>
            <p:ph type="ftr" sz="quarter" idx="11"/>
          </p:nvPr>
        </p:nvSpPr>
        <p:spPr>
          <a:xfrm>
            <a:off x="301752" y="6410848"/>
            <a:ext cx="3383280" cy="365760"/>
          </a:xfrm>
        </p:spPr>
        <p:txBody>
          <a:bodyPr/>
          <a:lstStyle/>
          <a:p>
            <a:pPr>
              <a:defRPr/>
            </a:pPr>
            <a:r>
              <a:rPr lang="fr-FR" smtClean="0"/>
              <a:t>Sharesap.com®. Copyright©. Tous droits réservés. Par Mickael QUESNOT</a:t>
            </a:r>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1" name="Connecteur droit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p>
            <a:pPr>
              <a:defRPr/>
            </a:pPr>
            <a:fld id="{79F1AE72-7784-4231-ACEA-49B0350CB2C9}" type="slidenum">
              <a:rPr lang="en-GB" smtClean="0"/>
              <a:pPr>
                <a:defRPr/>
              </a:pPr>
              <a:t>‹N°›</a:t>
            </a:fld>
            <a:endParaRPr lang="en-GB"/>
          </a:p>
        </p:txBody>
      </p:sp>
      <p:sp>
        <p:nvSpPr>
          <p:cNvPr id="2" name="Titr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3000375" y="609600"/>
            <a:ext cx="5867400" cy="4267200"/>
          </a:xfrm>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a:xfrm>
            <a:off x="5788152" y="6404984"/>
            <a:ext cx="3044952" cy="365760"/>
          </a:xfrm>
        </p:spPr>
        <p:txBody>
          <a:bodyPr/>
          <a:lstStyle/>
          <a:p>
            <a:pPr>
              <a:defRPr/>
            </a:pPr>
            <a:fld id="{70FC5A9B-15C5-47E0-A7DD-BCDECE3A7B9A}" type="datetime1">
              <a:rPr lang="fr-FR" smtClean="0"/>
              <a:t>15/11/2012</a:t>
            </a:fld>
            <a:endParaRPr lang="en-GB"/>
          </a:p>
        </p:txBody>
      </p:sp>
      <p:sp>
        <p:nvSpPr>
          <p:cNvPr id="6" name="Espace réservé du pied de page 5"/>
          <p:cNvSpPr>
            <a:spLocks noGrp="1"/>
          </p:cNvSpPr>
          <p:nvPr>
            <p:ph type="ftr" sz="quarter" idx="11"/>
          </p:nvPr>
        </p:nvSpPr>
        <p:spPr>
          <a:xfrm>
            <a:off x="301752" y="6410848"/>
            <a:ext cx="3584448" cy="365760"/>
          </a:xfrm>
        </p:spPr>
        <p:txBody>
          <a:bodyPr/>
          <a:lstStyle/>
          <a:p>
            <a:pPr>
              <a:defRPr/>
            </a:pPr>
            <a:r>
              <a:rPr lang="fr-FR" smtClean="0"/>
              <a:t>Sharesap.com®. Copyright©. Tous droits réservés. Par Mickael QUESNOT</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Espace réservé de la date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a:defRPr/>
            </a:pPr>
            <a:fld id="{FBDA25F6-7EED-4513-A1DF-DB7DDA5002B8}" type="datetime1">
              <a:rPr lang="fr-FR" smtClean="0"/>
              <a:t>15/11/2012</a:t>
            </a:fld>
            <a:endParaRPr lang="en-GB"/>
          </a:p>
        </p:txBody>
      </p:sp>
      <p:sp>
        <p:nvSpPr>
          <p:cNvPr id="3" name="Espace réservé du pied de page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defRPr/>
            </a:pPr>
            <a:r>
              <a:rPr lang="fr-FR" smtClean="0"/>
              <a:t>Sharesap.com®. Copyright©. Tous droits réservés. Par Mickael QUESNOT</a:t>
            </a:r>
            <a:endParaRPr lang="en-GB"/>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Connecteur droit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Espace réservé du numéro de diapositive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42CE6BC5-E280-4217-A4D4-7FCB0C000197}" type="slidenum">
              <a:rPr lang="en-GB" smtClean="0"/>
              <a:pPr>
                <a:defRPr/>
              </a:pPr>
              <a:t>‹N°›</a:t>
            </a:fld>
            <a:endParaRPr lang="en-GB"/>
          </a:p>
        </p:txBody>
      </p:sp>
      <p:sp>
        <p:nvSpPr>
          <p:cNvPr id="22" name="Espace réservé du titre 21"/>
          <p:cNvSpPr>
            <a:spLocks noGrp="1"/>
          </p:cNvSpPr>
          <p:nvPr>
            <p:ph type="title"/>
          </p:nvPr>
        </p:nvSpPr>
        <p:spPr>
          <a:xfrm>
            <a:off x="301752" y="228600"/>
            <a:ext cx="8534400" cy="758952"/>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Tree>
  </p:cSld>
  <p:clrMap bg1="lt1" tx1="dk1" bg2="lt2" tx2="dk2" accent1="accent1" accent2="accent2" accent3="accent3" accent4="accent4" accent5="accent5" accent6="accent6" hlink="hlink" folHlink="folHlink"/>
  <p:sldLayoutIdLst>
    <p:sldLayoutId id="2147484154" r:id="rId1"/>
    <p:sldLayoutId id="2147484155" r:id="rId2"/>
    <p:sldLayoutId id="2147484156" r:id="rId3"/>
    <p:sldLayoutId id="2147484157" r:id="rId4"/>
    <p:sldLayoutId id="2147484158" r:id="rId5"/>
    <p:sldLayoutId id="2147484159" r:id="rId6"/>
    <p:sldLayoutId id="2147484160" r:id="rId7"/>
    <p:sldLayoutId id="2147484161" r:id="rId8"/>
    <p:sldLayoutId id="2147484162" r:id="rId9"/>
    <p:sldLayoutId id="2147484163" r:id="rId10"/>
    <p:sldLayoutId id="2147484164" r:id="rId11"/>
  </p:sldLayoutIdLst>
  <p:hf hdr="0"/>
  <p:txStyles>
    <p:titleStyle>
      <a:lvl1pPr algn="ctr" rtl="0" eaLnBrk="1" latinLnBrk="0" hangingPunct="1">
        <a:spcBef>
          <a:spcPct val="0"/>
        </a:spcBef>
        <a:buNone/>
        <a:defRPr kumimoji="0" sz="20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help.sap.com/saphelp_470/helpdata/fr/4d/2b8c3d43ad11d189410000e829fbbd/content.ht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help.sap.com/saphelp_470/helpdata/fr/a5/6334e243a211d189410000e829fbbd/content.htm" TargetMode="External"/><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help.sap.com/saphelp_470/helpdata/fr/8a/d1de34e4cb2300e10000009b38f83b/frameset.htm"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help.sap.com/saphelp_470/helpdata/fr/8a/d1de34e4cb2300e10000009b38f83b/frameset.htm"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mickael.quesnot.free.fr/"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help.sap.com/saphelp_470/helpdata/fr/a5/63326343a211d189410000e829fbbd/content.htm" TargetMode="Externa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Sous-titre 6"/>
          <p:cNvSpPr>
            <a:spLocks noGrp="1"/>
          </p:cNvSpPr>
          <p:nvPr>
            <p:ph type="subTitle" idx="1"/>
          </p:nvPr>
        </p:nvSpPr>
        <p:spPr/>
        <p:txBody>
          <a:bodyPr/>
          <a:lstStyle/>
          <a:p>
            <a:pPr eaLnBrk="1" hangingPunct="1">
              <a:spcBef>
                <a:spcPct val="0"/>
              </a:spcBef>
            </a:pPr>
            <a:r>
              <a:rPr lang="fr-FR" dirty="0" smtClean="0"/>
              <a:t>Par Mickael QUESNOT </a:t>
            </a:r>
          </a:p>
        </p:txBody>
      </p:sp>
      <p:sp>
        <p:nvSpPr>
          <p:cNvPr id="6" name="Titre 5"/>
          <p:cNvSpPr>
            <a:spLocks noGrp="1"/>
          </p:cNvSpPr>
          <p:nvPr>
            <p:ph type="ctrTitle"/>
          </p:nvPr>
        </p:nvSpPr>
        <p:spPr/>
        <p:txBody>
          <a:bodyPr/>
          <a:lstStyle/>
          <a:p>
            <a:pPr>
              <a:defRPr/>
            </a:pPr>
            <a:r>
              <a:rPr lang="fr-FR" sz="2400" b="1" dirty="0" smtClean="0"/>
              <a:t>Conséquences de l'enregistrement d'entrée de marchandises</a:t>
            </a:r>
            <a:endParaRPr lang="fr-FR" sz="2400" dirty="0">
              <a:solidFill>
                <a:schemeClr val="tx2">
                  <a:satMod val="20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smtClean="0"/>
              <a:t>Création d'un bon d'accompagnement</a:t>
            </a:r>
            <a:endParaRPr lang="fr-FR" dirty="0"/>
          </a:p>
        </p:txBody>
      </p:sp>
      <p:sp>
        <p:nvSpPr>
          <p:cNvPr id="3" name="Espace réservé de la date 2"/>
          <p:cNvSpPr>
            <a:spLocks noGrp="1"/>
          </p:cNvSpPr>
          <p:nvPr>
            <p:ph type="dt" sz="half" idx="10"/>
          </p:nvPr>
        </p:nvSpPr>
        <p:spPr/>
        <p:txBody>
          <a:bodyPr/>
          <a:lstStyle/>
          <a:p>
            <a:pPr>
              <a:defRPr/>
            </a:pPr>
            <a:fld id="{CA4EC688-382A-4EBC-99BC-666508477ECF}"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10</a:t>
            </a:fld>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normAutofit/>
          </a:bodyPr>
          <a:lstStyle/>
          <a:p>
            <a:r>
              <a:rPr lang="fr-FR" sz="1400" dirty="0" smtClean="0"/>
              <a:t>Lors de la saisie de l'entrée de marchandises, vous pouvez imprimer le bon d'accompagnement, que le bon de réception ou le bon d'accompagnement de palette (voir </a:t>
            </a:r>
            <a:r>
              <a:rPr lang="fr-FR" sz="1400" dirty="0" smtClean="0">
                <a:hlinkClick r:id="rId2" action="ppaction://hlinkfile"/>
              </a:rPr>
              <a:t>Fonctions d'impression</a:t>
            </a:r>
            <a:r>
              <a:rPr lang="fr-FR" sz="1400" dirty="0" smtClean="0"/>
              <a:t>).</a:t>
            </a:r>
            <a:br>
              <a:rPr lang="fr-FR" sz="1400" dirty="0" smtClean="0"/>
            </a:br>
            <a:endParaRPr lang="fr-FR" sz="1400" dirty="0"/>
          </a:p>
        </p:txBody>
      </p:sp>
      <p:sp>
        <p:nvSpPr>
          <p:cNvPr id="3" name="Espace réservé de la date 2"/>
          <p:cNvSpPr>
            <a:spLocks noGrp="1"/>
          </p:cNvSpPr>
          <p:nvPr>
            <p:ph type="dt" sz="half" idx="10"/>
          </p:nvPr>
        </p:nvSpPr>
        <p:spPr/>
        <p:txBody>
          <a:bodyPr/>
          <a:lstStyle/>
          <a:p>
            <a:pPr>
              <a:defRPr/>
            </a:pPr>
            <a:fld id="{E64E1FCC-6F6F-41D1-8E33-161285066778}"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11</a:t>
            </a:fld>
            <a:endParaRPr lang="en-GB"/>
          </a:p>
        </p:txBody>
      </p:sp>
      <p:pic>
        <p:nvPicPr>
          <p:cNvPr id="6146" name="Picture 2"/>
          <p:cNvPicPr>
            <a:picLocks noGrp="1" noChangeAspect="1" noChangeArrowheads="1"/>
          </p:cNvPicPr>
          <p:nvPr>
            <p:ph sz="quarter" idx="1"/>
          </p:nvPr>
        </p:nvPicPr>
        <p:blipFill>
          <a:blip r:embed="rId3"/>
          <a:srcRect/>
          <a:stretch>
            <a:fillRect/>
          </a:stretch>
        </p:blipFill>
        <p:spPr bwMode="auto">
          <a:xfrm>
            <a:off x="1006147" y="1527175"/>
            <a:ext cx="7095194" cy="45720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Envoi d'un message au service Achats</a:t>
            </a:r>
            <a:endParaRPr lang="fr-FR" dirty="0"/>
          </a:p>
        </p:txBody>
      </p:sp>
      <p:sp>
        <p:nvSpPr>
          <p:cNvPr id="3" name="Espace réservé de la date 2"/>
          <p:cNvSpPr>
            <a:spLocks noGrp="1"/>
          </p:cNvSpPr>
          <p:nvPr>
            <p:ph type="dt" sz="half" idx="10"/>
          </p:nvPr>
        </p:nvSpPr>
        <p:spPr/>
        <p:txBody>
          <a:bodyPr/>
          <a:lstStyle/>
          <a:p>
            <a:pPr>
              <a:defRPr/>
            </a:pPr>
            <a:fld id="{0D098E37-CFDB-4F5B-8692-1B1725FE521D}"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normAutofit fontScale="90000"/>
          </a:bodyPr>
          <a:lstStyle/>
          <a:p>
            <a:r>
              <a:rPr lang="fr-FR" dirty="0" smtClean="0"/>
              <a:t>Si le code </a:t>
            </a:r>
            <a:r>
              <a:rPr lang="fr-FR" i="1" dirty="0" smtClean="0"/>
              <a:t>Message d'entrée de marchandises (EM) </a:t>
            </a:r>
            <a:r>
              <a:rPr lang="fr-FR" dirty="0" smtClean="0"/>
              <a:t>a été activé dans la commande, l'auteur de la commande reçoit automatiquement un message l'informant de la livraison.</a:t>
            </a:r>
            <a:endParaRPr lang="fr-FR" dirty="0"/>
          </a:p>
        </p:txBody>
      </p:sp>
      <p:sp>
        <p:nvSpPr>
          <p:cNvPr id="3" name="Espace réservé de la date 2"/>
          <p:cNvSpPr>
            <a:spLocks noGrp="1"/>
          </p:cNvSpPr>
          <p:nvPr>
            <p:ph type="dt" sz="half" idx="10"/>
          </p:nvPr>
        </p:nvSpPr>
        <p:spPr/>
        <p:txBody>
          <a:bodyPr/>
          <a:lstStyle/>
          <a:p>
            <a:pPr>
              <a:defRPr/>
            </a:pPr>
            <a:fld id="{5389A082-41B8-4496-A7A4-8854E954333B}"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70F45BB4-B74E-439A-BEC8-D69268510359}" type="slidenum">
              <a:rPr lang="en-GB" smtClean="0"/>
              <a:pPr>
                <a:defRPr/>
              </a:pPr>
              <a:t>13</a:t>
            </a:fld>
            <a:endParaRPr lang="en-GB"/>
          </a:p>
        </p:txBody>
      </p:sp>
      <p:pic>
        <p:nvPicPr>
          <p:cNvPr id="7170" name="Picture 2"/>
          <p:cNvPicPr>
            <a:picLocks noGrp="1" noChangeAspect="1" noChangeArrowheads="1"/>
          </p:cNvPicPr>
          <p:nvPr>
            <p:ph sz="quarter" idx="1"/>
          </p:nvPr>
        </p:nvPicPr>
        <p:blipFill>
          <a:blip r:embed="rId2"/>
          <a:srcRect/>
          <a:stretch>
            <a:fillRect/>
          </a:stretch>
        </p:blipFill>
        <p:spPr bwMode="auto">
          <a:xfrm>
            <a:off x="301625" y="1698880"/>
            <a:ext cx="8504238" cy="4228589"/>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Mise à jour du stock</a:t>
            </a:r>
            <a:endParaRPr lang="fr-FR" dirty="0"/>
          </a:p>
        </p:txBody>
      </p:sp>
      <p:sp>
        <p:nvSpPr>
          <p:cNvPr id="3" name="Espace réservé de la date 2"/>
          <p:cNvSpPr>
            <a:spLocks noGrp="1"/>
          </p:cNvSpPr>
          <p:nvPr>
            <p:ph type="dt" sz="half" idx="10"/>
          </p:nvPr>
        </p:nvSpPr>
        <p:spPr/>
        <p:txBody>
          <a:bodyPr/>
          <a:lstStyle/>
          <a:p>
            <a:pPr>
              <a:defRPr/>
            </a:pPr>
            <a:fld id="{E56AF9E1-32F4-42C2-A1DE-3E5361CF6DB6}"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14</a:t>
            </a:fld>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C'est la destination des marchandises qui détermine les stocks à mettre à jour dans la fiche article.</a:t>
            </a:r>
            <a:endParaRPr lang="fr-FR" dirty="0"/>
          </a:p>
        </p:txBody>
      </p:sp>
      <p:sp>
        <p:nvSpPr>
          <p:cNvPr id="3" name="Espace réservé de la date 2"/>
          <p:cNvSpPr>
            <a:spLocks noGrp="1"/>
          </p:cNvSpPr>
          <p:nvPr>
            <p:ph type="dt" sz="half" idx="10"/>
          </p:nvPr>
        </p:nvSpPr>
        <p:spPr/>
        <p:txBody>
          <a:bodyPr/>
          <a:lstStyle/>
          <a:p>
            <a:pPr>
              <a:defRPr/>
            </a:pPr>
            <a:fld id="{C5FCEFE3-EE72-43AB-BC01-74498615485B}"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pic>
        <p:nvPicPr>
          <p:cNvPr id="8194" name="Picture 2"/>
          <p:cNvPicPr>
            <a:picLocks noGrp="1" noChangeAspect="1" noChangeArrowheads="1"/>
          </p:cNvPicPr>
          <p:nvPr>
            <p:ph sz="half" idx="1"/>
          </p:nvPr>
        </p:nvPicPr>
        <p:blipFill>
          <a:blip r:embed="rId2"/>
          <a:srcRect/>
          <a:stretch>
            <a:fillRect/>
          </a:stretch>
        </p:blipFill>
        <p:spPr bwMode="auto">
          <a:xfrm>
            <a:off x="301625" y="1743403"/>
            <a:ext cx="4038600" cy="3937931"/>
          </a:xfrm>
          <a:prstGeom prst="rect">
            <a:avLst/>
          </a:prstGeom>
          <a:noFill/>
          <a:ln w="9525">
            <a:noFill/>
            <a:miter lim="800000"/>
            <a:headEnd/>
            <a:tailEnd/>
          </a:ln>
          <a:effectLst/>
        </p:spPr>
      </p:pic>
      <p:pic>
        <p:nvPicPr>
          <p:cNvPr id="8195" name="Picture 3"/>
          <p:cNvPicPr>
            <a:picLocks noGrp="1" noChangeAspect="1" noChangeArrowheads="1"/>
          </p:cNvPicPr>
          <p:nvPr>
            <p:ph sz="half" idx="2"/>
          </p:nvPr>
        </p:nvPicPr>
        <p:blipFill>
          <a:blip r:embed="rId3"/>
          <a:srcRect/>
          <a:stretch>
            <a:fillRect/>
          </a:stretch>
        </p:blipFill>
        <p:spPr bwMode="auto">
          <a:xfrm>
            <a:off x="4800600" y="1543373"/>
            <a:ext cx="4038600" cy="4337991"/>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p:cNvSpPr>
            <a:spLocks noGrp="1"/>
          </p:cNvSpPr>
          <p:nvPr>
            <p:ph type="body" idx="1"/>
          </p:nvPr>
        </p:nvSpPr>
        <p:spPr/>
        <p:txBody>
          <a:bodyPr/>
          <a:lstStyle/>
          <a:p>
            <a:r>
              <a:rPr lang="fr-FR" dirty="0" smtClean="0"/>
              <a:t>Entrée de marchandises au magasin</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3" name="Espace réservé de la date 2"/>
          <p:cNvSpPr>
            <a:spLocks noGrp="1"/>
          </p:cNvSpPr>
          <p:nvPr>
            <p:ph type="dt" sz="half" idx="10"/>
          </p:nvPr>
        </p:nvSpPr>
        <p:spPr/>
        <p:txBody>
          <a:bodyPr/>
          <a:lstStyle/>
          <a:p>
            <a:pPr>
              <a:defRPr/>
            </a:pPr>
            <a:fld id="{2268FD46-44C5-4FBB-850D-70ED0CA417BC}" type="datetime1">
              <a:rPr lang="fr-FR" smtClean="0"/>
              <a:t>15/11/2012</a:t>
            </a:fld>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16</a:t>
            </a:fld>
            <a:endParaRPr lang="en-GB"/>
          </a:p>
        </p:txBody>
      </p:sp>
      <p:sp>
        <p:nvSpPr>
          <p:cNvPr id="8" name="Titre 7"/>
          <p:cNvSpPr>
            <a:spLocks noGrp="1"/>
          </p:cNvSpPr>
          <p:nvPr>
            <p:ph type="title"/>
          </p:nvPr>
        </p:nvSpPr>
        <p:spPr/>
        <p:txBody>
          <a:bodyPr/>
          <a:lstStyle/>
          <a:p>
            <a:r>
              <a:rPr lang="fr-FR" b="1" dirty="0" smtClean="0"/>
              <a:t>Mise à jour du stock</a:t>
            </a:r>
            <a:endParaRPr lang="fr-F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Lorsque les marchandises sont destinées au magasin, </a:t>
            </a:r>
            <a:br>
              <a:rPr lang="fr-FR" dirty="0" smtClean="0"/>
            </a:br>
            <a:endParaRPr lang="fr-FR" dirty="0"/>
          </a:p>
        </p:txBody>
      </p:sp>
      <p:sp>
        <p:nvSpPr>
          <p:cNvPr id="3" name="Espace réservé de la date 2"/>
          <p:cNvSpPr>
            <a:spLocks noGrp="1"/>
          </p:cNvSpPr>
          <p:nvPr>
            <p:ph type="dt" sz="half" idx="10"/>
          </p:nvPr>
        </p:nvSpPr>
        <p:spPr/>
        <p:txBody>
          <a:bodyPr/>
          <a:lstStyle/>
          <a:p>
            <a:pPr>
              <a:defRPr/>
            </a:pPr>
            <a:fld id="{296CBA6A-46AC-4B1C-B039-D965005FF22D}"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17</a:t>
            </a:fld>
            <a:endParaRPr lang="en-GB"/>
          </a:p>
        </p:txBody>
      </p:sp>
      <p:pic>
        <p:nvPicPr>
          <p:cNvPr id="23556" name="Picture 4"/>
          <p:cNvPicPr>
            <a:picLocks noGrp="1" noChangeAspect="1" noChangeArrowheads="1"/>
          </p:cNvPicPr>
          <p:nvPr>
            <p:ph sz="quarter" idx="1"/>
          </p:nvPr>
        </p:nvPicPr>
        <p:blipFill>
          <a:blip r:embed="rId2"/>
          <a:srcRect/>
          <a:stretch>
            <a:fillRect/>
          </a:stretch>
        </p:blipFill>
        <p:spPr bwMode="auto">
          <a:xfrm>
            <a:off x="1578510" y="1527175"/>
            <a:ext cx="5950468" cy="4572000"/>
          </a:xfrm>
          <a:prstGeom prst="rect">
            <a:avLst/>
          </a:prstGeom>
          <a:noFill/>
          <a:ln w="9525">
            <a:noFill/>
            <a:miter lim="800000"/>
            <a:headEnd/>
            <a:tailEnd/>
          </a:ln>
          <a:effectLst/>
        </p:spPr>
      </p:pic>
      <p:sp>
        <p:nvSpPr>
          <p:cNvPr id="16" name="Flèche vers le bas 15"/>
          <p:cNvSpPr/>
          <p:nvPr/>
        </p:nvSpPr>
        <p:spPr>
          <a:xfrm rot="10210895">
            <a:off x="4109528" y="3386646"/>
            <a:ext cx="381805" cy="4736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Flèche vers le bas 16"/>
          <p:cNvSpPr/>
          <p:nvPr/>
        </p:nvSpPr>
        <p:spPr>
          <a:xfrm rot="10210895">
            <a:off x="4966782" y="3386648"/>
            <a:ext cx="381805" cy="4736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Flèche vers le bas 17"/>
          <p:cNvSpPr/>
          <p:nvPr/>
        </p:nvSpPr>
        <p:spPr>
          <a:xfrm rot="10210895">
            <a:off x="6895608" y="3386646"/>
            <a:ext cx="381805" cy="4736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quantité livrée est ajoutée au stock total valorisé</a:t>
            </a:r>
            <a:br>
              <a:rPr lang="fr-FR" dirty="0" smtClean="0"/>
            </a:br>
            <a:r>
              <a:rPr lang="fr-FR" dirty="0" smtClean="0"/>
              <a:t> MB5B - Stock pour date cpt. </a:t>
            </a:r>
            <a:endParaRPr lang="fr-FR" dirty="0"/>
          </a:p>
        </p:txBody>
      </p:sp>
      <p:sp>
        <p:nvSpPr>
          <p:cNvPr id="3" name="Espace réservé de la date 2"/>
          <p:cNvSpPr>
            <a:spLocks noGrp="1"/>
          </p:cNvSpPr>
          <p:nvPr>
            <p:ph type="dt" sz="half" idx="10"/>
          </p:nvPr>
        </p:nvSpPr>
        <p:spPr/>
        <p:txBody>
          <a:bodyPr/>
          <a:lstStyle/>
          <a:p>
            <a:pPr>
              <a:defRPr/>
            </a:pPr>
            <a:fld id="{AED704A7-A4D3-4EE3-A231-C900E5731EF5}"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18</a:t>
            </a:fld>
            <a:endParaRPr lang="en-GB"/>
          </a:p>
        </p:txBody>
      </p:sp>
      <p:pic>
        <p:nvPicPr>
          <p:cNvPr id="27650" name="Picture 2"/>
          <p:cNvPicPr>
            <a:picLocks noGrp="1" noChangeAspect="1" noChangeArrowheads="1"/>
          </p:cNvPicPr>
          <p:nvPr>
            <p:ph sz="quarter" idx="1"/>
          </p:nvPr>
        </p:nvPicPr>
        <p:blipFill>
          <a:blip r:embed="rId2"/>
          <a:srcRect/>
          <a:stretch>
            <a:fillRect/>
          </a:stretch>
        </p:blipFill>
        <p:spPr bwMode="auto">
          <a:xfrm>
            <a:off x="1138328" y="1527175"/>
            <a:ext cx="6830832" cy="4572000"/>
          </a:xfrm>
          <a:prstGeom prst="rect">
            <a:avLst/>
          </a:prstGeom>
          <a:noFill/>
          <a:ln w="9525">
            <a:noFill/>
            <a:miter lim="800000"/>
            <a:headEnd/>
            <a:tailEnd/>
          </a:ln>
          <a:effectLst/>
        </p:spPr>
      </p:pic>
      <p:sp>
        <p:nvSpPr>
          <p:cNvPr id="8" name="Flèche droite 7"/>
          <p:cNvSpPr/>
          <p:nvPr/>
        </p:nvSpPr>
        <p:spPr>
          <a:xfrm>
            <a:off x="714348" y="5000636"/>
            <a:ext cx="428628" cy="7143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 au stock du type approprié (par exemple, le stock à utilisation libre).</a:t>
            </a:r>
            <a:br>
              <a:rPr lang="fr-FR" dirty="0" smtClean="0"/>
            </a:br>
            <a:r>
              <a:rPr lang="fr-FR" dirty="0" smtClean="0"/>
              <a:t>MMBE</a:t>
            </a:r>
            <a:endParaRPr lang="fr-FR" dirty="0"/>
          </a:p>
        </p:txBody>
      </p:sp>
      <p:sp>
        <p:nvSpPr>
          <p:cNvPr id="3" name="Espace réservé de la date 2"/>
          <p:cNvSpPr>
            <a:spLocks noGrp="1"/>
          </p:cNvSpPr>
          <p:nvPr>
            <p:ph type="dt" sz="half" idx="10"/>
          </p:nvPr>
        </p:nvSpPr>
        <p:spPr/>
        <p:txBody>
          <a:bodyPr/>
          <a:lstStyle/>
          <a:p>
            <a:pPr>
              <a:defRPr/>
            </a:pPr>
            <a:fld id="{5EF86F5D-FB12-4813-B8BA-DAC6A9C04F16}"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19</a:t>
            </a:fld>
            <a:endParaRPr lang="en-GB"/>
          </a:p>
        </p:txBody>
      </p:sp>
      <p:pic>
        <p:nvPicPr>
          <p:cNvPr id="26626" name="Picture 2"/>
          <p:cNvPicPr>
            <a:picLocks noGrp="1" noChangeAspect="1" noChangeArrowheads="1"/>
          </p:cNvPicPr>
          <p:nvPr>
            <p:ph sz="quarter" idx="1"/>
          </p:nvPr>
        </p:nvPicPr>
        <p:blipFill>
          <a:blip r:embed="rId2"/>
          <a:srcRect/>
          <a:stretch>
            <a:fillRect/>
          </a:stretch>
        </p:blipFill>
        <p:spPr bwMode="auto">
          <a:xfrm>
            <a:off x="1184144" y="1527175"/>
            <a:ext cx="6739200" cy="45720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389E4D2D-2F73-4704-8D4D-651D23C6ECE5}" type="datetime1">
              <a:rPr lang="fr-FR" smtClean="0"/>
              <a:t>15/11/2012</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lnSpcReduction="10000"/>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4294967295"/>
          </p:nvPr>
        </p:nvSpPr>
        <p:spPr>
          <a:xfrm>
            <a:off x="179388" y="188913"/>
            <a:ext cx="8634412" cy="5824537"/>
          </a:xfrm>
          <a:prstGeom prst="rect">
            <a:avLst/>
          </a:prstGeom>
        </p:spPr>
        <p:txBody>
          <a:bodyPr>
            <a:normAutofit fontScale="55000" lnSpcReduction="20000"/>
          </a:bodyPr>
          <a:lstStyle/>
          <a:p>
            <a:pPr marL="411480" eaLnBrk="1" fontAlgn="auto" hangingPunct="1">
              <a:spcAft>
                <a:spcPts val="0"/>
              </a:spcAft>
              <a:buFont typeface="Wingdings" pitchFamily="2" charset="2"/>
              <a:buNone/>
              <a:defRPr/>
            </a:pPr>
            <a:endParaRPr lang="fr-FR" b="1" dirty="0" smtClean="0"/>
          </a:p>
          <a:p>
            <a:pPr>
              <a:defRPr/>
            </a:pPr>
            <a:r>
              <a:rPr lang="fr-FR" dirty="0" smtClean="0"/>
              <a:t>Si votre entreprise a besoin d'expertise SD, MM, WM, PS, </a:t>
            </a:r>
            <a:r>
              <a:rPr lang="fr-FR" dirty="0" err="1" smtClean="0"/>
              <a:t>Retail</a:t>
            </a:r>
            <a:r>
              <a:rPr lang="fr-FR" dirty="0" smtClean="0"/>
              <a:t>, HR… pour renforcer son centre de compétences,</a:t>
            </a:r>
          </a:p>
          <a:p>
            <a:pPr>
              <a:defRPr/>
            </a:pPr>
            <a:endParaRPr lang="fr-FR" dirty="0" smtClean="0"/>
          </a:p>
          <a:p>
            <a:pPr>
              <a:defRPr/>
            </a:pPr>
            <a:r>
              <a:rPr lang="fr-FR" dirty="0" smtClean="0"/>
              <a:t>Si elle veut libérer son centre de compétences des réponses aux questions sur l'utilisation de SAP pour qu'il se concentre sur la maintenance évolutive,</a:t>
            </a:r>
          </a:p>
          <a:p>
            <a:pPr>
              <a:defRPr/>
            </a:pPr>
            <a:endParaRPr lang="fr-FR" dirty="0" smtClean="0"/>
          </a:p>
          <a:p>
            <a:pPr>
              <a:defRPr/>
            </a:pPr>
            <a:r>
              <a:rPr lang="fr-FR" dirty="0" smtClean="0"/>
              <a:t> Si elle veut EXTERNALISER son centre de compétences,</a:t>
            </a:r>
          </a:p>
          <a:p>
            <a:pPr>
              <a:defRPr/>
            </a:pPr>
            <a:endParaRPr lang="fr-FR" dirty="0" smtClean="0"/>
          </a:p>
          <a:p>
            <a:pPr>
              <a:defRPr/>
            </a:pPr>
            <a:r>
              <a:rPr lang="fr-FR" dirty="0" smtClean="0"/>
              <a:t>Si elle veut une Tierce Maintenance Applicative (TMA),</a:t>
            </a:r>
          </a:p>
          <a:p>
            <a:pPr>
              <a:defRPr/>
            </a:pPr>
            <a:endParaRPr lang="fr-FR" dirty="0" smtClean="0"/>
          </a:p>
          <a:p>
            <a:pPr>
              <a:defRPr/>
            </a:pPr>
            <a:r>
              <a:rPr lang="fr-FR" dirty="0" smtClean="0"/>
              <a:t> Si elle veut former ses utilisateurs, ...</a:t>
            </a:r>
          </a:p>
          <a:p>
            <a:pPr>
              <a:defRPr/>
            </a:pPr>
            <a:endParaRPr lang="fr-FR" dirty="0" smtClean="0"/>
          </a:p>
          <a:p>
            <a:pPr>
              <a:defRPr/>
            </a:pPr>
            <a:r>
              <a:rPr lang="fr-FR" dirty="0" smtClean="0"/>
              <a:t>SHARESAP peut répondre à l'ensemble de vos besoins avec le meilleur rapport qualité/prix du marché. </a:t>
            </a:r>
          </a:p>
          <a:p>
            <a:pPr>
              <a:defRPr/>
            </a:pPr>
            <a:endParaRPr lang="fr-FR" dirty="0" smtClean="0"/>
          </a:p>
          <a:p>
            <a:pPr>
              <a:defRPr/>
            </a:pPr>
            <a:r>
              <a:rPr lang="fr-FR" dirty="0" smtClean="0"/>
              <a:t>SHARESAP dispose en autre de plusieurs plateaux de TMA dont un sur la NORMANDIE. SHARESAP a toutes les compétences pour vous satisfaire. </a:t>
            </a:r>
          </a:p>
          <a:p>
            <a:pPr>
              <a:defRPr/>
            </a:pPr>
            <a:endParaRPr lang="fr-FR" dirty="0" smtClean="0"/>
          </a:p>
          <a:p>
            <a:pPr>
              <a:defRPr/>
            </a:pPr>
            <a:r>
              <a:rPr lang="fr-FR" dirty="0" smtClean="0"/>
              <a:t>Vous pouvez me contacter via la rubrique Contact ou sur mon adresse courriel </a:t>
            </a:r>
            <a:r>
              <a:rPr lang="fr-FR" u="sng" dirty="0" smtClean="0">
                <a:hlinkClick r:id="rId2"/>
              </a:rPr>
              <a:t>quesnot@sharesap.com</a:t>
            </a:r>
            <a:r>
              <a:rPr lang="fr-FR" u="sng" dirty="0" smtClean="0"/>
              <a:t>.</a:t>
            </a:r>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r>
              <a:rPr lang="fr-FR" dirty="0" smtClean="0"/>
              <a:t>.</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dirty="0"/>
              <a:t/>
            </a:r>
            <a:br>
              <a:rPr lang="fr-FR" dirty="0"/>
            </a:br>
            <a:r>
              <a:rPr lang="fr-FR" dirty="0"/>
              <a:t>SAP® est une marque déposée par SAP AG ainsi que les noms suivants : SAP ECC, ABAP, R/3.</a:t>
            </a:r>
            <a:br>
              <a:rPr lang="fr-FR" dirty="0"/>
            </a:br>
            <a:r>
              <a:rPr lang="fr-FR" dirty="0"/>
              <a:t/>
            </a:r>
            <a:br>
              <a:rPr lang="fr-FR" dirty="0"/>
            </a:br>
            <a:endParaRPr lang="fr-FR" dirty="0" smtClean="0"/>
          </a:p>
        </p:txBody>
      </p:sp>
    </p:spTree>
    <p:extLst>
      <p:ext uri="{BB962C8B-B14F-4D97-AF65-F5344CB8AC3E}">
        <p14:creationId xmlns:p14="http://schemas.microsoft.com/office/powerpoint/2010/main" val="3813627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idx="1"/>
          </p:nvPr>
        </p:nvSpPr>
        <p:spPr/>
        <p:txBody>
          <a:bodyPr/>
          <a:lstStyle/>
          <a:p>
            <a:r>
              <a:rPr lang="fr-FR" dirty="0" smtClean="0"/>
              <a:t>Avant MM03 </a:t>
            </a:r>
            <a:endParaRPr lang="fr-FR" dirty="0"/>
          </a:p>
        </p:txBody>
      </p:sp>
      <p:sp>
        <p:nvSpPr>
          <p:cNvPr id="10" name="Espace réservé du texte 9"/>
          <p:cNvSpPr>
            <a:spLocks noGrp="1"/>
          </p:cNvSpPr>
          <p:nvPr>
            <p:ph type="body" sz="half" idx="3"/>
          </p:nvPr>
        </p:nvSpPr>
        <p:spPr/>
        <p:txBody>
          <a:bodyPr/>
          <a:lstStyle/>
          <a:p>
            <a:r>
              <a:rPr lang="fr-FR" dirty="0" smtClean="0"/>
              <a:t>Avant MB5L</a:t>
            </a:r>
            <a:endParaRPr lang="fr-FR" dirty="0"/>
          </a:p>
        </p:txBody>
      </p:sp>
      <p:sp>
        <p:nvSpPr>
          <p:cNvPr id="3" name="Espace réservé de la date 2"/>
          <p:cNvSpPr>
            <a:spLocks noGrp="1"/>
          </p:cNvSpPr>
          <p:nvPr>
            <p:ph type="dt" sz="half" idx="10"/>
          </p:nvPr>
        </p:nvSpPr>
        <p:spPr/>
        <p:txBody>
          <a:bodyPr/>
          <a:lstStyle/>
          <a:p>
            <a:pPr>
              <a:defRPr/>
            </a:pPr>
            <a:fld id="{9CA357C1-9229-4500-A3B5-2021CC74E989}"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20</a:t>
            </a:fld>
            <a:endParaRPr lang="en-GB"/>
          </a:p>
        </p:txBody>
      </p:sp>
      <p:sp>
        <p:nvSpPr>
          <p:cNvPr id="2" name="Titre 1"/>
          <p:cNvSpPr>
            <a:spLocks noGrp="1"/>
          </p:cNvSpPr>
          <p:nvPr>
            <p:ph type="title"/>
          </p:nvPr>
        </p:nvSpPr>
        <p:spPr/>
        <p:txBody>
          <a:bodyPr/>
          <a:lstStyle/>
          <a:p>
            <a:r>
              <a:rPr lang="fr-FR" dirty="0" smtClean="0"/>
              <a:t>Parallèlement, la valeur du stock est mise à jour.</a:t>
            </a:r>
            <a:br>
              <a:rPr lang="fr-FR" dirty="0" smtClean="0"/>
            </a:br>
            <a:endParaRPr lang="fr-FR" dirty="0"/>
          </a:p>
        </p:txBody>
      </p:sp>
      <p:pic>
        <p:nvPicPr>
          <p:cNvPr id="24578" name="Picture 2"/>
          <p:cNvPicPr>
            <a:picLocks noGrp="1" noChangeAspect="1" noChangeArrowheads="1"/>
          </p:cNvPicPr>
          <p:nvPr>
            <p:ph sz="quarter" idx="2"/>
          </p:nvPr>
        </p:nvPicPr>
        <p:blipFill>
          <a:blip r:embed="rId2"/>
          <a:srcRect/>
          <a:stretch>
            <a:fillRect/>
          </a:stretch>
        </p:blipFill>
        <p:spPr bwMode="auto">
          <a:xfrm>
            <a:off x="486749" y="2471738"/>
            <a:ext cx="3671526" cy="3817937"/>
          </a:xfrm>
          <a:prstGeom prst="rect">
            <a:avLst/>
          </a:prstGeom>
          <a:noFill/>
          <a:ln w="9525">
            <a:noFill/>
            <a:miter lim="800000"/>
            <a:headEnd/>
            <a:tailEnd/>
          </a:ln>
          <a:effectLst/>
        </p:spPr>
      </p:pic>
      <p:pic>
        <p:nvPicPr>
          <p:cNvPr id="24579" name="Picture 3"/>
          <p:cNvPicPr>
            <a:picLocks noGrp="1" noChangeAspect="1" noChangeArrowheads="1"/>
          </p:cNvPicPr>
          <p:nvPr>
            <p:ph sz="quarter" idx="4"/>
          </p:nvPr>
        </p:nvPicPr>
        <p:blipFill>
          <a:blip r:embed="rId3"/>
          <a:srcRect/>
          <a:stretch>
            <a:fillRect/>
          </a:stretch>
        </p:blipFill>
        <p:spPr bwMode="auto">
          <a:xfrm>
            <a:off x="4800600" y="2689983"/>
            <a:ext cx="4038600" cy="3384622"/>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lstStyle/>
          <a:p>
            <a:r>
              <a:rPr lang="fr-FR" dirty="0" smtClean="0"/>
              <a:t>Après </a:t>
            </a:r>
            <a:r>
              <a:rPr lang="fr-FR" dirty="0"/>
              <a:t>MM03 </a:t>
            </a:r>
          </a:p>
          <a:p>
            <a:endParaRPr lang="fr-FR" dirty="0"/>
          </a:p>
        </p:txBody>
      </p:sp>
      <p:sp>
        <p:nvSpPr>
          <p:cNvPr id="3" name="Espace réservé du texte 2"/>
          <p:cNvSpPr>
            <a:spLocks noGrp="1"/>
          </p:cNvSpPr>
          <p:nvPr>
            <p:ph type="body" sz="half" idx="3"/>
          </p:nvPr>
        </p:nvSpPr>
        <p:spPr/>
        <p:txBody>
          <a:bodyPr/>
          <a:lstStyle/>
          <a:p>
            <a:r>
              <a:rPr lang="fr-FR" dirty="0" smtClean="0"/>
              <a:t>Après MB5L</a:t>
            </a:r>
            <a:endParaRPr lang="fr-FR" dirty="0"/>
          </a:p>
        </p:txBody>
      </p:sp>
      <p:sp>
        <p:nvSpPr>
          <p:cNvPr id="4" name="Espace réservé de la date 3"/>
          <p:cNvSpPr>
            <a:spLocks noGrp="1"/>
          </p:cNvSpPr>
          <p:nvPr>
            <p:ph type="dt" sz="half" idx="10"/>
          </p:nvPr>
        </p:nvSpPr>
        <p:spPr/>
        <p:txBody>
          <a:bodyPr/>
          <a:lstStyle/>
          <a:p>
            <a:pPr>
              <a:defRPr/>
            </a:pPr>
            <a:fld id="{AA8FA028-7F36-4505-97F3-0D3E9C9E9A10}"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8" name="Espace réservé du numéro de diapositive 7"/>
          <p:cNvSpPr>
            <a:spLocks noGrp="1"/>
          </p:cNvSpPr>
          <p:nvPr>
            <p:ph type="sldNum" sz="quarter" idx="12"/>
          </p:nvPr>
        </p:nvSpPr>
        <p:spPr/>
        <p:txBody>
          <a:bodyPr/>
          <a:lstStyle/>
          <a:p>
            <a:pPr>
              <a:defRPr/>
            </a:pPr>
            <a:fld id="{69F9972E-B32E-4B89-8BFC-FDC53D233070}" type="slidenum">
              <a:rPr lang="en-GB" smtClean="0"/>
              <a:pPr>
                <a:defRPr/>
              </a:pPr>
              <a:t>21</a:t>
            </a:fld>
            <a:endParaRPr lang="en-GB"/>
          </a:p>
        </p:txBody>
      </p:sp>
      <p:sp>
        <p:nvSpPr>
          <p:cNvPr id="9" name="Titre 8"/>
          <p:cNvSpPr>
            <a:spLocks noGrp="1"/>
          </p:cNvSpPr>
          <p:nvPr>
            <p:ph type="title"/>
          </p:nvPr>
        </p:nvSpPr>
        <p:spPr/>
        <p:txBody>
          <a:bodyPr/>
          <a:lstStyle/>
          <a:p>
            <a:r>
              <a:rPr lang="fr-FR" dirty="0" smtClean="0"/>
              <a:t>Résultat </a:t>
            </a:r>
            <a:endParaRPr lang="fr-FR" dirty="0"/>
          </a:p>
        </p:txBody>
      </p:sp>
      <p:pic>
        <p:nvPicPr>
          <p:cNvPr id="25602" name="Picture 2"/>
          <p:cNvPicPr>
            <a:picLocks noGrp="1" noChangeAspect="1" noChangeArrowheads="1"/>
          </p:cNvPicPr>
          <p:nvPr>
            <p:ph sz="quarter" idx="4"/>
          </p:nvPr>
        </p:nvPicPr>
        <p:blipFill>
          <a:blip r:embed="rId2"/>
          <a:srcRect/>
          <a:stretch>
            <a:fillRect/>
          </a:stretch>
        </p:blipFill>
        <p:spPr bwMode="auto">
          <a:xfrm>
            <a:off x="4818903" y="2471738"/>
            <a:ext cx="4001993" cy="3821112"/>
          </a:xfrm>
          <a:prstGeom prst="rect">
            <a:avLst/>
          </a:prstGeom>
          <a:noFill/>
          <a:ln w="9525">
            <a:noFill/>
            <a:miter lim="800000"/>
            <a:headEnd/>
            <a:tailEnd/>
          </a:ln>
          <a:effectLst/>
        </p:spPr>
      </p:pic>
      <p:pic>
        <p:nvPicPr>
          <p:cNvPr id="25603" name="Picture 3"/>
          <p:cNvPicPr>
            <a:picLocks noGrp="1" noChangeAspect="1" noChangeArrowheads="1"/>
          </p:cNvPicPr>
          <p:nvPr>
            <p:ph sz="quarter" idx="2"/>
          </p:nvPr>
        </p:nvPicPr>
        <p:blipFill>
          <a:blip r:embed="rId3"/>
          <a:srcRect/>
          <a:stretch>
            <a:fillRect/>
          </a:stretch>
        </p:blipFill>
        <p:spPr bwMode="auto">
          <a:xfrm>
            <a:off x="462198" y="2471738"/>
            <a:ext cx="3720628" cy="3817937"/>
          </a:xfrm>
          <a:prstGeom prst="rect">
            <a:avLst/>
          </a:prstGeom>
          <a:noFill/>
          <a:ln w="9525">
            <a:noFill/>
            <a:miter lim="800000"/>
            <a:headEnd/>
            <a:tailEnd/>
          </a:ln>
          <a:effectLst/>
        </p:spPr>
      </p:pic>
      <p:sp>
        <p:nvSpPr>
          <p:cNvPr id="12" name="Flèche vers le bas 11"/>
          <p:cNvSpPr/>
          <p:nvPr/>
        </p:nvSpPr>
        <p:spPr>
          <a:xfrm rot="10357201">
            <a:off x="6960091" y="4378562"/>
            <a:ext cx="357190"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texte 10"/>
          <p:cNvSpPr>
            <a:spLocks noGrp="1"/>
          </p:cNvSpPr>
          <p:nvPr>
            <p:ph type="body" idx="1"/>
          </p:nvPr>
        </p:nvSpPr>
        <p:spPr/>
        <p:txBody>
          <a:bodyPr/>
          <a:lstStyle/>
          <a:p>
            <a:r>
              <a:rPr lang="fr-FR" dirty="0" smtClean="0"/>
              <a:t>Entrée de marchandises à la consommation</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4" name="Espace réservé de la date 3"/>
          <p:cNvSpPr>
            <a:spLocks noGrp="1"/>
          </p:cNvSpPr>
          <p:nvPr>
            <p:ph type="dt" sz="half" idx="10"/>
          </p:nvPr>
        </p:nvSpPr>
        <p:spPr/>
        <p:txBody>
          <a:bodyPr/>
          <a:lstStyle/>
          <a:p>
            <a:pPr>
              <a:defRPr/>
            </a:pPr>
            <a:fld id="{4016A6F6-586F-4FA2-8B2D-15B271239A2D}" type="datetime1">
              <a:rPr lang="fr-FR" smtClean="0"/>
              <a:t>15/11/2012</a:t>
            </a:fld>
            <a:endParaRPr lang="en-GB"/>
          </a:p>
        </p:txBody>
      </p:sp>
      <p:sp>
        <p:nvSpPr>
          <p:cNvPr id="8" name="Espace réservé du numéro de diapositive 7"/>
          <p:cNvSpPr>
            <a:spLocks noGrp="1"/>
          </p:cNvSpPr>
          <p:nvPr>
            <p:ph type="sldNum" sz="quarter" idx="12"/>
          </p:nvPr>
        </p:nvSpPr>
        <p:spPr/>
        <p:txBody>
          <a:bodyPr/>
          <a:lstStyle/>
          <a:p>
            <a:pPr>
              <a:defRPr/>
            </a:pPr>
            <a:fld id="{69F9972E-B32E-4B89-8BFC-FDC53D233070}" type="slidenum">
              <a:rPr lang="en-GB" smtClean="0"/>
              <a:pPr>
                <a:defRPr/>
              </a:pPr>
              <a:t>22</a:t>
            </a:fld>
            <a:endParaRPr lang="en-GB"/>
          </a:p>
        </p:txBody>
      </p:sp>
      <p:sp>
        <p:nvSpPr>
          <p:cNvPr id="10" name="Titre 9"/>
          <p:cNvSpPr>
            <a:spLocks noGrp="1"/>
          </p:cNvSpPr>
          <p:nvPr>
            <p:ph type="title"/>
          </p:nvPr>
        </p:nvSpPr>
        <p:spPr/>
        <p:txBody>
          <a:bodyPr/>
          <a:lstStyle/>
          <a:p>
            <a:r>
              <a:rPr lang="fr-FR" b="1" dirty="0" smtClean="0"/>
              <a:t>Mise à jour du stock</a:t>
            </a:r>
            <a:endParaRPr lang="fr-F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a:r>
            <a:br>
              <a:rPr lang="fr-FR" dirty="0" smtClean="0"/>
            </a:br>
            <a:r>
              <a:rPr lang="fr-FR" dirty="0" smtClean="0"/>
              <a:t>Lorsque les marchandises sont destinées à la consommation, seules les statistiques de consommation sont mises à jour dans la fiche article. </a:t>
            </a:r>
            <a:r>
              <a:rPr lang="fr-FR" dirty="0" err="1" smtClean="0"/>
              <a:t>Tcode</a:t>
            </a:r>
            <a:r>
              <a:rPr lang="fr-FR" dirty="0" smtClean="0"/>
              <a:t> MM02, Fiche article. </a:t>
            </a:r>
            <a:endParaRPr lang="fr-FR" dirty="0"/>
          </a:p>
        </p:txBody>
      </p:sp>
      <p:sp>
        <p:nvSpPr>
          <p:cNvPr id="3" name="Espace réservé de la date 2"/>
          <p:cNvSpPr>
            <a:spLocks noGrp="1"/>
          </p:cNvSpPr>
          <p:nvPr>
            <p:ph type="dt" sz="half" idx="10"/>
          </p:nvPr>
        </p:nvSpPr>
        <p:spPr/>
        <p:txBody>
          <a:bodyPr/>
          <a:lstStyle/>
          <a:p>
            <a:pPr>
              <a:defRPr/>
            </a:pPr>
            <a:fld id="{DC72C4F2-F978-4F31-8F3F-0A7ED18C77BA}"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23</a:t>
            </a:fld>
            <a:endParaRPr lang="en-GB"/>
          </a:p>
        </p:txBody>
      </p:sp>
      <p:pic>
        <p:nvPicPr>
          <p:cNvPr id="28676" name="Picture 4"/>
          <p:cNvPicPr>
            <a:picLocks noGrp="1" noChangeAspect="1" noChangeArrowheads="1"/>
          </p:cNvPicPr>
          <p:nvPr>
            <p:ph sz="quarter" idx="1"/>
          </p:nvPr>
        </p:nvPicPr>
        <p:blipFill>
          <a:blip r:embed="rId2"/>
          <a:srcRect/>
          <a:stretch>
            <a:fillRect/>
          </a:stretch>
        </p:blipFill>
        <p:spPr bwMode="auto">
          <a:xfrm>
            <a:off x="1004160" y="1527175"/>
            <a:ext cx="7099168" cy="457200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Cette mise à jour n'a pas lieu si vous enregistrez les mouvements de stock à l'aide des types de stock spécial </a:t>
            </a:r>
            <a:r>
              <a:rPr lang="fr-FR" i="1" dirty="0" smtClean="0"/>
              <a:t>stock pour commande client</a:t>
            </a:r>
            <a:r>
              <a:rPr lang="fr-FR" dirty="0" smtClean="0"/>
              <a:t> et </a:t>
            </a:r>
            <a:r>
              <a:rPr lang="fr-FR" i="1" dirty="0" smtClean="0"/>
              <a:t>stock projet</a:t>
            </a:r>
            <a:r>
              <a:rPr lang="fr-FR" dirty="0" smtClean="0"/>
              <a:t>. </a:t>
            </a:r>
            <a:r>
              <a:rPr lang="fr-FR" dirty="0" err="1" smtClean="0"/>
              <a:t>Tcode</a:t>
            </a:r>
            <a:r>
              <a:rPr lang="fr-FR" dirty="0" smtClean="0"/>
              <a:t> ME23N &amp; MM02.</a:t>
            </a:r>
            <a:endParaRPr lang="fr-FR" dirty="0"/>
          </a:p>
        </p:txBody>
      </p:sp>
      <p:sp>
        <p:nvSpPr>
          <p:cNvPr id="3" name="Espace réservé de la date 2"/>
          <p:cNvSpPr>
            <a:spLocks noGrp="1"/>
          </p:cNvSpPr>
          <p:nvPr>
            <p:ph type="dt" sz="half" idx="10"/>
          </p:nvPr>
        </p:nvSpPr>
        <p:spPr/>
        <p:txBody>
          <a:bodyPr/>
          <a:lstStyle/>
          <a:p>
            <a:pPr>
              <a:defRPr/>
            </a:pPr>
            <a:fld id="{82390E33-484D-44F8-AFFB-9CDC975B12F8}"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24</a:t>
            </a:fld>
            <a:endParaRPr lang="en-GB"/>
          </a:p>
        </p:txBody>
      </p:sp>
      <p:pic>
        <p:nvPicPr>
          <p:cNvPr id="29698" name="Picture 2"/>
          <p:cNvPicPr>
            <a:picLocks noGrp="1" noChangeAspect="1" noChangeArrowheads="1"/>
          </p:cNvPicPr>
          <p:nvPr>
            <p:ph sz="half" idx="1"/>
          </p:nvPr>
        </p:nvPicPr>
        <p:blipFill>
          <a:blip r:embed="rId2"/>
          <a:srcRect/>
          <a:stretch>
            <a:fillRect/>
          </a:stretch>
        </p:blipFill>
        <p:spPr bwMode="auto">
          <a:xfrm>
            <a:off x="301625" y="1556846"/>
            <a:ext cx="4038600" cy="4311045"/>
          </a:xfrm>
          <a:prstGeom prst="rect">
            <a:avLst/>
          </a:prstGeom>
          <a:noFill/>
          <a:ln w="9525">
            <a:noFill/>
            <a:miter lim="800000"/>
            <a:headEnd/>
            <a:tailEnd/>
          </a:ln>
          <a:effectLst/>
        </p:spPr>
      </p:pic>
      <p:cxnSp>
        <p:nvCxnSpPr>
          <p:cNvPr id="10" name="Connecteur droit avec flèche 9"/>
          <p:cNvCxnSpPr/>
          <p:nvPr/>
        </p:nvCxnSpPr>
        <p:spPr>
          <a:xfrm rot="10800000" flipV="1">
            <a:off x="928662" y="1000108"/>
            <a:ext cx="1643074" cy="15716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9699" name="Picture 3"/>
          <p:cNvPicPr>
            <a:picLocks noGrp="1" noChangeAspect="1" noChangeArrowheads="1"/>
          </p:cNvPicPr>
          <p:nvPr>
            <p:ph sz="half" idx="2"/>
          </p:nvPr>
        </p:nvPicPr>
        <p:blipFill>
          <a:blip r:embed="rId3"/>
          <a:srcRect/>
          <a:stretch>
            <a:fillRect/>
          </a:stretch>
        </p:blipFill>
        <p:spPr bwMode="auto">
          <a:xfrm>
            <a:off x="4800600" y="1975019"/>
            <a:ext cx="4038600" cy="347470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p:cNvSpPr>
            <a:spLocks noGrp="1"/>
          </p:cNvSpPr>
          <p:nvPr>
            <p:ph type="body" idx="1"/>
          </p:nvPr>
        </p:nvSpPr>
        <p:spPr/>
        <p:txBody>
          <a:bodyPr/>
          <a:lstStyle/>
          <a:p>
            <a:r>
              <a:rPr lang="fr-FR" dirty="0" smtClean="0"/>
              <a:t>Entrée de marchandises au stock bloqué EM</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3" name="Espace réservé de la date 2"/>
          <p:cNvSpPr>
            <a:spLocks noGrp="1"/>
          </p:cNvSpPr>
          <p:nvPr>
            <p:ph type="dt" sz="half" idx="10"/>
          </p:nvPr>
        </p:nvSpPr>
        <p:spPr/>
        <p:txBody>
          <a:bodyPr/>
          <a:lstStyle/>
          <a:p>
            <a:pPr>
              <a:defRPr/>
            </a:pPr>
            <a:fld id="{162A648A-4F43-440D-A173-3A28C87064E3}" type="datetime1">
              <a:rPr lang="fr-FR" smtClean="0"/>
              <a:t>15/11/2012</a:t>
            </a:fld>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25</a:t>
            </a:fld>
            <a:endParaRPr lang="en-GB"/>
          </a:p>
        </p:txBody>
      </p:sp>
      <p:sp>
        <p:nvSpPr>
          <p:cNvPr id="8" name="Titre 7"/>
          <p:cNvSpPr>
            <a:spLocks noGrp="1"/>
          </p:cNvSpPr>
          <p:nvPr>
            <p:ph type="title"/>
          </p:nvPr>
        </p:nvSpPr>
        <p:spPr/>
        <p:txBody>
          <a:bodyPr/>
          <a:lstStyle/>
          <a:p>
            <a:r>
              <a:rPr lang="fr-FR" b="1" dirty="0" smtClean="0"/>
              <a:t>Mise à jour du stock</a:t>
            </a:r>
            <a:endParaRPr lang="fr-F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p:cNvSpPr>
            <a:spLocks noGrp="1"/>
          </p:cNvSpPr>
          <p:nvPr>
            <p:ph type="body" idx="1"/>
          </p:nvPr>
        </p:nvSpPr>
        <p:spPr/>
        <p:txBody>
          <a:bodyPr/>
          <a:lstStyle/>
          <a:p>
            <a:r>
              <a:rPr lang="fr-FR" dirty="0" smtClean="0"/>
              <a:t>MMBE</a:t>
            </a:r>
            <a:endParaRPr lang="fr-FR" dirty="0"/>
          </a:p>
        </p:txBody>
      </p:sp>
      <p:sp>
        <p:nvSpPr>
          <p:cNvPr id="10" name="Espace réservé du texte 9"/>
          <p:cNvSpPr>
            <a:spLocks noGrp="1"/>
          </p:cNvSpPr>
          <p:nvPr>
            <p:ph type="body" sz="half" idx="3"/>
          </p:nvPr>
        </p:nvSpPr>
        <p:spPr/>
        <p:txBody>
          <a:bodyPr/>
          <a:lstStyle/>
          <a:p>
            <a:r>
              <a:rPr lang="fr-FR" dirty="0" smtClean="0"/>
              <a:t>MIGO</a:t>
            </a:r>
            <a:endParaRPr lang="fr-FR" dirty="0"/>
          </a:p>
        </p:txBody>
      </p:sp>
      <p:sp>
        <p:nvSpPr>
          <p:cNvPr id="3" name="Espace réservé de la date 2"/>
          <p:cNvSpPr>
            <a:spLocks noGrp="1"/>
          </p:cNvSpPr>
          <p:nvPr>
            <p:ph type="dt" sz="half" idx="10"/>
          </p:nvPr>
        </p:nvSpPr>
        <p:spPr/>
        <p:txBody>
          <a:bodyPr/>
          <a:lstStyle/>
          <a:p>
            <a:pPr>
              <a:defRPr/>
            </a:pPr>
            <a:fld id="{51166212-52D3-488F-90F8-17BB26045604}"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0722" name="Picture 2"/>
          <p:cNvPicPr>
            <a:picLocks noGrp="1" noChangeAspect="1" noChangeArrowheads="1"/>
          </p:cNvPicPr>
          <p:nvPr>
            <p:ph sz="quarter" idx="2"/>
          </p:nvPr>
        </p:nvPicPr>
        <p:blipFill>
          <a:blip r:embed="rId2"/>
          <a:stretch>
            <a:fillRect/>
          </a:stretch>
        </p:blipFill>
        <p:spPr bwMode="auto">
          <a:xfrm>
            <a:off x="369587" y="2471738"/>
            <a:ext cx="3905850" cy="3817937"/>
          </a:xfrm>
          <a:prstGeom prst="rect">
            <a:avLst/>
          </a:prstGeom>
          <a:noFill/>
          <a:ln w="9525">
            <a:noFill/>
            <a:miter lim="800000"/>
            <a:headEnd/>
            <a:tailEnd/>
          </a:ln>
          <a:effectLst/>
        </p:spPr>
      </p:pic>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26</a:t>
            </a:fld>
            <a:endParaRPr lang="en-GB"/>
          </a:p>
        </p:txBody>
      </p:sp>
      <p:sp>
        <p:nvSpPr>
          <p:cNvPr id="2" name="Titre 1"/>
          <p:cNvSpPr>
            <a:spLocks noGrp="1"/>
          </p:cNvSpPr>
          <p:nvPr>
            <p:ph type="title"/>
          </p:nvPr>
        </p:nvSpPr>
        <p:spPr/>
        <p:txBody>
          <a:bodyPr>
            <a:normAutofit fontScale="90000"/>
          </a:bodyPr>
          <a:lstStyle/>
          <a:p>
            <a:r>
              <a:rPr lang="fr-FR" dirty="0" smtClean="0"/>
              <a:t>Lorsque l'entrée de marchandises est enregistrée dans le stock bloqué EM (voir le guide </a:t>
            </a:r>
            <a:r>
              <a:rPr lang="fr-FR" dirty="0" smtClean="0">
                <a:hlinkClick r:id="rId3" action="ppaction://hlinkfile"/>
              </a:rPr>
              <a:t>Entrées de marchandises au stock bloqué </a:t>
            </a:r>
            <a:r>
              <a:rPr lang="fr-FR" dirty="0" err="1" smtClean="0">
                <a:hlinkClick r:id="rId3" action="ppaction://hlinkfile"/>
              </a:rPr>
              <a:t>Em</a:t>
            </a:r>
            <a:r>
              <a:rPr lang="fr-FR" dirty="0" smtClean="0"/>
              <a:t>), le stock reste inchangé. </a:t>
            </a:r>
            <a:endParaRPr lang="fr-FR" dirty="0"/>
          </a:p>
        </p:txBody>
      </p:sp>
      <p:pic>
        <p:nvPicPr>
          <p:cNvPr id="30723" name="Picture 3"/>
          <p:cNvPicPr>
            <a:picLocks noGrp="1" noChangeAspect="1" noChangeArrowheads="1"/>
          </p:cNvPicPr>
          <p:nvPr>
            <p:ph sz="quarter" idx="4"/>
          </p:nvPr>
        </p:nvPicPr>
        <p:blipFill>
          <a:blip r:embed="rId4"/>
          <a:srcRect/>
          <a:stretch>
            <a:fillRect/>
          </a:stretch>
        </p:blipFill>
        <p:spPr bwMode="auto">
          <a:xfrm>
            <a:off x="4800600" y="2591344"/>
            <a:ext cx="4038600" cy="3581899"/>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9"/>
          <p:cNvSpPr>
            <a:spLocks noGrp="1"/>
          </p:cNvSpPr>
          <p:nvPr>
            <p:ph type="body" idx="1"/>
          </p:nvPr>
        </p:nvSpPr>
        <p:spPr/>
        <p:txBody>
          <a:bodyPr/>
          <a:lstStyle/>
          <a:p>
            <a:r>
              <a:rPr lang="fr-FR" dirty="0" smtClean="0"/>
              <a:t>MMBE Après EM	</a:t>
            </a:r>
            <a:endParaRPr lang="fr-FR" dirty="0"/>
          </a:p>
        </p:txBody>
      </p:sp>
      <p:sp>
        <p:nvSpPr>
          <p:cNvPr id="11" name="Espace réservé du texte 10"/>
          <p:cNvSpPr>
            <a:spLocks noGrp="1"/>
          </p:cNvSpPr>
          <p:nvPr>
            <p:ph type="body" sz="half" idx="3"/>
          </p:nvPr>
        </p:nvSpPr>
        <p:spPr/>
        <p:txBody>
          <a:bodyPr/>
          <a:lstStyle/>
          <a:p>
            <a:r>
              <a:rPr lang="fr-FR" dirty="0" smtClean="0"/>
              <a:t>ME23N après EM</a:t>
            </a:r>
            <a:endParaRPr lang="fr-FR" dirty="0"/>
          </a:p>
        </p:txBody>
      </p:sp>
      <p:sp>
        <p:nvSpPr>
          <p:cNvPr id="3" name="Espace réservé de la date 2"/>
          <p:cNvSpPr>
            <a:spLocks noGrp="1"/>
          </p:cNvSpPr>
          <p:nvPr>
            <p:ph type="dt" sz="half" idx="10"/>
          </p:nvPr>
        </p:nvSpPr>
        <p:spPr/>
        <p:txBody>
          <a:bodyPr/>
          <a:lstStyle/>
          <a:p>
            <a:pPr>
              <a:defRPr/>
            </a:pPr>
            <a:fld id="{0CFEE1C4-CBA4-41B7-A30F-C87867F65CEA}"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1746" name="Picture 2"/>
          <p:cNvPicPr>
            <a:picLocks noGrp="1" noChangeAspect="1" noChangeArrowheads="1"/>
          </p:cNvPicPr>
          <p:nvPr>
            <p:ph sz="quarter" idx="2"/>
          </p:nvPr>
        </p:nvPicPr>
        <p:blipFill>
          <a:blip r:embed="rId2"/>
          <a:stretch>
            <a:fillRect/>
          </a:stretch>
        </p:blipFill>
        <p:spPr bwMode="auto">
          <a:xfrm>
            <a:off x="498505" y="2471738"/>
            <a:ext cx="3648015" cy="3817937"/>
          </a:xfrm>
          <a:prstGeom prst="rect">
            <a:avLst/>
          </a:prstGeom>
          <a:noFill/>
          <a:ln w="9525">
            <a:noFill/>
            <a:miter lim="800000"/>
            <a:headEnd/>
            <a:tailEnd/>
          </a:ln>
          <a:effectLst/>
        </p:spPr>
      </p:pic>
      <p:pic>
        <p:nvPicPr>
          <p:cNvPr id="31747" name="Picture 3"/>
          <p:cNvPicPr>
            <a:picLocks noGrp="1" noChangeAspect="1" noChangeArrowheads="1"/>
          </p:cNvPicPr>
          <p:nvPr>
            <p:ph sz="quarter" idx="4"/>
          </p:nvPr>
        </p:nvPicPr>
        <p:blipFill>
          <a:blip r:embed="rId3"/>
          <a:stretch>
            <a:fillRect/>
          </a:stretch>
        </p:blipFill>
        <p:spPr bwMode="auto">
          <a:xfrm>
            <a:off x="4800600" y="2827545"/>
            <a:ext cx="4038600" cy="3109497"/>
          </a:xfrm>
          <a:prstGeom prst="rect">
            <a:avLst/>
          </a:prstGeom>
          <a:noFill/>
          <a:ln w="9525">
            <a:noFill/>
            <a:miter lim="800000"/>
            <a:headEnd/>
            <a:tailEnd/>
          </a:ln>
          <a:effectLst/>
        </p:spPr>
      </p:pic>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27</a:t>
            </a:fld>
            <a:endParaRPr lang="en-GB"/>
          </a:p>
        </p:txBody>
      </p:sp>
      <p:sp>
        <p:nvSpPr>
          <p:cNvPr id="2" name="Titre 1"/>
          <p:cNvSpPr>
            <a:spLocks noGrp="1"/>
          </p:cNvSpPr>
          <p:nvPr>
            <p:ph type="title"/>
          </p:nvPr>
        </p:nvSpPr>
        <p:spPr/>
        <p:txBody>
          <a:bodyPr/>
          <a:lstStyle/>
          <a:p>
            <a:r>
              <a:rPr lang="fr-FR" dirty="0" smtClean="0"/>
              <a:t>Les marchandises sont enregistrées uniquement au stock bloqué EM de l'historique de la commande d'achat.</a:t>
            </a:r>
            <a:endParaRPr lang="fr-F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p:cNvSpPr>
            <a:spLocks noGrp="1"/>
          </p:cNvSpPr>
          <p:nvPr>
            <p:ph type="body" idx="1"/>
          </p:nvPr>
        </p:nvSpPr>
        <p:spPr/>
        <p:txBody>
          <a:bodyPr/>
          <a:lstStyle/>
          <a:p>
            <a:r>
              <a:rPr lang="fr-FR" dirty="0" smtClean="0"/>
              <a:t>Entrée de marchandises dans un nouveau magasin</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3" name="Espace réservé de la date 2"/>
          <p:cNvSpPr>
            <a:spLocks noGrp="1"/>
          </p:cNvSpPr>
          <p:nvPr>
            <p:ph type="dt" sz="half" idx="10"/>
          </p:nvPr>
        </p:nvSpPr>
        <p:spPr/>
        <p:txBody>
          <a:bodyPr/>
          <a:lstStyle/>
          <a:p>
            <a:pPr>
              <a:defRPr/>
            </a:pPr>
            <a:fld id="{0A56F633-34CD-4594-BA84-EB3A90B89D2E}" type="datetime1">
              <a:rPr lang="fr-FR" smtClean="0"/>
              <a:t>15/11/2012</a:t>
            </a:fld>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28</a:t>
            </a:fld>
            <a:endParaRPr lang="en-GB"/>
          </a:p>
        </p:txBody>
      </p:sp>
      <p:sp>
        <p:nvSpPr>
          <p:cNvPr id="8" name="Titre 7"/>
          <p:cNvSpPr>
            <a:spLocks noGrp="1"/>
          </p:cNvSpPr>
          <p:nvPr>
            <p:ph type="title"/>
          </p:nvPr>
        </p:nvSpPr>
        <p:spPr/>
        <p:txBody>
          <a:bodyPr/>
          <a:lstStyle/>
          <a:p>
            <a:r>
              <a:rPr lang="fr-FR" b="1" dirty="0" smtClean="0"/>
              <a:t>Mise à jour du stock</a:t>
            </a:r>
            <a:endParaRPr lang="fr-F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Si vous enregistrez les marchandises dans un magasin qui n'existe pas encore pour l'article considéré, les données de magasin sont automatiquement créées dans la fiche article lors de l'enregistrement de l'entrée de marchandises.</a:t>
            </a:r>
            <a:endParaRPr lang="fr-FR" dirty="0"/>
          </a:p>
        </p:txBody>
      </p:sp>
      <p:sp>
        <p:nvSpPr>
          <p:cNvPr id="3" name="Espace réservé de la date 2"/>
          <p:cNvSpPr>
            <a:spLocks noGrp="1"/>
          </p:cNvSpPr>
          <p:nvPr>
            <p:ph type="dt" sz="half" idx="10"/>
          </p:nvPr>
        </p:nvSpPr>
        <p:spPr/>
        <p:txBody>
          <a:bodyPr/>
          <a:lstStyle/>
          <a:p>
            <a:pPr>
              <a:defRPr/>
            </a:pPr>
            <a:fld id="{510965E3-2D15-44F4-B716-EF5CFA59AC0C}"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29</a:t>
            </a:fld>
            <a:endParaRPr lang="en-GB"/>
          </a:p>
        </p:txBody>
      </p:sp>
      <p:pic>
        <p:nvPicPr>
          <p:cNvPr id="11266" name="Picture 2"/>
          <p:cNvPicPr>
            <a:picLocks noGrp="1" noChangeAspect="1" noChangeArrowheads="1"/>
          </p:cNvPicPr>
          <p:nvPr>
            <p:ph sz="half" idx="1"/>
          </p:nvPr>
        </p:nvPicPr>
        <p:blipFill>
          <a:blip r:embed="rId2"/>
          <a:srcRect/>
          <a:stretch>
            <a:fillRect/>
          </a:stretch>
        </p:blipFill>
        <p:spPr bwMode="auto">
          <a:xfrm>
            <a:off x="301625" y="1823522"/>
            <a:ext cx="4038600" cy="3777694"/>
          </a:xfrm>
          <a:prstGeom prst="rect">
            <a:avLst/>
          </a:prstGeom>
          <a:noFill/>
          <a:ln w="9525">
            <a:noFill/>
            <a:miter lim="800000"/>
            <a:headEnd/>
            <a:tailEnd/>
          </a:ln>
          <a:effectLst/>
        </p:spPr>
      </p:pic>
      <p:pic>
        <p:nvPicPr>
          <p:cNvPr id="11267" name="Picture 3"/>
          <p:cNvPicPr>
            <a:picLocks noGrp="1" noChangeAspect="1" noChangeArrowheads="1"/>
          </p:cNvPicPr>
          <p:nvPr>
            <p:ph sz="half" idx="2"/>
          </p:nvPr>
        </p:nvPicPr>
        <p:blipFill>
          <a:blip r:embed="rId3"/>
          <a:srcRect/>
          <a:stretch>
            <a:fillRect/>
          </a:stretch>
        </p:blipFill>
        <p:spPr bwMode="auto">
          <a:xfrm>
            <a:off x="4800600" y="2102952"/>
            <a:ext cx="4038600" cy="3218834"/>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smtClean="0"/>
              <a:t>Une entrée de marchandises a diverses conséquences dans le système SAP.</a:t>
            </a:r>
            <a:endParaRPr lang="fr-FR" dirty="0"/>
          </a:p>
        </p:txBody>
      </p:sp>
      <p:sp>
        <p:nvSpPr>
          <p:cNvPr id="2" name="Espace réservé de la date 1"/>
          <p:cNvSpPr>
            <a:spLocks noGrp="1"/>
          </p:cNvSpPr>
          <p:nvPr>
            <p:ph type="dt" sz="half" idx="10"/>
          </p:nvPr>
        </p:nvSpPr>
        <p:spPr/>
        <p:txBody>
          <a:bodyPr/>
          <a:lstStyle/>
          <a:p>
            <a:pPr>
              <a:defRPr/>
            </a:pPr>
            <a:fld id="{218A6CA3-251F-4BF9-943D-D12376AFB501}" type="datetime1">
              <a:rPr lang="fr-FR" smtClean="0"/>
              <a:t>15/11/2012</a:t>
            </a:fld>
            <a:endParaRPr lang="en-GB"/>
          </a:p>
        </p:txBody>
      </p:sp>
      <p:sp>
        <p:nvSpPr>
          <p:cNvPr id="3" name="Espace réservé du pied de page 2"/>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p:txBody>
          <a:bodyPr/>
          <a:lstStyle/>
          <a:p>
            <a:pPr>
              <a:defRPr/>
            </a:pPr>
            <a:fld id="{7647A7FA-854E-4A49-899C-BCAB66229742}" type="slidenum">
              <a:rPr lang="en-GB" smtClean="0"/>
              <a:pPr>
                <a:defRPr/>
              </a:pPr>
              <a:t>3</a:t>
            </a:fld>
            <a:endParaRPr lang="en-GB"/>
          </a:p>
        </p:txBody>
      </p:sp>
      <p:pic>
        <p:nvPicPr>
          <p:cNvPr id="5123" name="Picture 3"/>
          <p:cNvPicPr>
            <a:picLocks noGrp="1" noChangeAspect="1" noChangeArrowheads="1"/>
          </p:cNvPicPr>
          <p:nvPr>
            <p:ph sz="quarter" idx="1"/>
          </p:nvPr>
        </p:nvPicPr>
        <p:blipFill>
          <a:blip r:embed="rId2"/>
          <a:srcRect/>
          <a:stretch>
            <a:fillRect/>
          </a:stretch>
        </p:blipFill>
        <p:spPr bwMode="auto">
          <a:xfrm>
            <a:off x="873140" y="1527175"/>
            <a:ext cx="7361208" cy="4572000"/>
          </a:xfrm>
          <a:prstGeom prst="rect">
            <a:avLst/>
          </a:prstGeom>
          <a:noFill/>
          <a:ln w="9525">
            <a:noFill/>
            <a:miter lim="800000"/>
            <a:headEnd/>
            <a:tailEnd/>
          </a:ln>
          <a:effectLst/>
        </p:spPr>
      </p:pic>
      <p:sp>
        <p:nvSpPr>
          <p:cNvPr id="10" name="Flèche droite 9"/>
          <p:cNvSpPr/>
          <p:nvPr/>
        </p:nvSpPr>
        <p:spPr>
          <a:xfrm>
            <a:off x="3286116" y="3071810"/>
            <a:ext cx="357190" cy="7858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Résultat</a:t>
            </a:r>
            <a:br>
              <a:rPr lang="fr-FR" dirty="0" smtClean="0"/>
            </a:br>
            <a:endParaRPr lang="fr-FR" dirty="0"/>
          </a:p>
        </p:txBody>
      </p:sp>
      <p:sp>
        <p:nvSpPr>
          <p:cNvPr id="3" name="Espace réservé de la date 2"/>
          <p:cNvSpPr>
            <a:spLocks noGrp="1"/>
          </p:cNvSpPr>
          <p:nvPr>
            <p:ph type="dt" sz="half" idx="10"/>
          </p:nvPr>
        </p:nvSpPr>
        <p:spPr/>
        <p:txBody>
          <a:bodyPr/>
          <a:lstStyle/>
          <a:p>
            <a:pPr>
              <a:defRPr/>
            </a:pPr>
            <a:fld id="{D92DC841-45CC-449C-B615-DC7FC7FCF9F4}"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30</a:t>
            </a:fld>
            <a:endParaRPr lang="en-GB"/>
          </a:p>
        </p:txBody>
      </p:sp>
      <p:pic>
        <p:nvPicPr>
          <p:cNvPr id="12290" name="Picture 2"/>
          <p:cNvPicPr>
            <a:picLocks noGrp="1" noChangeAspect="1" noChangeArrowheads="1"/>
          </p:cNvPicPr>
          <p:nvPr>
            <p:ph sz="half" idx="1"/>
          </p:nvPr>
        </p:nvPicPr>
        <p:blipFill>
          <a:blip r:embed="rId2"/>
          <a:srcRect/>
          <a:stretch>
            <a:fillRect/>
          </a:stretch>
        </p:blipFill>
        <p:spPr bwMode="auto">
          <a:xfrm>
            <a:off x="301625" y="1395615"/>
            <a:ext cx="4038600" cy="4633508"/>
          </a:xfrm>
          <a:prstGeom prst="rect">
            <a:avLst/>
          </a:prstGeom>
          <a:noFill/>
          <a:ln w="9525">
            <a:noFill/>
            <a:miter lim="800000"/>
            <a:headEnd/>
            <a:tailEnd/>
          </a:ln>
          <a:effectLst/>
        </p:spPr>
      </p:pic>
      <p:pic>
        <p:nvPicPr>
          <p:cNvPr id="12291" name="Picture 3"/>
          <p:cNvPicPr>
            <a:picLocks noGrp="1" noChangeAspect="1" noChangeArrowheads="1"/>
          </p:cNvPicPr>
          <p:nvPr>
            <p:ph sz="half" idx="2"/>
          </p:nvPr>
        </p:nvPicPr>
        <p:blipFill>
          <a:blip r:embed="rId3"/>
          <a:srcRect/>
          <a:stretch>
            <a:fillRect/>
          </a:stretch>
        </p:blipFill>
        <p:spPr bwMode="auto">
          <a:xfrm>
            <a:off x="4800600" y="1811696"/>
            <a:ext cx="4038600" cy="3801345"/>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Notez toutefois que cette opération n'a lieu que si le </a:t>
            </a:r>
            <a:r>
              <a:rPr lang="fr-FR" dirty="0" err="1" smtClean="0"/>
              <a:t>Customizing</a:t>
            </a:r>
            <a:r>
              <a:rPr lang="fr-FR" dirty="0" smtClean="0"/>
              <a:t> autorise la création automatique des données de stockage pour la division et le code mouvement correspondants. SPRO IMG : Créer automatiquement magasin</a:t>
            </a:r>
            <a:endParaRPr lang="fr-FR" dirty="0"/>
          </a:p>
        </p:txBody>
      </p:sp>
      <p:sp>
        <p:nvSpPr>
          <p:cNvPr id="3" name="Espace réservé de la date 2"/>
          <p:cNvSpPr>
            <a:spLocks noGrp="1"/>
          </p:cNvSpPr>
          <p:nvPr>
            <p:ph type="dt" sz="half" idx="10"/>
          </p:nvPr>
        </p:nvSpPr>
        <p:spPr/>
        <p:txBody>
          <a:bodyPr/>
          <a:lstStyle/>
          <a:p>
            <a:pPr>
              <a:defRPr/>
            </a:pPr>
            <a:fld id="{BA51F2AD-339D-4FFE-A777-862789021221}"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31</a:t>
            </a:fld>
            <a:endParaRPr lang="en-GB"/>
          </a:p>
        </p:txBody>
      </p:sp>
      <p:pic>
        <p:nvPicPr>
          <p:cNvPr id="10243" name="Picture 3"/>
          <p:cNvPicPr>
            <a:picLocks noGrp="1" noChangeAspect="1" noChangeArrowheads="1"/>
          </p:cNvPicPr>
          <p:nvPr>
            <p:ph sz="half" idx="2"/>
          </p:nvPr>
        </p:nvPicPr>
        <p:blipFill>
          <a:blip r:embed="rId2"/>
          <a:srcRect/>
          <a:stretch>
            <a:fillRect/>
          </a:stretch>
        </p:blipFill>
        <p:spPr bwMode="auto">
          <a:xfrm>
            <a:off x="4800600" y="1686959"/>
            <a:ext cx="4038600" cy="4050820"/>
          </a:xfrm>
          <a:prstGeom prst="rect">
            <a:avLst/>
          </a:prstGeom>
          <a:noFill/>
          <a:ln w="9525">
            <a:noFill/>
            <a:miter lim="800000"/>
            <a:headEnd/>
            <a:tailEnd/>
          </a:ln>
          <a:effectLst/>
        </p:spPr>
      </p:pic>
      <p:pic>
        <p:nvPicPr>
          <p:cNvPr id="10244" name="Picture 4"/>
          <p:cNvPicPr>
            <a:picLocks noGrp="1" noChangeAspect="1" noChangeArrowheads="1"/>
          </p:cNvPicPr>
          <p:nvPr>
            <p:ph sz="half" idx="1"/>
          </p:nvPr>
        </p:nvPicPr>
        <p:blipFill>
          <a:blip r:embed="rId3"/>
          <a:srcRect/>
          <a:stretch>
            <a:fillRect/>
          </a:stretch>
        </p:blipFill>
        <p:spPr bwMode="auto">
          <a:xfrm>
            <a:off x="301625" y="1945481"/>
            <a:ext cx="4038600" cy="353377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dirty="0" smtClean="0"/>
              <a:t>SPRO IMG : Créer automatiquement magasin</a:t>
            </a:r>
            <a:br>
              <a:rPr lang="fr-FR" dirty="0" smtClean="0"/>
            </a:br>
            <a:endParaRPr lang="fr-FR" dirty="0"/>
          </a:p>
        </p:txBody>
      </p:sp>
      <p:sp>
        <p:nvSpPr>
          <p:cNvPr id="3" name="Espace réservé de la date 2"/>
          <p:cNvSpPr>
            <a:spLocks noGrp="1"/>
          </p:cNvSpPr>
          <p:nvPr>
            <p:ph type="dt" sz="half" idx="10"/>
          </p:nvPr>
        </p:nvSpPr>
        <p:spPr/>
        <p:txBody>
          <a:bodyPr/>
          <a:lstStyle/>
          <a:p>
            <a:pPr>
              <a:defRPr/>
            </a:pPr>
            <a:fld id="{8B688D82-1217-4E3F-AE83-EFD551293BAF}"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32</a:t>
            </a:fld>
            <a:endParaRPr lang="en-GB"/>
          </a:p>
        </p:txBody>
      </p:sp>
      <p:pic>
        <p:nvPicPr>
          <p:cNvPr id="9218" name="Picture 2"/>
          <p:cNvPicPr>
            <a:picLocks noGrp="1" noChangeAspect="1" noChangeArrowheads="1"/>
          </p:cNvPicPr>
          <p:nvPr>
            <p:ph sz="half" idx="1"/>
          </p:nvPr>
        </p:nvPicPr>
        <p:blipFill>
          <a:blip r:embed="rId2"/>
          <a:stretch>
            <a:fillRect/>
          </a:stretch>
        </p:blipFill>
        <p:spPr bwMode="auto">
          <a:xfrm>
            <a:off x="301625" y="1860133"/>
            <a:ext cx="4038600" cy="3704471"/>
          </a:xfrm>
          <a:prstGeom prst="rect">
            <a:avLst/>
          </a:prstGeom>
          <a:noFill/>
          <a:ln w="9525">
            <a:noFill/>
            <a:miter lim="800000"/>
            <a:headEnd/>
            <a:tailEnd/>
          </a:ln>
          <a:effectLst/>
        </p:spPr>
      </p:pic>
      <p:pic>
        <p:nvPicPr>
          <p:cNvPr id="9219" name="Picture 3"/>
          <p:cNvPicPr>
            <a:picLocks noGrp="1" noChangeAspect="1" noChangeArrowheads="1"/>
          </p:cNvPicPr>
          <p:nvPr>
            <p:ph sz="half" idx="2"/>
          </p:nvPr>
        </p:nvPicPr>
        <p:blipFill>
          <a:blip r:embed="rId3"/>
          <a:srcRect/>
          <a:stretch>
            <a:fillRect/>
          </a:stretch>
        </p:blipFill>
        <p:spPr bwMode="auto">
          <a:xfrm>
            <a:off x="4800600" y="2195494"/>
            <a:ext cx="4038600" cy="303375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elle n'est pas autorisée, il vous revient de créer au préalable le magasin dans la fiche article. MM01 - Immédiatement ou MMSC - Saisir magasins </a:t>
            </a:r>
            <a:endParaRPr lang="fr-FR" dirty="0"/>
          </a:p>
        </p:txBody>
      </p:sp>
      <p:sp>
        <p:nvSpPr>
          <p:cNvPr id="3" name="Espace réservé de la date 2"/>
          <p:cNvSpPr>
            <a:spLocks noGrp="1"/>
          </p:cNvSpPr>
          <p:nvPr>
            <p:ph type="dt" sz="half" idx="10"/>
          </p:nvPr>
        </p:nvSpPr>
        <p:spPr/>
        <p:txBody>
          <a:bodyPr/>
          <a:lstStyle/>
          <a:p>
            <a:pPr>
              <a:defRPr/>
            </a:pPr>
            <a:fld id="{BAA71D07-C3AF-4BA9-AC11-D6D0A3027D24}"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33</a:t>
            </a:fld>
            <a:endParaRPr lang="en-GB"/>
          </a:p>
        </p:txBody>
      </p:sp>
      <p:pic>
        <p:nvPicPr>
          <p:cNvPr id="13314" name="Picture 2"/>
          <p:cNvPicPr>
            <a:picLocks noGrp="1" noChangeAspect="1" noChangeArrowheads="1"/>
          </p:cNvPicPr>
          <p:nvPr>
            <p:ph sz="half" idx="1"/>
          </p:nvPr>
        </p:nvPicPr>
        <p:blipFill>
          <a:blip r:embed="rId2"/>
          <a:srcRect/>
          <a:stretch>
            <a:fillRect/>
          </a:stretch>
        </p:blipFill>
        <p:spPr bwMode="auto">
          <a:xfrm>
            <a:off x="301625" y="1687734"/>
            <a:ext cx="4038600" cy="4049270"/>
          </a:xfrm>
          <a:prstGeom prst="rect">
            <a:avLst/>
          </a:prstGeom>
          <a:noFill/>
          <a:ln w="9525">
            <a:noFill/>
            <a:miter lim="800000"/>
            <a:headEnd/>
            <a:tailEnd/>
          </a:ln>
          <a:effectLst/>
        </p:spPr>
      </p:pic>
      <p:pic>
        <p:nvPicPr>
          <p:cNvPr id="13315" name="Picture 3"/>
          <p:cNvPicPr>
            <a:picLocks noGrp="1" noChangeAspect="1" noChangeArrowheads="1"/>
          </p:cNvPicPr>
          <p:nvPr>
            <p:ph sz="half" idx="2"/>
          </p:nvPr>
        </p:nvPicPr>
        <p:blipFill>
          <a:blip r:embed="rId3"/>
          <a:srcRect/>
          <a:stretch>
            <a:fillRect/>
          </a:stretch>
        </p:blipFill>
        <p:spPr bwMode="auto">
          <a:xfrm>
            <a:off x="4800600" y="1889587"/>
            <a:ext cx="4038600" cy="3645563"/>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smtClean="0"/>
              <a:t>Mise à jour des comptes généraux</a:t>
            </a:r>
            <a:endParaRPr lang="fr-FR" dirty="0"/>
          </a:p>
        </p:txBody>
      </p:sp>
      <p:sp>
        <p:nvSpPr>
          <p:cNvPr id="3" name="Espace réservé de la date 2"/>
          <p:cNvSpPr>
            <a:spLocks noGrp="1"/>
          </p:cNvSpPr>
          <p:nvPr>
            <p:ph type="dt" sz="half" idx="10"/>
          </p:nvPr>
        </p:nvSpPr>
        <p:spPr/>
        <p:txBody>
          <a:bodyPr/>
          <a:lstStyle/>
          <a:p>
            <a:pPr>
              <a:defRPr/>
            </a:pPr>
            <a:fld id="{ECC8879C-01AA-4349-93D2-BE43DC6684B4}"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34</a:t>
            </a:fld>
            <a:endParaRPr lang="en-GB"/>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normAutofit fontScale="90000"/>
          </a:bodyPr>
          <a:lstStyle/>
          <a:p>
            <a:r>
              <a:rPr lang="fr-FR" dirty="0" smtClean="0"/>
              <a:t>Lors de l'enregistrement de l'entrée de marchandises, la valeur correspondante est automatiquement reportée dans les comptes généraux (voir aussi </a:t>
            </a:r>
            <a:r>
              <a:rPr lang="fr-FR" dirty="0" smtClean="0">
                <a:hlinkClick r:id="rId2" action="ppaction://hlinkfile"/>
              </a:rPr>
              <a:t>le guide Modification du prix de l'article</a:t>
            </a:r>
            <a:r>
              <a:rPr lang="fr-FR" dirty="0" smtClean="0"/>
              <a:t>). </a:t>
            </a:r>
            <a:r>
              <a:rPr lang="fr-FR" dirty="0" err="1" smtClean="0"/>
              <a:t>Tcode</a:t>
            </a:r>
            <a:r>
              <a:rPr lang="fr-FR" dirty="0" smtClean="0"/>
              <a:t> FB03.</a:t>
            </a:r>
            <a:endParaRPr lang="fr-FR" dirty="0"/>
          </a:p>
        </p:txBody>
      </p:sp>
      <p:sp>
        <p:nvSpPr>
          <p:cNvPr id="3" name="Espace réservé de la date 2"/>
          <p:cNvSpPr>
            <a:spLocks noGrp="1"/>
          </p:cNvSpPr>
          <p:nvPr>
            <p:ph type="dt" sz="half" idx="10"/>
          </p:nvPr>
        </p:nvSpPr>
        <p:spPr/>
        <p:txBody>
          <a:bodyPr/>
          <a:lstStyle/>
          <a:p>
            <a:pPr>
              <a:defRPr/>
            </a:pPr>
            <a:fld id="{D8451727-C495-4C2B-AFDB-A9B5D6FFFF9D}"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35</a:t>
            </a:fld>
            <a:endParaRPr lang="en-GB"/>
          </a:p>
        </p:txBody>
      </p:sp>
      <p:pic>
        <p:nvPicPr>
          <p:cNvPr id="14338" name="Picture 2"/>
          <p:cNvPicPr>
            <a:picLocks noGrp="1" noChangeAspect="1" noChangeArrowheads="1"/>
          </p:cNvPicPr>
          <p:nvPr>
            <p:ph sz="quarter" idx="1"/>
          </p:nvPr>
        </p:nvPicPr>
        <p:blipFill>
          <a:blip r:embed="rId3"/>
          <a:srcRect/>
          <a:stretch>
            <a:fillRect/>
          </a:stretch>
        </p:blipFill>
        <p:spPr bwMode="auto">
          <a:xfrm>
            <a:off x="1066460" y="1527175"/>
            <a:ext cx="6974567" cy="4572000"/>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(voir aussi </a:t>
            </a:r>
            <a:r>
              <a:rPr lang="fr-FR" dirty="0" smtClean="0">
                <a:hlinkClick r:id="rId2" action="ppaction://hlinkfile"/>
              </a:rPr>
              <a:t>le guide Modification du prix de l'article</a:t>
            </a:r>
            <a:r>
              <a:rPr lang="fr-FR" dirty="0" smtClean="0"/>
              <a:t>). </a:t>
            </a:r>
            <a:r>
              <a:rPr lang="fr-FR" dirty="0" err="1" smtClean="0"/>
              <a:t>Tcode</a:t>
            </a:r>
            <a:r>
              <a:rPr lang="fr-FR" dirty="0" smtClean="0"/>
              <a:t> MM03.</a:t>
            </a:r>
            <a:br>
              <a:rPr lang="fr-FR" dirty="0" smtClean="0"/>
            </a:br>
            <a:endParaRPr lang="fr-FR" dirty="0"/>
          </a:p>
        </p:txBody>
      </p:sp>
      <p:sp>
        <p:nvSpPr>
          <p:cNvPr id="3" name="Espace réservé de la date 2"/>
          <p:cNvSpPr>
            <a:spLocks noGrp="1"/>
          </p:cNvSpPr>
          <p:nvPr>
            <p:ph type="dt" sz="half" idx="10"/>
          </p:nvPr>
        </p:nvSpPr>
        <p:spPr/>
        <p:txBody>
          <a:bodyPr/>
          <a:lstStyle/>
          <a:p>
            <a:pPr>
              <a:defRPr/>
            </a:pPr>
            <a:fld id="{3C5E1E9F-AC40-437A-B556-34609F98E86C}"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36</a:t>
            </a:fld>
            <a:endParaRPr lang="en-GB"/>
          </a:p>
        </p:txBody>
      </p:sp>
      <p:pic>
        <p:nvPicPr>
          <p:cNvPr id="15362" name="Picture 2"/>
          <p:cNvPicPr>
            <a:picLocks noGrp="1" noChangeAspect="1" noChangeArrowheads="1"/>
          </p:cNvPicPr>
          <p:nvPr>
            <p:ph sz="quarter" idx="1"/>
          </p:nvPr>
        </p:nvPicPr>
        <p:blipFill>
          <a:blip r:embed="rId3"/>
          <a:srcRect/>
          <a:stretch>
            <a:fillRect/>
          </a:stretch>
        </p:blipFill>
        <p:spPr bwMode="auto">
          <a:xfrm>
            <a:off x="2290868" y="1527175"/>
            <a:ext cx="4525751" cy="4572000"/>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D'autres mises à jour peuvent se produire dans les applications associées. </a:t>
            </a:r>
            <a:r>
              <a:rPr lang="fr-FR" dirty="0" err="1" smtClean="0"/>
              <a:t>Tcode</a:t>
            </a:r>
            <a:r>
              <a:rPr lang="fr-FR" dirty="0" smtClean="0"/>
              <a:t> FB03. </a:t>
            </a:r>
            <a:endParaRPr lang="fr-FR" dirty="0"/>
          </a:p>
        </p:txBody>
      </p:sp>
      <p:sp>
        <p:nvSpPr>
          <p:cNvPr id="3" name="Espace réservé de la date 2"/>
          <p:cNvSpPr>
            <a:spLocks noGrp="1"/>
          </p:cNvSpPr>
          <p:nvPr>
            <p:ph type="dt" sz="half" idx="10"/>
          </p:nvPr>
        </p:nvSpPr>
        <p:spPr/>
        <p:txBody>
          <a:bodyPr/>
          <a:lstStyle/>
          <a:p>
            <a:pPr>
              <a:defRPr/>
            </a:pPr>
            <a:fld id="{36958A07-88DB-4661-B0D4-6D5EFC471289}"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37</a:t>
            </a:fld>
            <a:endParaRPr lang="en-GB"/>
          </a:p>
        </p:txBody>
      </p:sp>
      <p:pic>
        <p:nvPicPr>
          <p:cNvPr id="17411" name="Picture 3"/>
          <p:cNvPicPr>
            <a:picLocks noGrp="1" noChangeAspect="1" noChangeArrowheads="1"/>
          </p:cNvPicPr>
          <p:nvPr>
            <p:ph sz="quarter" idx="1"/>
          </p:nvPr>
        </p:nvPicPr>
        <p:blipFill>
          <a:blip r:embed="rId2"/>
          <a:stretch>
            <a:fillRect/>
          </a:stretch>
        </p:blipFill>
        <p:spPr bwMode="auto">
          <a:xfrm>
            <a:off x="1034507" y="1527175"/>
            <a:ext cx="7038474" cy="4572000"/>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Ainsi, dans le cas d'une entrée de marchandises à la consommation, l'objet d'imputation (un centre de coûts, une commande, un avoir, etc.) est débité. </a:t>
            </a:r>
            <a:r>
              <a:rPr lang="fr-FR" dirty="0" err="1" smtClean="0"/>
              <a:t>Tcode</a:t>
            </a:r>
            <a:r>
              <a:rPr lang="fr-FR" dirty="0" smtClean="0"/>
              <a:t> ME23N &amp; FB03.</a:t>
            </a:r>
            <a:endParaRPr lang="fr-FR" dirty="0"/>
          </a:p>
        </p:txBody>
      </p:sp>
      <p:sp>
        <p:nvSpPr>
          <p:cNvPr id="3" name="Espace réservé de la date 2"/>
          <p:cNvSpPr>
            <a:spLocks noGrp="1"/>
          </p:cNvSpPr>
          <p:nvPr>
            <p:ph type="dt" sz="half" idx="10"/>
          </p:nvPr>
        </p:nvSpPr>
        <p:spPr/>
        <p:txBody>
          <a:bodyPr/>
          <a:lstStyle/>
          <a:p>
            <a:pPr>
              <a:defRPr/>
            </a:pPr>
            <a:fld id="{B4E92457-C8AC-4F49-8D3B-117A4DBC8081}"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38</a:t>
            </a:fld>
            <a:endParaRPr lang="en-GB"/>
          </a:p>
        </p:txBody>
      </p:sp>
      <p:pic>
        <p:nvPicPr>
          <p:cNvPr id="16386" name="Picture 2"/>
          <p:cNvPicPr>
            <a:picLocks noGrp="1" noChangeAspect="1" noChangeArrowheads="1"/>
          </p:cNvPicPr>
          <p:nvPr>
            <p:ph sz="half" idx="1"/>
          </p:nvPr>
        </p:nvPicPr>
        <p:blipFill>
          <a:blip r:embed="rId2"/>
          <a:stretch>
            <a:fillRect/>
          </a:stretch>
        </p:blipFill>
        <p:spPr bwMode="auto">
          <a:xfrm>
            <a:off x="301625" y="2549692"/>
            <a:ext cx="4038600" cy="2325353"/>
          </a:xfrm>
          <a:prstGeom prst="rect">
            <a:avLst/>
          </a:prstGeom>
          <a:noFill/>
          <a:ln w="9525">
            <a:noFill/>
            <a:miter lim="800000"/>
            <a:headEnd/>
            <a:tailEnd/>
          </a:ln>
          <a:effectLst/>
        </p:spPr>
      </p:pic>
      <p:sp>
        <p:nvSpPr>
          <p:cNvPr id="8" name="Flèche droite 7"/>
          <p:cNvSpPr/>
          <p:nvPr/>
        </p:nvSpPr>
        <p:spPr>
          <a:xfrm rot="16507038">
            <a:off x="514682" y="4671408"/>
            <a:ext cx="357190" cy="642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387" name="Picture 3"/>
          <p:cNvPicPr>
            <a:picLocks noGrp="1" noChangeAspect="1" noChangeArrowheads="1"/>
          </p:cNvPicPr>
          <p:nvPr>
            <p:ph sz="half" idx="2"/>
          </p:nvPr>
        </p:nvPicPr>
        <p:blipFill>
          <a:blip r:embed="rId3"/>
          <a:srcRect/>
          <a:stretch>
            <a:fillRect/>
          </a:stretch>
        </p:blipFill>
        <p:spPr bwMode="auto">
          <a:xfrm>
            <a:off x="4800600" y="1599373"/>
            <a:ext cx="4038600" cy="4225991"/>
          </a:xfrm>
          <a:prstGeom prst="rect">
            <a:avLst/>
          </a:prstGeom>
          <a:noFill/>
          <a:ln w="9525">
            <a:noFill/>
            <a:miter lim="800000"/>
            <a:headEnd/>
            <a:tailEnd/>
          </a:ln>
          <a:effectLst/>
        </p:spPr>
      </p:pic>
      <p:sp>
        <p:nvSpPr>
          <p:cNvPr id="11" name="Flèche droite 10"/>
          <p:cNvSpPr/>
          <p:nvPr/>
        </p:nvSpPr>
        <p:spPr>
          <a:xfrm rot="4492905">
            <a:off x="7308719" y="3440523"/>
            <a:ext cx="500066" cy="4286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smtClean="0"/>
              <a:t>Mises à jour dans la commande d'achat</a:t>
            </a:r>
            <a:br>
              <a:rPr lang="fr-FR" b="1" dirty="0" smtClean="0"/>
            </a:br>
            <a:endParaRPr lang="fr-FR" dirty="0"/>
          </a:p>
        </p:txBody>
      </p:sp>
      <p:sp>
        <p:nvSpPr>
          <p:cNvPr id="3" name="Espace réservé de la date 2"/>
          <p:cNvSpPr>
            <a:spLocks noGrp="1"/>
          </p:cNvSpPr>
          <p:nvPr>
            <p:ph type="dt" sz="half" idx="10"/>
          </p:nvPr>
        </p:nvSpPr>
        <p:spPr/>
        <p:txBody>
          <a:bodyPr/>
          <a:lstStyle/>
          <a:p>
            <a:pPr>
              <a:defRPr/>
            </a:pPr>
            <a:fld id="{10222BAD-4C80-431B-A57A-F021F9477C4D}"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39</a:t>
            </a:fld>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Création d'un document article</a:t>
            </a:r>
            <a:endParaRPr lang="fr-FR" dirty="0"/>
          </a:p>
        </p:txBody>
      </p:sp>
      <p:sp>
        <p:nvSpPr>
          <p:cNvPr id="4" name="Espace réservé de la date 3"/>
          <p:cNvSpPr>
            <a:spLocks noGrp="1"/>
          </p:cNvSpPr>
          <p:nvPr>
            <p:ph type="dt" sz="half" idx="10"/>
          </p:nvPr>
        </p:nvSpPr>
        <p:spPr/>
        <p:txBody>
          <a:bodyPr/>
          <a:lstStyle/>
          <a:p>
            <a:pPr>
              <a:defRPr/>
            </a:pPr>
            <a:fld id="{289C19BB-BB42-473C-BA91-35E84C53C606}"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L'enregistrement donne lieu à la mise à jour des données achats suivantes :</a:t>
            </a:r>
            <a:endParaRPr lang="fr-FR" dirty="0"/>
          </a:p>
        </p:txBody>
      </p:sp>
      <p:sp>
        <p:nvSpPr>
          <p:cNvPr id="3" name="Espace réservé de la date 2"/>
          <p:cNvSpPr>
            <a:spLocks noGrp="1"/>
          </p:cNvSpPr>
          <p:nvPr>
            <p:ph type="dt" sz="half" idx="10"/>
          </p:nvPr>
        </p:nvSpPr>
        <p:spPr/>
        <p:txBody>
          <a:bodyPr/>
          <a:lstStyle/>
          <a:p>
            <a:pPr>
              <a:defRPr/>
            </a:pPr>
            <a:fld id="{E4F4E211-7518-4C26-8CFC-18FFA66E085A}"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40</a:t>
            </a:fld>
            <a:endParaRPr lang="en-GB"/>
          </a:p>
        </p:txBody>
      </p:sp>
      <p:pic>
        <p:nvPicPr>
          <p:cNvPr id="18434" name="Picture 2"/>
          <p:cNvPicPr>
            <a:picLocks noGrp="1" noChangeAspect="1" noChangeArrowheads="1"/>
          </p:cNvPicPr>
          <p:nvPr>
            <p:ph sz="quarter" idx="1"/>
          </p:nvPr>
        </p:nvPicPr>
        <p:blipFill>
          <a:blip r:embed="rId2"/>
          <a:srcRect/>
          <a:stretch>
            <a:fillRect/>
          </a:stretch>
        </p:blipFill>
        <p:spPr bwMode="auto">
          <a:xfrm>
            <a:off x="565614" y="1527175"/>
            <a:ext cx="7976260" cy="4572000"/>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idx="1"/>
          </p:nvPr>
        </p:nvSpPr>
        <p:spPr/>
        <p:txBody>
          <a:bodyPr/>
          <a:lstStyle/>
          <a:p>
            <a:r>
              <a:rPr lang="fr-FR" dirty="0" smtClean="0"/>
              <a:t>Historique de commande</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3" name="Espace réservé de la date 2"/>
          <p:cNvSpPr>
            <a:spLocks noGrp="1"/>
          </p:cNvSpPr>
          <p:nvPr>
            <p:ph type="dt" sz="half" idx="10"/>
          </p:nvPr>
        </p:nvSpPr>
        <p:spPr/>
        <p:txBody>
          <a:bodyPr/>
          <a:lstStyle/>
          <a:p>
            <a:pPr>
              <a:defRPr/>
            </a:pPr>
            <a:fld id="{69BCE749-5A52-4FB3-BE34-B71299AE1F5F}" type="datetime1">
              <a:rPr lang="fr-FR" smtClean="0"/>
              <a:t>15/11/2012</a:t>
            </a:fld>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41</a:t>
            </a:fld>
            <a:endParaRPr lang="en-GB"/>
          </a:p>
        </p:txBody>
      </p:sp>
      <p:sp>
        <p:nvSpPr>
          <p:cNvPr id="7" name="Titre 6"/>
          <p:cNvSpPr>
            <a:spLocks noGrp="1"/>
          </p:cNvSpPr>
          <p:nvPr>
            <p:ph type="title"/>
          </p:nvPr>
        </p:nvSpPr>
        <p:spPr/>
        <p:txBody>
          <a:bodyPr>
            <a:normAutofit/>
          </a:bodyPr>
          <a:lstStyle/>
          <a:p>
            <a:r>
              <a:rPr lang="fr-FR" b="1" dirty="0" smtClean="0"/>
              <a:t>Mises à jour dans la commande d'achat</a:t>
            </a:r>
            <a:endParaRPr lang="fr-F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smtClean="0"/>
              <a:t>Lors de l'enregistrement de l'entrée de marchandises, le système crée automatiquement un enregistrement d'historique de commande. </a:t>
            </a:r>
            <a:r>
              <a:rPr lang="fr-FR" dirty="0" err="1" smtClean="0"/>
              <a:t>Tcode</a:t>
            </a:r>
            <a:r>
              <a:rPr lang="fr-FR" dirty="0" smtClean="0"/>
              <a:t> ME23N.</a:t>
            </a:r>
            <a:endParaRPr lang="fr-FR" dirty="0"/>
          </a:p>
        </p:txBody>
      </p:sp>
      <p:sp>
        <p:nvSpPr>
          <p:cNvPr id="3" name="Espace réservé de la date 2"/>
          <p:cNvSpPr>
            <a:spLocks noGrp="1"/>
          </p:cNvSpPr>
          <p:nvPr>
            <p:ph type="dt" sz="half" idx="10"/>
          </p:nvPr>
        </p:nvSpPr>
        <p:spPr/>
        <p:txBody>
          <a:bodyPr/>
          <a:lstStyle/>
          <a:p>
            <a:pPr>
              <a:defRPr/>
            </a:pPr>
            <a:fld id="{A9F21FFE-8082-4B1A-8FCE-4D656B0C1AD7}"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42</a:t>
            </a:fld>
            <a:endParaRPr lang="en-GB"/>
          </a:p>
        </p:txBody>
      </p:sp>
      <p:pic>
        <p:nvPicPr>
          <p:cNvPr id="19458" name="Picture 2"/>
          <p:cNvPicPr>
            <a:picLocks noGrp="1" noChangeAspect="1" noChangeArrowheads="1"/>
          </p:cNvPicPr>
          <p:nvPr>
            <p:ph sz="quarter" idx="1"/>
          </p:nvPr>
        </p:nvPicPr>
        <p:blipFill>
          <a:blip r:embed="rId2"/>
          <a:srcRect/>
          <a:stretch>
            <a:fillRect/>
          </a:stretch>
        </p:blipFill>
        <p:spPr bwMode="auto">
          <a:xfrm>
            <a:off x="705592" y="1527175"/>
            <a:ext cx="7696303" cy="4572000"/>
          </a:xfrm>
          <a:prstGeom prst="rect">
            <a:avLst/>
          </a:prstGeom>
          <a:noFill/>
          <a:ln w="9525">
            <a:noFill/>
            <a:miter lim="800000"/>
            <a:headEnd/>
            <a:tailEnd/>
          </a:ln>
          <a:effectLst/>
        </p:spPr>
      </p:pic>
      <p:sp>
        <p:nvSpPr>
          <p:cNvPr id="10" name="Flèche vers le bas 9"/>
          <p:cNvSpPr/>
          <p:nvPr/>
        </p:nvSpPr>
        <p:spPr>
          <a:xfrm>
            <a:off x="4929190" y="4143380"/>
            <a:ext cx="714380"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Cet enregistrement contient des données essentielles pour les Achats : la quantité livrée, le numéro du document article et le poste, le code mouvement et la date comptable de l'entrée de marchandises.</a:t>
            </a:r>
            <a:endParaRPr lang="fr-FR" dirty="0"/>
          </a:p>
        </p:txBody>
      </p:sp>
      <p:sp>
        <p:nvSpPr>
          <p:cNvPr id="3" name="Espace réservé de la date 2"/>
          <p:cNvSpPr>
            <a:spLocks noGrp="1"/>
          </p:cNvSpPr>
          <p:nvPr>
            <p:ph type="dt" sz="half" idx="10"/>
          </p:nvPr>
        </p:nvSpPr>
        <p:spPr/>
        <p:txBody>
          <a:bodyPr/>
          <a:lstStyle/>
          <a:p>
            <a:pPr>
              <a:defRPr/>
            </a:pPr>
            <a:fld id="{FF75611B-F751-4000-A208-0F6AF520BE86}"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43</a:t>
            </a:fld>
            <a:endParaRPr lang="en-GB"/>
          </a:p>
        </p:txBody>
      </p:sp>
      <p:pic>
        <p:nvPicPr>
          <p:cNvPr id="20482" name="Picture 2"/>
          <p:cNvPicPr>
            <a:picLocks noGrp="1" noChangeAspect="1" noChangeArrowheads="1"/>
          </p:cNvPicPr>
          <p:nvPr>
            <p:ph sz="quarter" idx="1"/>
          </p:nvPr>
        </p:nvPicPr>
        <p:blipFill>
          <a:blip r:embed="rId2"/>
          <a:srcRect/>
          <a:stretch>
            <a:fillRect/>
          </a:stretch>
        </p:blipFill>
        <p:spPr bwMode="auto">
          <a:xfrm>
            <a:off x="301625" y="1857365"/>
            <a:ext cx="8504238" cy="3421230"/>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idx="1"/>
          </p:nvPr>
        </p:nvSpPr>
        <p:spPr/>
        <p:txBody>
          <a:bodyPr/>
          <a:lstStyle/>
          <a:p>
            <a:r>
              <a:rPr lang="fr-FR" dirty="0" smtClean="0"/>
              <a:t>Poste de commande</a:t>
            </a:r>
            <a:endParaRPr lang="fr-FR" dirty="0"/>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3" name="Espace réservé de la date 2"/>
          <p:cNvSpPr>
            <a:spLocks noGrp="1"/>
          </p:cNvSpPr>
          <p:nvPr>
            <p:ph type="dt" sz="half" idx="10"/>
          </p:nvPr>
        </p:nvSpPr>
        <p:spPr/>
        <p:txBody>
          <a:bodyPr/>
          <a:lstStyle/>
          <a:p>
            <a:pPr>
              <a:defRPr/>
            </a:pPr>
            <a:fld id="{1AACC4FD-E9DD-4150-8B70-CBE111ADB9B3}" type="datetime1">
              <a:rPr lang="fr-FR" smtClean="0"/>
              <a:t>15/11/2012</a:t>
            </a:fld>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44</a:t>
            </a:fld>
            <a:endParaRPr lang="en-GB"/>
          </a:p>
        </p:txBody>
      </p:sp>
      <p:sp>
        <p:nvSpPr>
          <p:cNvPr id="7" name="Titre 6"/>
          <p:cNvSpPr>
            <a:spLocks noGrp="1"/>
          </p:cNvSpPr>
          <p:nvPr>
            <p:ph type="title"/>
          </p:nvPr>
        </p:nvSpPr>
        <p:spPr/>
        <p:txBody>
          <a:bodyPr/>
          <a:lstStyle/>
          <a:p>
            <a:r>
              <a:rPr lang="fr-FR" b="1" dirty="0" smtClean="0"/>
              <a:t>Mises à jour dans la commande d'achat</a:t>
            </a:r>
            <a:endParaRPr lang="fr-F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Si le code "livraison finale" est activé dans le document article, le poste de commande est considéré comme clôturé</a:t>
            </a:r>
            <a:endParaRPr lang="fr-FR" dirty="0"/>
          </a:p>
        </p:txBody>
      </p:sp>
      <p:sp>
        <p:nvSpPr>
          <p:cNvPr id="3" name="Espace réservé de la date 2"/>
          <p:cNvSpPr>
            <a:spLocks noGrp="1"/>
          </p:cNvSpPr>
          <p:nvPr>
            <p:ph type="dt" sz="half" idx="10"/>
          </p:nvPr>
        </p:nvSpPr>
        <p:spPr/>
        <p:txBody>
          <a:bodyPr/>
          <a:lstStyle/>
          <a:p>
            <a:pPr>
              <a:defRPr/>
            </a:pPr>
            <a:fld id="{2BF815B4-97D7-4D51-A502-E3C145688E15}"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45</a:t>
            </a:fld>
            <a:endParaRPr lang="en-GB"/>
          </a:p>
        </p:txBody>
      </p:sp>
      <p:pic>
        <p:nvPicPr>
          <p:cNvPr id="21506" name="Picture 2"/>
          <p:cNvPicPr>
            <a:picLocks noGrp="1" noChangeAspect="1" noChangeArrowheads="1"/>
          </p:cNvPicPr>
          <p:nvPr>
            <p:ph sz="quarter" idx="1"/>
          </p:nvPr>
        </p:nvPicPr>
        <p:blipFill>
          <a:blip r:embed="rId2"/>
          <a:srcRect/>
          <a:stretch>
            <a:fillRect/>
          </a:stretch>
        </p:blipFill>
        <p:spPr bwMode="auto">
          <a:xfrm>
            <a:off x="301625" y="1570643"/>
            <a:ext cx="8504238" cy="4485064"/>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 l'en-cours de commande est mis à zéro. </a:t>
            </a:r>
            <a:r>
              <a:rPr lang="fr-FR" dirty="0" err="1" smtClean="0"/>
              <a:t>Tcode</a:t>
            </a:r>
            <a:r>
              <a:rPr lang="fr-FR" dirty="0" smtClean="0"/>
              <a:t> ME2M.</a:t>
            </a:r>
            <a:br>
              <a:rPr lang="fr-FR" dirty="0" smtClean="0"/>
            </a:br>
            <a:endParaRPr lang="fr-FR" dirty="0"/>
          </a:p>
        </p:txBody>
      </p:sp>
      <p:sp>
        <p:nvSpPr>
          <p:cNvPr id="3" name="Espace réservé de la date 2"/>
          <p:cNvSpPr>
            <a:spLocks noGrp="1"/>
          </p:cNvSpPr>
          <p:nvPr>
            <p:ph type="dt" sz="half" idx="10"/>
          </p:nvPr>
        </p:nvSpPr>
        <p:spPr/>
        <p:txBody>
          <a:bodyPr/>
          <a:lstStyle/>
          <a:p>
            <a:pPr>
              <a:defRPr/>
            </a:pPr>
            <a:fld id="{D6C6D186-C45C-4E07-9BED-B3526BB7F5DA}"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46</a:t>
            </a:fld>
            <a:endParaRPr lang="en-GB"/>
          </a:p>
        </p:txBody>
      </p:sp>
      <p:pic>
        <p:nvPicPr>
          <p:cNvPr id="22530" name="Picture 2"/>
          <p:cNvPicPr>
            <a:picLocks noGrp="1" noChangeAspect="1" noChangeArrowheads="1"/>
          </p:cNvPicPr>
          <p:nvPr>
            <p:ph sz="quarter" idx="1"/>
          </p:nvPr>
        </p:nvPicPr>
        <p:blipFill>
          <a:blip r:embed="rId2"/>
          <a:srcRect/>
          <a:stretch>
            <a:fillRect/>
          </a:stretch>
        </p:blipFill>
        <p:spPr bwMode="auto">
          <a:xfrm>
            <a:off x="997264" y="1527175"/>
            <a:ext cx="7112960" cy="4572000"/>
          </a:xfrm>
          <a:prstGeom prst="rect">
            <a:avLst/>
          </a:prstGeom>
          <a:noFill/>
          <a:ln w="9525">
            <a:noFill/>
            <a:miter lim="800000"/>
            <a:headEnd/>
            <a:tailEnd/>
          </a:ln>
          <a:effectLst/>
        </p:spPr>
      </p:pic>
      <p:sp>
        <p:nvSpPr>
          <p:cNvPr id="8" name="Flèche droite 7"/>
          <p:cNvSpPr/>
          <p:nvPr/>
        </p:nvSpPr>
        <p:spPr>
          <a:xfrm>
            <a:off x="3214678" y="3929066"/>
            <a:ext cx="357190"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t>Autres mises à jour</a:t>
            </a:r>
            <a:endParaRPr lang="fr-FR" dirty="0"/>
          </a:p>
        </p:txBody>
      </p:sp>
      <p:sp>
        <p:nvSpPr>
          <p:cNvPr id="3" name="Espace réservé de la date 2"/>
          <p:cNvSpPr>
            <a:spLocks noGrp="1"/>
          </p:cNvSpPr>
          <p:nvPr>
            <p:ph type="dt" sz="half" idx="10"/>
          </p:nvPr>
        </p:nvSpPr>
        <p:spPr/>
        <p:txBody>
          <a:bodyPr/>
          <a:lstStyle/>
          <a:p>
            <a:pPr>
              <a:defRPr/>
            </a:pPr>
            <a:fld id="{4BB3FCAA-ED13-4868-8FC5-88621ABB1624}"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47</a:t>
            </a:fld>
            <a:endParaRPr lang="en-GB"/>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9"/>
          <p:cNvSpPr>
            <a:spLocks noGrp="1"/>
          </p:cNvSpPr>
          <p:nvPr>
            <p:ph type="body" idx="1"/>
          </p:nvPr>
        </p:nvSpPr>
        <p:spPr/>
        <p:txBody>
          <a:bodyPr/>
          <a:lstStyle/>
          <a:p>
            <a:r>
              <a:rPr lang="fr-FR" dirty="0" smtClean="0"/>
              <a:t>MM03, CCR2</a:t>
            </a:r>
            <a:endParaRPr lang="fr-FR" dirty="0"/>
          </a:p>
        </p:txBody>
      </p:sp>
      <p:sp>
        <p:nvSpPr>
          <p:cNvPr id="11" name="Espace réservé du texte 10"/>
          <p:cNvSpPr>
            <a:spLocks noGrp="1"/>
          </p:cNvSpPr>
          <p:nvPr>
            <p:ph type="body" sz="half" idx="3"/>
          </p:nvPr>
        </p:nvSpPr>
        <p:spPr/>
        <p:txBody>
          <a:bodyPr/>
          <a:lstStyle/>
          <a:p>
            <a:r>
              <a:rPr lang="fr-FR" dirty="0" smtClean="0"/>
              <a:t>MIGO</a:t>
            </a:r>
            <a:endParaRPr lang="fr-FR" dirty="0"/>
          </a:p>
        </p:txBody>
      </p:sp>
      <p:sp>
        <p:nvSpPr>
          <p:cNvPr id="3" name="Espace réservé de la date 2"/>
          <p:cNvSpPr>
            <a:spLocks noGrp="1"/>
          </p:cNvSpPr>
          <p:nvPr>
            <p:ph type="dt" sz="half" idx="10"/>
          </p:nvPr>
        </p:nvSpPr>
        <p:spPr/>
        <p:txBody>
          <a:bodyPr/>
          <a:lstStyle/>
          <a:p>
            <a:pPr>
              <a:defRPr/>
            </a:pPr>
            <a:fld id="{B3B79BA0-F353-43A5-BBF4-5FD79F5959C9}"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32770" name="Picture 2"/>
          <p:cNvPicPr>
            <a:picLocks noGrp="1" noChangeAspect="1" noChangeArrowheads="1"/>
          </p:cNvPicPr>
          <p:nvPr>
            <p:ph sz="quarter" idx="2"/>
          </p:nvPr>
        </p:nvPicPr>
        <p:blipFill>
          <a:blip r:embed="rId2"/>
          <a:stretch>
            <a:fillRect/>
          </a:stretch>
        </p:blipFill>
        <p:spPr bwMode="auto">
          <a:xfrm>
            <a:off x="441867" y="2471738"/>
            <a:ext cx="3761291" cy="3817937"/>
          </a:xfrm>
          <a:prstGeom prst="rect">
            <a:avLst/>
          </a:prstGeom>
          <a:noFill/>
          <a:ln w="9525">
            <a:noFill/>
            <a:miter lim="800000"/>
            <a:headEnd/>
            <a:tailEnd/>
          </a:ln>
          <a:effectLst/>
        </p:spPr>
      </p:pic>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48</a:t>
            </a:fld>
            <a:endParaRPr lang="en-GB"/>
          </a:p>
        </p:txBody>
      </p:sp>
      <p:sp>
        <p:nvSpPr>
          <p:cNvPr id="2" name="Titre 1"/>
          <p:cNvSpPr>
            <a:spLocks noGrp="1"/>
          </p:cNvSpPr>
          <p:nvPr>
            <p:ph type="title"/>
          </p:nvPr>
        </p:nvSpPr>
        <p:spPr/>
        <p:txBody>
          <a:bodyPr/>
          <a:lstStyle/>
          <a:p>
            <a:r>
              <a:rPr lang="fr-FR" dirty="0" smtClean="0"/>
              <a:t>Les mises à jour dans les autres composantes sont déterminées par les caractéristiques de l'article, du mouvement et des composantes utilisés.</a:t>
            </a:r>
            <a:endParaRPr lang="fr-FR" dirty="0"/>
          </a:p>
        </p:txBody>
      </p:sp>
      <p:pic>
        <p:nvPicPr>
          <p:cNvPr id="32771" name="Picture 3"/>
          <p:cNvPicPr>
            <a:picLocks noGrp="1" noChangeAspect="1" noChangeArrowheads="1"/>
          </p:cNvPicPr>
          <p:nvPr>
            <p:ph sz="quarter" idx="4"/>
          </p:nvPr>
        </p:nvPicPr>
        <p:blipFill>
          <a:blip r:embed="rId3"/>
          <a:srcRect/>
          <a:stretch>
            <a:fillRect/>
          </a:stretch>
        </p:blipFill>
        <p:spPr bwMode="auto">
          <a:xfrm>
            <a:off x="4800600" y="2882435"/>
            <a:ext cx="4038600" cy="2999717"/>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lstStyle/>
          <a:p>
            <a:r>
              <a:rPr lang="fr-FR" dirty="0"/>
              <a:t>MD05 - Liste MRP</a:t>
            </a:r>
          </a:p>
        </p:txBody>
      </p:sp>
      <p:sp>
        <p:nvSpPr>
          <p:cNvPr id="3" name="Espace réservé du texte 2"/>
          <p:cNvSpPr>
            <a:spLocks noGrp="1"/>
          </p:cNvSpPr>
          <p:nvPr>
            <p:ph type="body" sz="half" idx="3"/>
          </p:nvPr>
        </p:nvSpPr>
        <p:spPr/>
        <p:txBody>
          <a:bodyPr/>
          <a:lstStyle/>
          <a:p>
            <a:r>
              <a:rPr lang="fr-FR" dirty="0" smtClean="0"/>
              <a:t>MD01 - En ligne</a:t>
            </a:r>
            <a:endParaRPr lang="fr-FR" dirty="0"/>
          </a:p>
        </p:txBody>
      </p:sp>
      <p:sp>
        <p:nvSpPr>
          <p:cNvPr id="4" name="Espace réservé de la date 3"/>
          <p:cNvSpPr>
            <a:spLocks noGrp="1"/>
          </p:cNvSpPr>
          <p:nvPr>
            <p:ph type="dt" sz="half" idx="10"/>
          </p:nvPr>
        </p:nvSpPr>
        <p:spPr/>
        <p:txBody>
          <a:bodyPr/>
          <a:lstStyle/>
          <a:p>
            <a:pPr>
              <a:defRPr/>
            </a:pPr>
            <a:fld id="{15D9A130-70AA-43D1-9AF5-E431EB24CA27}"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8" name="Espace réservé du numéro de diapositive 7"/>
          <p:cNvSpPr>
            <a:spLocks noGrp="1"/>
          </p:cNvSpPr>
          <p:nvPr>
            <p:ph type="sldNum" sz="quarter" idx="12"/>
          </p:nvPr>
        </p:nvSpPr>
        <p:spPr/>
        <p:txBody>
          <a:bodyPr/>
          <a:lstStyle/>
          <a:p>
            <a:pPr>
              <a:defRPr/>
            </a:pPr>
            <a:fld id="{69F9972E-B32E-4B89-8BFC-FDC53D233070}" type="slidenum">
              <a:rPr lang="en-GB" smtClean="0"/>
              <a:pPr>
                <a:defRPr/>
              </a:pPr>
              <a:t>49</a:t>
            </a:fld>
            <a:endParaRPr lang="en-GB"/>
          </a:p>
        </p:txBody>
      </p:sp>
      <p:sp>
        <p:nvSpPr>
          <p:cNvPr id="9" name="Titre 8"/>
          <p:cNvSpPr>
            <a:spLocks noGrp="1"/>
          </p:cNvSpPr>
          <p:nvPr>
            <p:ph type="title"/>
          </p:nvPr>
        </p:nvSpPr>
        <p:spPr/>
        <p:txBody>
          <a:bodyPr>
            <a:noAutofit/>
          </a:bodyPr>
          <a:lstStyle/>
          <a:p>
            <a:r>
              <a:rPr lang="fr-FR" sz="1600" dirty="0" smtClean="0"/>
              <a:t>En effet, une entrée de marchandises a une incidence sur :</a:t>
            </a:r>
            <a:br>
              <a:rPr lang="fr-FR" sz="1600" dirty="0" smtClean="0"/>
            </a:br>
            <a:r>
              <a:rPr lang="fr-FR" sz="1600" dirty="0" smtClean="0"/>
              <a:t>les données à mémoriser dans le fichier MRP ou la réduction des besoins indépendants dans la planification des besoins ; </a:t>
            </a:r>
            <a:endParaRPr lang="fr-FR" sz="1600" dirty="0"/>
          </a:p>
        </p:txBody>
      </p:sp>
      <p:pic>
        <p:nvPicPr>
          <p:cNvPr id="33794" name="Picture 2"/>
          <p:cNvPicPr>
            <a:picLocks noGrp="1" noChangeAspect="1" noChangeArrowheads="1"/>
          </p:cNvPicPr>
          <p:nvPr>
            <p:ph sz="quarter" idx="4"/>
          </p:nvPr>
        </p:nvPicPr>
        <p:blipFill>
          <a:blip r:embed="rId2"/>
          <a:srcRect/>
          <a:stretch>
            <a:fillRect/>
          </a:stretch>
        </p:blipFill>
        <p:spPr bwMode="auto">
          <a:xfrm>
            <a:off x="4947555" y="2471738"/>
            <a:ext cx="3744690" cy="3821112"/>
          </a:xfrm>
          <a:prstGeom prst="rect">
            <a:avLst/>
          </a:prstGeom>
          <a:noFill/>
          <a:ln w="9525">
            <a:noFill/>
            <a:miter lim="800000"/>
            <a:headEnd/>
            <a:tailEnd/>
          </a:ln>
          <a:effectLst/>
        </p:spPr>
      </p:pic>
      <p:pic>
        <p:nvPicPr>
          <p:cNvPr id="33795" name="Picture 3"/>
          <p:cNvPicPr>
            <a:picLocks noGrp="1" noChangeAspect="1" noChangeArrowheads="1"/>
          </p:cNvPicPr>
          <p:nvPr>
            <p:ph sz="quarter" idx="2"/>
          </p:nvPr>
        </p:nvPicPr>
        <p:blipFill>
          <a:blip r:embed="rId3"/>
          <a:srcRect/>
          <a:stretch>
            <a:fillRect/>
          </a:stretch>
        </p:blipFill>
        <p:spPr bwMode="auto">
          <a:xfrm>
            <a:off x="514281" y="2471738"/>
            <a:ext cx="3616463" cy="3817937"/>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Lorsque vous enregistrez une entrée de marchandises, le système crée automatiquement un document article qui atteste le mouvement de stock.</a:t>
            </a:r>
            <a:br>
              <a:rPr lang="fr-FR" dirty="0" smtClean="0"/>
            </a:br>
            <a:endParaRPr lang="fr-FR" dirty="0"/>
          </a:p>
        </p:txBody>
      </p:sp>
      <p:sp>
        <p:nvSpPr>
          <p:cNvPr id="3" name="Espace réservé de la date 2"/>
          <p:cNvSpPr>
            <a:spLocks noGrp="1"/>
          </p:cNvSpPr>
          <p:nvPr>
            <p:ph type="dt" sz="half" idx="10"/>
          </p:nvPr>
        </p:nvSpPr>
        <p:spPr/>
        <p:txBody>
          <a:bodyPr/>
          <a:lstStyle/>
          <a:p>
            <a:pPr>
              <a:defRPr/>
            </a:pPr>
            <a:fld id="{F72AD067-D8F6-4B9E-BA48-F5464D1BC870}"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1027" name="Picture 3"/>
          <p:cNvPicPr>
            <a:picLocks noGrp="1" noChangeAspect="1" noChangeArrowheads="1"/>
          </p:cNvPicPr>
          <p:nvPr>
            <p:ph sz="quarter" idx="1"/>
          </p:nvPr>
        </p:nvPicPr>
        <p:blipFill>
          <a:blip r:embed="rId2"/>
          <a:srcRect/>
          <a:stretch>
            <a:fillRect/>
          </a:stretch>
        </p:blipFill>
        <p:spPr bwMode="auto">
          <a:xfrm>
            <a:off x="1502565" y="1527175"/>
            <a:ext cx="6102357" cy="4572000"/>
          </a:xfrm>
          <a:prstGeom prst="rect">
            <a:avLst/>
          </a:prstGeom>
          <a:noFill/>
          <a:ln w="9525">
            <a:noFill/>
            <a:miter lim="800000"/>
            <a:headEnd/>
            <a:tailEnd/>
          </a:ln>
          <a:effectLst/>
        </p:spPr>
      </p:pic>
      <p:sp>
        <p:nvSpPr>
          <p:cNvPr id="9" name="Flèche vers le bas 8"/>
          <p:cNvSpPr/>
          <p:nvPr/>
        </p:nvSpPr>
        <p:spPr>
          <a:xfrm>
            <a:off x="1857356" y="5214950"/>
            <a:ext cx="642942" cy="7143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lstStyle/>
          <a:p>
            <a:r>
              <a:rPr lang="fr-FR" dirty="0"/>
              <a:t>MCBE - Article</a:t>
            </a:r>
          </a:p>
        </p:txBody>
      </p:sp>
      <p:sp>
        <p:nvSpPr>
          <p:cNvPr id="3" name="Espace réservé du texte 2"/>
          <p:cNvSpPr>
            <a:spLocks noGrp="1"/>
          </p:cNvSpPr>
          <p:nvPr>
            <p:ph type="body" sz="half" idx="3"/>
          </p:nvPr>
        </p:nvSpPr>
        <p:spPr/>
        <p:txBody>
          <a:bodyPr/>
          <a:lstStyle/>
          <a:p>
            <a:r>
              <a:rPr lang="fr-FR" dirty="0" smtClean="0"/>
              <a:t>MCBZ - Analyse</a:t>
            </a:r>
            <a:endParaRPr lang="fr-FR" dirty="0"/>
          </a:p>
        </p:txBody>
      </p:sp>
      <p:sp>
        <p:nvSpPr>
          <p:cNvPr id="4" name="Espace réservé de la date 3"/>
          <p:cNvSpPr>
            <a:spLocks noGrp="1"/>
          </p:cNvSpPr>
          <p:nvPr>
            <p:ph type="dt" sz="half" idx="10"/>
          </p:nvPr>
        </p:nvSpPr>
        <p:spPr/>
        <p:txBody>
          <a:bodyPr/>
          <a:lstStyle/>
          <a:p>
            <a:pPr>
              <a:defRPr/>
            </a:pPr>
            <a:fld id="{D66A6D9D-B797-4792-8C5F-C05A3846E2CA}"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8" name="Espace réservé du numéro de diapositive 7"/>
          <p:cNvSpPr>
            <a:spLocks noGrp="1"/>
          </p:cNvSpPr>
          <p:nvPr>
            <p:ph type="sldNum" sz="quarter" idx="12"/>
          </p:nvPr>
        </p:nvSpPr>
        <p:spPr/>
        <p:txBody>
          <a:bodyPr/>
          <a:lstStyle/>
          <a:p>
            <a:pPr>
              <a:defRPr/>
            </a:pPr>
            <a:fld id="{69F9972E-B32E-4B89-8BFC-FDC53D233070}" type="slidenum">
              <a:rPr lang="en-GB" smtClean="0"/>
              <a:pPr>
                <a:defRPr/>
              </a:pPr>
              <a:t>50</a:t>
            </a:fld>
            <a:endParaRPr lang="en-GB"/>
          </a:p>
        </p:txBody>
      </p:sp>
      <p:sp>
        <p:nvSpPr>
          <p:cNvPr id="9" name="Titre 8"/>
          <p:cNvSpPr>
            <a:spLocks noGrp="1"/>
          </p:cNvSpPr>
          <p:nvPr>
            <p:ph type="title"/>
          </p:nvPr>
        </p:nvSpPr>
        <p:spPr/>
        <p:txBody>
          <a:bodyPr/>
          <a:lstStyle/>
          <a:p>
            <a:r>
              <a:rPr lang="fr-FR" dirty="0" smtClean="0"/>
              <a:t>les données statistiques dans le Contrôle des stocks ;</a:t>
            </a:r>
            <a:endParaRPr lang="fr-FR" dirty="0"/>
          </a:p>
        </p:txBody>
      </p:sp>
      <p:pic>
        <p:nvPicPr>
          <p:cNvPr id="34819" name="Picture 3"/>
          <p:cNvPicPr>
            <a:picLocks noGrp="1" noChangeAspect="1" noChangeArrowheads="1"/>
          </p:cNvPicPr>
          <p:nvPr>
            <p:ph sz="quarter" idx="2"/>
          </p:nvPr>
        </p:nvPicPr>
        <p:blipFill>
          <a:blip r:embed="rId2"/>
          <a:srcRect/>
          <a:stretch>
            <a:fillRect/>
          </a:stretch>
        </p:blipFill>
        <p:spPr bwMode="auto">
          <a:xfrm>
            <a:off x="301625" y="2486830"/>
            <a:ext cx="4041775" cy="3787753"/>
          </a:xfrm>
          <a:prstGeom prst="rect">
            <a:avLst/>
          </a:prstGeom>
          <a:noFill/>
          <a:ln w="9525">
            <a:noFill/>
            <a:miter lim="800000"/>
            <a:headEnd/>
            <a:tailEnd/>
          </a:ln>
          <a:effectLst/>
        </p:spPr>
      </p:pic>
      <p:pic>
        <p:nvPicPr>
          <p:cNvPr id="34820" name="Picture 4"/>
          <p:cNvPicPr>
            <a:picLocks noGrp="1" noChangeAspect="1" noChangeArrowheads="1"/>
          </p:cNvPicPr>
          <p:nvPr>
            <p:ph sz="quarter" idx="4"/>
          </p:nvPr>
        </p:nvPicPr>
        <p:blipFill>
          <a:blip r:embed="rId3"/>
          <a:srcRect/>
          <a:stretch>
            <a:fillRect/>
          </a:stretch>
        </p:blipFill>
        <p:spPr bwMode="auto">
          <a:xfrm>
            <a:off x="4818365" y="2471738"/>
            <a:ext cx="4003070" cy="3821112"/>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lstStyle/>
          <a:p>
            <a:r>
              <a:rPr lang="fr-FR" dirty="0"/>
              <a:t>ME6H - Analyse standard</a:t>
            </a:r>
          </a:p>
        </p:txBody>
      </p:sp>
      <p:sp>
        <p:nvSpPr>
          <p:cNvPr id="3" name="Espace réservé du texte 2"/>
          <p:cNvSpPr>
            <a:spLocks noGrp="1"/>
          </p:cNvSpPr>
          <p:nvPr>
            <p:ph type="body" sz="half" idx="3"/>
          </p:nvPr>
        </p:nvSpPr>
        <p:spPr/>
        <p:txBody>
          <a:bodyPr/>
          <a:lstStyle/>
          <a:p>
            <a:r>
              <a:rPr lang="fr-FR" dirty="0" smtClean="0"/>
              <a:t>ME63 - Réévaluation </a:t>
            </a:r>
            <a:r>
              <a:rPr lang="fr-FR" dirty="0" err="1" smtClean="0"/>
              <a:t>autom</a:t>
            </a:r>
            <a:r>
              <a:rPr lang="fr-FR" dirty="0" smtClean="0"/>
              <a:t>.</a:t>
            </a:r>
            <a:endParaRPr lang="fr-FR" dirty="0"/>
          </a:p>
        </p:txBody>
      </p:sp>
      <p:sp>
        <p:nvSpPr>
          <p:cNvPr id="4" name="Espace réservé de la date 3"/>
          <p:cNvSpPr>
            <a:spLocks noGrp="1"/>
          </p:cNvSpPr>
          <p:nvPr>
            <p:ph type="dt" sz="half" idx="10"/>
          </p:nvPr>
        </p:nvSpPr>
        <p:spPr/>
        <p:txBody>
          <a:bodyPr/>
          <a:lstStyle/>
          <a:p>
            <a:pPr>
              <a:defRPr/>
            </a:pPr>
            <a:fld id="{FF7AEC5A-CD14-4C3C-9E0D-E0F45EF35F9B}"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8" name="Espace réservé du numéro de diapositive 7"/>
          <p:cNvSpPr>
            <a:spLocks noGrp="1"/>
          </p:cNvSpPr>
          <p:nvPr>
            <p:ph type="sldNum" sz="quarter" idx="12"/>
          </p:nvPr>
        </p:nvSpPr>
        <p:spPr/>
        <p:txBody>
          <a:bodyPr/>
          <a:lstStyle/>
          <a:p>
            <a:pPr>
              <a:defRPr/>
            </a:pPr>
            <a:fld id="{69F9972E-B32E-4B89-8BFC-FDC53D233070}" type="slidenum">
              <a:rPr lang="en-GB" smtClean="0"/>
              <a:pPr>
                <a:defRPr/>
              </a:pPr>
              <a:t>51</a:t>
            </a:fld>
            <a:endParaRPr lang="en-GB"/>
          </a:p>
        </p:txBody>
      </p:sp>
      <p:sp>
        <p:nvSpPr>
          <p:cNvPr id="9" name="Titre 8"/>
          <p:cNvSpPr>
            <a:spLocks noGrp="1"/>
          </p:cNvSpPr>
          <p:nvPr>
            <p:ph type="title"/>
          </p:nvPr>
        </p:nvSpPr>
        <p:spPr/>
        <p:txBody>
          <a:bodyPr/>
          <a:lstStyle/>
          <a:p>
            <a:r>
              <a:rPr lang="fr-FR" dirty="0" smtClean="0"/>
              <a:t>les données d'évaluation des fournisseurs dans les Achats ;</a:t>
            </a:r>
            <a:endParaRPr lang="fr-FR" dirty="0"/>
          </a:p>
        </p:txBody>
      </p:sp>
      <p:pic>
        <p:nvPicPr>
          <p:cNvPr id="35842" name="Picture 2"/>
          <p:cNvPicPr>
            <a:picLocks noGrp="1" noChangeAspect="1" noChangeArrowheads="1"/>
          </p:cNvPicPr>
          <p:nvPr>
            <p:ph sz="quarter" idx="2"/>
          </p:nvPr>
        </p:nvPicPr>
        <p:blipFill>
          <a:blip r:embed="rId2"/>
          <a:srcRect/>
          <a:stretch>
            <a:fillRect/>
          </a:stretch>
        </p:blipFill>
        <p:spPr bwMode="auto">
          <a:xfrm>
            <a:off x="315491" y="2471738"/>
            <a:ext cx="4014043" cy="3817937"/>
          </a:xfrm>
          <a:prstGeom prst="rect">
            <a:avLst/>
          </a:prstGeom>
          <a:noFill/>
          <a:ln w="9525">
            <a:noFill/>
            <a:miter lim="800000"/>
            <a:headEnd/>
            <a:tailEnd/>
          </a:ln>
          <a:effectLst/>
        </p:spPr>
      </p:pic>
      <p:pic>
        <p:nvPicPr>
          <p:cNvPr id="35843" name="Picture 3"/>
          <p:cNvPicPr>
            <a:picLocks noGrp="1" noChangeAspect="1" noChangeArrowheads="1"/>
          </p:cNvPicPr>
          <p:nvPr>
            <p:ph sz="quarter" idx="4"/>
          </p:nvPr>
        </p:nvPicPr>
        <p:blipFill>
          <a:blip r:embed="rId3"/>
          <a:srcRect/>
          <a:stretch>
            <a:fillRect/>
          </a:stretch>
        </p:blipFill>
        <p:spPr bwMode="auto">
          <a:xfrm>
            <a:off x="4800600" y="2519087"/>
            <a:ext cx="4038600" cy="3726414"/>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lstStyle/>
          <a:p>
            <a:r>
              <a:rPr lang="fr-FR" dirty="0"/>
              <a:t>LB01 - Créer</a:t>
            </a:r>
          </a:p>
        </p:txBody>
      </p:sp>
      <p:sp>
        <p:nvSpPr>
          <p:cNvPr id="3" name="Espace réservé du texte 2"/>
          <p:cNvSpPr>
            <a:spLocks noGrp="1"/>
          </p:cNvSpPr>
          <p:nvPr>
            <p:ph type="body" sz="half" idx="3"/>
          </p:nvPr>
        </p:nvSpPr>
        <p:spPr/>
        <p:txBody>
          <a:bodyPr/>
          <a:lstStyle/>
          <a:p>
            <a:r>
              <a:rPr lang="fr-FR" sz="2000" dirty="0" smtClean="0"/>
              <a:t>VLMOVE - Enregistrer mouvements de stock - généralités (avec UM)</a:t>
            </a:r>
            <a:endParaRPr lang="fr-FR" sz="2000" dirty="0"/>
          </a:p>
        </p:txBody>
      </p:sp>
      <p:sp>
        <p:nvSpPr>
          <p:cNvPr id="4" name="Espace réservé de la date 3"/>
          <p:cNvSpPr>
            <a:spLocks noGrp="1"/>
          </p:cNvSpPr>
          <p:nvPr>
            <p:ph type="dt" sz="half" idx="10"/>
          </p:nvPr>
        </p:nvSpPr>
        <p:spPr/>
        <p:txBody>
          <a:bodyPr/>
          <a:lstStyle/>
          <a:p>
            <a:pPr>
              <a:defRPr/>
            </a:pPr>
            <a:fld id="{C6736C50-A446-423F-BF6C-A9D2655E2D54}"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8" name="Espace réservé du numéro de diapositive 7"/>
          <p:cNvSpPr>
            <a:spLocks noGrp="1"/>
          </p:cNvSpPr>
          <p:nvPr>
            <p:ph type="sldNum" sz="quarter" idx="12"/>
          </p:nvPr>
        </p:nvSpPr>
        <p:spPr/>
        <p:txBody>
          <a:bodyPr/>
          <a:lstStyle/>
          <a:p>
            <a:pPr>
              <a:defRPr/>
            </a:pPr>
            <a:fld id="{69F9972E-B32E-4B89-8BFC-FDC53D233070}" type="slidenum">
              <a:rPr lang="en-GB" smtClean="0"/>
              <a:pPr>
                <a:defRPr/>
              </a:pPr>
              <a:t>52</a:t>
            </a:fld>
            <a:endParaRPr lang="en-GB"/>
          </a:p>
        </p:txBody>
      </p:sp>
      <p:sp>
        <p:nvSpPr>
          <p:cNvPr id="9" name="Titre 8"/>
          <p:cNvSpPr>
            <a:spLocks noGrp="1"/>
          </p:cNvSpPr>
          <p:nvPr>
            <p:ph type="title"/>
          </p:nvPr>
        </p:nvSpPr>
        <p:spPr/>
        <p:txBody>
          <a:bodyPr/>
          <a:lstStyle/>
          <a:p>
            <a:r>
              <a:rPr lang="fr-FR" dirty="0" smtClean="0"/>
              <a:t>les demandes de transfert et quanta dans le système de gestion des emplacements de magasin ;</a:t>
            </a:r>
            <a:endParaRPr lang="fr-FR" dirty="0"/>
          </a:p>
        </p:txBody>
      </p:sp>
      <p:pic>
        <p:nvPicPr>
          <p:cNvPr id="36866" name="Picture 2"/>
          <p:cNvPicPr>
            <a:picLocks noGrp="1" noChangeAspect="1" noChangeArrowheads="1"/>
          </p:cNvPicPr>
          <p:nvPr>
            <p:ph sz="quarter" idx="2"/>
          </p:nvPr>
        </p:nvPicPr>
        <p:blipFill>
          <a:blip r:embed="rId2"/>
          <a:srcRect/>
          <a:stretch>
            <a:fillRect/>
          </a:stretch>
        </p:blipFill>
        <p:spPr bwMode="auto">
          <a:xfrm>
            <a:off x="301625" y="2525757"/>
            <a:ext cx="4041775" cy="3709899"/>
          </a:xfrm>
          <a:prstGeom prst="rect">
            <a:avLst/>
          </a:prstGeom>
          <a:noFill/>
          <a:ln w="9525">
            <a:noFill/>
            <a:miter lim="800000"/>
            <a:headEnd/>
            <a:tailEnd/>
          </a:ln>
          <a:effectLst/>
        </p:spPr>
      </p:pic>
      <p:pic>
        <p:nvPicPr>
          <p:cNvPr id="36867" name="Picture 3"/>
          <p:cNvPicPr>
            <a:picLocks noGrp="1" noChangeAspect="1" noChangeArrowheads="1"/>
          </p:cNvPicPr>
          <p:nvPr>
            <p:ph sz="quarter" idx="4"/>
          </p:nvPr>
        </p:nvPicPr>
        <p:blipFill>
          <a:blip r:embed="rId3"/>
          <a:srcRect/>
          <a:stretch>
            <a:fillRect/>
          </a:stretch>
        </p:blipFill>
        <p:spPr bwMode="auto">
          <a:xfrm>
            <a:off x="4836362" y="2471738"/>
            <a:ext cx="3967075" cy="3821112"/>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lstStyle/>
          <a:p>
            <a:r>
              <a:rPr lang="fr-FR" dirty="0"/>
              <a:t>QA11 - Saisir</a:t>
            </a:r>
          </a:p>
        </p:txBody>
      </p:sp>
      <p:sp>
        <p:nvSpPr>
          <p:cNvPr id="3" name="Espace réservé du texte 2"/>
          <p:cNvSpPr>
            <a:spLocks noGrp="1"/>
          </p:cNvSpPr>
          <p:nvPr>
            <p:ph type="body" sz="half" idx="3"/>
          </p:nvPr>
        </p:nvSpPr>
        <p:spPr/>
        <p:txBody>
          <a:bodyPr/>
          <a:lstStyle/>
          <a:p>
            <a:r>
              <a:rPr lang="fr-FR" dirty="0" smtClean="0"/>
              <a:t>QAC1 - Corriger</a:t>
            </a:r>
            <a:endParaRPr lang="fr-FR" dirty="0"/>
          </a:p>
        </p:txBody>
      </p:sp>
      <p:sp>
        <p:nvSpPr>
          <p:cNvPr id="4" name="Espace réservé de la date 3"/>
          <p:cNvSpPr>
            <a:spLocks noGrp="1"/>
          </p:cNvSpPr>
          <p:nvPr>
            <p:ph type="dt" sz="half" idx="10"/>
          </p:nvPr>
        </p:nvSpPr>
        <p:spPr/>
        <p:txBody>
          <a:bodyPr/>
          <a:lstStyle/>
          <a:p>
            <a:pPr>
              <a:defRPr/>
            </a:pPr>
            <a:fld id="{F294B1B8-3FEF-4AFE-98BC-0962C60963C3}" type="datetime1">
              <a:rPr lang="fr-FR" smtClean="0"/>
              <a:t>15/11/2012</a:t>
            </a:fld>
            <a:endParaRPr lang="en-GB"/>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8" name="Espace réservé du numéro de diapositive 7"/>
          <p:cNvSpPr>
            <a:spLocks noGrp="1"/>
          </p:cNvSpPr>
          <p:nvPr>
            <p:ph type="sldNum" sz="quarter" idx="12"/>
          </p:nvPr>
        </p:nvSpPr>
        <p:spPr/>
        <p:txBody>
          <a:bodyPr/>
          <a:lstStyle/>
          <a:p>
            <a:pPr>
              <a:defRPr/>
            </a:pPr>
            <a:fld id="{69F9972E-B32E-4B89-8BFC-FDC53D233070}" type="slidenum">
              <a:rPr lang="en-GB" smtClean="0"/>
              <a:pPr>
                <a:defRPr/>
              </a:pPr>
              <a:t>53</a:t>
            </a:fld>
            <a:endParaRPr lang="en-GB"/>
          </a:p>
        </p:txBody>
      </p:sp>
      <p:sp>
        <p:nvSpPr>
          <p:cNvPr id="9" name="Titre 8"/>
          <p:cNvSpPr>
            <a:spLocks noGrp="1"/>
          </p:cNvSpPr>
          <p:nvPr>
            <p:ph type="title"/>
          </p:nvPr>
        </p:nvSpPr>
        <p:spPr/>
        <p:txBody>
          <a:bodyPr/>
          <a:lstStyle/>
          <a:p>
            <a:r>
              <a:rPr lang="fr-FR" dirty="0" smtClean="0"/>
              <a:t>les lots de contrôle dans le Management de la qualité.</a:t>
            </a:r>
            <a:endParaRPr lang="fr-FR" dirty="0"/>
          </a:p>
        </p:txBody>
      </p:sp>
      <p:pic>
        <p:nvPicPr>
          <p:cNvPr id="37890" name="Picture 2"/>
          <p:cNvPicPr>
            <a:picLocks noGrp="1" noChangeAspect="1" noChangeArrowheads="1"/>
          </p:cNvPicPr>
          <p:nvPr>
            <p:ph sz="quarter" idx="2"/>
          </p:nvPr>
        </p:nvPicPr>
        <p:blipFill>
          <a:blip r:embed="rId2"/>
          <a:srcRect/>
          <a:stretch>
            <a:fillRect/>
          </a:stretch>
        </p:blipFill>
        <p:spPr bwMode="auto">
          <a:xfrm>
            <a:off x="301625" y="2727525"/>
            <a:ext cx="4041775" cy="3306363"/>
          </a:xfrm>
          <a:prstGeom prst="rect">
            <a:avLst/>
          </a:prstGeom>
          <a:noFill/>
          <a:ln w="9525">
            <a:noFill/>
            <a:miter lim="800000"/>
            <a:headEnd/>
            <a:tailEnd/>
          </a:ln>
          <a:effectLst/>
        </p:spPr>
      </p:pic>
      <p:pic>
        <p:nvPicPr>
          <p:cNvPr id="37891" name="Picture 3"/>
          <p:cNvPicPr>
            <a:picLocks noGrp="1" noChangeAspect="1" noChangeArrowheads="1"/>
          </p:cNvPicPr>
          <p:nvPr>
            <p:ph sz="quarter" idx="4"/>
          </p:nvPr>
        </p:nvPicPr>
        <p:blipFill>
          <a:blip r:embed="rId3"/>
          <a:srcRect/>
          <a:stretch>
            <a:fillRect/>
          </a:stretch>
        </p:blipFill>
        <p:spPr bwMode="auto">
          <a:xfrm>
            <a:off x="4800600" y="2514056"/>
            <a:ext cx="4038600" cy="3736476"/>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E0A8F305-40C7-4F7B-A5B2-A983695D20DA}" type="datetime1">
              <a:rPr lang="fr-FR" smtClean="0"/>
              <a:t>15/11/2012</a:t>
            </a:fld>
            <a:endParaRPr lang="fr-FR" smtClean="0"/>
          </a:p>
        </p:txBody>
      </p:sp>
      <p:sp>
        <p:nvSpPr>
          <p:cNvPr id="11268"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Sharesap.com®. Copyright©. Tous droits réservés. Par Mickael QUESNOT</a:t>
            </a:r>
            <a:endParaRPr lang="en-GB" smtClean="0"/>
          </a:p>
        </p:txBody>
      </p:sp>
      <p:sp>
        <p:nvSpPr>
          <p:cNvPr id="11269"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040648B6-BCAE-4EB5-A84B-7260036DD682}" type="slidenum">
              <a:rPr lang="en-GB" smtClean="0"/>
              <a:pPr/>
              <a:t>54</a:t>
            </a:fld>
            <a:endParaRPr lang="en-GB" smtClean="0"/>
          </a:p>
        </p:txBody>
      </p:sp>
      <p:sp>
        <p:nvSpPr>
          <p:cNvPr id="11266" name="Rectangle 1"/>
          <p:cNvSpPr>
            <a:spLocks noGrp="1" noChangeArrowheads="1"/>
          </p:cNvSpPr>
          <p:nvPr>
            <p:ph idx="4294967295"/>
          </p:nvPr>
        </p:nvSpPr>
        <p:spPr>
          <a:xfrm>
            <a:off x="395288" y="0"/>
            <a:ext cx="8748712" cy="6308725"/>
          </a:xfrm>
        </p:spPr>
        <p:txBody>
          <a:bodyPr>
            <a:normAutofit lnSpcReduction="10000"/>
          </a:bodyPr>
          <a:lstStyle/>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14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400" b="1" cap="small" dirty="0" smtClean="0"/>
              <a:t>Mes références SAP  : Le CESI , CODILOG, APTAR, VALOIS, Janssen </a:t>
            </a:r>
            <a:r>
              <a:rPr lang="fr-FR" sz="1400" b="1" cap="small" dirty="0" err="1" smtClean="0"/>
              <a:t>Cilag</a:t>
            </a:r>
            <a:r>
              <a:rPr lang="fr-FR" sz="1400" b="1" cap="small" dirty="0" smtClean="0"/>
              <a:t>, Aventis, </a:t>
            </a:r>
            <a:r>
              <a:rPr lang="fr-FR" sz="1400" b="1" cap="small" dirty="0" err="1" smtClean="0"/>
              <a:t>Lubrizol</a:t>
            </a:r>
            <a:r>
              <a:rPr lang="fr-FR" sz="1400" b="1" cap="small" dirty="0" smtClean="0"/>
              <a:t>, Bayer </a:t>
            </a:r>
            <a:br>
              <a:rPr lang="fr-FR" sz="1400" b="1" cap="small" dirty="0" smtClean="0"/>
            </a:br>
            <a:endParaRPr lang="fr-FR"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Toute</a:t>
            </a:r>
            <a:r>
              <a:rPr lang="en-GB" sz="1400" b="1" cap="small" dirty="0" smtClean="0"/>
              <a:t> </a:t>
            </a:r>
            <a:r>
              <a:rPr lang="en-GB" sz="1400" b="1" cap="small" dirty="0" err="1" smtClean="0"/>
              <a:t>représentation</a:t>
            </a:r>
            <a:r>
              <a:rPr lang="en-GB" sz="1400" b="1" cap="small" dirty="0" smtClean="0"/>
              <a:t> </a:t>
            </a:r>
            <a:r>
              <a:rPr lang="en-GB" sz="1400" b="1" cap="small" dirty="0" err="1" smtClean="0"/>
              <a:t>ou</a:t>
            </a:r>
            <a:r>
              <a:rPr lang="en-GB" sz="1400" b="1" cap="small" dirty="0" smtClean="0"/>
              <a:t> reproduction de </a:t>
            </a:r>
            <a:r>
              <a:rPr lang="en-GB" sz="1400" b="1" cap="small" dirty="0" err="1" smtClean="0"/>
              <a:t>mes</a:t>
            </a:r>
            <a:r>
              <a:rPr lang="en-GB" sz="1400" b="1" cap="small" dirty="0" smtClean="0"/>
              <a:t> guides , </a:t>
            </a:r>
            <a:r>
              <a:rPr lang="en-GB" sz="1400" b="1" cap="small" dirty="0" err="1" smtClean="0"/>
              <a:t>même</a:t>
            </a:r>
            <a:r>
              <a:rPr lang="en-GB" sz="1400" b="1" cap="small" dirty="0" smtClean="0"/>
              <a:t> </a:t>
            </a:r>
            <a:r>
              <a:rPr lang="en-GB" sz="1400" b="1" cap="small" dirty="0" err="1" smtClean="0"/>
              <a:t>partielle</a:t>
            </a:r>
            <a:r>
              <a:rPr lang="en-GB" sz="1400" b="1" cap="small" dirty="0" smtClean="0"/>
              <a:t>, par </a:t>
            </a:r>
            <a:r>
              <a:rPr lang="en-GB" sz="1400" b="1" cap="small" dirty="0" err="1" smtClean="0"/>
              <a:t>quelques</a:t>
            </a:r>
            <a:r>
              <a:rPr lang="en-GB" sz="1400" b="1" cap="small" dirty="0" smtClean="0"/>
              <a:t> </a:t>
            </a:r>
            <a:r>
              <a:rPr lang="en-GB" sz="1400" b="1" cap="small" dirty="0" err="1" smtClean="0"/>
              <a:t>procédés</a:t>
            </a:r>
            <a:r>
              <a:rPr lang="en-GB" sz="1400" b="1" cap="small" dirty="0" smtClean="0"/>
              <a:t> et à </a:t>
            </a:r>
            <a:r>
              <a:rPr lang="en-GB" sz="1400" b="1" cap="small" dirty="0" err="1" smtClean="0"/>
              <a:t>quelques</a:t>
            </a:r>
            <a:r>
              <a:rPr lang="en-GB" sz="1400" b="1" cap="small" dirty="0" smtClean="0"/>
              <a:t> fins </a:t>
            </a:r>
            <a:r>
              <a:rPr lang="en-GB" sz="1400" b="1" cap="small" dirty="0" err="1" smtClean="0"/>
              <a:t>que</a:t>
            </a:r>
            <a:r>
              <a:rPr lang="en-GB" sz="1400" b="1" cap="small" dirty="0" smtClean="0"/>
              <a:t> </a:t>
            </a:r>
            <a:r>
              <a:rPr lang="en-GB" sz="1400" b="1" cap="small" dirty="0" err="1" smtClean="0"/>
              <a:t>ce</a:t>
            </a:r>
            <a:r>
              <a:rPr lang="en-GB" sz="1400" b="1" cap="small" dirty="0" smtClean="0"/>
              <a:t> </a:t>
            </a:r>
            <a:r>
              <a:rPr lang="en-GB" sz="1400" b="1" cap="small" dirty="0" err="1" smtClean="0"/>
              <a:t>soit</a:t>
            </a:r>
            <a:r>
              <a:rPr lang="en-GB" sz="1400" b="1" cap="small" dirty="0" smtClean="0"/>
              <a:t>, </a:t>
            </a:r>
            <a:r>
              <a:rPr lang="en-GB" sz="1400" b="1" cap="small" dirty="0" err="1" smtClean="0"/>
              <a:t>est</a:t>
            </a:r>
            <a:r>
              <a:rPr lang="en-GB" sz="14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interdite</a:t>
            </a:r>
            <a:r>
              <a:rPr lang="en-GB" sz="1400" b="1" cap="small" dirty="0" smtClean="0"/>
              <a:t> sans </a:t>
            </a:r>
            <a:r>
              <a:rPr lang="en-GB" sz="1400" b="1" cap="small" dirty="0" err="1" smtClean="0"/>
              <a:t>mon</a:t>
            </a:r>
            <a:r>
              <a:rPr lang="en-GB" sz="1400" b="1" cap="small" dirty="0" smtClean="0"/>
              <a:t> </a:t>
            </a:r>
            <a:r>
              <a:rPr lang="en-GB" sz="1400" b="1" cap="small" dirty="0" err="1" smtClean="0"/>
              <a:t>autorisation</a:t>
            </a:r>
            <a:r>
              <a:rPr lang="en-GB" sz="1400" b="1" cap="small" dirty="0" smtClean="0"/>
              <a:t> </a:t>
            </a:r>
            <a:r>
              <a:rPr lang="en-GB" sz="1400" b="1" cap="small" dirty="0" err="1" smtClean="0"/>
              <a:t>écrite</a:t>
            </a:r>
            <a:r>
              <a:rPr lang="en-GB" sz="1400" b="1" cap="small" dirty="0" smtClean="0"/>
              <a:t> </a:t>
            </a:r>
            <a:r>
              <a:rPr lang="en-GB" sz="1400" b="1" cap="small" dirty="0" err="1" smtClean="0"/>
              <a:t>explicite</a:t>
            </a:r>
            <a:r>
              <a:rPr lang="en-GB" sz="1400" b="1" cap="small" dirty="0" smtClean="0"/>
              <a:t>.</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L'utilisation</a:t>
            </a:r>
            <a:r>
              <a:rPr lang="en-GB" sz="1400" b="1" cap="small" dirty="0" smtClean="0"/>
              <a:t> de </a:t>
            </a:r>
            <a:r>
              <a:rPr lang="en-GB" sz="1400" b="1" cap="small" dirty="0" err="1" smtClean="0"/>
              <a:t>mes</a:t>
            </a:r>
            <a:r>
              <a:rPr lang="en-GB" sz="1400" b="1" cap="small" dirty="0" smtClean="0"/>
              <a:t> documents </a:t>
            </a:r>
            <a:r>
              <a:rPr lang="en-GB" sz="1400" b="1" cap="small" dirty="0" err="1" smtClean="0"/>
              <a:t>est</a:t>
            </a:r>
            <a:r>
              <a:rPr lang="en-GB" sz="1400" b="1" cap="small" dirty="0" smtClean="0"/>
              <a:t> </a:t>
            </a:r>
            <a:r>
              <a:rPr lang="en-GB" sz="1400" b="1" cap="small" dirty="0" err="1" smtClean="0"/>
              <a:t>strictement</a:t>
            </a:r>
            <a:r>
              <a:rPr lang="en-GB" sz="1400" b="1" cap="small" dirty="0" smtClean="0"/>
              <a:t> </a:t>
            </a:r>
            <a:r>
              <a:rPr lang="en-GB" sz="1400" b="1" cap="small" dirty="0" err="1" smtClean="0"/>
              <a:t>réservée</a:t>
            </a:r>
            <a:r>
              <a:rPr lang="en-GB" sz="1400" b="1" cap="small" dirty="0" smtClean="0"/>
              <a:t> à un usage </a:t>
            </a:r>
            <a:r>
              <a:rPr lang="en-GB" sz="1400" b="1" cap="small" dirty="0" err="1" smtClean="0"/>
              <a:t>privé</a:t>
            </a:r>
            <a:r>
              <a:rPr lang="en-GB" sz="1400" b="1" cap="small" dirty="0" smtClean="0"/>
              <a:t> (article L122-5 du code de la </a:t>
            </a:r>
            <a:r>
              <a:rPr lang="en-GB" sz="1400" b="1" cap="small" dirty="0" err="1" smtClean="0"/>
              <a:t>Propriété</a:t>
            </a:r>
            <a:r>
              <a:rPr lang="en-GB" sz="1400" b="1" cap="small" dirty="0" smtClean="0"/>
              <a:t> </a:t>
            </a:r>
            <a:r>
              <a:rPr lang="en-GB" sz="1400" b="1" cap="small" dirty="0" err="1" smtClean="0"/>
              <a:t>intellectuelle</a:t>
            </a:r>
            <a:r>
              <a:rPr lang="en-GB" sz="1400" b="1" cap="small" dirty="0" smtClean="0"/>
              <a:t>).</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Pour tout </a:t>
            </a:r>
            <a:r>
              <a:rPr lang="en-GB" sz="1400" b="1" cap="small" dirty="0" err="1" smtClean="0"/>
              <a:t>autre</a:t>
            </a:r>
            <a:r>
              <a:rPr lang="en-GB" sz="1400" b="1" cap="small" dirty="0" smtClean="0"/>
              <a:t> usage, </a:t>
            </a:r>
            <a:r>
              <a:rPr lang="en-GB" sz="1400" b="1" cap="small" dirty="0" err="1" smtClean="0"/>
              <a:t>merci</a:t>
            </a:r>
            <a:r>
              <a:rPr lang="en-GB" sz="1400" b="1" cap="small" dirty="0" smtClean="0"/>
              <a:t> de me consulter </a:t>
            </a:r>
            <a:r>
              <a:rPr lang="en-GB" sz="1400" b="1" cap="small" dirty="0" err="1" smtClean="0"/>
              <a:t>préalablement</a:t>
            </a:r>
            <a:r>
              <a:rPr lang="en-GB" sz="1400" b="1" cap="small" dirty="0" smtClean="0"/>
              <a:t>.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400" i="1" dirty="0" smtClean="0"/>
              <a:t>SAP , SAP R/3 et SAP ECC sont des marques déposées par la société SAP AG. </a:t>
            </a:r>
            <a:r>
              <a:rPr lang="en-GB" sz="1400" b="1" cap="small" dirty="0" smtClean="0"/>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Je ne </a:t>
            </a:r>
            <a:r>
              <a:rPr lang="en-GB" sz="1400" b="1" cap="small" dirty="0" err="1" smtClean="0"/>
              <a:t>peux</a:t>
            </a:r>
            <a:r>
              <a:rPr lang="en-GB" sz="1400" b="1" cap="small" dirty="0" smtClean="0"/>
              <a:t> </a:t>
            </a:r>
            <a:r>
              <a:rPr lang="en-GB" sz="1400" b="1" cap="small" dirty="0" err="1" smtClean="0"/>
              <a:t>être</a:t>
            </a:r>
            <a:r>
              <a:rPr lang="en-GB" sz="1400" b="1" cap="small" dirty="0" smtClean="0"/>
              <a:t> </a:t>
            </a:r>
            <a:r>
              <a:rPr lang="en-GB" sz="1400" b="1" cap="small" dirty="0" err="1" smtClean="0"/>
              <a:t>accusé</a:t>
            </a:r>
            <a:r>
              <a:rPr lang="en-GB" sz="1400" b="1" cap="small" dirty="0" smtClean="0"/>
              <a:t> de </a:t>
            </a:r>
            <a:r>
              <a:rPr lang="en-GB" sz="1400" b="1" cap="small" dirty="0" err="1" smtClean="0"/>
              <a:t>contrefaçon</a:t>
            </a:r>
            <a:r>
              <a:rPr lang="en-GB" sz="1400" b="1" cap="small" dirty="0" smtClean="0"/>
              <a:t> </a:t>
            </a:r>
            <a:r>
              <a:rPr lang="en-GB" sz="1400" b="1" cap="small" dirty="0" err="1" smtClean="0"/>
              <a:t>ou</a:t>
            </a:r>
            <a:r>
              <a:rPr lang="en-GB" sz="1400" b="1" cap="small" dirty="0" smtClean="0"/>
              <a:t> de reproductions </a:t>
            </a:r>
            <a:r>
              <a:rPr lang="en-GB" sz="1400" b="1" cap="small" dirty="0" err="1" smtClean="0"/>
              <a:t>interdites</a:t>
            </a:r>
            <a:r>
              <a:rPr lang="en-GB" sz="1400" b="1" cap="small" dirty="0" smtClean="0"/>
              <a:t> pour les raisons </a:t>
            </a:r>
            <a:r>
              <a:rPr lang="en-GB" sz="1400" b="1" cap="small" dirty="0" err="1" smtClean="0"/>
              <a:t>suivantes</a:t>
            </a:r>
            <a:r>
              <a:rPr lang="en-GB" sz="1400" b="1" cap="small" dirty="0" smtClean="0"/>
              <a:t> : </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err="1" smtClean="0"/>
              <a:t>Mes</a:t>
            </a:r>
            <a:r>
              <a:rPr lang="en-GB" sz="1400" b="1" cap="small" dirty="0" smtClean="0"/>
              <a:t> guides , documentations, PACKS, KITS, ... </a:t>
            </a:r>
            <a:r>
              <a:rPr lang="en-GB" sz="1400" b="1" cap="small" dirty="0" err="1" smtClean="0"/>
              <a:t>sont</a:t>
            </a:r>
            <a:r>
              <a:rPr lang="en-GB" sz="1400" b="1" cap="small" dirty="0" smtClean="0"/>
              <a:t> </a:t>
            </a:r>
            <a:r>
              <a:rPr lang="en-GB" sz="1400" b="1" cap="small" dirty="0" err="1" smtClean="0"/>
              <a:t>issus</a:t>
            </a:r>
            <a:r>
              <a:rPr lang="en-GB" sz="1400" b="1" cap="small" dirty="0" smtClean="0"/>
              <a:t> de </a:t>
            </a:r>
            <a:r>
              <a:rPr lang="en-GB" sz="1400" b="1" cap="small" dirty="0" err="1" smtClean="0"/>
              <a:t>mes</a:t>
            </a:r>
            <a:r>
              <a:rPr lang="en-GB" sz="1400" b="1" cap="small" dirty="0" smtClean="0"/>
              <a:t> </a:t>
            </a:r>
            <a:r>
              <a:rPr lang="en-GB" sz="1400" b="1" cap="small" dirty="0" err="1" smtClean="0"/>
              <a:t>connaissances</a:t>
            </a:r>
            <a:r>
              <a:rPr lang="en-GB" sz="1400" b="1" cap="small" dirty="0" smtClean="0"/>
              <a:t> </a:t>
            </a:r>
            <a:r>
              <a:rPr lang="en-GB" sz="1400" b="1" cap="small" dirty="0" err="1" smtClean="0"/>
              <a:t>personnelles</a:t>
            </a:r>
            <a:r>
              <a:rPr lang="en-GB" sz="1400" b="1" cap="small" dirty="0" smtClean="0"/>
              <a:t> et de sites web.</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400" b="1" cap="small" dirty="0" smtClean="0"/>
              <a:t>Je n'ai aucune connaissance sur l'origine des documents et présume que ces documents sont soumis à la licence GNU (Licence libre). </a:t>
            </a:r>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Les </a:t>
            </a:r>
            <a:r>
              <a:rPr lang="en-GB" sz="1400" b="1" cap="small" dirty="0" err="1" smtClean="0"/>
              <a:t>noms</a:t>
            </a:r>
            <a:r>
              <a:rPr lang="en-GB" sz="1400" b="1" cap="small" dirty="0" smtClean="0"/>
              <a:t> des </a:t>
            </a:r>
            <a:r>
              <a:rPr lang="en-GB" sz="1400" b="1" cap="small" dirty="0" err="1" smtClean="0"/>
              <a:t>personnes</a:t>
            </a:r>
            <a:r>
              <a:rPr lang="en-GB" sz="1400" b="1" cap="small" dirty="0" smtClean="0"/>
              <a:t> et sites </a:t>
            </a:r>
            <a:r>
              <a:rPr lang="en-GB" sz="1400" b="1" cap="small" dirty="0" err="1" smtClean="0"/>
              <a:t>sont</a:t>
            </a:r>
            <a:r>
              <a:rPr lang="en-GB" sz="1400" b="1" cap="small" dirty="0" smtClean="0"/>
              <a:t> </a:t>
            </a:r>
            <a:r>
              <a:rPr lang="en-GB" sz="1400" b="1" cap="small" dirty="0" err="1" smtClean="0"/>
              <a:t>clairement</a:t>
            </a:r>
            <a:r>
              <a:rPr lang="en-GB" sz="1400" b="1" cap="small" dirty="0" smtClean="0"/>
              <a:t> </a:t>
            </a:r>
            <a:r>
              <a:rPr lang="en-GB" sz="1400" b="1" cap="small" dirty="0" err="1" smtClean="0"/>
              <a:t>énoncés</a:t>
            </a:r>
            <a:r>
              <a:rPr lang="en-GB" sz="1400" b="1" cap="small" dirty="0" smtClean="0"/>
              <a:t>.</a:t>
            </a:r>
            <a:br>
              <a:rPr lang="en-GB" sz="1400" b="1" cap="small" dirty="0" smtClean="0"/>
            </a:br>
            <a:endParaRPr lang="en-GB" sz="14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solidFill>
                  <a:srgbClr val="CC3300"/>
                </a:solidFill>
              </a:rPr>
              <a:t>	</a:t>
            </a:r>
            <a:r>
              <a:rPr lang="en-GB" sz="1400" b="1" cap="small" dirty="0" smtClean="0">
                <a:solidFill>
                  <a:srgbClr val="CC3300"/>
                </a:solidFill>
                <a:hlinkClick r:id="rId3"/>
              </a:rPr>
              <a:t>http://www.sharesap.com</a:t>
            </a:r>
            <a:r>
              <a:rPr lang="en-GB" sz="1400" b="1" cap="small" dirty="0" smtClean="0">
                <a:solidFill>
                  <a:srgbClr val="CC3300"/>
                </a:solidFill>
              </a:rPr>
              <a:t> </a:t>
            </a:r>
            <a:r>
              <a:rPr lang="en-GB" sz="1400" b="1" cap="small" dirty="0" smtClean="0"/>
              <a:t> et </a:t>
            </a:r>
            <a:r>
              <a:rPr lang="en-GB" sz="1400" b="1" cap="small" dirty="0" smtClean="0">
                <a:solidFill>
                  <a:srgbClr val="CC3300"/>
                </a:solidFill>
                <a:hlinkClick r:id="rId4"/>
              </a:rPr>
              <a:t>http://</a:t>
            </a:r>
            <a:r>
              <a:rPr lang="fr-FR" sz="1400" b="1" dirty="0" smtClean="0">
                <a:hlinkClick r:id="rId4"/>
              </a:rPr>
              <a:t>mickael.quesnot.free.fr</a:t>
            </a:r>
            <a:r>
              <a:rPr lang="fr-FR" sz="1400" b="1" dirty="0" smtClean="0"/>
              <a:t> </a:t>
            </a:r>
            <a:r>
              <a:rPr lang="en-GB" sz="1400" b="1" cap="small" dirty="0" err="1" smtClean="0"/>
              <a:t>sont</a:t>
            </a:r>
            <a:r>
              <a:rPr lang="en-GB" sz="1400" b="1" cap="small" dirty="0" smtClean="0"/>
              <a:t> </a:t>
            </a:r>
            <a:r>
              <a:rPr lang="en-GB" sz="1400" b="1" cap="small" dirty="0" err="1" smtClean="0"/>
              <a:t>indépendants</a:t>
            </a:r>
            <a:r>
              <a:rPr lang="en-GB" sz="1400" b="1" cap="small" dirty="0" smtClean="0"/>
              <a:t> de SAP et de CODILOG</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400" b="1" cap="small" dirty="0" smtClean="0"/>
              <a:t>	</a:t>
            </a:r>
            <a:r>
              <a:rPr lang="en-GB" sz="1400" b="1" cap="small" dirty="0" err="1" smtClean="0"/>
              <a:t>Sharesap</a:t>
            </a:r>
            <a:r>
              <a:rPr lang="en-GB" sz="1400" b="1" cap="small" dirty="0" smtClean="0"/>
              <a:t> et </a:t>
            </a:r>
            <a:r>
              <a:rPr lang="fr-FR" sz="1400" b="1" dirty="0" smtClean="0"/>
              <a:t>mickael.quesnot.free.fr  </a:t>
            </a:r>
            <a:r>
              <a:rPr lang="en-GB" sz="1400" b="1" cap="small" dirty="0" smtClean="0"/>
              <a:t>ne </a:t>
            </a:r>
            <a:r>
              <a:rPr lang="en-GB" sz="1400" b="1" cap="small" dirty="0" err="1" smtClean="0"/>
              <a:t>sont</a:t>
            </a:r>
            <a:r>
              <a:rPr lang="en-GB" sz="1400" b="1" cap="small" dirty="0" smtClean="0"/>
              <a:t> </a:t>
            </a:r>
            <a:r>
              <a:rPr lang="en-GB" sz="1400" b="1" cap="small" dirty="0" err="1" smtClean="0"/>
              <a:t>ni</a:t>
            </a:r>
            <a:r>
              <a:rPr lang="en-GB" sz="1400" b="1" cap="small" dirty="0" smtClean="0"/>
              <a:t> </a:t>
            </a:r>
            <a:r>
              <a:rPr lang="en-GB" sz="1400" b="1" cap="small" dirty="0" err="1" smtClean="0"/>
              <a:t>affiliés</a:t>
            </a:r>
            <a:r>
              <a:rPr lang="en-GB" sz="1400" b="1" cap="small" dirty="0" smtClean="0"/>
              <a:t> à SAP AG </a:t>
            </a:r>
            <a:r>
              <a:rPr lang="en-GB" sz="1400" b="1" cap="small" dirty="0" err="1" smtClean="0"/>
              <a:t>ou</a:t>
            </a:r>
            <a:r>
              <a:rPr lang="en-GB" sz="1400" b="1" cap="small" dirty="0" smtClean="0"/>
              <a:t> à </a:t>
            </a:r>
            <a:r>
              <a:rPr lang="en-GB" sz="1400" b="1" cap="small" dirty="0" err="1" smtClean="0"/>
              <a:t>l'une</a:t>
            </a:r>
            <a:r>
              <a:rPr lang="en-GB" sz="1400" b="1" cap="small" dirty="0" smtClean="0"/>
              <a:t> de </a:t>
            </a:r>
            <a:r>
              <a:rPr lang="en-GB" sz="1400" b="1" cap="small" dirty="0" err="1" smtClean="0"/>
              <a:t>ses</a:t>
            </a:r>
            <a:r>
              <a:rPr lang="en-GB" sz="1400" b="1" cap="small" dirty="0" smtClean="0"/>
              <a:t> </a:t>
            </a:r>
            <a:r>
              <a:rPr lang="en-GB" sz="1400" b="1" cap="small" dirty="0" err="1" smtClean="0"/>
              <a:t>filiales</a:t>
            </a:r>
            <a:r>
              <a:rPr lang="en-GB" sz="1400" b="1" cap="small" dirty="0" smtClean="0"/>
              <a:t> Ni à NEURONES </a:t>
            </a:r>
            <a:r>
              <a:rPr lang="en-GB" sz="1400" b="1" cap="small" dirty="0" err="1" smtClean="0"/>
              <a:t>ou</a:t>
            </a:r>
            <a:r>
              <a:rPr lang="en-GB" sz="1400" b="1" cap="small" dirty="0" smtClean="0"/>
              <a:t> à </a:t>
            </a:r>
            <a:r>
              <a:rPr lang="en-GB" sz="1400" b="1" cap="small" dirty="0" err="1" smtClean="0"/>
              <a:t>l'une</a:t>
            </a:r>
            <a:r>
              <a:rPr lang="en-GB" sz="1400" b="1" cap="small" dirty="0" smtClean="0"/>
              <a:t> de </a:t>
            </a:r>
            <a:r>
              <a:rPr lang="en-GB" sz="1400" b="1" cap="small" dirty="0" err="1" smtClean="0"/>
              <a:t>ses</a:t>
            </a:r>
            <a:r>
              <a:rPr lang="en-GB" sz="1400" b="1" cap="small" dirty="0" smtClean="0"/>
              <a:t> </a:t>
            </a:r>
            <a:r>
              <a:rPr lang="en-GB" sz="1400" b="1" cap="small" dirty="0" err="1" smtClean="0"/>
              <a:t>filiales</a:t>
            </a:r>
            <a:r>
              <a:rPr lang="en-GB" sz="1400" b="1" cap="small" dirty="0" smtClean="0"/>
              <a:t>. </a:t>
            </a:r>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4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400" b="1" u="sng" dirty="0" smtClean="0">
                <a:hlinkClick r:id="rId3"/>
              </a:rPr>
              <a:t>www.sharesap.com</a:t>
            </a:r>
            <a:r>
              <a:rPr lang="fr-FR" sz="1400" b="1" dirty="0" smtClean="0"/>
              <a:t>  © Copyright. Tous droits réservés. </a:t>
            </a:r>
            <a:r>
              <a:rPr lang="en-GB" sz="1400" b="1" dirty="0" smtClean="0"/>
              <a:t>Par </a:t>
            </a:r>
            <a:r>
              <a:rPr lang="en-GB" sz="1400" b="1" dirty="0" err="1" smtClean="0"/>
              <a:t>Mickael</a:t>
            </a:r>
            <a:r>
              <a:rPr lang="en-GB" sz="1400" b="1" dirty="0" smtClean="0"/>
              <a:t> QUESNOT, Consultant SAP </a:t>
            </a:r>
            <a:endParaRPr lang="en-GB" sz="1200" b="1" dirty="0" smtClean="0"/>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300" b="1"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afficher le document article (voir </a:t>
            </a:r>
            <a:r>
              <a:rPr lang="fr-FR" dirty="0" smtClean="0">
                <a:hlinkClick r:id="rId2" action="ppaction://hlinkfile"/>
              </a:rPr>
              <a:t>Affichage d'un document article</a:t>
            </a:r>
            <a:r>
              <a:rPr lang="fr-FR" dirty="0" smtClean="0"/>
              <a:t>).</a:t>
            </a:r>
            <a:br>
              <a:rPr lang="fr-FR" dirty="0" smtClean="0"/>
            </a:br>
            <a:r>
              <a:rPr lang="fr-FR" dirty="0" smtClean="0"/>
              <a:t>MB03 - Afficher </a:t>
            </a:r>
            <a:endParaRPr lang="fr-FR" dirty="0"/>
          </a:p>
        </p:txBody>
      </p:sp>
      <p:sp>
        <p:nvSpPr>
          <p:cNvPr id="3" name="Espace réservé de la date 2"/>
          <p:cNvSpPr>
            <a:spLocks noGrp="1"/>
          </p:cNvSpPr>
          <p:nvPr>
            <p:ph type="dt" sz="half" idx="10"/>
          </p:nvPr>
        </p:nvSpPr>
        <p:spPr/>
        <p:txBody>
          <a:bodyPr/>
          <a:lstStyle/>
          <a:p>
            <a:pPr>
              <a:defRPr/>
            </a:pPr>
            <a:fld id="{852EA739-E9D2-4EF5-AEB0-9D139F352386}"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pic>
        <p:nvPicPr>
          <p:cNvPr id="2050" name="Picture 2"/>
          <p:cNvPicPr>
            <a:picLocks noGrp="1" noChangeAspect="1" noChangeArrowheads="1"/>
          </p:cNvPicPr>
          <p:nvPr>
            <p:ph sz="half" idx="1"/>
          </p:nvPr>
        </p:nvPicPr>
        <p:blipFill>
          <a:blip r:embed="rId3"/>
          <a:srcRect/>
          <a:stretch>
            <a:fillRect/>
          </a:stretch>
        </p:blipFill>
        <p:spPr bwMode="auto">
          <a:xfrm>
            <a:off x="301625" y="1865303"/>
            <a:ext cx="4038600" cy="3694131"/>
          </a:xfrm>
          <a:prstGeom prst="rect">
            <a:avLst/>
          </a:prstGeom>
          <a:noFill/>
          <a:ln w="9525">
            <a:noFill/>
            <a:miter lim="800000"/>
            <a:headEnd/>
            <a:tailEnd/>
          </a:ln>
          <a:effectLst/>
        </p:spPr>
      </p:pic>
      <p:pic>
        <p:nvPicPr>
          <p:cNvPr id="2051" name="Picture 3"/>
          <p:cNvPicPr>
            <a:picLocks noGrp="1" noChangeAspect="1" noChangeArrowheads="1"/>
          </p:cNvPicPr>
          <p:nvPr>
            <p:ph sz="half" idx="2"/>
          </p:nvPr>
        </p:nvPicPr>
        <p:blipFill>
          <a:blip r:embed="rId4"/>
          <a:srcRect/>
          <a:stretch>
            <a:fillRect/>
          </a:stretch>
        </p:blipFill>
        <p:spPr bwMode="auto">
          <a:xfrm>
            <a:off x="4800600" y="1833298"/>
            <a:ext cx="4038600" cy="3758142"/>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b="1" dirty="0" smtClean="0"/>
              <a:t>Création d'une pièce comptable</a:t>
            </a:r>
            <a:endParaRPr lang="fr-FR" dirty="0"/>
          </a:p>
        </p:txBody>
      </p:sp>
      <p:sp>
        <p:nvSpPr>
          <p:cNvPr id="3" name="Espace réservé de la date 2"/>
          <p:cNvSpPr>
            <a:spLocks noGrp="1"/>
          </p:cNvSpPr>
          <p:nvPr>
            <p:ph type="dt" sz="half" idx="10"/>
          </p:nvPr>
        </p:nvSpPr>
        <p:spPr/>
        <p:txBody>
          <a:bodyPr/>
          <a:lstStyle/>
          <a:p>
            <a:pPr>
              <a:defRPr/>
            </a:pPr>
            <a:fld id="{F53BF32B-0B1B-440D-B2DB-A0450906BD9C}"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7</a:t>
            </a:fld>
            <a:endParaRPr lang="en-GB"/>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Parallèlement au document article, le système crée une pièce comptable contenant les lignes d'écriture (dans les comptes concernés) nécessaires au mouvement.</a:t>
            </a:r>
            <a:endParaRPr lang="fr-FR" dirty="0"/>
          </a:p>
        </p:txBody>
      </p:sp>
      <p:sp>
        <p:nvSpPr>
          <p:cNvPr id="3" name="Espace réservé de la date 2"/>
          <p:cNvSpPr>
            <a:spLocks noGrp="1"/>
          </p:cNvSpPr>
          <p:nvPr>
            <p:ph type="dt" sz="half" idx="10"/>
          </p:nvPr>
        </p:nvSpPr>
        <p:spPr/>
        <p:txBody>
          <a:bodyPr/>
          <a:lstStyle/>
          <a:p>
            <a:pPr>
              <a:defRPr/>
            </a:pPr>
            <a:fld id="{682F1460-E3CA-4C7F-B7F5-794EC2D0CF89}"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4FC222FB-AC7C-437D-9A55-AFB1B2A78910}" type="slidenum">
              <a:rPr lang="en-GB" smtClean="0"/>
              <a:pPr>
                <a:defRPr/>
              </a:pPr>
              <a:t>8</a:t>
            </a:fld>
            <a:endParaRPr lang="en-GB"/>
          </a:p>
        </p:txBody>
      </p:sp>
      <p:pic>
        <p:nvPicPr>
          <p:cNvPr id="3074" name="Picture 2"/>
          <p:cNvPicPr>
            <a:picLocks noGrp="1" noChangeAspect="1" noChangeArrowheads="1"/>
          </p:cNvPicPr>
          <p:nvPr>
            <p:ph sz="quarter" idx="1"/>
          </p:nvPr>
        </p:nvPicPr>
        <p:blipFill>
          <a:blip r:embed="rId2"/>
          <a:srcRect/>
          <a:stretch>
            <a:fillRect/>
          </a:stretch>
        </p:blipFill>
        <p:spPr bwMode="auto">
          <a:xfrm>
            <a:off x="301625" y="1584044"/>
            <a:ext cx="8504238" cy="4458261"/>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 l'écran qui affiche le document article, vous pouvez afficher la pièce comptable.</a:t>
            </a:r>
            <a:endParaRPr lang="fr-FR" dirty="0"/>
          </a:p>
        </p:txBody>
      </p:sp>
      <p:sp>
        <p:nvSpPr>
          <p:cNvPr id="3" name="Espace réservé de la date 2"/>
          <p:cNvSpPr>
            <a:spLocks noGrp="1"/>
          </p:cNvSpPr>
          <p:nvPr>
            <p:ph type="dt" sz="half" idx="10"/>
          </p:nvPr>
        </p:nvSpPr>
        <p:spPr/>
        <p:txBody>
          <a:bodyPr/>
          <a:lstStyle/>
          <a:p>
            <a:pPr>
              <a:defRPr/>
            </a:pPr>
            <a:fld id="{069AB75E-A6BC-47CC-8A25-FABE9DC83590}" type="datetime1">
              <a:rPr lang="fr-FR" smtClean="0"/>
              <a:t>15/11/2012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4098" name="Picture 2"/>
          <p:cNvPicPr>
            <a:picLocks noGrp="1" noChangeAspect="1" noChangeArrowheads="1"/>
          </p:cNvPicPr>
          <p:nvPr>
            <p:ph sz="half" idx="2"/>
          </p:nvPr>
        </p:nvPicPr>
        <p:blipFill>
          <a:blip r:embed="rId2"/>
          <a:srcRect/>
          <a:stretch>
            <a:fillRect/>
          </a:stretch>
        </p:blipFill>
        <p:spPr bwMode="auto">
          <a:xfrm>
            <a:off x="4800600" y="1649549"/>
            <a:ext cx="4038600" cy="4125639"/>
          </a:xfrm>
          <a:prstGeom prst="rect">
            <a:avLst/>
          </a:prstGeom>
          <a:noFill/>
          <a:ln w="9525">
            <a:noFill/>
            <a:miter lim="800000"/>
            <a:headEnd/>
            <a:tailEnd/>
          </a:ln>
          <a:effectLst/>
        </p:spPr>
      </p:pic>
      <p:pic>
        <p:nvPicPr>
          <p:cNvPr id="4099" name="Picture 3"/>
          <p:cNvPicPr>
            <a:picLocks noGrp="1" noChangeAspect="1" noChangeArrowheads="1"/>
          </p:cNvPicPr>
          <p:nvPr>
            <p:ph sz="half" idx="1"/>
          </p:nvPr>
        </p:nvPicPr>
        <p:blipFill>
          <a:blip r:embed="rId3"/>
          <a:srcRect/>
          <a:stretch>
            <a:fillRect/>
          </a:stretch>
        </p:blipFill>
        <p:spPr bwMode="auto">
          <a:xfrm>
            <a:off x="301625" y="1964546"/>
            <a:ext cx="4038600" cy="3495646"/>
          </a:xfrm>
          <a:prstGeom prst="rect">
            <a:avLst/>
          </a:prstGeom>
          <a:noFill/>
          <a:ln w="9525">
            <a:noFill/>
            <a:miter lim="800000"/>
            <a:headEnd/>
            <a:tailEnd/>
          </a:ln>
          <a:effectLst/>
        </p:spPr>
      </p:pic>
      <p:sp>
        <p:nvSpPr>
          <p:cNvPr id="11" name="Flèche vers le bas 10"/>
          <p:cNvSpPr/>
          <p:nvPr/>
        </p:nvSpPr>
        <p:spPr>
          <a:xfrm>
            <a:off x="1714480" y="1714488"/>
            <a:ext cx="428628" cy="857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èche droite 11"/>
          <p:cNvSpPr/>
          <p:nvPr/>
        </p:nvSpPr>
        <p:spPr>
          <a:xfrm>
            <a:off x="4429124" y="2786058"/>
            <a:ext cx="428628" cy="642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l">
  <a:themeElements>
    <a:clrScheme name="Civi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1623</TotalTime>
  <Words>1668</Words>
  <Application>Microsoft Office PowerPoint</Application>
  <PresentationFormat>Affichage à l'écran (4:3)</PresentationFormat>
  <Paragraphs>278</Paragraphs>
  <Slides>54</Slides>
  <Notes>1</Notes>
  <HiddenSlides>0</HiddenSlides>
  <MMClips>0</MMClips>
  <ScaleCrop>false</ScaleCrop>
  <HeadingPairs>
    <vt:vector size="4" baseType="variant">
      <vt:variant>
        <vt:lpstr>Thème</vt:lpstr>
      </vt:variant>
      <vt:variant>
        <vt:i4>1</vt:i4>
      </vt:variant>
      <vt:variant>
        <vt:lpstr>Titres des diapositives</vt:lpstr>
      </vt:variant>
      <vt:variant>
        <vt:i4>54</vt:i4>
      </vt:variant>
    </vt:vector>
  </HeadingPairs>
  <TitlesOfParts>
    <vt:vector size="55" baseType="lpstr">
      <vt:lpstr>Civil</vt:lpstr>
      <vt:lpstr>Conséquences de l'enregistrement d'entrée de marchandises</vt:lpstr>
      <vt:lpstr>Présentation PowerPoint</vt:lpstr>
      <vt:lpstr>Une entrée de marchandises a diverses conséquences dans le système SAP.</vt:lpstr>
      <vt:lpstr>Création d'un document article</vt:lpstr>
      <vt:lpstr>Lorsque vous enregistrez une entrée de marchandises, le système crée automatiquement un document article qui atteste le mouvement de stock. </vt:lpstr>
      <vt:lpstr>Vous pouvez afficher le document article (voir Affichage d'un document article). MB03 - Afficher </vt:lpstr>
      <vt:lpstr>Création d'une pièce comptable</vt:lpstr>
      <vt:lpstr>Parallèlement au document article, le système crée une pièce comptable contenant les lignes d'écriture (dans les comptes concernés) nécessaires au mouvement.</vt:lpstr>
      <vt:lpstr>De l'écran qui affiche le document article, vous pouvez afficher la pièce comptable.</vt:lpstr>
      <vt:lpstr>Création d'un bon d'accompagnement</vt:lpstr>
      <vt:lpstr>Lors de la saisie de l'entrée de marchandises, vous pouvez imprimer le bon d'accompagnement, que le bon de réception ou le bon d'accompagnement de palette (voir Fonctions d'impression). </vt:lpstr>
      <vt:lpstr>Envoi d'un message au service Achats</vt:lpstr>
      <vt:lpstr>Si le code Message d'entrée de marchandises (EM) a été activé dans la commande, l'auteur de la commande reçoit automatiquement un message l'informant de la livraison.</vt:lpstr>
      <vt:lpstr>Mise à jour du stock</vt:lpstr>
      <vt:lpstr>C'est la destination des marchandises qui détermine les stocks à mettre à jour dans la fiche article.</vt:lpstr>
      <vt:lpstr>Mise à jour du stock</vt:lpstr>
      <vt:lpstr>Lorsque les marchandises sont destinées au magasin,  </vt:lpstr>
      <vt:lpstr>la quantité livrée est ajoutée au stock total valorisé  MB5B - Stock pour date cpt. </vt:lpstr>
      <vt:lpstr>et au stock du type approprié (par exemple, le stock à utilisation libre). MMBE</vt:lpstr>
      <vt:lpstr>Parallèlement, la valeur du stock est mise à jour. </vt:lpstr>
      <vt:lpstr>Résultat </vt:lpstr>
      <vt:lpstr>Mise à jour du stock</vt:lpstr>
      <vt:lpstr> Lorsque les marchandises sont destinées à la consommation, seules les statistiques de consommation sont mises à jour dans la fiche article. Tcode MM02, Fiche article. </vt:lpstr>
      <vt:lpstr>Cette mise à jour n'a pas lieu si vous enregistrez les mouvements de stock à l'aide des types de stock spécial stock pour commande client et stock projet. Tcode ME23N &amp; MM02.</vt:lpstr>
      <vt:lpstr>Mise à jour du stock</vt:lpstr>
      <vt:lpstr>Lorsque l'entrée de marchandises est enregistrée dans le stock bloqué EM (voir le guide Entrées de marchandises au stock bloqué Em), le stock reste inchangé. </vt:lpstr>
      <vt:lpstr>Les marchandises sont enregistrées uniquement au stock bloqué EM de l'historique de la commande d'achat.</vt:lpstr>
      <vt:lpstr>Mise à jour du stock</vt:lpstr>
      <vt:lpstr>Si vous enregistrez les marchandises dans un magasin qui n'existe pas encore pour l'article considéré, les données de magasin sont automatiquement créées dans la fiche article lors de l'enregistrement de l'entrée de marchandises.</vt:lpstr>
      <vt:lpstr>Résultat </vt:lpstr>
      <vt:lpstr>Notez toutefois que cette opération n'a lieu que si le Customizing autorise la création automatique des données de stockage pour la division et le code mouvement correspondants. SPRO IMG : Créer automatiquement magasin</vt:lpstr>
      <vt:lpstr>SPRO IMG : Créer automatiquement magasin </vt:lpstr>
      <vt:lpstr>Si elle n'est pas autorisée, il vous revient de créer au préalable le magasin dans la fiche article. MM01 - Immédiatement ou MMSC - Saisir magasins </vt:lpstr>
      <vt:lpstr>Mise à jour des comptes généraux</vt:lpstr>
      <vt:lpstr>Lors de l'enregistrement de l'entrée de marchandises, la valeur correspondante est automatiquement reportée dans les comptes généraux (voir aussi le guide Modification du prix de l'article). Tcode FB03.</vt:lpstr>
      <vt:lpstr>(voir aussi le guide Modification du prix de l'article). Tcode MM03. </vt:lpstr>
      <vt:lpstr>D'autres mises à jour peuvent se produire dans les applications associées. Tcode FB03. </vt:lpstr>
      <vt:lpstr>Ainsi, dans le cas d'une entrée de marchandises à la consommation, l'objet d'imputation (un centre de coûts, une commande, un avoir, etc.) est débité. Tcode ME23N &amp; FB03.</vt:lpstr>
      <vt:lpstr>Mises à jour dans la commande d'achat </vt:lpstr>
      <vt:lpstr>L'enregistrement donne lieu à la mise à jour des données achats suivantes :</vt:lpstr>
      <vt:lpstr>Mises à jour dans la commande d'achat</vt:lpstr>
      <vt:lpstr>Lors de l'enregistrement de l'entrée de marchandises, le système crée automatiquement un enregistrement d'historique de commande. Tcode ME23N.</vt:lpstr>
      <vt:lpstr>Cet enregistrement contient des données essentielles pour les Achats : la quantité livrée, le numéro du document article et le poste, le code mouvement et la date comptable de l'entrée de marchandises.</vt:lpstr>
      <vt:lpstr>Mises à jour dans la commande d'achat</vt:lpstr>
      <vt:lpstr>Si le code "livraison finale" est activé dans le document article, le poste de commande est considéré comme clôturé</vt:lpstr>
      <vt:lpstr>et l'en-cours de commande est mis à zéro. Tcode ME2M. </vt:lpstr>
      <vt:lpstr>Autres mises à jour</vt:lpstr>
      <vt:lpstr>Les mises à jour dans les autres composantes sont déterminées par les caractéristiques de l'article, du mouvement et des composantes utilisés.</vt:lpstr>
      <vt:lpstr>En effet, une entrée de marchandises a une incidence sur : les données à mémoriser dans le fichier MRP ou la réduction des besoins indépendants dans la planification des besoins ; </vt:lpstr>
      <vt:lpstr>les données statistiques dans le Contrôle des stocks ;</vt:lpstr>
      <vt:lpstr>les données d'évaluation des fournisseurs dans les Achats ;</vt:lpstr>
      <vt:lpstr>les demandes de transfert et quanta dans le système de gestion des emplacements de magasin ;</vt:lpstr>
      <vt:lpstr>les lots de contrôle dans le Management de la qualité.</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cp:lastModifiedBy>QUESNOT, Mickael</cp:lastModifiedBy>
  <cp:revision>236</cp:revision>
  <cp:lastPrinted>2012-11-15T14:45:54Z</cp:lastPrinted>
  <dcterms:modified xsi:type="dcterms:W3CDTF">2012-11-15T14:46:01Z</dcterms:modified>
</cp:coreProperties>
</file>