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20"/>
  </p:notesMasterIdLst>
  <p:sldIdLst>
    <p:sldId id="256" r:id="rId2"/>
    <p:sldId id="302" r:id="rId3"/>
    <p:sldId id="303" r:id="rId4"/>
    <p:sldId id="292" r:id="rId5"/>
    <p:sldId id="293" r:id="rId6"/>
    <p:sldId id="295" r:id="rId7"/>
    <p:sldId id="296" r:id="rId8"/>
    <p:sldId id="300" r:id="rId9"/>
    <p:sldId id="297" r:id="rId10"/>
    <p:sldId id="298" r:id="rId11"/>
    <p:sldId id="299" r:id="rId12"/>
    <p:sldId id="287" r:id="rId13"/>
    <p:sldId id="294" r:id="rId14"/>
    <p:sldId id="288" r:id="rId15"/>
    <p:sldId id="289" r:id="rId16"/>
    <p:sldId id="301" r:id="rId17"/>
    <p:sldId id="290" r:id="rId18"/>
    <p:sldId id="261" r:id="rId19"/>
  </p:sldIdLst>
  <p:sldSz cx="9144000" cy="6858000" type="screen4x3"/>
  <p:notesSz cx="7099300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 smtClean="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 smtClean="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 smtClean="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 smtClean="0">
                <a:latin typeface="Arial" charset="0"/>
              </a:defRPr>
            </a:lvl1pPr>
          </a:lstStyle>
          <a:p>
            <a:pPr>
              <a:defRPr/>
            </a:pPr>
            <a:fld id="{22ED12B9-4CA8-4DB2-92D8-893147774C9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97802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fld id="{5FA86C3F-18F0-4A29-9CE8-D8C3904B3D14}" type="slidenum">
              <a:rPr lang="de-DE" altLang="fr-FR" smtClean="0">
                <a:latin typeface="Arial" charset="0"/>
              </a:rPr>
              <a:pPr eaLnBrk="1" hangingPunct="1"/>
              <a:t>2</a:t>
            </a:fld>
            <a:endParaRPr lang="de-DE" altLang="fr-FR" smtClean="0">
              <a:latin typeface="Arial" charset="0"/>
            </a:endParaRPr>
          </a:p>
        </p:txBody>
      </p:sp>
      <p:sp>
        <p:nvSpPr>
          <p:cNvPr id="20483" name="Slide Image Placeholder 14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4" name="Notes Placeholder 15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B68A74-4BEE-4F86-A7F9-F86BB330B2AD}" type="slidenum">
              <a:rPr lang="fr-FR"/>
              <a:pPr/>
              <a:t>18</a:t>
            </a:fld>
            <a:endParaRPr lang="fr-FR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5363" y="768350"/>
            <a:ext cx="5114925" cy="3836988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150" y="4860925"/>
            <a:ext cx="5207000" cy="4605338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resap,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 sz="2400">
              <a:latin typeface="Times New Roman" pitchFamily="18" charset="0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  <a:ln>
            <a:noFill/>
          </a:ln>
        </p:spPr>
        <p:txBody>
          <a:bodyPr/>
          <a:lstStyle>
            <a:lvl1pPr>
              <a:defRPr sz="2400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  <a:ln>
            <a:noFill/>
          </a:ln>
        </p:spPr>
        <p:txBody>
          <a:bodyPr/>
          <a:lstStyle>
            <a:lvl1pPr marL="0" indent="0">
              <a:buFont typeface="Wingdings" pitchFamily="2" charset="2"/>
              <a:buNone/>
              <a:defRPr sz="1100"/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33579D4-6FA3-43B7-8E05-A70B6F4A6351}" type="datetime1">
              <a:rPr lang="fr-FR" smtClean="0"/>
              <a:t>30/10/2013</a:t>
            </a:fld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E50DE3-F6E2-424F-8E4F-C2A7F07603C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5346F4-C36C-4B91-B88A-1541CBB5B7C3}" type="datetime1">
              <a:rPr lang="fr-FR" smtClean="0"/>
              <a:t>30/10/2013</a:t>
            </a:fld>
            <a:endParaRPr lang="fr-F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D6EB80-9DD9-4DCC-9D49-043BEE7BE51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0198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0198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05F049-985B-4193-AC7E-145669688755}" type="datetime1">
              <a:rPr lang="fr-FR" smtClean="0"/>
              <a:t>30/10/2013</a:t>
            </a:fld>
            <a:endParaRPr lang="fr-F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AAA83E-D407-4D23-8545-BF901BDE6CF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 userDrawn="1"/>
        </p:nvSpPr>
        <p:spPr bwMode="gray">
          <a:xfrm>
            <a:off x="323850" y="323850"/>
            <a:ext cx="84042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fr-FR" sz="2400" b="1" dirty="0">
                <a:solidFill>
                  <a:schemeClr val="accent2"/>
                </a:solidFill>
              </a:rPr>
              <a:t>© </a:t>
            </a:r>
            <a:r>
              <a:rPr lang="de-DE" altLang="fr-FR" sz="2400" b="1" dirty="0" smtClean="0">
                <a:solidFill>
                  <a:schemeClr val="accent2"/>
                </a:solidFill>
              </a:rPr>
              <a:t>SHARESAP. </a:t>
            </a:r>
            <a:r>
              <a:rPr lang="de-DE" altLang="fr-FR" sz="2400" b="1" dirty="0">
                <a:solidFill>
                  <a:schemeClr val="accent2"/>
                </a:solidFill>
              </a:rPr>
              <a:t>All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rights</a:t>
            </a:r>
            <a:r>
              <a:rPr lang="de-DE" altLang="fr-FR" sz="2400" b="1" dirty="0">
                <a:solidFill>
                  <a:schemeClr val="accent2"/>
                </a:solidFill>
              </a:rPr>
              <a:t>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reserved</a:t>
            </a:r>
            <a:r>
              <a:rPr lang="de-DE" altLang="fr-FR" sz="2400" b="1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3" name="TextBox 9"/>
          <p:cNvSpPr txBox="1">
            <a:spLocks noChangeArrowheads="1"/>
          </p:cNvSpPr>
          <p:nvPr userDrawn="1"/>
        </p:nvSpPr>
        <p:spPr bwMode="gray">
          <a:xfrm>
            <a:off x="323850" y="1692275"/>
            <a:ext cx="84042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200"/>
              </a:spcBef>
              <a:defRPr/>
            </a:pPr>
            <a:r>
              <a:rPr lang="fr-FR" altLang="fr-FR" sz="1000" noProof="1">
                <a:ea typeface="MS PGothic" pitchFamily="34" charset="-128"/>
              </a:rPr>
              <a:t>No part of this publication may be reproduced or transmitted in any form or for any purpose without the express permission of </a:t>
            </a:r>
            <a:r>
              <a:rPr lang="fr-FR" altLang="fr-FR" sz="1000" noProof="1" smtClean="0">
                <a:ea typeface="MS PGothic" pitchFamily="34" charset="-128"/>
              </a:rPr>
              <a:t>SHARESAP. </a:t>
            </a:r>
            <a:r>
              <a:rPr lang="fr-FR" altLang="fr-FR" sz="1000" noProof="1">
                <a:ea typeface="MS PGothic" pitchFamily="34" charset="-128"/>
              </a:rPr>
              <a:t/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The information contained herein may be changed without prior notice.</a:t>
            </a:r>
          </a:p>
          <a:p>
            <a:pPr eaLnBrk="1" hangingPunct="1">
              <a:spcBef>
                <a:spcPts val="1200"/>
              </a:spcBef>
              <a:defRPr/>
            </a:pPr>
            <a:r>
              <a:rPr lang="fr-FR" altLang="fr-FR" sz="1000" noProof="1">
                <a:ea typeface="MS PGothic" pitchFamily="34" charset="-128"/>
              </a:rPr>
              <a:t>Some software products marketed by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its distributors contain proprietary software components of other software vendors.</a:t>
            </a:r>
          </a:p>
          <a:p>
            <a:pPr eaLnBrk="1" hangingPunct="1">
              <a:spcBef>
                <a:spcPts val="1200"/>
              </a:spcBef>
              <a:defRPr/>
            </a:pPr>
            <a:r>
              <a:rPr lang="fr-FR" altLang="fr-FR" sz="1000" noProof="1">
                <a:ea typeface="MS PGothic" pitchFamily="34" charset="-128"/>
              </a:rPr>
              <a:t>National product specifications may vary.</a:t>
            </a:r>
          </a:p>
          <a:p>
            <a:pPr eaLnBrk="1" hangingPunct="1">
              <a:spcBef>
                <a:spcPts val="1200"/>
              </a:spcBef>
              <a:defRPr/>
            </a:pPr>
            <a:r>
              <a:rPr lang="fr-FR" altLang="fr-FR" sz="1000" noProof="1">
                <a:ea typeface="MS PGothic" pitchFamily="34" charset="-128"/>
              </a:rPr>
              <a:t>These materials are provided by </a:t>
            </a:r>
            <a:r>
              <a:rPr lang="fr-FR" altLang="fr-FR" sz="1000" noProof="1" smtClean="0">
                <a:ea typeface="MS PGothic" pitchFamily="34" charset="-128"/>
              </a:rPr>
              <a:t>SHARESAP for </a:t>
            </a:r>
            <a:r>
              <a:rPr lang="fr-FR" altLang="fr-FR" sz="1000" noProof="1">
                <a:ea typeface="MS PGothic" pitchFamily="34" charset="-128"/>
              </a:rPr>
              <a:t>informational purposes only, without representation or warranty of any kind, and </a:t>
            </a:r>
            <a:r>
              <a:rPr lang="fr-FR" altLang="fr-FR" sz="1000" noProof="1" smtClean="0">
                <a:ea typeface="MS PGothic" pitchFamily="34" charset="-128"/>
              </a:rPr>
              <a:t>SHARESAP shall </a:t>
            </a:r>
            <a:r>
              <a:rPr lang="fr-FR" altLang="fr-FR" sz="1000" noProof="1">
                <a:ea typeface="MS PGothic" pitchFamily="34" charset="-128"/>
              </a:rPr>
              <a:t>not be liable for errors or omissions with respect to the materials. The only warranties for </a:t>
            </a:r>
            <a:r>
              <a:rPr lang="fr-FR" altLang="fr-FR" sz="1000" noProof="1" smtClean="0">
                <a:ea typeface="MS PGothic" pitchFamily="34" charset="-128"/>
              </a:rPr>
              <a:t>SHARESAP products </a:t>
            </a:r>
            <a:r>
              <a:rPr lang="fr-FR" altLang="fr-FR" sz="1000" noProof="1">
                <a:ea typeface="MS PGothic" pitchFamily="34" charset="-128"/>
              </a:rPr>
              <a:t>and services are those that are set forth in the express warranty statements accompanying such products and services, if any. Nothing herein should be construed as constituting an additional warranty. </a:t>
            </a:r>
          </a:p>
          <a:p>
            <a:pPr eaLnBrk="1" hangingPunct="1">
              <a:spcBef>
                <a:spcPts val="1200"/>
              </a:spcBef>
              <a:defRPr/>
            </a:pP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other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products and services mentioned herein as well as their respective logos are trademarks or registered trademarks of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in </a:t>
            </a:r>
            <a:r>
              <a:rPr lang="fr-FR" altLang="fr-FR" sz="1000" noProof="1" smtClean="0">
                <a:ea typeface="MS PGothic" pitchFamily="34" charset="-128"/>
              </a:rPr>
              <a:t>France and </a:t>
            </a:r>
            <a:r>
              <a:rPr lang="fr-FR" altLang="fr-FR" sz="1000" noProof="1">
                <a:ea typeface="MS PGothic" pitchFamily="34" charset="-128"/>
              </a:rPr>
              <a:t>other countries.  </a:t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Please see </a:t>
            </a:r>
            <a:r>
              <a:rPr lang="fr-FR" altLang="fr-FR" sz="1000" noProof="1">
                <a:ea typeface="MS PGothic" pitchFamily="34" charset="-128"/>
                <a:hlinkClick r:id="rId2"/>
              </a:rPr>
              <a:t>http://</a:t>
            </a:r>
            <a:r>
              <a:rPr lang="fr-FR" altLang="fr-FR" sz="1000" noProof="1" smtClean="0">
                <a:ea typeface="MS PGothic" pitchFamily="34" charset="-128"/>
                <a:hlinkClick r:id="rId2"/>
              </a:rPr>
              <a:t>www.sharesap,com</a:t>
            </a:r>
            <a:r>
              <a:rPr lang="fr-FR" altLang="fr-FR" sz="1000" noProof="1" smtClean="0">
                <a:ea typeface="MS PGothic" pitchFamily="34" charset="-128"/>
              </a:rPr>
              <a:t> for </a:t>
            </a:r>
            <a:r>
              <a:rPr lang="fr-FR" altLang="fr-FR" sz="1000" noProof="1">
                <a:ea typeface="MS PGothic" pitchFamily="34" charset="-128"/>
              </a:rPr>
              <a:t>additional trademark information and notices.</a:t>
            </a:r>
          </a:p>
        </p:txBody>
      </p:sp>
    </p:spTree>
    <p:extLst>
      <p:ext uri="{BB962C8B-B14F-4D97-AF65-F5344CB8AC3E}">
        <p14:creationId xmlns:p14="http://schemas.microsoft.com/office/powerpoint/2010/main" val="2057671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3B6E07-2179-42D1-AD15-65AABDD92885}" type="datetime1">
              <a:rPr lang="fr-FR" smtClean="0"/>
              <a:t>30/10/2013</a:t>
            </a:fld>
            <a:endParaRPr lang="fr-F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765C93-B109-4C91-B7AB-9DADD97BC06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423305-E671-412B-BBAB-49F4A2363929}" type="datetime1">
              <a:rPr lang="fr-FR" smtClean="0"/>
              <a:t>30/10/2013</a:t>
            </a:fld>
            <a:endParaRPr lang="fr-F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670B79-0DAD-4998-9DFD-13F726D3954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79388" y="1412875"/>
            <a:ext cx="4243387" cy="4606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5175" y="1412875"/>
            <a:ext cx="4244975" cy="4606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B1C1AC-83D5-43E2-9254-CA28E5745A53}" type="datetime1">
              <a:rPr lang="fr-FR" smtClean="0"/>
              <a:t>30/10/2013</a:t>
            </a:fld>
            <a:endParaRPr lang="fr-F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51DC2-B884-4F13-9D21-68F64F2D13B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D44E20-5A86-4A4C-9021-A32219B79ECD}" type="datetime1">
              <a:rPr lang="fr-FR" smtClean="0"/>
              <a:t>30/10/2013</a:t>
            </a:fld>
            <a:endParaRPr lang="fr-FR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1A93FA-E7B3-4689-A13A-3BD848FCB0D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07B846-C8CB-481B-AF07-B2BFECFF5899}" type="datetime1">
              <a:rPr lang="fr-FR" smtClean="0"/>
              <a:t>30/10/2013</a:t>
            </a:fld>
            <a:endParaRPr lang="fr-F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85BC3F-2C57-4DD0-858C-CDBDB3406ED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C3AD85-0F75-42F0-B256-3D04DBEBD4BA}" type="datetime1">
              <a:rPr lang="fr-FR" smtClean="0"/>
              <a:t>30/10/2013</a:t>
            </a:fld>
            <a:endParaRPr lang="fr-FR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A11001-4012-41C6-9921-9BBC3A11132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90C2C4-61DA-4C49-A8C7-D5A3AE098A2E}" type="datetime1">
              <a:rPr lang="fr-FR" smtClean="0"/>
              <a:t>30/10/2013</a:t>
            </a:fld>
            <a:endParaRPr lang="fr-F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FABD9C-015A-4A9D-9BE7-349A51AB1BE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81FD57-B8E5-411F-B943-943EA1986A1B}" type="datetime1">
              <a:rPr lang="fr-FR" smtClean="0"/>
              <a:t>30/10/2013</a:t>
            </a:fld>
            <a:endParaRPr lang="fr-F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A8D3DC-A8AB-4D54-A59A-6D063BCB59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8366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1412875"/>
            <a:ext cx="8640762" cy="4606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101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fld id="{68C603D2-1F9D-4A28-9BC3-AB482EC690F9}" type="datetime1">
              <a:rPr lang="fr-FR" smtClean="0"/>
              <a:t>30/10/2013</a:t>
            </a:fld>
            <a:endParaRPr lang="fr-FR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smtClean="0"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EE4E3EB3-63D3-432C-8A83-DFA44687453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cs typeface="+mn-cs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1600">
          <a:solidFill>
            <a:schemeClr val="tx1"/>
          </a:solidFill>
          <a:latin typeface="+mn-lt"/>
          <a:cs typeface="+mn-cs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cs typeface="+mn-cs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  <a:cs typeface="+mn-cs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  <a:cs typeface="+mn-cs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  <a:cs typeface="+mn-cs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  <a:cs typeface="+mn-cs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hyperlink" Target="mailto:quesnot@sharesap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fr-FR" dirty="0" smtClean="0"/>
              <a:t>Guide fonctionnel SAP ECC 6.0 par </a:t>
            </a:r>
            <a:r>
              <a:rPr lang="fr-FR" dirty="0" err="1" smtClean="0"/>
              <a:t>mickael</a:t>
            </a:r>
            <a:r>
              <a:rPr lang="fr-FR" dirty="0" smtClean="0"/>
              <a:t> QUESNOT ©</a:t>
            </a:r>
            <a:br>
              <a:rPr lang="fr-FR" dirty="0" smtClean="0"/>
            </a:br>
            <a:endParaRPr lang="fr-FR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sz="2000" b="1" dirty="0" smtClean="0"/>
              <a:t>Blocage d'une commande</a:t>
            </a:r>
            <a:endParaRPr lang="fr-FR" sz="20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Appuyez sur ENTRÉE . 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pic>
        <p:nvPicPr>
          <p:cNvPr id="552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37283" y="1412875"/>
            <a:ext cx="5524972" cy="4606925"/>
          </a:xfrm>
          <a:prstGeom prst="rect">
            <a:avLst/>
          </a:prstGeom>
          <a:noFill/>
          <a:ln w="57150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cxnSp>
        <p:nvCxnSpPr>
          <p:cNvPr id="9" name="Connecteur droit avec flèche 8"/>
          <p:cNvCxnSpPr/>
          <p:nvPr/>
        </p:nvCxnSpPr>
        <p:spPr bwMode="auto">
          <a:xfrm rot="16200000" flipV="1">
            <a:off x="2536017" y="2964653"/>
            <a:ext cx="857256" cy="214314"/>
          </a:xfrm>
          <a:prstGeom prst="straightConnector1">
            <a:avLst/>
          </a:prstGeom>
          <a:noFill/>
          <a:ln w="57150" cap="flat" cmpd="sng" algn="ctr">
            <a:solidFill>
              <a:srgbClr val="80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L’écran de synthèse des postes s’affiche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pic>
        <p:nvPicPr>
          <p:cNvPr id="563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46101" y="1412875"/>
            <a:ext cx="6307335" cy="4606925"/>
          </a:xfrm>
          <a:prstGeom prst="rect">
            <a:avLst/>
          </a:prstGeom>
          <a:noFill/>
          <a:ln w="57150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297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/>
              <a:t>Sur L’écran de synthèse des postes, vous Sélectionnez (surbrillance) le poste à bloquer. </a:t>
            </a:r>
          </a:p>
        </p:txBody>
      </p:sp>
      <p:pic>
        <p:nvPicPr>
          <p:cNvPr id="29702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/>
      </p:pic>
      <p:sp>
        <p:nvSpPr>
          <p:cNvPr id="29703" name="Line 4"/>
          <p:cNvSpPr>
            <a:spLocks noChangeShapeType="1"/>
          </p:cNvSpPr>
          <p:nvPr/>
        </p:nvSpPr>
        <p:spPr bwMode="auto">
          <a:xfrm flipH="1">
            <a:off x="1258888" y="5013325"/>
            <a:ext cx="144462" cy="576263"/>
          </a:xfrm>
          <a:prstGeom prst="line">
            <a:avLst/>
          </a:prstGeom>
          <a:noFill/>
          <a:ln w="57150">
            <a:solidFill>
              <a:srgbClr val="8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Vous cliquez ensuite </a:t>
            </a:r>
            <a:r>
              <a:rPr lang="fr-FR" i="1" dirty="0" smtClean="0"/>
              <a:t>sur</a:t>
            </a:r>
            <a:r>
              <a:rPr lang="fr-FR" dirty="0" smtClean="0"/>
              <a:t> </a:t>
            </a:r>
            <a:r>
              <a:rPr lang="fr-FR" i="1" dirty="0" smtClean="0"/>
              <a:t>Bloquer</a:t>
            </a:r>
            <a:r>
              <a:rPr lang="fr-FR" dirty="0" smtClean="0"/>
              <a:t>.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9941" y="1412875"/>
            <a:ext cx="8519656" cy="4606925"/>
          </a:xfrm>
          <a:prstGeom prst="rect">
            <a:avLst/>
          </a:prstGeom>
          <a:noFill/>
          <a:ln w="57150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cxnSp>
        <p:nvCxnSpPr>
          <p:cNvPr id="9" name="Connecteur droit avec flèche 8"/>
          <p:cNvCxnSpPr/>
          <p:nvPr/>
        </p:nvCxnSpPr>
        <p:spPr bwMode="auto">
          <a:xfrm rot="16200000" flipH="1">
            <a:off x="464315" y="4679165"/>
            <a:ext cx="1714512" cy="500066"/>
          </a:xfrm>
          <a:prstGeom prst="straightConnector1">
            <a:avLst/>
          </a:prstGeom>
          <a:noFill/>
          <a:ln w="57150" cap="flat" cmpd="sng" algn="ctr">
            <a:solidFill>
              <a:srgbClr val="80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307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Le système insère un </a:t>
            </a:r>
            <a:r>
              <a:rPr lang="fr-FR" i="1" smtClean="0"/>
              <a:t>icône</a:t>
            </a:r>
            <a:r>
              <a:rPr lang="fr-FR" smtClean="0"/>
              <a:t> dans la colonne </a:t>
            </a:r>
            <a:r>
              <a:rPr lang="fr-FR" i="1" smtClean="0"/>
              <a:t>S (statut)</a:t>
            </a:r>
            <a:r>
              <a:rPr lang="fr-FR" smtClean="0"/>
              <a:t> située du poste. </a:t>
            </a:r>
          </a:p>
        </p:txBody>
      </p:sp>
      <p:pic>
        <p:nvPicPr>
          <p:cNvPr id="30726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317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/>
              <a:t>Pour débloquer le poste, vous le sélectionnez dans l’écran de synthèse des postes. </a:t>
            </a:r>
          </a:p>
        </p:txBody>
      </p:sp>
      <p:pic>
        <p:nvPicPr>
          <p:cNvPr id="31750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/>
      </p:pic>
      <p:sp>
        <p:nvSpPr>
          <p:cNvPr id="31751" name="Line 4"/>
          <p:cNvSpPr>
            <a:spLocks noChangeShapeType="1"/>
          </p:cNvSpPr>
          <p:nvPr/>
        </p:nvSpPr>
        <p:spPr bwMode="auto">
          <a:xfrm flipH="1">
            <a:off x="1403350" y="5373688"/>
            <a:ext cx="73025" cy="503237"/>
          </a:xfrm>
          <a:prstGeom prst="line">
            <a:avLst/>
          </a:prstGeom>
          <a:noFill/>
          <a:ln w="57150">
            <a:solidFill>
              <a:srgbClr val="8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Vous cliquez ensuite Débloquer/Annuler suppression.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pic>
        <p:nvPicPr>
          <p:cNvPr id="573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09819" y="1412875"/>
            <a:ext cx="5379899" cy="4606925"/>
          </a:xfrm>
          <a:prstGeom prst="rect">
            <a:avLst/>
          </a:prstGeom>
          <a:noFill/>
          <a:ln w="57150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cxnSp>
        <p:nvCxnSpPr>
          <p:cNvPr id="9" name="Connecteur droit avec flèche 8"/>
          <p:cNvCxnSpPr/>
          <p:nvPr/>
        </p:nvCxnSpPr>
        <p:spPr bwMode="auto">
          <a:xfrm rot="5400000">
            <a:off x="2214546" y="5214950"/>
            <a:ext cx="1071570" cy="71438"/>
          </a:xfrm>
          <a:prstGeom prst="straightConnector1">
            <a:avLst/>
          </a:prstGeom>
          <a:noFill/>
          <a:ln w="57150" cap="flat" cmpd="sng" algn="ctr">
            <a:solidFill>
              <a:srgbClr val="80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327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Vous sauvegardez la commande. </a:t>
            </a:r>
          </a:p>
        </p:txBody>
      </p:sp>
      <p:pic>
        <p:nvPicPr>
          <p:cNvPr id="32774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/>
      </p:pic>
      <p:sp>
        <p:nvSpPr>
          <p:cNvPr id="32775" name="Line 4"/>
          <p:cNvSpPr>
            <a:spLocks noChangeShapeType="1"/>
          </p:cNvSpPr>
          <p:nvPr/>
        </p:nvSpPr>
        <p:spPr bwMode="auto">
          <a:xfrm flipH="1">
            <a:off x="1835150" y="1125538"/>
            <a:ext cx="360363" cy="574675"/>
          </a:xfrm>
          <a:prstGeom prst="line">
            <a:avLst/>
          </a:prstGeom>
          <a:noFill/>
          <a:ln w="57150">
            <a:solidFill>
              <a:srgbClr val="8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sp>
        <p:nvSpPr>
          <p:cNvPr id="3379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130925"/>
          </a:xfrm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</a:pPr>
            <a:endParaRPr lang="fr-FR" sz="1500" b="1" smtClean="0"/>
          </a:p>
          <a:p>
            <a:pPr marL="342900" indent="-342900" eaLnBrk="1" hangingPunct="1">
              <a:lnSpc>
                <a:spcPct val="80000"/>
              </a:lnSpc>
            </a:pPr>
            <a:r>
              <a:rPr lang="fr-FR" sz="1300" b="1" smtClean="0"/>
              <a:t>Toute représentation ou reproduction de mes guides , même partielle, par quelques procédés et à quelques fins que ce soit, est interdite sans mon autorisation écrite explicite.</a:t>
            </a:r>
          </a:p>
          <a:p>
            <a:pPr marL="342900" indent="-342900" eaLnBrk="1" hangingPunct="1">
              <a:lnSpc>
                <a:spcPct val="80000"/>
              </a:lnSpc>
            </a:pPr>
            <a:endParaRPr lang="fr-FR" sz="1300" b="1" smtClean="0"/>
          </a:p>
          <a:p>
            <a:pPr marL="342900" indent="-342900" eaLnBrk="1" hangingPunct="1">
              <a:lnSpc>
                <a:spcPct val="80000"/>
              </a:lnSpc>
            </a:pPr>
            <a:r>
              <a:rPr lang="fr-FR" sz="1300" b="1" smtClean="0"/>
              <a:t>L'utilisation de mes documents est strictement réservée à un usage privé (article L122-5 du code de la Propriété intellectuelle).</a:t>
            </a:r>
            <a:br>
              <a:rPr lang="fr-FR" sz="1300" b="1" smtClean="0"/>
            </a:br>
            <a:endParaRPr lang="fr-FR" sz="1300" b="1" smtClean="0"/>
          </a:p>
          <a:p>
            <a:pPr marL="342900" indent="-342900" eaLnBrk="1" hangingPunct="1">
              <a:lnSpc>
                <a:spcPct val="80000"/>
              </a:lnSpc>
            </a:pPr>
            <a:r>
              <a:rPr lang="fr-FR" sz="1300" b="1" smtClean="0"/>
              <a:t>Pour tout autre usage, merci de me consulter préalablement. </a:t>
            </a:r>
            <a:br>
              <a:rPr lang="fr-FR" sz="1300" b="1" smtClean="0"/>
            </a:br>
            <a:endParaRPr lang="fr-FR" sz="1300" b="1" smtClean="0"/>
          </a:p>
          <a:p>
            <a:pPr marL="342900" indent="-342900" eaLnBrk="1" hangingPunct="1">
              <a:lnSpc>
                <a:spcPct val="80000"/>
              </a:lnSpc>
            </a:pPr>
            <a:r>
              <a:rPr lang="fr-FR" sz="1300" smtClean="0"/>
              <a:t/>
            </a:r>
            <a:br>
              <a:rPr lang="fr-FR" sz="1300" smtClean="0"/>
            </a:br>
            <a:r>
              <a:rPr lang="fr-FR" sz="1300" b="1" smtClean="0"/>
              <a:t>SAP , Marque déposée par SAP AG et noms suivants :</a:t>
            </a:r>
            <a:br>
              <a:rPr lang="fr-FR" sz="1300" b="1" smtClean="0"/>
            </a:br>
            <a:endParaRPr lang="fr-FR" sz="1300" b="1" smtClean="0"/>
          </a:p>
          <a:p>
            <a:pPr marL="342900" indent="-342900" eaLnBrk="1" hangingPunct="1">
              <a:lnSpc>
                <a:spcPct val="80000"/>
              </a:lnSpc>
            </a:pPr>
            <a:r>
              <a:rPr lang="fr-FR" sz="1300" smtClean="0"/>
              <a:t/>
            </a:r>
            <a:br>
              <a:rPr lang="fr-FR" sz="1300" smtClean="0"/>
            </a:br>
            <a:r>
              <a:rPr lang="fr-FR" sz="1300" b="1" smtClean="0"/>
              <a:t>ABAP, ABAP/4, BAPI, Management Cockpit, InterSAP, RIVA, R/2, R/3, R/3 Retail, SAP (Logo), SAP (Word), SAPaccess, SAPfile, SAPfind, SAPmail, SAPoffice, SAPscript, SAPtime, SAPtronic, SAP-EDI, SAP EarlyWatch, SAP ArchiveLink, SAP Business Workflow, ALE/WEB, SAPPHIRE, TeamSAP </a:t>
            </a:r>
            <a:br>
              <a:rPr lang="fr-FR" sz="1300" b="1" smtClean="0"/>
            </a:br>
            <a:endParaRPr lang="fr-FR" sz="1300" b="1" smtClean="0"/>
          </a:p>
          <a:p>
            <a:pPr marL="342900" indent="-342900" eaLnBrk="1" hangingPunct="1">
              <a:lnSpc>
                <a:spcPct val="80000"/>
              </a:lnSpc>
            </a:pPr>
            <a:r>
              <a:rPr lang="fr-FR" sz="1300" smtClean="0"/>
              <a:t/>
            </a:r>
            <a:br>
              <a:rPr lang="fr-FR" sz="1300" smtClean="0"/>
            </a:br>
            <a:r>
              <a:rPr lang="fr-FR" sz="1300" b="1" smtClean="0"/>
              <a:t>Je ne peux être accusé de contrefaçon ou de reproductions interdites pour les raisons suivantes : </a:t>
            </a:r>
            <a:br>
              <a:rPr lang="fr-FR" sz="1300" b="1" smtClean="0"/>
            </a:br>
            <a:endParaRPr lang="fr-FR" sz="1300" b="1" smtClean="0"/>
          </a:p>
          <a:p>
            <a:pPr marL="342900" indent="-342900" eaLnBrk="1" hangingPunct="1">
              <a:lnSpc>
                <a:spcPct val="80000"/>
              </a:lnSpc>
            </a:pPr>
            <a:r>
              <a:rPr lang="fr-FR" sz="1300" smtClean="0"/>
              <a:t/>
            </a:r>
            <a:br>
              <a:rPr lang="fr-FR" sz="1300" smtClean="0"/>
            </a:br>
            <a:r>
              <a:rPr lang="fr-FR" sz="1300" b="1" smtClean="0"/>
              <a:t>°Mes guides utilisateurs et de paramétrage sont issus de mes connaissances personnelles et de sites web.</a:t>
            </a:r>
            <a:br>
              <a:rPr lang="fr-FR" sz="1300" b="1" smtClean="0"/>
            </a:br>
            <a:endParaRPr lang="fr-FR" sz="1300" b="1" smtClean="0"/>
          </a:p>
          <a:p>
            <a:pPr marL="342900" indent="-342900" eaLnBrk="1" hangingPunct="1">
              <a:lnSpc>
                <a:spcPct val="80000"/>
              </a:lnSpc>
            </a:pPr>
            <a:r>
              <a:rPr lang="fr-FR" sz="1300" smtClean="0"/>
              <a:t/>
            </a:r>
            <a:br>
              <a:rPr lang="fr-FR" sz="1300" smtClean="0"/>
            </a:br>
            <a:r>
              <a:rPr lang="fr-FR" sz="1300" b="1" smtClean="0"/>
              <a:t>°Les noms des personnes et sites sont clairement énoncés.</a:t>
            </a:r>
            <a:br>
              <a:rPr lang="fr-FR" sz="1300" b="1" smtClean="0"/>
            </a:br>
            <a:endParaRPr lang="fr-FR" sz="1300" b="1" smtClean="0"/>
          </a:p>
          <a:p>
            <a:pPr marL="342900" indent="-342900" eaLnBrk="1" hangingPunct="1">
              <a:lnSpc>
                <a:spcPct val="80000"/>
              </a:lnSpc>
            </a:pPr>
            <a:r>
              <a:rPr lang="fr-FR" sz="1300" b="1" smtClean="0">
                <a:hlinkClick r:id="rId3"/>
              </a:rPr>
              <a:t>http://www.sharesap.com</a:t>
            </a:r>
            <a:r>
              <a:rPr lang="fr-FR" sz="1300" b="1" smtClean="0"/>
              <a:t> est indépendant de SAP, n'est pas affilié à SAP AG ou à l'une de ses filiales. </a:t>
            </a:r>
          </a:p>
          <a:p>
            <a:pPr marL="342900" indent="-342900" eaLnBrk="1" hangingPunct="1">
              <a:lnSpc>
                <a:spcPct val="80000"/>
              </a:lnSpc>
            </a:pPr>
            <a:endParaRPr lang="fr-FR" sz="1300" b="1" smtClean="0"/>
          </a:p>
          <a:p>
            <a:pPr marL="342900" indent="-342900" eaLnBrk="1" hangingPunct="1">
              <a:lnSpc>
                <a:spcPct val="80000"/>
              </a:lnSpc>
            </a:pPr>
            <a:endParaRPr lang="fr-FR" sz="1300" b="1" smtClean="0"/>
          </a:p>
          <a:p>
            <a:pPr marL="342900" indent="-342900" eaLnBrk="1" hangingPunct="1">
              <a:lnSpc>
                <a:spcPct val="80000"/>
              </a:lnSpc>
            </a:pPr>
            <a:r>
              <a:rPr lang="fr-FR" sz="1300" b="1" smtClean="0"/>
              <a:t>Copyright (C) 2005 – 2050 . Tous droits réservés. </a:t>
            </a:r>
          </a:p>
          <a:p>
            <a:pPr marL="342900" indent="-342900" eaLnBrk="1" hangingPunct="1">
              <a:lnSpc>
                <a:spcPct val="80000"/>
              </a:lnSpc>
            </a:pPr>
            <a:endParaRPr lang="fr-FR" sz="1500" b="1" smtClean="0"/>
          </a:p>
          <a:p>
            <a:pPr marL="342900" indent="-342900" eaLnBrk="1" hangingPunct="1">
              <a:lnSpc>
                <a:spcPct val="80000"/>
              </a:lnSpc>
            </a:pPr>
            <a:endParaRPr lang="fr-FR" sz="60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ChangeArrowheads="1"/>
          </p:cNvSpPr>
          <p:nvPr/>
        </p:nvSpPr>
        <p:spPr bwMode="auto">
          <a:xfrm>
            <a:off x="2209800" y="4665663"/>
            <a:ext cx="45720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fr-FR" altLang="fr-FR"/>
              <a:t>Sharesap.com®. Copyright©. All rights reserved. Par Mickael QUESNOT, Consultant SAP</a:t>
            </a:r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61901822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381000"/>
            <a:ext cx="8634413" cy="5967413"/>
          </a:xfrm>
        </p:spPr>
        <p:txBody>
          <a:bodyPr>
            <a:noAutofit/>
          </a:bodyPr>
          <a:lstStyle/>
          <a:p>
            <a:pPr marL="493776" indent="-457200">
              <a:buFont typeface="Wingdings" pitchFamily="2" charset="2"/>
              <a:buChar char="o"/>
              <a:defRPr/>
            </a:pPr>
            <a:r>
              <a:rPr lang="fr-FR" sz="800" dirty="0" smtClean="0"/>
              <a:t>Si </a:t>
            </a:r>
            <a:r>
              <a:rPr lang="fr-FR" sz="800" dirty="0"/>
              <a:t>votre entreprise a besoin d'expertise SD, MM, WM, PS, </a:t>
            </a:r>
            <a:r>
              <a:rPr lang="fr-FR" sz="800" dirty="0" err="1"/>
              <a:t>Retail</a:t>
            </a:r>
            <a:r>
              <a:rPr lang="fr-FR" sz="800" dirty="0"/>
              <a:t>, HR… pour renforcer son centre de compétences,</a:t>
            </a:r>
          </a:p>
          <a:p>
            <a:pPr marL="493776" indent="-457200">
              <a:buFont typeface="Wingdings" pitchFamily="2" charset="2"/>
              <a:buChar char="o"/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libérer son centre de compétences des réponses aux questions sur l'utilisation de SAP pour qu'il se concentre sur la maintenance évolutive,</a:t>
            </a:r>
          </a:p>
          <a:p>
            <a:pPr marL="493776" indent="-457200">
              <a:buFont typeface="Wingdings" pitchFamily="2" charset="2"/>
              <a:buChar char="o"/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EXTERNALISER son centre de compétences,</a:t>
            </a:r>
          </a:p>
          <a:p>
            <a:pPr marL="493776" indent="-457200">
              <a:buFont typeface="Wingdings" pitchFamily="2" charset="2"/>
              <a:buChar char="o"/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une Tierce Maintenance Applicative (TMA),</a:t>
            </a:r>
          </a:p>
          <a:p>
            <a:pPr marL="493776" indent="-457200">
              <a:buFont typeface="Wingdings" pitchFamily="2" charset="2"/>
              <a:buChar char="o"/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former ses utilisateurs, ...</a:t>
            </a:r>
          </a:p>
          <a:p>
            <a:pPr marL="493776" indent="-457200">
              <a:buFont typeface="Wingdings" pitchFamily="2" charset="2"/>
              <a:buChar char="o"/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peut répondre à l'ensemble de vos besoins avec le meilleur rapport qualité/prix du marché. </a:t>
            </a:r>
          </a:p>
          <a:p>
            <a:pPr marL="493776" indent="-457200">
              <a:buFont typeface="Wingdings" pitchFamily="2" charset="2"/>
              <a:buChar char="o"/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dispose en autre de plusieurs plateaux de TMA dont un sur la NORMANDIE. SHARESAP a toutes les compétences pour vous satisfaire. </a:t>
            </a:r>
          </a:p>
          <a:p>
            <a:pPr marL="493776" indent="-457200">
              <a:buFont typeface="Wingdings" pitchFamily="2" charset="2"/>
              <a:buChar char="o"/>
              <a:defRPr/>
            </a:pPr>
            <a:r>
              <a:rPr lang="fr-FR" sz="800" dirty="0" smtClean="0"/>
              <a:t>Vous </a:t>
            </a:r>
            <a:r>
              <a:rPr lang="fr-FR" sz="800" dirty="0"/>
              <a:t>pouvez me contacter via la rubrique Contact ou sur mon adresse courriel </a:t>
            </a:r>
            <a:r>
              <a:rPr lang="fr-FR" sz="800" u="sng" dirty="0">
                <a:hlinkClick r:id="rId2"/>
              </a:rPr>
              <a:t>quesnot@sharesap.com</a:t>
            </a:r>
            <a:r>
              <a:rPr lang="fr-FR" sz="800" u="sng" dirty="0"/>
              <a:t>.</a:t>
            </a:r>
          </a:p>
          <a:p>
            <a:pPr marL="493776" indent="-457200">
              <a:buFont typeface="Wingdings" pitchFamily="2" charset="2"/>
              <a:buChar char="o"/>
              <a:defRPr/>
            </a:pPr>
            <a:r>
              <a:rPr lang="fr-FR" sz="800" dirty="0" smtClean="0"/>
              <a:t>Je </a:t>
            </a:r>
            <a:r>
              <a:rPr lang="fr-FR" sz="800" dirty="0"/>
              <a:t>recherche également un site partenaire ou un sponsor pour développer mon site. </a:t>
            </a:r>
            <a:endParaRPr lang="fr-FR" sz="800" dirty="0" smtClean="0"/>
          </a:p>
          <a:p>
            <a:pPr marL="493776" indent="-457200">
              <a:buFont typeface="Wingdings" pitchFamily="2" charset="2"/>
              <a:buChar char="o"/>
              <a:defRPr/>
            </a:pPr>
            <a:endParaRPr lang="fr-FR" sz="800" u="sng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Char char="o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 smtClean="0">
                <a:hlinkClick r:id="rId3"/>
              </a:rPr>
              <a:t>www.SHARESAP.com</a:t>
            </a:r>
            <a:r>
              <a:rPr lang="fr-FR" sz="800" dirty="0" smtClean="0"/>
              <a:t> </a:t>
            </a:r>
            <a:r>
              <a:rPr lang="fr-FR" sz="800" dirty="0"/>
              <a:t>et SHARESAP ne sont pas affiliés à SAP® AG ou à l'une de ses filiales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Char char="o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Char char="o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/>
              <a:t/>
            </a:r>
            <a:br>
              <a:rPr lang="fr-FR" sz="800" dirty="0"/>
            </a:br>
            <a:r>
              <a:rPr lang="fr-FR" sz="800" dirty="0"/>
              <a:t>SAP® est une marque déposée par SAP AG ainsi que les noms suivants : SAP ECC, ABAP, R/3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Char char="o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 smtClean="0"/>
          </a:p>
          <a:p>
            <a:pPr marL="457200" indent="-457200">
              <a:lnSpc>
                <a:spcPct val="80000"/>
              </a:lnSpc>
              <a:buFont typeface="Wingdings" pitchFamily="2" charset="2"/>
              <a:buChar char="o"/>
              <a:defRPr/>
            </a:pPr>
            <a:r>
              <a:rPr lang="fr-FR" sz="800" b="1" dirty="0" smtClean="0"/>
              <a:t>Toute </a:t>
            </a:r>
            <a:r>
              <a:rPr lang="fr-FR" sz="800" b="1" dirty="0"/>
              <a:t>représentation ou reproduction de mes guides , même partielle, par quelques procédés et à quelques fins que ce soit, est interdite sans mon autorisation écrite explicite.</a:t>
            </a:r>
          </a:p>
          <a:p>
            <a:pPr marL="457200" indent="-457200">
              <a:lnSpc>
                <a:spcPct val="80000"/>
              </a:lnSpc>
              <a:buFont typeface="Wingdings" pitchFamily="2" charset="2"/>
              <a:buChar char="o"/>
              <a:defRPr/>
            </a:pPr>
            <a:r>
              <a:rPr lang="fr-FR" sz="800" b="1" dirty="0" smtClean="0"/>
              <a:t>L'utilisation </a:t>
            </a:r>
            <a:r>
              <a:rPr lang="fr-FR" sz="800" b="1" dirty="0"/>
              <a:t>de mes documents est strictement réservée à un usage privé (article L122-5 du code de la Propriété intellectuelle).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buFont typeface="Wingdings" pitchFamily="2" charset="2"/>
              <a:buChar char="o"/>
              <a:defRPr/>
            </a:pPr>
            <a:r>
              <a:rPr lang="fr-FR" sz="800" b="1" dirty="0"/>
              <a:t>Pour tout autre usage, merci de me consulter préalablement.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buFont typeface="Wingdings" pitchFamily="2" charset="2"/>
              <a:buChar char="o"/>
              <a:defRPr/>
            </a:pPr>
            <a:r>
              <a:rPr lang="fr-FR" sz="800" b="1" dirty="0"/>
              <a:t>Je ne peux être accusé de contrefaçon ou de reproductions interdites pour les raisons suivantes :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buFont typeface="Wingdings" pitchFamily="2" charset="2"/>
              <a:buChar char="o"/>
              <a:defRPr/>
            </a:pPr>
            <a:endParaRPr lang="fr-FR" sz="800" dirty="0"/>
          </a:p>
          <a:p>
            <a:pPr marL="832104" lvl="1" indent="-457200">
              <a:lnSpc>
                <a:spcPct val="80000"/>
              </a:lnSpc>
              <a:buFont typeface="Wingdings" pitchFamily="2" charset="2"/>
              <a:buChar char="n"/>
              <a:defRPr/>
            </a:pPr>
            <a:r>
              <a:rPr lang="fr-FR" sz="800" b="1" dirty="0"/>
              <a:t>Mes guides utilisateurs et de paramétrage sont issus de mes connaissances personnelles et de sites web.</a:t>
            </a:r>
            <a:br>
              <a:rPr lang="fr-FR" sz="800" b="1" dirty="0"/>
            </a:br>
            <a:endParaRPr lang="fr-FR" sz="800" b="1" dirty="0"/>
          </a:p>
          <a:p>
            <a:pPr marL="832104" lvl="1" indent="-457200">
              <a:lnSpc>
                <a:spcPct val="80000"/>
              </a:lnSpc>
              <a:buFont typeface="Wingdings" pitchFamily="2" charset="2"/>
              <a:buChar char="n"/>
              <a:defRPr/>
            </a:pPr>
            <a:r>
              <a:rPr lang="fr-FR" sz="800" b="1" dirty="0"/>
              <a:t>Les noms des personnes et sites sont clairement énoncés.</a:t>
            </a:r>
            <a:r>
              <a:rPr lang="fr-FR" sz="800" dirty="0"/>
              <a:t/>
            </a:r>
            <a:br>
              <a:rPr lang="fr-FR" sz="800" dirty="0"/>
            </a:br>
            <a:endParaRPr lang="fr-FR" sz="800" dirty="0" smtClean="0"/>
          </a:p>
        </p:txBody>
      </p:sp>
      <p:sp>
        <p:nvSpPr>
          <p:cNvPr id="6147" name="Espace réservé du pied de page 1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fr-FR" altLang="fr-FR"/>
              <a:t>Sharesap.com®. Copyright©. Tous droits réservés. Par Mickael QUESNOT</a:t>
            </a:r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1764602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Vous bloquez un poste d'une commande pour empêcher l'entrée de l'article correspondant.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85512" y="1412875"/>
            <a:ext cx="7228513" cy="4606925"/>
          </a:xfrm>
          <a:prstGeom prst="rect">
            <a:avLst/>
          </a:prstGeom>
          <a:noFill/>
          <a:ln w="57150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</p:spPr>
        <p:txBody>
          <a:bodyPr/>
          <a:lstStyle/>
          <a:p>
            <a:r>
              <a:rPr lang="fr-FR" sz="1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Conditions préalables</a:t>
            </a:r>
            <a:br>
              <a:rPr lang="fr-FR" sz="1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fr-FR" sz="1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fr-FR" sz="1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fr-FR" sz="1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Vous ne pouvez bloquer que les postes pour lesquels aucune marchandise ou facture n'a été reçue.</a:t>
            </a:r>
            <a:br>
              <a:rPr lang="fr-FR" sz="1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fr-FR" sz="1400" dirty="0" smtClean="0"/>
              <a:t/>
            </a:r>
            <a:br>
              <a:rPr lang="fr-FR" sz="1400" dirty="0" smtClean="0"/>
            </a:br>
            <a:endParaRPr lang="fr-FR" sz="140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pic>
        <p:nvPicPr>
          <p:cNvPr id="49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77595" y="1412875"/>
            <a:ext cx="7244347" cy="4606925"/>
          </a:xfrm>
          <a:prstGeom prst="rect">
            <a:avLst/>
          </a:prstGeom>
          <a:noFill/>
          <a:ln w="57150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cxnSp>
        <p:nvCxnSpPr>
          <p:cNvPr id="9" name="Connecteur droit avec flèche 8"/>
          <p:cNvCxnSpPr/>
          <p:nvPr/>
        </p:nvCxnSpPr>
        <p:spPr bwMode="auto">
          <a:xfrm rot="5400000" flipH="1" flipV="1">
            <a:off x="607191" y="2678901"/>
            <a:ext cx="500066" cy="428628"/>
          </a:xfrm>
          <a:prstGeom prst="straightConnector1">
            <a:avLst/>
          </a:prstGeom>
          <a:noFill/>
          <a:ln w="57150" cap="flat" cmpd="sng" algn="ctr">
            <a:solidFill>
              <a:srgbClr val="8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Flèche vers le bas 9"/>
          <p:cNvSpPr/>
          <p:nvPr/>
        </p:nvSpPr>
        <p:spPr bwMode="auto">
          <a:xfrm>
            <a:off x="3500430" y="3500438"/>
            <a:ext cx="1357322" cy="928694"/>
          </a:xfrm>
          <a:prstGeom prst="downArrow">
            <a:avLst/>
          </a:prstGeom>
          <a:noFill/>
          <a:ln w="57150" cap="flat" cmpd="sng" algn="ctr">
            <a:solidFill>
              <a:srgbClr val="8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txBody>
          <a:bodyPr/>
          <a:lstStyle/>
          <a:p>
            <a:r>
              <a:rPr lang="fr-FR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Procédure</a:t>
            </a:r>
            <a:br>
              <a:rPr lang="fr-FR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fr-FR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fr-FR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fr-FR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Sélectionnez </a:t>
            </a:r>
            <a:r>
              <a:rPr lang="fr-FR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Commande</a:t>
            </a:r>
            <a:r>
              <a:rPr lang="fr-FR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 &gt;&gt; </a:t>
            </a:r>
            <a:r>
              <a:rPr lang="fr-FR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Modifier</a:t>
            </a:r>
            <a:r>
              <a:rPr lang="fr-FR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. ME22N</a:t>
            </a:r>
            <a:br>
              <a:rPr lang="fr-FR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pic>
        <p:nvPicPr>
          <p:cNvPr id="512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59070" y="1412875"/>
            <a:ext cx="7481398" cy="4606925"/>
          </a:xfrm>
          <a:prstGeom prst="rect">
            <a:avLst/>
          </a:prstGeom>
          <a:noFill/>
          <a:ln w="57150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L'écran initial s’affiche.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pic>
        <p:nvPicPr>
          <p:cNvPr id="522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14094" y="1412875"/>
            <a:ext cx="6171349" cy="4606925"/>
          </a:xfrm>
          <a:prstGeom prst="rect">
            <a:avLst/>
          </a:prstGeom>
          <a:noFill/>
          <a:ln w="57150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Sélectionner Autre commande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pic>
        <p:nvPicPr>
          <p:cNvPr id="532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13248" y="1412875"/>
            <a:ext cx="6973042" cy="4606925"/>
          </a:xfrm>
          <a:prstGeom prst="rect">
            <a:avLst/>
          </a:prstGeom>
          <a:noFill/>
          <a:ln w="57150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cxnSp>
        <p:nvCxnSpPr>
          <p:cNvPr id="9" name="Connecteur droit avec flèche 8"/>
          <p:cNvCxnSpPr/>
          <p:nvPr/>
        </p:nvCxnSpPr>
        <p:spPr bwMode="auto">
          <a:xfrm rot="16200000" flipH="1">
            <a:off x="2107389" y="1250141"/>
            <a:ext cx="1143008" cy="642942"/>
          </a:xfrm>
          <a:prstGeom prst="straightConnector1">
            <a:avLst/>
          </a:prstGeom>
          <a:noFill/>
          <a:ln w="57150" cap="flat" cmpd="sng" algn="ctr">
            <a:solidFill>
              <a:srgbClr val="80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Saisissez le numéro de la commande que vous souhaitez bloquer. 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fr-FR"/>
          </a:p>
        </p:txBody>
      </p:sp>
      <p:pic>
        <p:nvPicPr>
          <p:cNvPr id="542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37283" y="1412875"/>
            <a:ext cx="5524972" cy="4606925"/>
          </a:xfrm>
          <a:prstGeom prst="rect">
            <a:avLst/>
          </a:prstGeom>
          <a:noFill/>
          <a:ln w="57150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rofil">
  <a:themeElements>
    <a:clrScheme name="Profil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57150" cap="flat" cmpd="sng" algn="ctr">
          <a:solidFill>
            <a:srgbClr val="80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57150" cap="flat" cmpd="sng" algn="ctr">
          <a:solidFill>
            <a:srgbClr val="80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defRPr>
        </a:defPPr>
      </a:lstStyle>
    </a:lnDef>
  </a:objectDefaults>
  <a:extraClrSchemeLst>
    <a:extraClrScheme>
      <a:clrScheme name="Profil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446</TotalTime>
  <Words>528</Words>
  <Application>Microsoft Office PowerPoint</Application>
  <PresentationFormat>Affichage à l'écran (4:3)</PresentationFormat>
  <Paragraphs>70</Paragraphs>
  <Slides>18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19" baseType="lpstr">
      <vt:lpstr>Profil</vt:lpstr>
      <vt:lpstr>Guide fonctionnel SAP ECC 6.0 par mickael QUESNOT © </vt:lpstr>
      <vt:lpstr>Présentation PowerPoint</vt:lpstr>
      <vt:lpstr>Présentation PowerPoint</vt:lpstr>
      <vt:lpstr>Vous bloquez un poste d'une commande pour empêcher l'entrée de l'article correspondant.</vt:lpstr>
      <vt:lpstr>Conditions préalables  Vous ne pouvez bloquer que les postes pour lesquels aucune marchandise ou facture n'a été reçue.  </vt:lpstr>
      <vt:lpstr>Procédure  Sélectionnez Commande &gt;&gt; Modifier. ME22N </vt:lpstr>
      <vt:lpstr>L'écran initial s’affiche.</vt:lpstr>
      <vt:lpstr>Sélectionner Autre commande</vt:lpstr>
      <vt:lpstr>Saisissez le numéro de la commande que vous souhaitez bloquer. </vt:lpstr>
      <vt:lpstr>Appuyez sur ENTRÉE . </vt:lpstr>
      <vt:lpstr>L’écran de synthèse des postes s’affiche</vt:lpstr>
      <vt:lpstr>Sur L’écran de synthèse des postes, vous Sélectionnez (surbrillance) le poste à bloquer. </vt:lpstr>
      <vt:lpstr>Vous cliquez ensuite sur Bloquer. </vt:lpstr>
      <vt:lpstr>Le système insère un icône dans la colonne S (statut) située du poste. </vt:lpstr>
      <vt:lpstr>Pour débloquer le poste, vous le sélectionnez dans l’écran de synthèse des postes. </vt:lpstr>
      <vt:lpstr>Vous cliquez ensuite Débloquer/Annuler suppression. </vt:lpstr>
      <vt:lpstr>Vous sauvegardez la commande. </vt:lpstr>
      <vt:lpstr>Présentation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 fonctionnel SAP ECC 6.0 &amp;&amp;</dc:title>
  <dc:creator>Mickael QUESNOT</dc:creator>
  <cp:lastModifiedBy>QUESNOT, Mickael</cp:lastModifiedBy>
  <cp:revision>77</cp:revision>
  <dcterms:created xsi:type="dcterms:W3CDTF">2008-10-05T17:24:36Z</dcterms:created>
  <dcterms:modified xsi:type="dcterms:W3CDTF">2013-10-30T15:32:53Z</dcterms:modified>
</cp:coreProperties>
</file>