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6" r:id="rId1"/>
  </p:sldMasterIdLst>
  <p:notesMasterIdLst>
    <p:notesMasterId r:id="rId19"/>
  </p:notesMasterIdLst>
  <p:handoutMasterIdLst>
    <p:handoutMasterId r:id="rId20"/>
  </p:handoutMasterIdLst>
  <p:sldIdLst>
    <p:sldId id="392" r:id="rId2"/>
    <p:sldId id="510" r:id="rId3"/>
    <p:sldId id="511" r:id="rId4"/>
    <p:sldId id="400" r:id="rId5"/>
    <p:sldId id="401" r:id="rId6"/>
    <p:sldId id="488" r:id="rId7"/>
    <p:sldId id="489" r:id="rId8"/>
    <p:sldId id="490" r:id="rId9"/>
    <p:sldId id="402" r:id="rId10"/>
    <p:sldId id="476" r:id="rId11"/>
    <p:sldId id="491" r:id="rId12"/>
    <p:sldId id="492" r:id="rId13"/>
    <p:sldId id="493" r:id="rId14"/>
    <p:sldId id="494" r:id="rId15"/>
    <p:sldId id="495" r:id="rId16"/>
    <p:sldId id="496" r:id="rId17"/>
    <p:sldId id="509" r:id="rId18"/>
  </p:sldIdLst>
  <p:sldSz cx="9144000" cy="6858000" type="screen4x3"/>
  <p:notesSz cx="7099300" cy="1023461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CC00FF"/>
    <a:srgbClr val="CC66FF"/>
    <a:srgbClr val="66FF99"/>
    <a:srgbClr val="FFFF66"/>
    <a:srgbClr val="FFFF99"/>
    <a:srgbClr val="FF99FF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0354" autoAdjust="0"/>
  </p:normalViewPr>
  <p:slideViewPr>
    <p:cSldViewPr snapToGrid="0">
      <p:cViewPr>
        <p:scale>
          <a:sx n="75" d="100"/>
          <a:sy n="75" d="100"/>
        </p:scale>
        <p:origin x="-123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5" d="100"/>
        <a:sy n="85" d="100"/>
      </p:scale>
      <p:origin x="0" y="0"/>
    </p:cViewPr>
  </p:sorterViewPr>
  <p:notesViewPr>
    <p:cSldViewPr snapToGrid="0">
      <p:cViewPr varScale="1">
        <p:scale>
          <a:sx n="74" d="100"/>
          <a:sy n="74" d="100"/>
        </p:scale>
        <p:origin x="-2184" y="-90"/>
      </p:cViewPr>
      <p:guideLst>
        <p:guide orient="horz" pos="3223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92595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26" tIns="47513" rIns="95026" bIns="47513" numCol="1" anchor="t" anchorCtr="0" compatLnSpc="1">
            <a:prstTxWarp prst="textNoShape">
              <a:avLst/>
            </a:prstTxWarp>
          </a:bodyPr>
          <a:lstStyle>
            <a:lvl1pPr defTabSz="950913">
              <a:spcBef>
                <a:spcPct val="20000"/>
              </a:spcBef>
              <a:buClr>
                <a:schemeClr val="hlink"/>
              </a:buClr>
              <a:buFont typeface="Monotype Sorts" charset="2"/>
              <a:buNone/>
              <a:defRPr sz="1200" b="1">
                <a:latin typeface="Arial" charset="0"/>
              </a:defRPr>
            </a:lvl1pPr>
          </a:lstStyle>
          <a:p>
            <a:endParaRPr lang="fr-FR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26" tIns="47513" rIns="95026" bIns="47513" numCol="1" anchor="t" anchorCtr="0" compatLnSpc="1">
            <a:prstTxWarp prst="textNoShape">
              <a:avLst/>
            </a:prstTxWarp>
          </a:bodyPr>
          <a:lstStyle>
            <a:lvl1pPr algn="r" defTabSz="950913">
              <a:spcBef>
                <a:spcPct val="20000"/>
              </a:spcBef>
              <a:buClr>
                <a:schemeClr val="hlink"/>
              </a:buClr>
              <a:buFont typeface="Monotype Sorts" charset="2"/>
              <a:buNone/>
              <a:defRPr sz="1200" b="1">
                <a:latin typeface="Arial" charset="0"/>
              </a:defRPr>
            </a:lvl1pPr>
          </a:lstStyle>
          <a:p>
            <a:fld id="{9F330C97-1A8A-4EC6-9D7F-0A5473A95EEA}" type="datetime1">
              <a:rPr lang="fr-FR"/>
              <a:pPr/>
              <a:t>30/10/2013</a:t>
            </a:fld>
            <a:endParaRPr lang="fr-FR"/>
          </a:p>
        </p:txBody>
      </p:sp>
      <p:sp>
        <p:nvSpPr>
          <p:cNvPr id="38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3775" y="768350"/>
            <a:ext cx="5118100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6150" y="4860925"/>
            <a:ext cx="5207000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26" tIns="47513" rIns="95026" bIns="475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26" tIns="47513" rIns="95026" bIns="47513" numCol="1" anchor="b" anchorCtr="0" compatLnSpc="1">
            <a:prstTxWarp prst="textNoShape">
              <a:avLst/>
            </a:prstTxWarp>
          </a:bodyPr>
          <a:lstStyle>
            <a:lvl1pPr defTabSz="950913">
              <a:spcBef>
                <a:spcPct val="20000"/>
              </a:spcBef>
              <a:buClr>
                <a:schemeClr val="hlink"/>
              </a:buClr>
              <a:buFont typeface="Monotype Sorts" charset="2"/>
              <a:buNone/>
              <a:defRPr sz="1200" b="1">
                <a:latin typeface="Arial" charset="0"/>
              </a:defRPr>
            </a:lvl1pPr>
          </a:lstStyle>
          <a:p>
            <a:endParaRPr lang="fr-FR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26" tIns="47513" rIns="95026" bIns="47513" numCol="1" anchor="b" anchorCtr="0" compatLnSpc="1">
            <a:prstTxWarp prst="textNoShape">
              <a:avLst/>
            </a:prstTxWarp>
          </a:bodyPr>
          <a:lstStyle>
            <a:lvl1pPr algn="r" defTabSz="950913">
              <a:spcBef>
                <a:spcPct val="20000"/>
              </a:spcBef>
              <a:buClr>
                <a:schemeClr val="hlink"/>
              </a:buClr>
              <a:buFont typeface="Monotype Sorts" charset="2"/>
              <a:buNone/>
              <a:defRPr sz="1200" b="1">
                <a:latin typeface="Arial" charset="0"/>
              </a:defRPr>
            </a:lvl1pPr>
          </a:lstStyle>
          <a:p>
            <a:fld id="{50850144-5BA2-4FFC-975E-F5C548743303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0218602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fld id="{DFAE6E45-1ED8-4AED-B5F1-1F07AC3836B3}" type="slidenum">
              <a:rPr lang="de-DE" altLang="fr-FR" smtClean="0">
                <a:latin typeface="Arial" charset="0"/>
              </a:rPr>
              <a:pPr eaLnBrk="1" hangingPunct="1"/>
              <a:t>2</a:t>
            </a:fld>
            <a:endParaRPr lang="de-DE" altLang="fr-FR" smtClean="0">
              <a:latin typeface="Arial" charset="0"/>
            </a:endParaRPr>
          </a:p>
        </p:txBody>
      </p:sp>
      <p:sp>
        <p:nvSpPr>
          <p:cNvPr id="20483" name="Slide Image Placeholder 14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4" name="Notes Placeholder 15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haresap,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7602" name="Group 2"/>
          <p:cNvGrpSpPr>
            <a:grpSpLocks/>
          </p:cNvGrpSpPr>
          <p:nvPr/>
        </p:nvGrpSpPr>
        <p:grpSpPr bwMode="auto">
          <a:xfrm>
            <a:off x="-3222625" y="304800"/>
            <a:ext cx="11909425" cy="4724400"/>
            <a:chOff x="-2030" y="192"/>
            <a:chExt cx="7502" cy="2976"/>
          </a:xfrm>
        </p:grpSpPr>
        <p:sp>
          <p:nvSpPr>
            <p:cNvPr id="537603" name="Line 3"/>
            <p:cNvSpPr>
              <a:spLocks noChangeShapeType="1"/>
            </p:cNvSpPr>
            <p:nvPr/>
          </p:nvSpPr>
          <p:spPr bwMode="auto">
            <a:xfrm>
              <a:off x="912" y="1584"/>
              <a:ext cx="45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537604" name="AutoShape 4"/>
            <p:cNvSpPr>
              <a:spLocks noChangeArrowheads="1"/>
            </p:cNvSpPr>
            <p:nvPr/>
          </p:nvSpPr>
          <p:spPr bwMode="auto">
            <a:xfrm>
              <a:off x="-1584" y="864"/>
              <a:ext cx="2304" cy="2304"/>
            </a:xfrm>
            <a:custGeom>
              <a:avLst/>
              <a:gdLst>
                <a:gd name="G0" fmla="+- 12083 0 0"/>
                <a:gd name="G1" fmla="+- -32000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44083" y="2368"/>
                </a:cxn>
                <a:cxn ang="0">
                  <a:pos x="64000" y="32000"/>
                </a:cxn>
                <a:cxn ang="0">
                  <a:pos x="44083" y="61631"/>
                </a:cxn>
                <a:cxn ang="0">
                  <a:pos x="44083" y="61631"/>
                </a:cxn>
                <a:cxn ang="0">
                  <a:pos x="44082" y="61631"/>
                </a:cxn>
                <a:cxn ang="0">
                  <a:pos x="44083" y="61632"/>
                </a:cxn>
                <a:cxn ang="0">
                  <a:pos x="44083" y="2368"/>
                </a:cxn>
                <a:cxn ang="0">
                  <a:pos x="44082" y="2368"/>
                </a:cxn>
                <a:cxn ang="0">
                  <a:pos x="44083" y="2368"/>
                </a:cxn>
              </a:cxnLst>
              <a:rect l="T13" t="T15" r="T17" b="T19"/>
              <a:pathLst>
                <a:path w="64000" h="64000">
                  <a:moveTo>
                    <a:pt x="44083" y="2368"/>
                  </a:moveTo>
                  <a:cubicBezTo>
                    <a:pt x="56127" y="7280"/>
                    <a:pt x="64000" y="18993"/>
                    <a:pt x="64000" y="32000"/>
                  </a:cubicBezTo>
                  <a:cubicBezTo>
                    <a:pt x="64000" y="45006"/>
                    <a:pt x="56127" y="56719"/>
                    <a:pt x="44083" y="61631"/>
                  </a:cubicBezTo>
                  <a:cubicBezTo>
                    <a:pt x="44082" y="61631"/>
                    <a:pt x="44082" y="61631"/>
                    <a:pt x="44082" y="61631"/>
                  </a:cubicBezTo>
                  <a:lnTo>
                    <a:pt x="44083" y="61632"/>
                  </a:lnTo>
                  <a:lnTo>
                    <a:pt x="44083" y="2368"/>
                  </a:lnTo>
                  <a:lnTo>
                    <a:pt x="44082" y="2368"/>
                  </a:lnTo>
                  <a:cubicBezTo>
                    <a:pt x="44082" y="2368"/>
                    <a:pt x="44082" y="2368"/>
                    <a:pt x="44083" y="2368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 sz="2400">
                <a:latin typeface="Times New Roman" pitchFamily="18" charset="0"/>
              </a:endParaRPr>
            </a:p>
          </p:txBody>
        </p:sp>
        <p:sp>
          <p:nvSpPr>
            <p:cNvPr id="537605" name="AutoShape 5"/>
            <p:cNvSpPr>
              <a:spLocks noChangeArrowheads="1"/>
            </p:cNvSpPr>
            <p:nvPr/>
          </p:nvSpPr>
          <p:spPr bwMode="auto">
            <a:xfrm>
              <a:off x="-2030" y="192"/>
              <a:ext cx="2544" cy="2544"/>
            </a:xfrm>
            <a:custGeom>
              <a:avLst/>
              <a:gdLst>
                <a:gd name="G0" fmla="+- 18994 0 0"/>
                <a:gd name="G1" fmla="+- -30013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994" y="6246"/>
                </a:cxn>
                <a:cxn ang="0">
                  <a:pos x="64000" y="32000"/>
                </a:cxn>
                <a:cxn ang="0">
                  <a:pos x="50994" y="57753"/>
                </a:cxn>
                <a:cxn ang="0">
                  <a:pos x="50994" y="57753"/>
                </a:cxn>
                <a:cxn ang="0">
                  <a:pos x="50993" y="57753"/>
                </a:cxn>
                <a:cxn ang="0">
                  <a:pos x="50994" y="57754"/>
                </a:cxn>
                <a:cxn ang="0">
                  <a:pos x="50994" y="6246"/>
                </a:cxn>
                <a:cxn ang="0">
                  <a:pos x="50993" y="6246"/>
                </a:cxn>
                <a:cxn ang="0">
                  <a:pos x="50994" y="6246"/>
                </a:cxn>
              </a:cxnLst>
              <a:rect l="T13" t="T15" r="T17" b="T19"/>
              <a:pathLst>
                <a:path w="64000" h="64000">
                  <a:moveTo>
                    <a:pt x="50994" y="6246"/>
                  </a:moveTo>
                  <a:cubicBezTo>
                    <a:pt x="59172" y="12279"/>
                    <a:pt x="64000" y="21837"/>
                    <a:pt x="64000" y="32000"/>
                  </a:cubicBezTo>
                  <a:cubicBezTo>
                    <a:pt x="64000" y="42162"/>
                    <a:pt x="59172" y="51720"/>
                    <a:pt x="50994" y="57753"/>
                  </a:cubicBezTo>
                  <a:cubicBezTo>
                    <a:pt x="50993" y="57753"/>
                    <a:pt x="50993" y="57753"/>
                    <a:pt x="50993" y="57753"/>
                  </a:cubicBezTo>
                  <a:lnTo>
                    <a:pt x="50994" y="57754"/>
                  </a:lnTo>
                  <a:lnTo>
                    <a:pt x="50994" y="6246"/>
                  </a:lnTo>
                  <a:lnTo>
                    <a:pt x="50993" y="6246"/>
                  </a:lnTo>
                  <a:cubicBezTo>
                    <a:pt x="50993" y="6246"/>
                    <a:pt x="50993" y="6246"/>
                    <a:pt x="50994" y="6246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>
                <a:latin typeface="Arial" charset="0"/>
              </a:endParaRPr>
            </a:p>
          </p:txBody>
        </p:sp>
      </p:grpSp>
      <p:sp>
        <p:nvSpPr>
          <p:cNvPr id="53760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443038" y="985838"/>
            <a:ext cx="7239000" cy="1444625"/>
          </a:xfrm>
        </p:spPr>
        <p:txBody>
          <a:bodyPr/>
          <a:lstStyle>
            <a:lvl1pPr>
              <a:defRPr sz="1800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537607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3427413"/>
            <a:ext cx="7239000" cy="1752600"/>
          </a:xfrm>
          <a:ln>
            <a:solidFill>
              <a:schemeClr val="tx1"/>
            </a:solidFill>
          </a:ln>
        </p:spPr>
        <p:txBody>
          <a:bodyPr/>
          <a:lstStyle>
            <a:lvl1pPr marL="0" indent="0">
              <a:defRPr/>
            </a:lvl1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537608" name="Rectangle 8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100C38EB-E52B-4FC1-8C16-01ED3E6A4FAE}" type="datetime1">
              <a:rPr lang="fr-FR" smtClean="0"/>
              <a:t>30/10/2013</a:t>
            </a:fld>
            <a:endParaRPr lang="fr-FR"/>
          </a:p>
        </p:txBody>
      </p:sp>
      <p:sp>
        <p:nvSpPr>
          <p:cNvPr id="537609" name="Rectangle 9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537610" name="Rectangle 1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1AF4084-4001-45BB-8030-547DB971CA14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BF73B4-ECA4-4851-9B4E-94E56BCA0BF1}" type="datetime1">
              <a:rPr lang="fr-FR" smtClean="0"/>
              <a:t>30/10/2013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44BBE5-6E12-477E-A831-D1123F2CF24D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5942013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5942013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7FBFE2A-25EF-4695-BF49-C5414636C557}" type="datetime1">
              <a:rPr lang="fr-FR" smtClean="0"/>
              <a:t>30/10/2013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E61730-0B8E-445A-84BB-D99FECA2C27E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>
            <a:spLocks noChangeArrowheads="1"/>
          </p:cNvSpPr>
          <p:nvPr userDrawn="1"/>
        </p:nvSpPr>
        <p:spPr bwMode="gray">
          <a:xfrm>
            <a:off x="323850" y="323850"/>
            <a:ext cx="84042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fr-FR" sz="2400" b="1" dirty="0">
                <a:solidFill>
                  <a:schemeClr val="accent2"/>
                </a:solidFill>
              </a:rPr>
              <a:t>© </a:t>
            </a:r>
            <a:r>
              <a:rPr lang="de-DE" altLang="fr-FR" sz="2400" b="1" dirty="0" smtClean="0">
                <a:solidFill>
                  <a:schemeClr val="accent2"/>
                </a:solidFill>
              </a:rPr>
              <a:t>SHARESAP. </a:t>
            </a:r>
            <a:r>
              <a:rPr lang="de-DE" altLang="fr-FR" sz="2400" b="1" dirty="0">
                <a:solidFill>
                  <a:schemeClr val="accent2"/>
                </a:solidFill>
              </a:rPr>
              <a:t>All </a:t>
            </a:r>
            <a:r>
              <a:rPr lang="de-DE" altLang="fr-FR" sz="2400" b="1" dirty="0" err="1">
                <a:solidFill>
                  <a:schemeClr val="accent2"/>
                </a:solidFill>
              </a:rPr>
              <a:t>rights</a:t>
            </a:r>
            <a:r>
              <a:rPr lang="de-DE" altLang="fr-FR" sz="2400" b="1" dirty="0">
                <a:solidFill>
                  <a:schemeClr val="accent2"/>
                </a:solidFill>
              </a:rPr>
              <a:t> </a:t>
            </a:r>
            <a:r>
              <a:rPr lang="de-DE" altLang="fr-FR" sz="2400" b="1" dirty="0" err="1">
                <a:solidFill>
                  <a:schemeClr val="accent2"/>
                </a:solidFill>
              </a:rPr>
              <a:t>reserved</a:t>
            </a:r>
            <a:r>
              <a:rPr lang="de-DE" altLang="fr-FR" sz="2400" b="1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3" name="TextBox 9"/>
          <p:cNvSpPr txBox="1">
            <a:spLocks noChangeArrowheads="1"/>
          </p:cNvSpPr>
          <p:nvPr userDrawn="1"/>
        </p:nvSpPr>
        <p:spPr bwMode="gray">
          <a:xfrm>
            <a:off x="323850" y="1692275"/>
            <a:ext cx="84042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1200"/>
              </a:spcBef>
              <a:defRPr/>
            </a:pPr>
            <a:r>
              <a:rPr lang="fr-FR" altLang="fr-FR" sz="1000" noProof="1">
                <a:ea typeface="MS PGothic" pitchFamily="34" charset="-128"/>
              </a:rPr>
              <a:t>No part of this publication may be reproduced or transmitted in any form or for any purpose without the express permission of </a:t>
            </a:r>
            <a:r>
              <a:rPr lang="fr-FR" altLang="fr-FR" sz="1000" noProof="1" smtClean="0">
                <a:ea typeface="MS PGothic" pitchFamily="34" charset="-128"/>
              </a:rPr>
              <a:t>SHARESAP. </a:t>
            </a:r>
            <a:r>
              <a:rPr lang="fr-FR" altLang="fr-FR" sz="1000" noProof="1">
                <a:ea typeface="MS PGothic" pitchFamily="34" charset="-128"/>
              </a:rPr>
              <a:t/>
            </a:r>
            <a:br>
              <a:rPr lang="fr-FR" altLang="fr-FR" sz="1000" noProof="1">
                <a:ea typeface="MS PGothic" pitchFamily="34" charset="-128"/>
              </a:rPr>
            </a:br>
            <a:r>
              <a:rPr lang="fr-FR" altLang="fr-FR" sz="1000" noProof="1">
                <a:ea typeface="MS PGothic" pitchFamily="34" charset="-128"/>
              </a:rPr>
              <a:t>The information contained herein may be changed without prior notice.</a:t>
            </a:r>
          </a:p>
          <a:p>
            <a:pPr eaLnBrk="1" hangingPunct="1">
              <a:spcBef>
                <a:spcPts val="1200"/>
              </a:spcBef>
              <a:defRPr/>
            </a:pPr>
            <a:r>
              <a:rPr lang="fr-FR" altLang="fr-FR" sz="1000" noProof="1">
                <a:ea typeface="MS PGothic" pitchFamily="34" charset="-128"/>
              </a:rPr>
              <a:t>Some software products marketed by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and its distributors contain proprietary software components of other software vendors.</a:t>
            </a:r>
          </a:p>
          <a:p>
            <a:pPr eaLnBrk="1" hangingPunct="1">
              <a:spcBef>
                <a:spcPts val="1200"/>
              </a:spcBef>
              <a:defRPr/>
            </a:pPr>
            <a:r>
              <a:rPr lang="fr-FR" altLang="fr-FR" sz="1000" noProof="1">
                <a:ea typeface="MS PGothic" pitchFamily="34" charset="-128"/>
              </a:rPr>
              <a:t>National product specifications may vary.</a:t>
            </a:r>
          </a:p>
          <a:p>
            <a:pPr eaLnBrk="1" hangingPunct="1">
              <a:spcBef>
                <a:spcPts val="1200"/>
              </a:spcBef>
              <a:defRPr/>
            </a:pPr>
            <a:r>
              <a:rPr lang="fr-FR" altLang="fr-FR" sz="1000" noProof="1">
                <a:ea typeface="MS PGothic" pitchFamily="34" charset="-128"/>
              </a:rPr>
              <a:t>These materials are provided by </a:t>
            </a:r>
            <a:r>
              <a:rPr lang="fr-FR" altLang="fr-FR" sz="1000" noProof="1" smtClean="0">
                <a:ea typeface="MS PGothic" pitchFamily="34" charset="-128"/>
              </a:rPr>
              <a:t>SHARESAP for </a:t>
            </a:r>
            <a:r>
              <a:rPr lang="fr-FR" altLang="fr-FR" sz="1000" noProof="1">
                <a:ea typeface="MS PGothic" pitchFamily="34" charset="-128"/>
              </a:rPr>
              <a:t>informational purposes only, without representation or warranty of any kind, and </a:t>
            </a:r>
            <a:r>
              <a:rPr lang="fr-FR" altLang="fr-FR" sz="1000" noProof="1" smtClean="0">
                <a:ea typeface="MS PGothic" pitchFamily="34" charset="-128"/>
              </a:rPr>
              <a:t>SHARESAP shall </a:t>
            </a:r>
            <a:r>
              <a:rPr lang="fr-FR" altLang="fr-FR" sz="1000" noProof="1">
                <a:ea typeface="MS PGothic" pitchFamily="34" charset="-128"/>
              </a:rPr>
              <a:t>not be liable for errors or omissions with respect to the materials. The only warranties for </a:t>
            </a:r>
            <a:r>
              <a:rPr lang="fr-FR" altLang="fr-FR" sz="1000" noProof="1" smtClean="0">
                <a:ea typeface="MS PGothic" pitchFamily="34" charset="-128"/>
              </a:rPr>
              <a:t>SHARESAP products </a:t>
            </a:r>
            <a:r>
              <a:rPr lang="fr-FR" altLang="fr-FR" sz="1000" noProof="1">
                <a:ea typeface="MS PGothic" pitchFamily="34" charset="-128"/>
              </a:rPr>
              <a:t>and services are those that are set forth in the express warranty statements accompanying such products and services, if any. Nothing herein should be construed as constituting an additional warranty. </a:t>
            </a:r>
          </a:p>
          <a:p>
            <a:pPr eaLnBrk="1" hangingPunct="1">
              <a:spcBef>
                <a:spcPts val="1200"/>
              </a:spcBef>
              <a:defRPr/>
            </a:pP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and other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products and services mentioned herein as well as their respective logos are trademarks or registered trademarks of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in </a:t>
            </a:r>
            <a:r>
              <a:rPr lang="fr-FR" altLang="fr-FR" sz="1000" noProof="1" smtClean="0">
                <a:ea typeface="MS PGothic" pitchFamily="34" charset="-128"/>
              </a:rPr>
              <a:t>France and </a:t>
            </a:r>
            <a:r>
              <a:rPr lang="fr-FR" altLang="fr-FR" sz="1000" noProof="1">
                <a:ea typeface="MS PGothic" pitchFamily="34" charset="-128"/>
              </a:rPr>
              <a:t>other countries.  </a:t>
            </a:r>
            <a:br>
              <a:rPr lang="fr-FR" altLang="fr-FR" sz="1000" noProof="1">
                <a:ea typeface="MS PGothic" pitchFamily="34" charset="-128"/>
              </a:rPr>
            </a:br>
            <a:r>
              <a:rPr lang="fr-FR" altLang="fr-FR" sz="1000" noProof="1">
                <a:ea typeface="MS PGothic" pitchFamily="34" charset="-128"/>
              </a:rPr>
              <a:t>Please see </a:t>
            </a:r>
            <a:r>
              <a:rPr lang="fr-FR" altLang="fr-FR" sz="1000" noProof="1">
                <a:ea typeface="MS PGothic" pitchFamily="34" charset="-128"/>
                <a:hlinkClick r:id="rId2"/>
              </a:rPr>
              <a:t>http://</a:t>
            </a:r>
            <a:r>
              <a:rPr lang="fr-FR" altLang="fr-FR" sz="1000" noProof="1" smtClean="0">
                <a:ea typeface="MS PGothic" pitchFamily="34" charset="-128"/>
                <a:hlinkClick r:id="rId2"/>
              </a:rPr>
              <a:t>www.sharesap,com</a:t>
            </a:r>
            <a:r>
              <a:rPr lang="fr-FR" altLang="fr-FR" sz="1000" noProof="1" smtClean="0">
                <a:ea typeface="MS PGothic" pitchFamily="34" charset="-128"/>
              </a:rPr>
              <a:t> for </a:t>
            </a:r>
            <a:r>
              <a:rPr lang="fr-FR" altLang="fr-FR" sz="1000" noProof="1">
                <a:ea typeface="MS PGothic" pitchFamily="34" charset="-128"/>
              </a:rPr>
              <a:t>additional trademark information and notices.</a:t>
            </a:r>
          </a:p>
        </p:txBody>
      </p:sp>
    </p:spTree>
    <p:extLst>
      <p:ext uri="{BB962C8B-B14F-4D97-AF65-F5344CB8AC3E}">
        <p14:creationId xmlns:p14="http://schemas.microsoft.com/office/powerpoint/2010/main" val="2640065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9DEDF16-C8C9-4CD7-B1CA-BC9A7F22C5DE}" type="datetime1">
              <a:rPr lang="fr-FR" smtClean="0"/>
              <a:t>30/10/2013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166487-A210-46B7-8572-4604FA637CF5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DB52EE2-918B-488E-A0EC-DB2896AA344D}" type="datetime1">
              <a:rPr lang="fr-FR" smtClean="0"/>
              <a:t>30/10/2013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B4EE75-61CF-47EE-85B4-CC92BA4CD7C1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76213" y="1204913"/>
            <a:ext cx="4316412" cy="4737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5025" y="1204913"/>
            <a:ext cx="4318000" cy="4737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7F8A96-C5C5-4DD4-A50F-E22E2F680BCE}" type="datetime1">
              <a:rPr lang="fr-FR" smtClean="0"/>
              <a:t>30/10/2013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F7238-BF94-42D1-8235-FB5F22E35612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74CE291-C074-4EFA-8897-5882EBEC7B48}" type="datetime1">
              <a:rPr lang="fr-FR" smtClean="0"/>
              <a:t>30/10/2013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4325C0-3B3A-4D1F-B574-A02F4C3DC9B7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14D6C2E-1786-4E4C-98EB-5D1F58BE7B15}" type="datetime1">
              <a:rPr lang="fr-FR" smtClean="0"/>
              <a:t>30/10/2013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9C1CA0-29BD-4811-997C-99C1676F821A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98FA2-35F1-47B9-B3F6-361204723CB1}" type="datetime1">
              <a:rPr lang="fr-FR" smtClean="0"/>
              <a:t>30/10/2013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C5C345-6D95-4AE2-9F71-58E2BC28A500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691584E-4077-4084-94F4-EC9E976922BD}" type="datetime1">
              <a:rPr lang="fr-FR" smtClean="0"/>
              <a:t>30/10/2013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4226F5-25A1-4D59-9432-B9911A0BC8A1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D179F58-07B0-434C-861F-939CC741EB35}" type="datetime1">
              <a:rPr lang="fr-FR" smtClean="0"/>
              <a:t>30/10/2013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CD80FB-4EE4-448A-8559-107DE580AC4C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582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9112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  <a:br>
              <a:rPr lang="fr-FR" smtClean="0"/>
            </a:br>
            <a:r>
              <a:rPr lang="fr-FR" smtClean="0"/>
              <a:t/>
            </a:r>
            <a:br>
              <a:rPr lang="fr-FR" smtClean="0"/>
            </a:br>
            <a:endParaRPr lang="fr-FR" smtClean="0"/>
          </a:p>
        </p:txBody>
      </p:sp>
      <p:sp>
        <p:nvSpPr>
          <p:cNvPr id="53658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6213" y="1204913"/>
            <a:ext cx="8786812" cy="473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536584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fld id="{711B819F-A151-4051-9820-920614A4E695}" type="datetime1">
              <a:rPr lang="fr-FR" smtClean="0"/>
              <a:t>30/10/2013</a:t>
            </a:fld>
            <a:endParaRPr lang="fr-FR"/>
          </a:p>
        </p:txBody>
      </p:sp>
      <p:sp>
        <p:nvSpPr>
          <p:cNvPr id="53658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53658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766F92E-1C1F-4BD7-996A-82EA0B76524C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</p:sldLayoutIdLs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16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1600">
          <a:solidFill>
            <a:schemeClr val="tx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1600">
          <a:solidFill>
            <a:schemeClr val="tx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1600">
          <a:solidFill>
            <a:schemeClr val="tx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16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16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16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16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16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defRPr sz="1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defRPr sz="1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defRPr sz="1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defRPr sz="14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defRPr sz="1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defRPr sz="1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defRPr sz="1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defRPr sz="1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defRPr sz="14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resap.com/" TargetMode="External"/><Relationship Id="rId2" Type="http://schemas.openxmlformats.org/officeDocument/2006/relationships/hyperlink" Target="mailto:quesnot@sharesap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132" name="Rectangle 4"/>
          <p:cNvSpPr>
            <a:spLocks noGrp="1" noChangeArrowheads="1"/>
          </p:cNvSpPr>
          <p:nvPr>
            <p:ph type="ctrTitle"/>
          </p:nvPr>
        </p:nvSpPr>
        <p:spPr>
          <a:ln/>
        </p:spPr>
        <p:txBody>
          <a:bodyPr/>
          <a:lstStyle/>
          <a:p>
            <a:r>
              <a:rPr lang="fr-FR" sz="2400" dirty="0"/>
              <a:t>Guide fonctionnel SAP R/3 Release 4.6C par Mickael QUESNOT © </a:t>
            </a:r>
            <a:br>
              <a:rPr lang="fr-FR" sz="2400" dirty="0"/>
            </a:br>
            <a:endParaRPr lang="fr-FR" sz="2400" dirty="0"/>
          </a:p>
        </p:txBody>
      </p:sp>
      <p:sp>
        <p:nvSpPr>
          <p:cNvPr id="432133" name="Rectangle 5"/>
          <p:cNvSpPr>
            <a:spLocks noGrp="1" noChangeArrowheads="1"/>
          </p:cNvSpPr>
          <p:nvPr>
            <p:ph type="subTitle" idx="1"/>
          </p:nvPr>
        </p:nvSpPr>
        <p:spPr>
          <a:ln/>
        </p:spPr>
        <p:txBody>
          <a:bodyPr/>
          <a:lstStyle/>
          <a:p>
            <a:pPr>
              <a:buClrTx/>
              <a:buFont typeface="Arial" charset="0"/>
              <a:buNone/>
            </a:pPr>
            <a:r>
              <a:rPr lang="fr-FR" b="1" dirty="0" smtClean="0"/>
              <a:t>Modification d'une commande</a:t>
            </a:r>
            <a:r>
              <a:rPr lang="fr-FR" dirty="0" smtClean="0"/>
              <a:t> </a:t>
            </a:r>
            <a:endParaRPr lang="fr-F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560130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fr-FR"/>
              <a:t>3. Vous apportez les modifications souhaitées à la commande. </a:t>
            </a:r>
          </a:p>
        </p:txBody>
      </p:sp>
      <p:pic>
        <p:nvPicPr>
          <p:cNvPr id="560131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581634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fr-FR" sz="1800" b="1"/>
              <a:t>Ajout de postes : </a:t>
            </a:r>
            <a:r>
              <a:rPr lang="fr-FR"/>
              <a:t>vous pouvez</a:t>
            </a:r>
            <a:r>
              <a:rPr lang="fr-FR" b="1"/>
              <a:t> </a:t>
            </a:r>
            <a:r>
              <a:rPr lang="fr-FR"/>
              <a:t>ajouter un nouveau poste sur une ligne vierge. </a:t>
            </a:r>
          </a:p>
        </p:txBody>
      </p:sp>
      <p:pic>
        <p:nvPicPr>
          <p:cNvPr id="581637" name="Picture 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ln>
            <a:solidFill>
              <a:schemeClr val="tx1"/>
            </a:solidFill>
          </a:ln>
        </p:spPr>
      </p:pic>
      <p:sp>
        <p:nvSpPr>
          <p:cNvPr id="581638" name="Line 6"/>
          <p:cNvSpPr>
            <a:spLocks noChangeShapeType="1"/>
          </p:cNvSpPr>
          <p:nvPr/>
        </p:nvSpPr>
        <p:spPr bwMode="auto">
          <a:xfrm flipV="1">
            <a:off x="177800" y="2628900"/>
            <a:ext cx="317500" cy="4953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582658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fr-FR" sz="1400" b="1"/>
              <a:t>Modification de postes : </a:t>
            </a:r>
            <a:r>
              <a:rPr lang="fr-FR" sz="1400"/>
              <a:t>si les modifications souhaitées ne sont pas possibles sur l'écran de synthèse des postes, vous ouvrez le Détail des postes, vous sélectionnez le poste concerné et vous apportez les modifications.</a:t>
            </a:r>
            <a:br>
              <a:rPr lang="fr-FR" sz="1400"/>
            </a:br>
            <a:r>
              <a:rPr lang="fr-FR" sz="1400"/>
              <a:t> </a:t>
            </a:r>
          </a:p>
        </p:txBody>
      </p:sp>
      <p:pic>
        <p:nvPicPr>
          <p:cNvPr id="582659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ln>
            <a:solidFill>
              <a:schemeClr val="tx1"/>
            </a:solidFill>
          </a:ln>
        </p:spPr>
      </p:pic>
      <p:sp>
        <p:nvSpPr>
          <p:cNvPr id="582660" name="Line 4"/>
          <p:cNvSpPr>
            <a:spLocks noChangeShapeType="1"/>
          </p:cNvSpPr>
          <p:nvPr/>
        </p:nvSpPr>
        <p:spPr bwMode="auto">
          <a:xfrm flipH="1">
            <a:off x="304800" y="3683000"/>
            <a:ext cx="101600" cy="6350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582661" name="Line 5"/>
          <p:cNvSpPr>
            <a:spLocks noChangeShapeType="1"/>
          </p:cNvSpPr>
          <p:nvPr/>
        </p:nvSpPr>
        <p:spPr bwMode="auto">
          <a:xfrm flipH="1">
            <a:off x="2997200" y="3797300"/>
            <a:ext cx="342900" cy="5842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5836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38225"/>
          </a:xfrm>
          <a:ln/>
        </p:spPr>
        <p:txBody>
          <a:bodyPr/>
          <a:lstStyle/>
          <a:p>
            <a:r>
              <a:rPr lang="fr-FR" sz="1800" b="1"/>
              <a:t>Suppression de postes : </a:t>
            </a:r>
            <a:r>
              <a:rPr lang="fr-FR"/>
              <a:t>vous</a:t>
            </a:r>
            <a:r>
              <a:rPr lang="fr-FR" b="1"/>
              <a:t> </a:t>
            </a:r>
            <a:r>
              <a:rPr lang="fr-FR"/>
              <a:t>sélectionnez (surbrillance) les postes que vous souhaitez supprimer puis vous cliquez sur le bouton &lt;Supprimer&gt;.</a:t>
            </a:r>
            <a:br>
              <a:rPr lang="fr-FR"/>
            </a:br>
            <a:endParaRPr lang="fr-FR"/>
          </a:p>
        </p:txBody>
      </p:sp>
      <p:pic>
        <p:nvPicPr>
          <p:cNvPr id="583683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ln>
            <a:solidFill>
              <a:schemeClr val="tx1"/>
            </a:solidFill>
          </a:ln>
        </p:spPr>
      </p:pic>
      <p:sp>
        <p:nvSpPr>
          <p:cNvPr id="583684" name="Line 4"/>
          <p:cNvSpPr>
            <a:spLocks noChangeShapeType="1"/>
          </p:cNvSpPr>
          <p:nvPr/>
        </p:nvSpPr>
        <p:spPr bwMode="auto">
          <a:xfrm flipH="1" flipV="1">
            <a:off x="431800" y="2501900"/>
            <a:ext cx="292100" cy="4191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583685" name="Line 5"/>
          <p:cNvSpPr>
            <a:spLocks noChangeShapeType="1"/>
          </p:cNvSpPr>
          <p:nvPr/>
        </p:nvSpPr>
        <p:spPr bwMode="auto">
          <a:xfrm flipH="1" flipV="1">
            <a:off x="1104900" y="3162300"/>
            <a:ext cx="127000" cy="4826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584706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fr-FR"/>
              <a:t>La boite de dialogue « Supprimer postes » apparaît. Vous cliquez sur le bouton &lt;Oui&gt; pour continuer.</a:t>
            </a:r>
          </a:p>
        </p:txBody>
      </p:sp>
      <p:pic>
        <p:nvPicPr>
          <p:cNvPr id="584707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/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585730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fr-FR"/>
              <a:t>Le poste est supprimé. Vous sauvegardez.</a:t>
            </a:r>
            <a:br>
              <a:rPr lang="fr-FR"/>
            </a:br>
            <a:endParaRPr lang="fr-FR"/>
          </a:p>
        </p:txBody>
      </p:sp>
      <p:pic>
        <p:nvPicPr>
          <p:cNvPr id="585731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ln>
            <a:solidFill>
              <a:schemeClr val="tx1"/>
            </a:solidFill>
          </a:ln>
        </p:spPr>
      </p:pic>
      <p:sp>
        <p:nvSpPr>
          <p:cNvPr id="585733" name="Rectangle 5"/>
          <p:cNvSpPr>
            <a:spLocks noChangeArrowheads="1"/>
          </p:cNvSpPr>
          <p:nvPr/>
        </p:nvSpPr>
        <p:spPr bwMode="auto">
          <a:xfrm>
            <a:off x="292100" y="2146300"/>
            <a:ext cx="482600" cy="59690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586754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fr-FR"/>
              <a:t>4. Vous sauvegardez la commande en sélectionnant Commande &gt; Sauvegarder. </a:t>
            </a:r>
          </a:p>
        </p:txBody>
      </p:sp>
      <p:pic>
        <p:nvPicPr>
          <p:cNvPr id="586755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/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07234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fr-FR"/>
              <a:t>Votre commande d’achat est sauvegardée.</a:t>
            </a:r>
          </a:p>
        </p:txBody>
      </p:sp>
      <p:pic>
        <p:nvPicPr>
          <p:cNvPr id="607235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ChangeArrowheads="1"/>
          </p:cNvSpPr>
          <p:nvPr/>
        </p:nvSpPr>
        <p:spPr bwMode="auto">
          <a:xfrm>
            <a:off x="2209800" y="4665663"/>
            <a:ext cx="45720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fr-FR" altLang="fr-FR"/>
              <a:t>Sharesap.com®. Copyright©. All rights reserved. Par Mickael QUESNOT, Consultant SAP</a:t>
            </a:r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1662023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idx="1"/>
          </p:nvPr>
        </p:nvSpPr>
        <p:spPr>
          <a:xfrm>
            <a:off x="228600" y="381000"/>
            <a:ext cx="8634413" cy="5967413"/>
          </a:xfrm>
        </p:spPr>
        <p:txBody>
          <a:bodyPr>
            <a:noAutofit/>
          </a:bodyPr>
          <a:lstStyle/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votre entreprise a besoin d'expertise SD, MM, WM, PS, </a:t>
            </a:r>
            <a:r>
              <a:rPr lang="fr-FR" sz="800" dirty="0" err="1"/>
              <a:t>Retail</a:t>
            </a:r>
            <a:r>
              <a:rPr lang="fr-FR" sz="800" dirty="0"/>
              <a:t>, HR… pour renforcer son centre de compétences,</a:t>
            </a:r>
          </a:p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elle veut libérer son centre de compétences des réponses aux questions sur l'utilisation de SAP pour qu'il se concentre sur la maintenance évolutive,</a:t>
            </a:r>
          </a:p>
          <a:p>
            <a:pPr marL="493776" indent="-457200">
              <a:defRPr/>
            </a:pPr>
            <a:r>
              <a:rPr lang="fr-FR" sz="800" dirty="0" smtClean="0"/>
              <a:t> </a:t>
            </a:r>
            <a:r>
              <a:rPr lang="fr-FR" sz="800" dirty="0"/>
              <a:t>Si elle veut EXTERNALISER son centre de compétences,</a:t>
            </a:r>
          </a:p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elle veut une Tierce Maintenance Applicative (TMA),</a:t>
            </a:r>
          </a:p>
          <a:p>
            <a:pPr marL="493776" indent="-457200">
              <a:defRPr/>
            </a:pPr>
            <a:r>
              <a:rPr lang="fr-FR" sz="800" dirty="0" smtClean="0"/>
              <a:t> </a:t>
            </a:r>
            <a:r>
              <a:rPr lang="fr-FR" sz="800" dirty="0"/>
              <a:t>Si elle veut former ses utilisateurs, ...</a:t>
            </a:r>
          </a:p>
          <a:p>
            <a:pPr marL="493776" indent="-457200">
              <a:defRPr/>
            </a:pPr>
            <a:r>
              <a:rPr lang="fr-FR" sz="800" dirty="0" smtClean="0"/>
              <a:t>SHARESAP </a:t>
            </a:r>
            <a:r>
              <a:rPr lang="fr-FR" sz="800" dirty="0"/>
              <a:t>peut répondre à l'ensemble de vos besoins avec le meilleur rapport qualité/prix du marché. </a:t>
            </a:r>
          </a:p>
          <a:p>
            <a:pPr marL="493776" indent="-457200">
              <a:defRPr/>
            </a:pPr>
            <a:r>
              <a:rPr lang="fr-FR" sz="800" dirty="0" smtClean="0"/>
              <a:t>SHARESAP </a:t>
            </a:r>
            <a:r>
              <a:rPr lang="fr-FR" sz="800" dirty="0"/>
              <a:t>dispose en autre de plusieurs plateaux de TMA dont un sur la NORMANDIE. SHARESAP a toutes les compétences pour vous satisfaire. </a:t>
            </a:r>
          </a:p>
          <a:p>
            <a:pPr marL="493776" indent="-457200">
              <a:defRPr/>
            </a:pPr>
            <a:r>
              <a:rPr lang="fr-FR" sz="800" dirty="0" smtClean="0"/>
              <a:t>Vous </a:t>
            </a:r>
            <a:r>
              <a:rPr lang="fr-FR" sz="800" dirty="0"/>
              <a:t>pouvez me contacter via la rubrique Contact ou sur mon adresse courriel </a:t>
            </a:r>
            <a:r>
              <a:rPr lang="fr-FR" sz="800" u="sng" dirty="0">
                <a:hlinkClick r:id="rId2"/>
              </a:rPr>
              <a:t>quesnot@sharesap.com</a:t>
            </a:r>
            <a:r>
              <a:rPr lang="fr-FR" sz="800" u="sng" dirty="0"/>
              <a:t>.</a:t>
            </a:r>
          </a:p>
          <a:p>
            <a:pPr marL="493776" indent="-457200">
              <a:defRPr/>
            </a:pPr>
            <a:r>
              <a:rPr lang="fr-FR" sz="800" dirty="0" smtClean="0"/>
              <a:t>Je </a:t>
            </a:r>
            <a:r>
              <a:rPr lang="fr-FR" sz="800" dirty="0"/>
              <a:t>recherche également un site partenaire ou un sponsor pour développer mon site. </a:t>
            </a:r>
            <a:endParaRPr lang="fr-FR" sz="800" dirty="0" smtClean="0"/>
          </a:p>
          <a:p>
            <a:pPr marL="493776" indent="-457200">
              <a:defRPr/>
            </a:pPr>
            <a:endParaRPr lang="fr-FR" sz="800" u="sng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800" dirty="0" smtClean="0">
                <a:hlinkClick r:id="rId3"/>
              </a:rPr>
              <a:t>www.SHARESAP.com</a:t>
            </a:r>
            <a:r>
              <a:rPr lang="fr-FR" sz="800" dirty="0" smtClean="0"/>
              <a:t> </a:t>
            </a:r>
            <a:r>
              <a:rPr lang="fr-FR" sz="800" dirty="0"/>
              <a:t>et SHARESAP ne sont pas affiliés à SAP® AG ou à l'une de ses filiales</a:t>
            </a:r>
            <a:r>
              <a:rPr lang="fr-FR" sz="800" dirty="0" smtClean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sz="800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800" dirty="0"/>
              <a:t/>
            </a:r>
            <a:br>
              <a:rPr lang="fr-FR" sz="800" dirty="0"/>
            </a:br>
            <a:r>
              <a:rPr lang="fr-FR" sz="800" dirty="0"/>
              <a:t>SAP® est une marque déposée par SAP AG ainsi que les noms suivants : SAP ECC, ABAP, R/3</a:t>
            </a:r>
            <a:r>
              <a:rPr lang="fr-FR" sz="800" dirty="0" smtClean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sz="800" dirty="0" smtClean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 smtClean="0"/>
              <a:t>Toute </a:t>
            </a:r>
            <a:r>
              <a:rPr lang="fr-FR" sz="800" b="1" dirty="0"/>
              <a:t>représentation ou reproduction de mes guides , même partielle, par quelques procédés et à quelques fins que ce soit, est interdite sans mon autorisation écrite explicite.</a:t>
            </a:r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 smtClean="0"/>
              <a:t>L'utilisation </a:t>
            </a:r>
            <a:r>
              <a:rPr lang="fr-FR" sz="800" b="1" dirty="0"/>
              <a:t>de mes documents est strictement réservée à un usage privé (article L122-5 du code de la Propriété intellectuelle).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/>
              <a:t>Pour tout autre usage, merci de me consulter préalablement. 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/>
              <a:t>Je ne peux être accusé de contrefaçon ou de reproductions interdites pour les raisons suivantes : 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endParaRPr lang="fr-FR" sz="800" dirty="0"/>
          </a:p>
          <a:p>
            <a:pPr marL="832104" lvl="1" indent="-457200">
              <a:lnSpc>
                <a:spcPct val="80000"/>
              </a:lnSpc>
              <a:defRPr/>
            </a:pPr>
            <a:r>
              <a:rPr lang="fr-FR" sz="800" b="1" dirty="0"/>
              <a:t>Mes guides utilisateurs et de paramétrage sont issus de mes connaissances personnelles et de sites web.</a:t>
            </a:r>
            <a:br>
              <a:rPr lang="fr-FR" sz="800" b="1" dirty="0"/>
            </a:br>
            <a:endParaRPr lang="fr-FR" sz="800" b="1" dirty="0"/>
          </a:p>
          <a:p>
            <a:pPr marL="832104" lvl="1" indent="-457200">
              <a:lnSpc>
                <a:spcPct val="80000"/>
              </a:lnSpc>
              <a:defRPr/>
            </a:pPr>
            <a:r>
              <a:rPr lang="fr-FR" sz="800" b="1" dirty="0"/>
              <a:t>Les noms des personnes et sites sont clairement énoncés.</a:t>
            </a:r>
            <a:r>
              <a:rPr lang="fr-FR" sz="800" dirty="0"/>
              <a:t/>
            </a:r>
            <a:br>
              <a:rPr lang="fr-FR" sz="800" dirty="0"/>
            </a:br>
            <a:endParaRPr lang="fr-FR" sz="800" dirty="0" smtClean="0"/>
          </a:p>
        </p:txBody>
      </p:sp>
      <p:sp>
        <p:nvSpPr>
          <p:cNvPr id="6147" name="Espace réservé du pied de page 1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fr-FR" altLang="fr-FR"/>
              <a:t>Sharesap.com®. Copyright©. Tous droits réservés. Par Mickael QUESNOT</a:t>
            </a:r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5665973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4577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60425"/>
          </a:xfrm>
          <a:ln/>
        </p:spPr>
        <p:txBody>
          <a:bodyPr/>
          <a:lstStyle/>
          <a:p>
            <a:r>
              <a:rPr lang="fr-FR"/>
              <a:t>L'écran initial s’affiche. Le système affiche la dernière commande sélectionnée. </a:t>
            </a:r>
            <a:br>
              <a:rPr lang="fr-FR"/>
            </a:br>
            <a:endParaRPr lang="fr-FR"/>
          </a:p>
        </p:txBody>
      </p:sp>
      <p:pic>
        <p:nvPicPr>
          <p:cNvPr id="457735" name="Picture 7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6213" y="1114425"/>
            <a:ext cx="8786812" cy="4827588"/>
          </a:xfrm>
          <a:ln>
            <a:solidFill>
              <a:schemeClr val="tx1"/>
            </a:solidFill>
          </a:ln>
        </p:spPr>
      </p:pic>
      <p:sp>
        <p:nvSpPr>
          <p:cNvPr id="457738" name="Rectangle 10"/>
          <p:cNvSpPr>
            <a:spLocks noChangeArrowheads="1"/>
          </p:cNvSpPr>
          <p:nvPr/>
        </p:nvSpPr>
        <p:spPr bwMode="auto">
          <a:xfrm>
            <a:off x="6261100" y="2590800"/>
            <a:ext cx="177800" cy="50800"/>
          </a:xfrm>
          <a:prstGeom prst="rect">
            <a:avLst/>
          </a:prstGeom>
          <a:solidFill>
            <a:srgbClr val="C0C0C0"/>
          </a:solidFill>
          <a:ln w="25400">
            <a:solidFill>
              <a:srgbClr val="C0C0C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4587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565150"/>
          </a:xfrm>
          <a:ln/>
        </p:spPr>
        <p:txBody>
          <a:bodyPr/>
          <a:lstStyle/>
          <a:p>
            <a:r>
              <a:rPr lang="fr-FR"/>
              <a:t>Vous sélectionnez Commande &gt; Autre commande ou </a:t>
            </a:r>
          </a:p>
        </p:txBody>
      </p:sp>
      <p:sp>
        <p:nvSpPr>
          <p:cNvPr id="458759" name="Rectangle 7"/>
          <p:cNvSpPr>
            <a:spLocks noChangeArrowheads="1"/>
          </p:cNvSpPr>
          <p:nvPr/>
        </p:nvSpPr>
        <p:spPr bwMode="auto">
          <a:xfrm>
            <a:off x="3060700" y="2247900"/>
            <a:ext cx="1104900" cy="127000"/>
          </a:xfrm>
          <a:prstGeom prst="rect">
            <a:avLst/>
          </a:prstGeom>
          <a:solidFill>
            <a:srgbClr val="FFFFFF"/>
          </a:solidFill>
          <a:ln w="254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pic>
        <p:nvPicPr>
          <p:cNvPr id="458762" name="Picture 10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6213" y="1001713"/>
            <a:ext cx="8786812" cy="4940300"/>
          </a:xfrm>
          <a:ln>
            <a:solidFill>
              <a:schemeClr val="tx1"/>
            </a:solidFill>
          </a:ln>
        </p:spPr>
      </p:pic>
      <p:sp>
        <p:nvSpPr>
          <p:cNvPr id="458763" name="Line 11"/>
          <p:cNvSpPr>
            <a:spLocks noChangeShapeType="1"/>
          </p:cNvSpPr>
          <p:nvPr/>
        </p:nvSpPr>
        <p:spPr bwMode="auto">
          <a:xfrm flipH="1" flipV="1">
            <a:off x="1752600" y="1295400"/>
            <a:ext cx="546100" cy="5334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5785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574675"/>
          </a:xfrm>
          <a:ln/>
        </p:spPr>
        <p:txBody>
          <a:bodyPr/>
          <a:lstStyle/>
          <a:p>
            <a:r>
              <a:rPr lang="fr-FR"/>
              <a:t>Vous pouvez aussi cliquer sur le bouton &lt;Autre commande&gt;.</a:t>
            </a:r>
          </a:p>
        </p:txBody>
      </p:sp>
      <p:pic>
        <p:nvPicPr>
          <p:cNvPr id="578563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6213" y="1014413"/>
            <a:ext cx="8786812" cy="4927600"/>
          </a:xfrm>
          <a:ln>
            <a:solidFill>
              <a:schemeClr val="tx1"/>
            </a:solidFill>
          </a:ln>
        </p:spPr>
      </p:pic>
      <p:sp>
        <p:nvSpPr>
          <p:cNvPr id="578564" name="Line 4"/>
          <p:cNvSpPr>
            <a:spLocks noChangeShapeType="1"/>
          </p:cNvSpPr>
          <p:nvPr/>
        </p:nvSpPr>
        <p:spPr bwMode="auto">
          <a:xfrm flipH="1" flipV="1">
            <a:off x="2044700" y="1790700"/>
            <a:ext cx="177800" cy="431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5795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46125"/>
          </a:xfrm>
          <a:ln/>
        </p:spPr>
        <p:txBody>
          <a:bodyPr/>
          <a:lstStyle/>
          <a:p>
            <a:r>
              <a:rPr lang="fr-FR"/>
              <a:t>La boite de dialogue « Sélectionner document » apparaît. </a:t>
            </a:r>
            <a:br>
              <a:rPr lang="fr-FR"/>
            </a:br>
            <a:endParaRPr lang="fr-FR"/>
          </a:p>
        </p:txBody>
      </p:sp>
      <p:pic>
        <p:nvPicPr>
          <p:cNvPr id="579587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6213" y="887413"/>
            <a:ext cx="8786812" cy="5054600"/>
          </a:xfr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5806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54075"/>
          </a:xfrm>
          <a:ln/>
        </p:spPr>
        <p:txBody>
          <a:bodyPr/>
          <a:lstStyle/>
          <a:p>
            <a:r>
              <a:rPr lang="fr-FR"/>
              <a:t>Vous spécifiez le numéro de la commande à modifier et vous appuyez sur ENTRÉE (Bouton Autre document) .</a:t>
            </a:r>
          </a:p>
        </p:txBody>
      </p:sp>
      <p:pic>
        <p:nvPicPr>
          <p:cNvPr id="580611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6213" y="1090613"/>
            <a:ext cx="8786812" cy="4851400"/>
          </a:xfrm>
          <a:ln>
            <a:solidFill>
              <a:schemeClr val="tx1"/>
            </a:solidFill>
          </a:ln>
        </p:spPr>
      </p:pic>
      <p:sp>
        <p:nvSpPr>
          <p:cNvPr id="580612" name="Line 4"/>
          <p:cNvSpPr>
            <a:spLocks noChangeShapeType="1"/>
          </p:cNvSpPr>
          <p:nvPr/>
        </p:nvSpPr>
        <p:spPr bwMode="auto">
          <a:xfrm flipH="1" flipV="1">
            <a:off x="850900" y="3098800"/>
            <a:ext cx="482600" cy="6604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84225"/>
          </a:xfrm>
          <a:ln/>
        </p:spPr>
        <p:txBody>
          <a:bodyPr/>
          <a:lstStyle/>
          <a:p>
            <a:r>
              <a:rPr lang="fr-FR"/>
              <a:t>L’écran de synthèse des postes s’affiche. </a:t>
            </a:r>
          </a:p>
        </p:txBody>
      </p:sp>
      <p:sp>
        <p:nvSpPr>
          <p:cNvPr id="459780" name="Rectangle 4"/>
          <p:cNvSpPr>
            <a:spLocks noChangeArrowheads="1"/>
          </p:cNvSpPr>
          <p:nvPr/>
        </p:nvSpPr>
        <p:spPr bwMode="auto">
          <a:xfrm>
            <a:off x="3009900" y="1905000"/>
            <a:ext cx="1181100" cy="127000"/>
          </a:xfrm>
          <a:prstGeom prst="rect">
            <a:avLst/>
          </a:prstGeom>
          <a:solidFill>
            <a:srgbClr val="FFFFFF"/>
          </a:solidFill>
          <a:ln w="254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pic>
        <p:nvPicPr>
          <p:cNvPr id="459781" name="Picture 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Éclipse">
  <a:themeElements>
    <a:clrScheme name="Éclipse 1">
      <a:dk1>
        <a:srgbClr val="000000"/>
      </a:dk1>
      <a:lt1>
        <a:srgbClr val="FFFFFF"/>
      </a:lt1>
      <a:dk2>
        <a:srgbClr val="006666"/>
      </a:dk2>
      <a:lt2>
        <a:srgbClr val="5F5F5F"/>
      </a:lt2>
      <a:accent1>
        <a:srgbClr val="33CCCC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AB9B9"/>
      </a:accent6>
      <a:hlink>
        <a:srgbClr val="006666"/>
      </a:hlink>
      <a:folHlink>
        <a:srgbClr val="B2B2B2"/>
      </a:folHlink>
    </a:clrScheme>
    <a:fontScheme name="Éclipse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76200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76200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Éclipse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Éclipse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Éclipse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Éclipse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Éclipse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Éclipse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Éclipse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Éclipse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Éclipse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Éclipse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Eclipse</Template>
  <TotalTime>7694</TotalTime>
  <Words>472</Words>
  <Application>Microsoft Office PowerPoint</Application>
  <PresentationFormat>Affichage à l'écran (4:3)</PresentationFormat>
  <Paragraphs>54</Paragraphs>
  <Slides>17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18" baseType="lpstr">
      <vt:lpstr>Éclipse</vt:lpstr>
      <vt:lpstr>Guide fonctionnel SAP R/3 Release 4.6C par Mickael QUESNOT ©  </vt:lpstr>
      <vt:lpstr>Présentation PowerPoint</vt:lpstr>
      <vt:lpstr>Présentation PowerPoint</vt:lpstr>
      <vt:lpstr>L'écran initial s’affiche. Le système affiche la dernière commande sélectionnée.  </vt:lpstr>
      <vt:lpstr>Vous sélectionnez Commande &gt; Autre commande ou </vt:lpstr>
      <vt:lpstr>Vous pouvez aussi cliquer sur le bouton &lt;Autre commande&gt;.</vt:lpstr>
      <vt:lpstr>La boite de dialogue « Sélectionner document » apparaît.  </vt:lpstr>
      <vt:lpstr>Vous spécifiez le numéro de la commande à modifier et vous appuyez sur ENTRÉE (Bouton Autre document) .</vt:lpstr>
      <vt:lpstr>L’écran de synthèse des postes s’affiche. </vt:lpstr>
      <vt:lpstr>3. Vous apportez les modifications souhaitées à la commande. </vt:lpstr>
      <vt:lpstr>Ajout de postes : vous pouvez ajouter un nouveau poste sur une ligne vierge. </vt:lpstr>
      <vt:lpstr>Modification de postes : si les modifications souhaitées ne sont pas possibles sur l'écran de synthèse des postes, vous ouvrez le Détail des postes, vous sélectionnez le poste concerné et vous apportez les modifications.  </vt:lpstr>
      <vt:lpstr>Suppression de postes : vous sélectionnez (surbrillance) les postes que vous souhaitez supprimer puis vous cliquez sur le bouton &lt;Supprimer&gt;. </vt:lpstr>
      <vt:lpstr>La boite de dialogue « Supprimer postes » apparaît. Vous cliquez sur le bouton &lt;Oui&gt; pour continuer.</vt:lpstr>
      <vt:lpstr>Le poste est supprimé. Vous sauvegardez. </vt:lpstr>
      <vt:lpstr>4. Vous sauvegardez la commande en sélectionnant Commande &gt; Sauvegarder. </vt:lpstr>
      <vt:lpstr>Votre commande d’achat est sauvegardée.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L’ORGANISATION D’ACHATS</dc:title>
  <dc:subject/>
  <dc:creator/>
  <dc:description>_x000d_
</dc:description>
  <cp:lastModifiedBy>QUESNOT, Mickael</cp:lastModifiedBy>
  <cp:revision>629</cp:revision>
  <cp:lastPrinted>2003-02-12T08:16:03Z</cp:lastPrinted>
  <dcterms:created xsi:type="dcterms:W3CDTF">2001-01-23T16:32:37Z</dcterms:created>
  <dcterms:modified xsi:type="dcterms:W3CDTF">2013-10-30T15:29:15Z</dcterms:modified>
  <cp:category/>
</cp:coreProperties>
</file>