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996" r:id="rId1"/>
  </p:sldMasterIdLst>
  <p:notesMasterIdLst>
    <p:notesMasterId r:id="rId47"/>
  </p:notesMasterIdLst>
  <p:sldIdLst>
    <p:sldId id="268" r:id="rId2"/>
    <p:sldId id="317" r:id="rId3"/>
    <p:sldId id="318" r:id="rId4"/>
    <p:sldId id="316" r:id="rId5"/>
    <p:sldId id="304" r:id="rId6"/>
    <p:sldId id="305" r:id="rId7"/>
    <p:sldId id="307" r:id="rId8"/>
    <p:sldId id="306" r:id="rId9"/>
    <p:sldId id="308" r:id="rId10"/>
    <p:sldId id="311" r:id="rId11"/>
    <p:sldId id="309" r:id="rId12"/>
    <p:sldId id="310" r:id="rId13"/>
    <p:sldId id="312" r:id="rId14"/>
    <p:sldId id="313" r:id="rId15"/>
    <p:sldId id="314" r:id="rId16"/>
    <p:sldId id="288" r:id="rId17"/>
    <p:sldId id="290" r:id="rId18"/>
    <p:sldId id="299" r:id="rId19"/>
    <p:sldId id="300" r:id="rId20"/>
    <p:sldId id="301" r:id="rId21"/>
    <p:sldId id="297" r:id="rId22"/>
    <p:sldId id="302" r:id="rId23"/>
    <p:sldId id="303" r:id="rId24"/>
    <p:sldId id="296" r:id="rId25"/>
    <p:sldId id="298" r:id="rId26"/>
    <p:sldId id="289" r:id="rId27"/>
    <p:sldId id="267" r:id="rId28"/>
    <p:sldId id="271" r:id="rId29"/>
    <p:sldId id="272" r:id="rId30"/>
    <p:sldId id="273" r:id="rId31"/>
    <p:sldId id="274" r:id="rId32"/>
    <p:sldId id="275" r:id="rId33"/>
    <p:sldId id="276" r:id="rId34"/>
    <p:sldId id="278" r:id="rId35"/>
    <p:sldId id="277" r:id="rId36"/>
    <p:sldId id="279" r:id="rId37"/>
    <p:sldId id="280" r:id="rId38"/>
    <p:sldId id="281" r:id="rId39"/>
    <p:sldId id="282" r:id="rId40"/>
    <p:sldId id="283" r:id="rId41"/>
    <p:sldId id="284" r:id="rId42"/>
    <p:sldId id="285" r:id="rId43"/>
    <p:sldId id="286" r:id="rId44"/>
    <p:sldId id="287" r:id="rId45"/>
    <p:sldId id="315" r:id="rId46"/>
  </p:sldIdLst>
  <p:sldSz cx="9144000" cy="6858000" type="screen4x3"/>
  <p:notesSz cx="6858000" cy="9144000"/>
  <p:defaultTextStyle>
    <a:defPPr>
      <a:defRPr lang="en-GB"/>
    </a:defPPr>
    <a:lvl1pPr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1pPr>
    <a:lvl2pPr marL="4572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2pPr>
    <a:lvl3pPr marL="9144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3pPr>
    <a:lvl4pPr marL="13716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4pPr>
    <a:lvl5pPr marL="18288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fr-FR"/>
          </a:p>
        </p:txBody>
      </p:sp>
      <p:sp>
        <p:nvSpPr>
          <p:cNvPr id="3074"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5"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6"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7" name="Rectangle 5"/>
          <p:cNvSpPr>
            <a:spLocks noGrp="1" noChangeArrowheads="1"/>
          </p:cNvSpPr>
          <p:nvPr>
            <p:ph type="hdr"/>
          </p:nvPr>
        </p:nvSpPr>
        <p:spPr bwMode="auto">
          <a:xfrm>
            <a:off x="0"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78" name="Rectangle 6"/>
          <p:cNvSpPr>
            <a:spLocks noGrp="1" noChangeArrowheads="1"/>
          </p:cNvSpPr>
          <p:nvPr>
            <p:ph type="dt"/>
          </p:nvPr>
        </p:nvSpPr>
        <p:spPr bwMode="auto">
          <a:xfrm>
            <a:off x="3884613"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12296" name="Rectangle 7"/>
          <p:cNvSpPr>
            <a:spLocks noGrp="1" noRot="1" noChangeAspect="1" noChangeArrowheads="1"/>
          </p:cNvSpPr>
          <p:nvPr>
            <p:ph type="sldImg"/>
          </p:nvPr>
        </p:nvSpPr>
        <p:spPr bwMode="auto">
          <a:xfrm>
            <a:off x="1143000" y="685800"/>
            <a:ext cx="4565650" cy="3427413"/>
          </a:xfrm>
          <a:prstGeom prst="rect">
            <a:avLst/>
          </a:prstGeom>
          <a:solidFill>
            <a:srgbClr val="FFFFFF"/>
          </a:solidFill>
          <a:ln w="9360">
            <a:solidFill>
              <a:srgbClr val="000000"/>
            </a:solidFill>
            <a:miter lim="800000"/>
            <a:headEnd/>
            <a:tailEnd/>
          </a:ln>
        </p:spPr>
      </p:sp>
      <p:sp>
        <p:nvSpPr>
          <p:cNvPr id="3080" name="Rectangle 8"/>
          <p:cNvSpPr>
            <a:spLocks noGrp="1" noChangeArrowheads="1"/>
          </p:cNvSpPr>
          <p:nvPr>
            <p:ph type="body"/>
          </p:nvPr>
        </p:nvSpPr>
        <p:spPr bwMode="auto">
          <a:xfrm>
            <a:off x="685800" y="4343400"/>
            <a:ext cx="5480050"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fr-FR" noProof="0" smtClean="0"/>
          </a:p>
        </p:txBody>
      </p:sp>
      <p:sp>
        <p:nvSpPr>
          <p:cNvPr id="3081" name="Rectangle 9"/>
          <p:cNvSpPr>
            <a:spLocks noGrp="1" noChangeArrowheads="1"/>
          </p:cNvSpPr>
          <p:nvPr>
            <p:ph type="ftr"/>
          </p:nvPr>
        </p:nvSpPr>
        <p:spPr bwMode="auto">
          <a:xfrm>
            <a:off x="0"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82" name="Rectangle 10"/>
          <p:cNvSpPr>
            <a:spLocks noGrp="1" noChangeArrowheads="1"/>
          </p:cNvSpPr>
          <p:nvPr>
            <p:ph type="sldNum"/>
          </p:nvPr>
        </p:nvSpPr>
        <p:spPr bwMode="auto">
          <a:xfrm>
            <a:off x="3884613"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fld id="{0309B12E-2A8D-4D9F-8FA6-CE4EC20FDDAE}" type="slidenum">
              <a:rPr lang="en-GB"/>
              <a:pPr>
                <a:defRPr/>
              </a:pPr>
              <a:t>‹N°›</a:t>
            </a:fld>
            <a:endParaRPr lang="en-GB"/>
          </a:p>
        </p:txBody>
      </p:sp>
    </p:spTree>
    <p:extLst>
      <p:ext uri="{BB962C8B-B14F-4D97-AF65-F5344CB8AC3E}">
        <p14:creationId xmlns:p14="http://schemas.microsoft.com/office/powerpoint/2010/main" val="1684438527"/>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p:txBody>
          <a:bodyPr/>
          <a:lstStyle/>
          <a:p>
            <a:pPr>
              <a:defRPr/>
            </a:pPr>
            <a:fld id="{CA1BE8E9-7BE6-4049-83A7-45FCCB5DF123}" type="slidenum">
              <a:rPr lang="de-DE" smtClean="0"/>
              <a:pPr>
                <a:defRPr/>
              </a:pPr>
              <a:t>2</a:t>
            </a:fld>
            <a:endParaRPr lang="de-DE" dirty="0"/>
          </a:p>
        </p:txBody>
      </p:sp>
      <p:sp>
        <p:nvSpPr>
          <p:cNvPr id="23555" name="Slide Image Placeholder 1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Notes Placeholder 15"/>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sharesap,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3"/>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Rectangle 4"/>
          <p:cNvSpPr/>
          <p:nvPr/>
        </p:nvSpPr>
        <p:spPr>
          <a:xfrm>
            <a:off x="309563" y="681038"/>
            <a:ext cx="4603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6" name="Rectangle 5"/>
          <p:cNvSpPr/>
          <p:nvPr/>
        </p:nvSpPr>
        <p:spPr>
          <a:xfrm>
            <a:off x="268288" y="681038"/>
            <a:ext cx="2857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7" name="Rectangle 6"/>
          <p:cNvSpPr/>
          <p:nvPr/>
        </p:nvSpPr>
        <p:spPr>
          <a:xfrm>
            <a:off x="249238"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Rectangle 9"/>
          <p:cNvSpPr/>
          <p:nvPr/>
        </p:nvSpPr>
        <p:spPr>
          <a:xfrm>
            <a:off x="222250" y="681038"/>
            <a:ext cx="793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1" name="Rectangle 10"/>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2" name="Rectangle 11"/>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3" name="Rectangle 12"/>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4" name="Rectangle 13"/>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8" name="Titr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lang="fr-FR" smtClean="0"/>
              <a:t>Cliquez pour modifier le style du titre</a:t>
            </a:r>
            <a:endParaRPr lang="en-US"/>
          </a:p>
        </p:txBody>
      </p:sp>
      <p:sp>
        <p:nvSpPr>
          <p:cNvPr id="9" name="Sous-titre 8"/>
          <p:cNvSpPr>
            <a:spLocks noGrp="1"/>
          </p:cNvSpPr>
          <p:nvPr>
            <p:ph type="subTitle" idx="1"/>
          </p:nvPr>
        </p:nvSpPr>
        <p:spPr>
          <a:xfrm>
            <a:off x="914400" y="2834640"/>
            <a:ext cx="7772400" cy="1508760"/>
          </a:xfrm>
        </p:spPr>
        <p:txBody>
          <a:bodyPr lIns="100584"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fr-FR" smtClean="0"/>
              <a:t>Cliquez pour modifier le style des sous-titres du masque</a:t>
            </a:r>
            <a:endParaRPr lang="en-US"/>
          </a:p>
        </p:txBody>
      </p:sp>
      <p:sp>
        <p:nvSpPr>
          <p:cNvPr id="15" name="Espace réservé de la date 27"/>
          <p:cNvSpPr>
            <a:spLocks noGrp="1"/>
          </p:cNvSpPr>
          <p:nvPr>
            <p:ph type="dt" sz="half" idx="10"/>
          </p:nvPr>
        </p:nvSpPr>
        <p:spPr/>
        <p:txBody>
          <a:bodyPr/>
          <a:lstStyle>
            <a:lvl1pPr>
              <a:defRPr/>
            </a:lvl1pPr>
            <a:extLst/>
          </a:lstStyle>
          <a:p>
            <a:pPr>
              <a:defRPr/>
            </a:pPr>
            <a:fld id="{D3CA8EF7-917A-4561-ABF0-DA6EF84FA4A4}" type="datetime1">
              <a:rPr lang="fr-FR" smtClean="0"/>
              <a:t>07/11/2013</a:t>
            </a:fld>
            <a:endParaRPr lang="en-GB"/>
          </a:p>
        </p:txBody>
      </p:sp>
      <p:sp>
        <p:nvSpPr>
          <p:cNvPr id="16" name="Espace réservé du pied de page 16"/>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17" name="Espace réservé du numéro de diapositive 28"/>
          <p:cNvSpPr>
            <a:spLocks noGrp="1"/>
          </p:cNvSpPr>
          <p:nvPr>
            <p:ph type="sldNum" sz="quarter" idx="12"/>
          </p:nvPr>
        </p:nvSpPr>
        <p:spPr/>
        <p:txBody>
          <a:bodyPr/>
          <a:lstStyle>
            <a:lvl1pPr>
              <a:defRPr/>
            </a:lvl1pPr>
            <a:extLst/>
          </a:lstStyle>
          <a:p>
            <a:pPr>
              <a:defRPr/>
            </a:pPr>
            <a:fld id="{71410DB0-6381-4109-9BEE-9A3416C5EF55}" type="slidenum">
              <a:rPr lang="en-GB"/>
              <a:pPr>
                <a:defRPr/>
              </a:pPr>
              <a:t>‹N°›</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lang="fr-FR" smtClean="0"/>
              <a:t>Cliquez pour modifier le style du titre</a:t>
            </a:r>
            <a:endParaRPr lang="en-US"/>
          </a:p>
        </p:txBody>
      </p:sp>
      <p:sp>
        <p:nvSpPr>
          <p:cNvPr id="3" name="Espace réservé du texte vertical 2"/>
          <p:cNvSpPr>
            <a:spLocks noGrp="1"/>
          </p:cNvSpPr>
          <p:nvPr>
            <p:ph type="body" orient="vert" idx="1"/>
          </p:nvPr>
        </p:nvSpPr>
        <p:spPr/>
        <p:txBody>
          <a:bodyPr vert="eaVert"/>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EB000100-AE1E-4B3B-921B-08649AE2F1AF}" type="datetime1">
              <a:rPr lang="fr-FR" smtClean="0"/>
              <a:t>07/11/2013</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D45B6462-1DF2-4D87-99BF-6453E4769926}" type="slidenum">
              <a:rPr lang="en-GB"/>
              <a:pPr>
                <a:defRPr/>
              </a:pPr>
              <a:t>‹N°›</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9"/>
            <a:ext cx="1981200" cy="5851525"/>
          </a:xfrm>
        </p:spPr>
        <p:txBody>
          <a:bodyPr vert="eaVert" anchor="ctr"/>
          <a:lstStyle>
            <a:extLst/>
          </a:lstStyle>
          <a:p>
            <a:r>
              <a:rPr lang="fr-FR" smtClean="0"/>
              <a:t>Cliquez pour modifier le style du titre</a:t>
            </a:r>
            <a:endParaRPr lang="en-US"/>
          </a:p>
        </p:txBody>
      </p:sp>
      <p:sp>
        <p:nvSpPr>
          <p:cNvPr id="3" name="Espace réservé du texte vertical 2"/>
          <p:cNvSpPr>
            <a:spLocks noGrp="1"/>
          </p:cNvSpPr>
          <p:nvPr>
            <p:ph type="body" orient="vert" idx="1"/>
          </p:nvPr>
        </p:nvSpPr>
        <p:spPr>
          <a:xfrm>
            <a:off x="609600" y="274639"/>
            <a:ext cx="5867400" cy="5851525"/>
          </a:xfrm>
        </p:spPr>
        <p:txBody>
          <a:bodyPr vert="eaVert"/>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9D3BA11C-F7A1-42CA-BA36-2B0CB1994E91}" type="datetime1">
              <a:rPr lang="fr-FR" smtClean="0"/>
              <a:t>07/11/2013</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9FA0EC91-EAFF-4FF5-AB11-2E539E28E46C}" type="slidenum">
              <a:rPr lang="en-GB"/>
              <a:pPr>
                <a:defRPr/>
              </a:pPr>
              <a:t>‹N°›</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pyright">
    <p:spTree>
      <p:nvGrpSpPr>
        <p:cNvPr id="1" name=""/>
        <p:cNvGrpSpPr/>
        <p:nvPr/>
      </p:nvGrpSpPr>
      <p:grpSpPr>
        <a:xfrm>
          <a:off x="0" y="0"/>
          <a:ext cx="0" cy="0"/>
          <a:chOff x="0" y="0"/>
          <a:chExt cx="0" cy="0"/>
        </a:xfrm>
      </p:grpSpPr>
      <p:sp>
        <p:nvSpPr>
          <p:cNvPr id="2" name="TextBox 8"/>
          <p:cNvSpPr txBox="1">
            <a:spLocks noChangeArrowheads="1"/>
          </p:cNvSpPr>
          <p:nvPr userDrawn="1"/>
        </p:nvSpPr>
        <p:spPr bwMode="gray">
          <a:xfrm>
            <a:off x="323850" y="323850"/>
            <a:ext cx="840422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altLang="fr-FR" sz="2400" b="1" dirty="0">
                <a:solidFill>
                  <a:schemeClr val="accent2"/>
                </a:solidFill>
              </a:rPr>
              <a:t>© </a:t>
            </a:r>
            <a:r>
              <a:rPr lang="de-DE" altLang="fr-FR" sz="2400" b="1" dirty="0" smtClean="0">
                <a:solidFill>
                  <a:schemeClr val="accent2"/>
                </a:solidFill>
              </a:rPr>
              <a:t>SHARESAP. </a:t>
            </a:r>
            <a:r>
              <a:rPr lang="de-DE" altLang="fr-FR" sz="2400" b="1" dirty="0">
                <a:solidFill>
                  <a:schemeClr val="accent2"/>
                </a:solidFill>
              </a:rPr>
              <a:t>All </a:t>
            </a:r>
            <a:r>
              <a:rPr lang="de-DE" altLang="fr-FR" sz="2400" b="1" dirty="0" err="1">
                <a:solidFill>
                  <a:schemeClr val="accent2"/>
                </a:solidFill>
              </a:rPr>
              <a:t>rights</a:t>
            </a:r>
            <a:r>
              <a:rPr lang="de-DE" altLang="fr-FR" sz="2400" b="1" dirty="0">
                <a:solidFill>
                  <a:schemeClr val="accent2"/>
                </a:solidFill>
              </a:rPr>
              <a:t> </a:t>
            </a:r>
            <a:r>
              <a:rPr lang="de-DE" altLang="fr-FR" sz="2400" b="1" dirty="0" err="1">
                <a:solidFill>
                  <a:schemeClr val="accent2"/>
                </a:solidFill>
              </a:rPr>
              <a:t>reserved</a:t>
            </a:r>
            <a:r>
              <a:rPr lang="de-DE" altLang="fr-FR" sz="2400" b="1" dirty="0">
                <a:solidFill>
                  <a:schemeClr val="accent2"/>
                </a:solidFill>
              </a:rPr>
              <a:t>.</a:t>
            </a:r>
          </a:p>
        </p:txBody>
      </p:sp>
      <p:sp>
        <p:nvSpPr>
          <p:cNvPr id="3" name="TextBox 9"/>
          <p:cNvSpPr txBox="1">
            <a:spLocks noChangeArrowheads="1"/>
          </p:cNvSpPr>
          <p:nvPr userDrawn="1"/>
        </p:nvSpPr>
        <p:spPr bwMode="gray">
          <a:xfrm>
            <a:off x="323850" y="1692275"/>
            <a:ext cx="84042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ts val="1200"/>
              </a:spcBef>
            </a:pPr>
            <a:r>
              <a:rPr lang="fr-FR" altLang="fr-FR" sz="1000" noProof="1">
                <a:ea typeface="MS PGothic" pitchFamily="34" charset="-128"/>
              </a:rPr>
              <a:t>No part of this publication may be reproduced or transmitted in any form or for any purpose without the express permission of </a:t>
            </a:r>
            <a:r>
              <a:rPr lang="fr-FR" altLang="fr-FR" sz="1000" noProof="1" smtClean="0">
                <a:ea typeface="MS PGothic" pitchFamily="34" charset="-128"/>
              </a:rPr>
              <a:t>SHARESAP. </a:t>
            </a:r>
            <a:r>
              <a:rPr lang="fr-FR" altLang="fr-FR" sz="1000" noProof="1">
                <a:ea typeface="MS PGothic" pitchFamily="34" charset="-128"/>
              </a:rPr>
              <a:t/>
            </a:r>
            <a:br>
              <a:rPr lang="fr-FR" altLang="fr-FR" sz="1000" noProof="1">
                <a:ea typeface="MS PGothic" pitchFamily="34" charset="-128"/>
              </a:rPr>
            </a:br>
            <a:r>
              <a:rPr lang="fr-FR" altLang="fr-FR" sz="1000" noProof="1">
                <a:ea typeface="MS PGothic" pitchFamily="34" charset="-128"/>
              </a:rPr>
              <a:t>The information contained herein may be changed without prior notice.</a:t>
            </a:r>
          </a:p>
          <a:p>
            <a:pPr eaLnBrk="1" hangingPunct="1">
              <a:spcBef>
                <a:spcPts val="1200"/>
              </a:spcBef>
            </a:pPr>
            <a:r>
              <a:rPr lang="fr-FR" altLang="fr-FR" sz="1000" noProof="1">
                <a:ea typeface="MS PGothic" pitchFamily="34" charset="-128"/>
              </a:rPr>
              <a:t>Some software products marketed by </a:t>
            </a:r>
            <a:r>
              <a:rPr lang="fr-FR" altLang="fr-FR" sz="1000" noProof="1" smtClean="0">
                <a:ea typeface="MS PGothic" pitchFamily="34" charset="-128"/>
              </a:rPr>
              <a:t>SHARESAP </a:t>
            </a:r>
            <a:r>
              <a:rPr lang="fr-FR" altLang="fr-FR" sz="1000" noProof="1">
                <a:ea typeface="MS PGothic" pitchFamily="34" charset="-128"/>
              </a:rPr>
              <a:t>and its distributors contain proprietary software components of other software vendors.</a:t>
            </a:r>
          </a:p>
          <a:p>
            <a:pPr eaLnBrk="1" hangingPunct="1">
              <a:spcBef>
                <a:spcPts val="1200"/>
              </a:spcBef>
            </a:pPr>
            <a:r>
              <a:rPr lang="fr-FR" altLang="fr-FR" sz="1000" noProof="1">
                <a:ea typeface="MS PGothic" pitchFamily="34" charset="-128"/>
              </a:rPr>
              <a:t>National product specifications may vary.</a:t>
            </a:r>
          </a:p>
          <a:p>
            <a:pPr eaLnBrk="1" hangingPunct="1">
              <a:spcBef>
                <a:spcPts val="1200"/>
              </a:spcBef>
            </a:pPr>
            <a:r>
              <a:rPr lang="fr-FR" altLang="fr-FR" sz="1000" noProof="1">
                <a:ea typeface="MS PGothic" pitchFamily="34" charset="-128"/>
              </a:rPr>
              <a:t>These materials are provided by </a:t>
            </a:r>
            <a:r>
              <a:rPr lang="fr-FR" altLang="fr-FR" sz="1000" noProof="1" smtClean="0">
                <a:ea typeface="MS PGothic" pitchFamily="34" charset="-128"/>
              </a:rPr>
              <a:t>SHARESAP for </a:t>
            </a:r>
            <a:r>
              <a:rPr lang="fr-FR" altLang="fr-FR" sz="1000" noProof="1">
                <a:ea typeface="MS PGothic" pitchFamily="34" charset="-128"/>
              </a:rPr>
              <a:t>informational purposes only, without representation or warranty of any kind, and </a:t>
            </a:r>
            <a:r>
              <a:rPr lang="fr-FR" altLang="fr-FR" sz="1000" noProof="1" smtClean="0">
                <a:ea typeface="MS PGothic" pitchFamily="34" charset="-128"/>
              </a:rPr>
              <a:t>SHARESAP shall </a:t>
            </a:r>
            <a:r>
              <a:rPr lang="fr-FR" altLang="fr-FR" sz="1000" noProof="1">
                <a:ea typeface="MS PGothic" pitchFamily="34" charset="-128"/>
              </a:rPr>
              <a:t>not be liable for errors or omissions with respect to the materials. The only warranties for </a:t>
            </a:r>
            <a:r>
              <a:rPr lang="fr-FR" altLang="fr-FR" sz="1000" noProof="1" smtClean="0">
                <a:ea typeface="MS PGothic" pitchFamily="34" charset="-128"/>
              </a:rPr>
              <a:t>SHARESAP products </a:t>
            </a:r>
            <a:r>
              <a:rPr lang="fr-FR" altLang="fr-FR" sz="1000" noProof="1">
                <a:ea typeface="MS PGothic" pitchFamily="34" charset="-128"/>
              </a:rPr>
              <a:t>and services are those that are set forth in the express warranty statements accompanying such products and services, if any. Nothing herein should be construed as constituting an additional warranty. </a:t>
            </a:r>
          </a:p>
          <a:p>
            <a:pPr eaLnBrk="1" hangingPunct="1">
              <a:spcBef>
                <a:spcPts val="1200"/>
              </a:spcBef>
            </a:pPr>
            <a:r>
              <a:rPr lang="fr-FR" altLang="fr-FR" sz="1000" noProof="1" smtClean="0">
                <a:ea typeface="MS PGothic" pitchFamily="34" charset="-128"/>
              </a:rPr>
              <a:t>SHARESAP </a:t>
            </a:r>
            <a:r>
              <a:rPr lang="fr-FR" altLang="fr-FR" sz="1000" noProof="1">
                <a:ea typeface="MS PGothic" pitchFamily="34" charset="-128"/>
              </a:rPr>
              <a:t>and other </a:t>
            </a:r>
            <a:r>
              <a:rPr lang="fr-FR" altLang="fr-FR" sz="1000" noProof="1" smtClean="0">
                <a:ea typeface="MS PGothic" pitchFamily="34" charset="-128"/>
              </a:rPr>
              <a:t>SHARESAP </a:t>
            </a:r>
            <a:r>
              <a:rPr lang="fr-FR" altLang="fr-FR" sz="1000" noProof="1">
                <a:ea typeface="MS PGothic" pitchFamily="34" charset="-128"/>
              </a:rPr>
              <a:t>products and services mentioned herein as well as their respective logos are trademarks or registered trademarks of </a:t>
            </a:r>
            <a:r>
              <a:rPr lang="fr-FR" altLang="fr-FR" sz="1000" noProof="1" smtClean="0">
                <a:ea typeface="MS PGothic" pitchFamily="34" charset="-128"/>
              </a:rPr>
              <a:t>SHARESAP </a:t>
            </a:r>
            <a:r>
              <a:rPr lang="fr-FR" altLang="fr-FR" sz="1000" noProof="1">
                <a:ea typeface="MS PGothic" pitchFamily="34" charset="-128"/>
              </a:rPr>
              <a:t>in </a:t>
            </a:r>
            <a:r>
              <a:rPr lang="fr-FR" altLang="fr-FR" sz="1000" noProof="1" smtClean="0">
                <a:ea typeface="MS PGothic" pitchFamily="34" charset="-128"/>
              </a:rPr>
              <a:t>France and </a:t>
            </a:r>
            <a:r>
              <a:rPr lang="fr-FR" altLang="fr-FR" sz="1000" noProof="1">
                <a:ea typeface="MS PGothic" pitchFamily="34" charset="-128"/>
              </a:rPr>
              <a:t>other countries.  </a:t>
            </a:r>
            <a:br>
              <a:rPr lang="fr-FR" altLang="fr-FR" sz="1000" noProof="1">
                <a:ea typeface="MS PGothic" pitchFamily="34" charset="-128"/>
              </a:rPr>
            </a:br>
            <a:r>
              <a:rPr lang="fr-FR" altLang="fr-FR" sz="1000" noProof="1">
                <a:ea typeface="MS PGothic" pitchFamily="34" charset="-128"/>
              </a:rPr>
              <a:t>Please see </a:t>
            </a:r>
            <a:r>
              <a:rPr lang="fr-FR" altLang="fr-FR" sz="1000" noProof="1">
                <a:ea typeface="MS PGothic" pitchFamily="34" charset="-128"/>
                <a:hlinkClick r:id="rId2"/>
              </a:rPr>
              <a:t>http://</a:t>
            </a:r>
            <a:r>
              <a:rPr lang="fr-FR" altLang="fr-FR" sz="1000" noProof="1" smtClean="0">
                <a:ea typeface="MS PGothic" pitchFamily="34" charset="-128"/>
                <a:hlinkClick r:id="rId2"/>
              </a:rPr>
              <a:t>www.sharesap,com</a:t>
            </a:r>
            <a:r>
              <a:rPr lang="fr-FR" altLang="fr-FR" sz="1000" noProof="1" smtClean="0">
                <a:ea typeface="MS PGothic" pitchFamily="34" charset="-128"/>
              </a:rPr>
              <a:t> for </a:t>
            </a:r>
            <a:r>
              <a:rPr lang="fr-FR" altLang="fr-FR" sz="1000" noProof="1">
                <a:ea typeface="MS PGothic" pitchFamily="34" charset="-128"/>
              </a:rPr>
              <a:t>additional trademark information and notices.</a:t>
            </a:r>
          </a:p>
        </p:txBody>
      </p:sp>
    </p:spTree>
    <p:extLst>
      <p:ext uri="{BB962C8B-B14F-4D97-AF65-F5344CB8AC3E}">
        <p14:creationId xmlns:p14="http://schemas.microsoft.com/office/powerpoint/2010/main" val="22020083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sz="1400"/>
            </a:lvl1pPr>
            <a:extLst/>
          </a:lstStyle>
          <a:p>
            <a:r>
              <a:rPr lang="fr-FR" dirty="0" smtClean="0"/>
              <a:t>Cliquez pour modifier le style du titre</a:t>
            </a:r>
            <a:endParaRPr lang="en-US" dirty="0"/>
          </a:p>
        </p:txBody>
      </p:sp>
      <p:sp>
        <p:nvSpPr>
          <p:cNvPr id="3" name="Espace réservé du contenu 2"/>
          <p:cNvSpPr>
            <a:spLocks noGrp="1"/>
          </p:cNvSpPr>
          <p:nvPr>
            <p:ph idx="1"/>
          </p:nvPr>
        </p:nvSpPr>
        <p:spPr/>
        <p:txBody>
          <a:bodyPr/>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D859DC1E-74BD-49E7-8878-137225F6812C}" type="datetime1">
              <a:rPr lang="fr-FR" smtClean="0"/>
              <a:t>07/11/2013</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5277B40D-DE54-4D2C-89E9-045AC14BC4C6}" type="slidenum">
              <a:rPr lang="en-GB"/>
              <a:pPr>
                <a:defRPr/>
              </a:pPr>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4" name="Forme libre 3"/>
          <p:cNvSpPr>
            <a:spLocks/>
          </p:cNvSpPr>
          <p:nvPr/>
        </p:nvSpPr>
        <p:spPr bwMode="auto">
          <a:xfrm>
            <a:off x="4829175" y="1073150"/>
            <a:ext cx="4321175"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a:defRPr/>
            </a:pPr>
            <a:endParaRPr lang="en-US"/>
          </a:p>
        </p:txBody>
      </p:sp>
      <p:sp>
        <p:nvSpPr>
          <p:cNvPr id="5" name="Forme libre 4"/>
          <p:cNvSpPr>
            <a:spLocks/>
          </p:cNvSpPr>
          <p:nvPr/>
        </p:nvSpPr>
        <p:spPr bwMode="auto">
          <a:xfrm>
            <a:off x="374650" y="0"/>
            <a:ext cx="5513388" cy="6615113"/>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a:defRPr/>
            </a:pPr>
            <a:endParaRPr lang="en-US"/>
          </a:p>
        </p:txBody>
      </p:sp>
      <p:sp>
        <p:nvSpPr>
          <p:cNvPr id="6" name="Forme libre 5"/>
          <p:cNvSpPr>
            <a:spLocks/>
          </p:cNvSpPr>
          <p:nvPr/>
        </p:nvSpPr>
        <p:spPr bwMode="auto">
          <a:xfrm rot="5236414">
            <a:off x="4461669" y="1483519"/>
            <a:ext cx="4114800" cy="1189038"/>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Forme libre 6"/>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Forme libre 7"/>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9" name="Forme libre 8"/>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0" name="Forme libre 9"/>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1" name="Forme libre 10"/>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Forme libre 11"/>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3" name="Forme libre 12"/>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Forme libre 13"/>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5" name="Forme libre 14"/>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6" name="Forme libre 15"/>
          <p:cNvSpPr>
            <a:spLocks/>
          </p:cNvSpPr>
          <p:nvPr/>
        </p:nvSpPr>
        <p:spPr bwMode="auto">
          <a:xfrm>
            <a:off x="366713"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7" name="Forme libre 16"/>
          <p:cNvSpPr>
            <a:spLocks/>
          </p:cNvSpPr>
          <p:nvPr/>
        </p:nvSpPr>
        <p:spPr bwMode="auto">
          <a:xfrm>
            <a:off x="366713"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8" name="Forme libre 17"/>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9" name="Rectangle 18"/>
          <p:cNvSpPr/>
          <p:nvPr/>
        </p:nvSpPr>
        <p:spPr>
          <a:xfrm>
            <a:off x="363538" y="401638"/>
            <a:ext cx="8504237"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0" name="Rectangle 19"/>
          <p:cNvSpPr/>
          <p:nvPr/>
        </p:nvSpPr>
        <p:spPr>
          <a:xfrm flipH="1">
            <a:off x="371475" y="681038"/>
            <a:ext cx="2698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1" name="Rectangle 20"/>
          <p:cNvSpPr/>
          <p:nvPr/>
        </p:nvSpPr>
        <p:spPr>
          <a:xfrm flipH="1">
            <a:off x="411163" y="681038"/>
            <a:ext cx="2698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2" name="Rectangle 21"/>
          <p:cNvSpPr/>
          <p:nvPr/>
        </p:nvSpPr>
        <p:spPr>
          <a:xfrm flipH="1">
            <a:off x="447675"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3" name="Rectangle 22"/>
          <p:cNvSpPr/>
          <p:nvPr/>
        </p:nvSpPr>
        <p:spPr>
          <a:xfrm flipH="1">
            <a:off x="476250"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4" name="Rectangle 23"/>
          <p:cNvSpPr/>
          <p:nvPr/>
        </p:nvSpPr>
        <p:spPr>
          <a:xfrm>
            <a:off x="500063" y="681038"/>
            <a:ext cx="36512"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3" name="Espace réservé du texte 2"/>
          <p:cNvSpPr>
            <a:spLocks noGrp="1"/>
          </p:cNvSpPr>
          <p:nvPr>
            <p:ph type="body" idx="1"/>
          </p:nvPr>
        </p:nvSpPr>
        <p:spPr>
          <a:xfrm>
            <a:off x="706902" y="1351672"/>
            <a:ext cx="5718048" cy="977486"/>
          </a:xfrm>
        </p:spPr>
        <p:txBody>
          <a:bodyPr lIns="82296" bIns="0"/>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fr-FR" smtClean="0"/>
              <a:t>Cliquez pour modifier les styles du texte du masque</a:t>
            </a:r>
          </a:p>
        </p:txBody>
      </p:sp>
      <p:sp>
        <p:nvSpPr>
          <p:cNvPr id="2" name="Titr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lang="fr-FR" smtClean="0"/>
              <a:t>Cliquez pour modifier le style du titre</a:t>
            </a:r>
            <a:endParaRPr lang="en-US"/>
          </a:p>
        </p:txBody>
      </p:sp>
      <p:sp>
        <p:nvSpPr>
          <p:cNvPr id="25" name="Espace réservé de la date 3"/>
          <p:cNvSpPr>
            <a:spLocks noGrp="1"/>
          </p:cNvSpPr>
          <p:nvPr>
            <p:ph type="dt" sz="half" idx="10"/>
          </p:nvPr>
        </p:nvSpPr>
        <p:spPr/>
        <p:txBody>
          <a:bodyPr/>
          <a:lstStyle>
            <a:lvl1pPr>
              <a:defRPr/>
            </a:lvl1pPr>
            <a:extLst/>
          </a:lstStyle>
          <a:p>
            <a:pPr>
              <a:defRPr/>
            </a:pPr>
            <a:fld id="{475673DE-3EA7-4AB9-819C-FCDCF14DC2D5}" type="datetime1">
              <a:rPr lang="fr-FR" smtClean="0"/>
              <a:t>07/11/2013</a:t>
            </a:fld>
            <a:endParaRPr lang="en-GB"/>
          </a:p>
        </p:txBody>
      </p:sp>
      <p:sp>
        <p:nvSpPr>
          <p:cNvPr id="26" name="Espace réservé du pied de page 4"/>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27" name="Espace réservé du numéro de diapositive 5"/>
          <p:cNvSpPr>
            <a:spLocks noGrp="1"/>
          </p:cNvSpPr>
          <p:nvPr>
            <p:ph type="sldNum" sz="quarter" idx="12"/>
          </p:nvPr>
        </p:nvSpPr>
        <p:spPr/>
        <p:txBody>
          <a:bodyPr/>
          <a:lstStyle>
            <a:lvl1pPr>
              <a:defRPr/>
            </a:lvl1pPr>
            <a:extLst/>
          </a:lstStyle>
          <a:p>
            <a:pPr>
              <a:defRPr/>
            </a:pPr>
            <a:fld id="{B9C5FFA9-7C91-4A2C-B32F-F523E0CB7EDA}" type="slidenum">
              <a:rPr lang="en-GB"/>
              <a:pPr>
                <a:defRPr/>
              </a:pPr>
              <a:t>‹N°›</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512064"/>
            <a:ext cx="8229600" cy="914400"/>
          </a:xfrm>
        </p:spPr>
        <p:txBody>
          <a:bodyPr/>
          <a:lstStyle>
            <a:extLst/>
          </a:lstStyle>
          <a:p>
            <a:r>
              <a:rPr lang="fr-FR" smtClean="0"/>
              <a:t>Cliquez pour modifier le style du titre</a:t>
            </a:r>
            <a:endParaRPr lang="en-US"/>
          </a:p>
        </p:txBody>
      </p:sp>
      <p:sp>
        <p:nvSpPr>
          <p:cNvPr id="3" name="Espace réservé du contenu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4"/>
          <p:cNvSpPr>
            <a:spLocks noGrp="1"/>
          </p:cNvSpPr>
          <p:nvPr>
            <p:ph type="dt" sz="half" idx="10"/>
          </p:nvPr>
        </p:nvSpPr>
        <p:spPr/>
        <p:txBody>
          <a:bodyPr/>
          <a:lstStyle>
            <a:lvl1pPr>
              <a:defRPr/>
            </a:lvl1pPr>
            <a:extLst/>
          </a:lstStyle>
          <a:p>
            <a:pPr>
              <a:defRPr/>
            </a:pPr>
            <a:fld id="{18326562-E246-470A-B533-A961A064A94D}" type="datetime1">
              <a:rPr lang="fr-FR" smtClean="0"/>
              <a:t>07/11/2013</a:t>
            </a:fld>
            <a:endParaRPr lang="en-GB"/>
          </a:p>
        </p:txBody>
      </p:sp>
      <p:sp>
        <p:nvSpPr>
          <p:cNvPr id="6" name="Espace réservé du pied de page 5"/>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p:txBody>
          <a:bodyPr/>
          <a:lstStyle>
            <a:lvl1pPr>
              <a:defRPr/>
            </a:lvl1pPr>
            <a:extLst/>
          </a:lstStyle>
          <a:p>
            <a:pPr>
              <a:defRPr/>
            </a:pPr>
            <a:fld id="{BD51D78F-A2CD-42A5-8BBE-79A7424E773F}" type="slidenum">
              <a:rPr lang="en-GB"/>
              <a:pPr>
                <a:defRPr/>
              </a:pPr>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7" name="Rectangle 6"/>
          <p:cNvSpPr/>
          <p:nvPr/>
        </p:nvSpPr>
        <p:spPr>
          <a:xfrm>
            <a:off x="0" y="401638"/>
            <a:ext cx="8867775"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Rectangle 7"/>
          <p:cNvSpPr/>
          <p:nvPr/>
        </p:nvSpPr>
        <p:spPr>
          <a:xfrm>
            <a:off x="87313" y="681038"/>
            <a:ext cx="460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9" name="Rectangle 8"/>
          <p:cNvSpPr/>
          <p:nvPr/>
        </p:nvSpPr>
        <p:spPr>
          <a:xfrm>
            <a:off x="47625" y="681038"/>
            <a:ext cx="26988"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0" name="Rectangle 9"/>
          <p:cNvSpPr/>
          <p:nvPr/>
        </p:nvSpPr>
        <p:spPr>
          <a:xfrm>
            <a:off x="28575"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Rectangle 10"/>
          <p:cNvSpPr/>
          <p:nvPr/>
        </p:nvSpPr>
        <p:spPr>
          <a:xfrm>
            <a:off x="0"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2" name="Rectangle 11"/>
          <p:cNvSpPr/>
          <p:nvPr/>
        </p:nvSpPr>
        <p:spPr>
          <a:xfrm flipH="1">
            <a:off x="149225"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3" name="Rectangle 12"/>
          <p:cNvSpPr/>
          <p:nvPr/>
        </p:nvSpPr>
        <p:spPr>
          <a:xfrm flipH="1">
            <a:off x="188913"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4" name="Rectangle 13"/>
          <p:cNvSpPr/>
          <p:nvPr/>
        </p:nvSpPr>
        <p:spPr>
          <a:xfrm flipH="1">
            <a:off x="227013"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5" name="Rectangle 14"/>
          <p:cNvSpPr/>
          <p:nvPr/>
        </p:nvSpPr>
        <p:spPr>
          <a:xfrm flipH="1">
            <a:off x="255588" y="681038"/>
            <a:ext cx="79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6" name="Rectangle 15"/>
          <p:cNvSpPr/>
          <p:nvPr/>
        </p:nvSpPr>
        <p:spPr>
          <a:xfrm>
            <a:off x="279400" y="681038"/>
            <a:ext cx="36513"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 name="Titre 1"/>
          <p:cNvSpPr>
            <a:spLocks noGrp="1"/>
          </p:cNvSpPr>
          <p:nvPr>
            <p:ph type="title"/>
          </p:nvPr>
        </p:nvSpPr>
        <p:spPr>
          <a:xfrm>
            <a:off x="504824" y="512064"/>
            <a:ext cx="7772400" cy="914400"/>
          </a:xfrm>
        </p:spPr>
        <p:txBody>
          <a:bodyPr/>
          <a:lstStyle>
            <a:lvl1pPr>
              <a:defRPr sz="4000"/>
            </a:lvl1pPr>
            <a:extLst/>
          </a:lstStyle>
          <a:p>
            <a:r>
              <a:rPr lang="fr-FR" smtClean="0"/>
              <a:t>Cliquez pour modifier le style du titre</a:t>
            </a:r>
            <a:endParaRPr lang="en-US"/>
          </a:p>
        </p:txBody>
      </p:sp>
      <p:sp>
        <p:nvSpPr>
          <p:cNvPr id="3" name="Espace réservé du texte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fr-FR" smtClean="0"/>
              <a:t>Cliquez pour modifier les styles du texte du masque</a:t>
            </a:r>
          </a:p>
        </p:txBody>
      </p:sp>
      <p:sp>
        <p:nvSpPr>
          <p:cNvPr id="4" name="Espace réservé du texte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fr-FR" smtClean="0"/>
              <a:t>Cliquez pour modifier les styles du texte du masque</a:t>
            </a:r>
          </a:p>
        </p:txBody>
      </p:sp>
      <p:sp>
        <p:nvSpPr>
          <p:cNvPr id="5" name="Espace réservé du contenu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contenu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17" name="Espace réservé de la date 6"/>
          <p:cNvSpPr>
            <a:spLocks noGrp="1"/>
          </p:cNvSpPr>
          <p:nvPr>
            <p:ph type="dt" sz="half" idx="10"/>
          </p:nvPr>
        </p:nvSpPr>
        <p:spPr/>
        <p:txBody>
          <a:bodyPr/>
          <a:lstStyle>
            <a:lvl1pPr>
              <a:defRPr/>
            </a:lvl1pPr>
            <a:extLst/>
          </a:lstStyle>
          <a:p>
            <a:pPr>
              <a:defRPr/>
            </a:pPr>
            <a:fld id="{A5816439-CE64-4ED6-99A8-4A2D1AEABB06}" type="datetime1">
              <a:rPr lang="fr-FR" smtClean="0"/>
              <a:t>07/11/2013</a:t>
            </a:fld>
            <a:endParaRPr lang="en-GB"/>
          </a:p>
        </p:txBody>
      </p:sp>
      <p:sp>
        <p:nvSpPr>
          <p:cNvPr id="18" name="Espace réservé du pied de page 7"/>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19" name="Espace réservé du numéro de diapositive 8"/>
          <p:cNvSpPr>
            <a:spLocks noGrp="1"/>
          </p:cNvSpPr>
          <p:nvPr>
            <p:ph type="sldNum" sz="quarter" idx="12"/>
          </p:nvPr>
        </p:nvSpPr>
        <p:spPr/>
        <p:txBody>
          <a:bodyPr/>
          <a:lstStyle>
            <a:lvl1pPr>
              <a:defRPr/>
            </a:lvl1pPr>
            <a:extLst/>
          </a:lstStyle>
          <a:p>
            <a:pPr>
              <a:defRPr/>
            </a:pPr>
            <a:fld id="{FD7D2116-8B70-4995-ADB7-1E4629FFB97F}" type="slidenum">
              <a:rPr lang="en-GB"/>
              <a:pPr>
                <a:defRPr/>
              </a:pPr>
              <a:t>‹N°›</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914400" y="512064"/>
            <a:ext cx="7772400" cy="914400"/>
          </a:xfrm>
        </p:spPr>
        <p:txBody>
          <a:bodyPr/>
          <a:lstStyle>
            <a:lvl1pPr>
              <a:defRPr sz="4000" cap="none" baseline="0"/>
            </a:lvl1pPr>
            <a:extLst/>
          </a:lstStyle>
          <a:p>
            <a:r>
              <a:rPr lang="fr-FR" smtClean="0"/>
              <a:t>Cliquez pour modifier le style du titre</a:t>
            </a:r>
            <a:endParaRPr lang="en-US"/>
          </a:p>
        </p:txBody>
      </p:sp>
      <p:sp>
        <p:nvSpPr>
          <p:cNvPr id="3" name="Espace réservé de la date 13"/>
          <p:cNvSpPr>
            <a:spLocks noGrp="1"/>
          </p:cNvSpPr>
          <p:nvPr>
            <p:ph type="dt" sz="half" idx="10"/>
          </p:nvPr>
        </p:nvSpPr>
        <p:spPr/>
        <p:txBody>
          <a:bodyPr/>
          <a:lstStyle>
            <a:lvl1pPr>
              <a:defRPr/>
            </a:lvl1pPr>
          </a:lstStyle>
          <a:p>
            <a:pPr>
              <a:defRPr/>
            </a:pPr>
            <a:fld id="{56663A6F-4C7B-412A-BC1B-0FEC24BFB17D}" type="datetime1">
              <a:rPr lang="fr-FR" smtClean="0"/>
              <a:t>07/11/2013</a:t>
            </a:fld>
            <a:endParaRPr lang="en-GB"/>
          </a:p>
        </p:txBody>
      </p:sp>
      <p:sp>
        <p:nvSpPr>
          <p:cNvPr id="4"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5" name="Espace réservé du numéro de diapositive 22"/>
          <p:cNvSpPr>
            <a:spLocks noGrp="1"/>
          </p:cNvSpPr>
          <p:nvPr>
            <p:ph type="sldNum" sz="quarter" idx="12"/>
          </p:nvPr>
        </p:nvSpPr>
        <p:spPr/>
        <p:txBody>
          <a:bodyPr/>
          <a:lstStyle>
            <a:lvl1pPr>
              <a:defRPr/>
            </a:lvl1pPr>
          </a:lstStyle>
          <a:p>
            <a:pPr>
              <a:defRPr/>
            </a:pPr>
            <a:fld id="{1BC92D7C-78B6-46AE-B2A6-0912264DBEB5}" type="slidenum">
              <a:rPr lang="en-GB"/>
              <a:pPr>
                <a:defRPr/>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extLst/>
          </a:lstStyle>
          <a:p>
            <a:pPr>
              <a:defRPr/>
            </a:pPr>
            <a:fld id="{D5C81CB7-4110-4207-B87F-32C39E6EDADD}" type="datetime1">
              <a:rPr lang="fr-FR" smtClean="0"/>
              <a:t>07/11/2013</a:t>
            </a:fld>
            <a:endParaRPr lang="en-GB"/>
          </a:p>
        </p:txBody>
      </p:sp>
      <p:sp>
        <p:nvSpPr>
          <p:cNvPr id="3" name="Espace réservé du pied de page 2"/>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4" name="Espace réservé du numéro de diapositive 3"/>
          <p:cNvSpPr>
            <a:spLocks noGrp="1"/>
          </p:cNvSpPr>
          <p:nvPr>
            <p:ph type="sldNum" sz="quarter" idx="12"/>
          </p:nvPr>
        </p:nvSpPr>
        <p:spPr/>
        <p:txBody>
          <a:bodyPr/>
          <a:lstStyle>
            <a:lvl1pPr>
              <a:defRPr/>
            </a:lvl1pPr>
            <a:extLst/>
          </a:lstStyle>
          <a:p>
            <a:pPr>
              <a:defRPr/>
            </a:pPr>
            <a:fld id="{F316EFEC-4CE4-49CD-8A81-C5A66B2CBB7A}" type="slidenum">
              <a:rPr lang="en-GB"/>
              <a:pPr>
                <a:defRPr/>
              </a:pPr>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273050"/>
            <a:ext cx="8229600" cy="1162050"/>
          </a:xfrm>
        </p:spPr>
        <p:txBody>
          <a:bodyPr anchor="ctr"/>
          <a:lstStyle>
            <a:lvl1pPr algn="l">
              <a:buNone/>
              <a:defRPr sz="3600" b="0"/>
            </a:lvl1pPr>
            <a:extLst/>
          </a:lstStyle>
          <a:p>
            <a:r>
              <a:rPr lang="fr-FR" smtClean="0"/>
              <a:t>Cliquez pour modifier le style du titre</a:t>
            </a:r>
            <a:endParaRPr lang="en-US"/>
          </a:p>
        </p:txBody>
      </p:sp>
      <p:sp>
        <p:nvSpPr>
          <p:cNvPr id="3" name="Espace réservé du texte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a:r>
              <a:rPr lang="fr-FR" smtClean="0"/>
              <a:t>Cliquez pour modifier les styles du texte du masque</a:t>
            </a:r>
          </a:p>
        </p:txBody>
      </p:sp>
      <p:sp>
        <p:nvSpPr>
          <p:cNvPr id="4" name="Espace réservé du contenu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13"/>
          <p:cNvSpPr>
            <a:spLocks noGrp="1"/>
          </p:cNvSpPr>
          <p:nvPr>
            <p:ph type="dt" sz="half" idx="10"/>
          </p:nvPr>
        </p:nvSpPr>
        <p:spPr/>
        <p:txBody>
          <a:bodyPr/>
          <a:lstStyle>
            <a:lvl1pPr>
              <a:defRPr/>
            </a:lvl1pPr>
          </a:lstStyle>
          <a:p>
            <a:pPr>
              <a:defRPr/>
            </a:pPr>
            <a:fld id="{407531E9-870E-4625-9B4F-38C7730987FE}" type="datetime1">
              <a:rPr lang="fr-FR" smtClean="0"/>
              <a:t>07/11/2013</a:t>
            </a:fld>
            <a:endParaRPr lang="en-GB"/>
          </a:p>
        </p:txBody>
      </p:sp>
      <p:sp>
        <p:nvSpPr>
          <p:cNvPr id="6"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7" name="Espace réservé du numéro de diapositive 22"/>
          <p:cNvSpPr>
            <a:spLocks noGrp="1"/>
          </p:cNvSpPr>
          <p:nvPr>
            <p:ph type="sldNum" sz="quarter" idx="12"/>
          </p:nvPr>
        </p:nvSpPr>
        <p:spPr/>
        <p:txBody>
          <a:bodyPr/>
          <a:lstStyle>
            <a:lvl1pPr>
              <a:defRPr/>
            </a:lvl1pPr>
          </a:lstStyle>
          <a:p>
            <a:pPr>
              <a:defRPr/>
            </a:pPr>
            <a:fld id="{3CCD05E8-F9A3-42BA-9036-A39E179FEA17}" type="slidenum">
              <a:rPr lang="en-GB"/>
              <a:pPr>
                <a:defRPr/>
              </a:pPr>
              <a:t>‹N°›</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5" name="Rectangle 4"/>
          <p:cNvSpPr/>
          <p:nvPr/>
        </p:nvSpPr>
        <p:spPr>
          <a:xfrm>
            <a:off x="368300" y="0"/>
            <a:ext cx="8777288" cy="1878013"/>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6" name="Connecteur droit 5"/>
          <p:cNvCxnSpPr/>
          <p:nvPr/>
        </p:nvCxnSpPr>
        <p:spPr>
          <a:xfrm flipV="1">
            <a:off x="363538" y="1884363"/>
            <a:ext cx="8782050"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7" name="Groupe 19"/>
          <p:cNvGrpSpPr>
            <a:grpSpLocks/>
          </p:cNvGrpSpPr>
          <p:nvPr/>
        </p:nvGrpSpPr>
        <p:grpSpPr bwMode="auto">
          <a:xfrm rot="5400000">
            <a:off x="8515351" y="1219200"/>
            <a:ext cx="131762" cy="128587"/>
            <a:chOff x="6668087" y="1297746"/>
            <a:chExt cx="161840" cy="156602"/>
          </a:xfrm>
        </p:grpSpPr>
        <p:cxnSp>
          <p:nvCxnSpPr>
            <p:cNvPr id="8" name="Connecteur droit 7"/>
            <p:cNvCxnSpPr/>
            <p:nvPr/>
          </p:nvCxnSpPr>
          <p:spPr>
            <a:xfrm rot="16200000">
              <a:off x="6663593" y="1288707"/>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necteur droit 9"/>
            <p:cNvCxnSpPr/>
            <p:nvPr/>
          </p:nvCxnSpPr>
          <p:spPr>
            <a:xfrm rot="5400000" flipH="1">
              <a:off x="6744513" y="1287732"/>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1" name="Groupe 25"/>
          <p:cNvGrpSpPr>
            <a:grpSpLocks/>
          </p:cNvGrpSpPr>
          <p:nvPr/>
        </p:nvGrpSpPr>
        <p:grpSpPr bwMode="auto">
          <a:xfrm rot="5400000">
            <a:off x="8667751" y="1371600"/>
            <a:ext cx="131762" cy="128587"/>
            <a:chOff x="6668087" y="1297746"/>
            <a:chExt cx="161840" cy="156602"/>
          </a:xfrm>
        </p:grpSpPr>
        <p:cxnSp>
          <p:nvCxnSpPr>
            <p:cNvPr id="12" name="Connecteur droit 11"/>
            <p:cNvCxnSpPr/>
            <p:nvPr/>
          </p:nvCxnSpPr>
          <p:spPr>
            <a:xfrm rot="16200000">
              <a:off x="6663593" y="1288707"/>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Connecteur droit 12"/>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 name="Connecteur droit 13"/>
            <p:cNvCxnSpPr/>
            <p:nvPr/>
          </p:nvCxnSpPr>
          <p:spPr>
            <a:xfrm rot="5400000" flipH="1">
              <a:off x="6744513" y="1287732"/>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5" name="Groupe 29"/>
          <p:cNvGrpSpPr>
            <a:grpSpLocks/>
          </p:cNvGrpSpPr>
          <p:nvPr/>
        </p:nvGrpSpPr>
        <p:grpSpPr bwMode="auto">
          <a:xfrm rot="5400000">
            <a:off x="8320087" y="1474788"/>
            <a:ext cx="131763" cy="128588"/>
            <a:chOff x="6668087" y="1297746"/>
            <a:chExt cx="161840" cy="156602"/>
          </a:xfrm>
        </p:grpSpPr>
        <p:cxnSp>
          <p:nvCxnSpPr>
            <p:cNvPr id="16" name="Connecteur droit 15"/>
            <p:cNvCxnSpPr/>
            <p:nvPr/>
          </p:nvCxnSpPr>
          <p:spPr>
            <a:xfrm rot="16200000">
              <a:off x="6663592" y="1288707"/>
              <a:ext cx="88934"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Connecteur droit 16"/>
            <p:cNvCxnSpPr/>
            <p:nvPr/>
          </p:nvCxnSpPr>
          <p:spPr>
            <a:xfrm rot="16200000" flipV="1">
              <a:off x="6685198" y="1391513"/>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rot="5400000" flipH="1">
              <a:off x="6744512" y="1287732"/>
              <a:ext cx="88934"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re 1"/>
          <p:cNvSpPr>
            <a:spLocks noGrp="1"/>
          </p:cNvSpPr>
          <p:nvPr>
            <p:ph type="title"/>
          </p:nvPr>
        </p:nvSpPr>
        <p:spPr bwMode="grayWhite">
          <a:xfrm>
            <a:off x="914400" y="441251"/>
            <a:ext cx="6858000" cy="701749"/>
          </a:xfrm>
        </p:spPr>
        <p:txBody>
          <a:bodyPr anchor="b"/>
          <a:lstStyle>
            <a:lvl1pPr algn="l">
              <a:buNone/>
              <a:defRPr sz="2100" b="0"/>
            </a:lvl1pPr>
            <a:extLst/>
          </a:lstStyle>
          <a:p>
            <a:r>
              <a:rPr lang="fr-FR" smtClean="0"/>
              <a:t>Cliquez pour modifier le style du titre</a:t>
            </a:r>
            <a:endParaRPr lang="en-US"/>
          </a:p>
        </p:txBody>
      </p:sp>
      <p:sp>
        <p:nvSpPr>
          <p:cNvPr id="3" name="Espace réservé pour une image  2"/>
          <p:cNvSpPr>
            <a:spLocks noGrp="1"/>
          </p:cNvSpPr>
          <p:nvPr>
            <p:ph type="pic" idx="1"/>
          </p:nvPr>
        </p:nvSpPr>
        <p:spPr>
          <a:xfrm>
            <a:off x="368032" y="1893781"/>
            <a:ext cx="8778240" cy="4960144"/>
          </a:xfrm>
          <a:solidFill>
            <a:schemeClr val="bg2"/>
          </a:solidFill>
        </p:spPr>
        <p:txBody>
          <a:bodyPr>
            <a:normAutofit/>
          </a:bodyPr>
          <a:lstStyle>
            <a:lvl1pPr marL="0" indent="0">
              <a:buNone/>
              <a:defRPr sz="3200"/>
            </a:lvl1pPr>
            <a:extLst/>
          </a:lstStyle>
          <a:p>
            <a:pPr lvl="0"/>
            <a:r>
              <a:rPr lang="fr-FR" noProof="0" smtClean="0"/>
              <a:t>Cliquez sur l'icône pour ajouter une image</a:t>
            </a:r>
            <a:endParaRPr lang="en-US" noProof="0"/>
          </a:p>
        </p:txBody>
      </p:sp>
      <p:sp>
        <p:nvSpPr>
          <p:cNvPr id="4" name="Espace réservé du texte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a:r>
              <a:rPr lang="fr-FR" smtClean="0"/>
              <a:t>Cliquez pour modifier les styles du texte du masque</a:t>
            </a:r>
          </a:p>
        </p:txBody>
      </p:sp>
      <p:sp>
        <p:nvSpPr>
          <p:cNvPr id="19" name="Espace réservé de la date 4"/>
          <p:cNvSpPr>
            <a:spLocks noGrp="1"/>
          </p:cNvSpPr>
          <p:nvPr>
            <p:ph type="dt" sz="half" idx="10"/>
          </p:nvPr>
        </p:nvSpPr>
        <p:spPr>
          <a:xfrm>
            <a:off x="6477000" y="55563"/>
            <a:ext cx="2133600" cy="365125"/>
          </a:xfrm>
        </p:spPr>
        <p:txBody>
          <a:bodyPr/>
          <a:lstStyle>
            <a:lvl1pPr>
              <a:defRPr/>
            </a:lvl1pPr>
            <a:extLst/>
          </a:lstStyle>
          <a:p>
            <a:pPr>
              <a:defRPr/>
            </a:pPr>
            <a:fld id="{ECA2B9E2-8AF5-4D57-9172-F2D5884058C6}" type="datetime1">
              <a:rPr lang="fr-FR" smtClean="0"/>
              <a:t>07/11/2013</a:t>
            </a:fld>
            <a:endParaRPr lang="en-GB"/>
          </a:p>
        </p:txBody>
      </p:sp>
      <p:sp>
        <p:nvSpPr>
          <p:cNvPr id="20" name="Espace réservé du pied de page 5"/>
          <p:cNvSpPr>
            <a:spLocks noGrp="1"/>
          </p:cNvSpPr>
          <p:nvPr>
            <p:ph type="ftr" sz="quarter" idx="11"/>
          </p:nvPr>
        </p:nvSpPr>
        <p:spPr>
          <a:xfrm>
            <a:off x="914400" y="55563"/>
            <a:ext cx="5562600" cy="365125"/>
          </a:xfrm>
        </p:spPr>
        <p:txBody>
          <a:bodyPr/>
          <a:lstStyle>
            <a:lvl1pPr>
              <a:defRPr/>
            </a:lvl1pPr>
            <a:extLst/>
          </a:lstStyle>
          <a:p>
            <a:pPr>
              <a:defRPr/>
            </a:pPr>
            <a:r>
              <a:rPr lang="fr-FR" smtClean="0"/>
              <a:t>Sharesap.com®. Copyright©. Tous droits réservés. Par Mickael QUESNOT</a:t>
            </a:r>
            <a:endParaRPr lang="en-GB"/>
          </a:p>
        </p:txBody>
      </p:sp>
      <p:sp>
        <p:nvSpPr>
          <p:cNvPr id="21" name="Espace réservé du numéro de diapositive 6"/>
          <p:cNvSpPr>
            <a:spLocks noGrp="1"/>
          </p:cNvSpPr>
          <p:nvPr>
            <p:ph type="sldNum" sz="quarter" idx="12"/>
          </p:nvPr>
        </p:nvSpPr>
        <p:spPr>
          <a:xfrm>
            <a:off x="8610600" y="55563"/>
            <a:ext cx="457200" cy="365125"/>
          </a:xfrm>
        </p:spPr>
        <p:txBody>
          <a:bodyPr/>
          <a:lstStyle>
            <a:lvl1pPr>
              <a:defRPr/>
            </a:lvl1pPr>
            <a:extLst/>
          </a:lstStyle>
          <a:p>
            <a:pPr>
              <a:defRPr/>
            </a:pPr>
            <a:fld id="{E7528110-50C6-456D-9229-5A1B4309140E}" type="slidenum">
              <a:rPr lang="en-GB"/>
              <a:pPr>
                <a:defRPr/>
              </a:pPr>
              <a:t>‹N°›</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Rectangle 7"/>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9" name="Rectangle 8"/>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Rectangle 9"/>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Rectangle 10"/>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2" name="Rectangle 11"/>
          <p:cNvSpPr/>
          <p:nvPr/>
        </p:nvSpPr>
        <p:spPr>
          <a:xfrm>
            <a:off x="309563" y="681038"/>
            <a:ext cx="46037"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5" name="Rectangle 14"/>
          <p:cNvSpPr/>
          <p:nvPr/>
        </p:nvSpPr>
        <p:spPr>
          <a:xfrm>
            <a:off x="268288" y="681038"/>
            <a:ext cx="2857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6" name="Rectangle 15"/>
          <p:cNvSpPr/>
          <p:nvPr/>
        </p:nvSpPr>
        <p:spPr>
          <a:xfrm>
            <a:off x="249238" y="681038"/>
            <a:ext cx="952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7" name="Rectangle 16"/>
          <p:cNvSpPr/>
          <p:nvPr/>
        </p:nvSpPr>
        <p:spPr>
          <a:xfrm>
            <a:off x="222250" y="681038"/>
            <a:ext cx="7938"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2" name="Espace réservé du titre 21"/>
          <p:cNvSpPr>
            <a:spLocks noGrp="1"/>
          </p:cNvSpPr>
          <p:nvPr>
            <p:ph type="title"/>
          </p:nvPr>
        </p:nvSpPr>
        <p:spPr>
          <a:xfrm>
            <a:off x="914400" y="512763"/>
            <a:ext cx="7772400" cy="914400"/>
          </a:xfrm>
          <a:prstGeom prst="rect">
            <a:avLst/>
          </a:prstGeom>
        </p:spPr>
        <p:txBody>
          <a:bodyPr vert="horz" anchor="t">
            <a:noAutofit/>
          </a:bodyPr>
          <a:lstStyle>
            <a:extLst/>
          </a:lstStyle>
          <a:p>
            <a:r>
              <a:rPr lang="fr-FR" dirty="0" smtClean="0"/>
              <a:t>Cliquez pour modifier le style du titre</a:t>
            </a:r>
            <a:endParaRPr lang="en-US" dirty="0"/>
          </a:p>
        </p:txBody>
      </p:sp>
      <p:sp>
        <p:nvSpPr>
          <p:cNvPr id="1036" name="Espace réservé du texte 12"/>
          <p:cNvSpPr>
            <a:spLocks noGrp="1"/>
          </p:cNvSpPr>
          <p:nvPr>
            <p:ph type="body" idx="1"/>
          </p:nvPr>
        </p:nvSpPr>
        <p:spPr bwMode="auto">
          <a:xfrm>
            <a:off x="914400" y="178435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14" name="Espace réservé de la date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pPr>
              <a:defRPr/>
            </a:pPr>
            <a:fld id="{47729761-6A82-4B4B-A940-CA9000EDCF9D}" type="datetime1">
              <a:rPr lang="fr-FR" smtClean="0"/>
              <a:t>07/11/2013</a:t>
            </a:fld>
            <a:endParaRPr lang="en-GB"/>
          </a:p>
        </p:txBody>
      </p:sp>
      <p:sp>
        <p:nvSpPr>
          <p:cNvPr id="3" name="Espace réservé du pied de page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pPr>
              <a:defRPr/>
            </a:pPr>
            <a:r>
              <a:rPr lang="fr-FR" smtClean="0"/>
              <a:t>Sharesap.com®. Copyright©. Tous droits réservés. Par Mickael QUESNOT</a:t>
            </a:r>
            <a:endParaRPr lang="en-GB"/>
          </a:p>
        </p:txBody>
      </p:sp>
      <p:sp>
        <p:nvSpPr>
          <p:cNvPr id="23" name="Espace réservé du numéro de diapositive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pPr>
              <a:defRPr/>
            </a:pPr>
            <a:fld id="{9AF10E63-03FC-4896-8CEE-D71B69AB587B}" type="slidenum">
              <a:rPr lang="en-GB"/>
              <a:pPr>
                <a:defRPr/>
              </a:pPr>
              <a:t>‹N°›</a:t>
            </a:fld>
            <a:endParaRPr lang="en-GB"/>
          </a:p>
        </p:txBody>
      </p:sp>
    </p:spTree>
  </p:cSld>
  <p:clrMap bg1="dk1" tx1="lt1" bg2="dk2" tx2="lt2" accent1="accent1" accent2="accent2" accent3="accent3" accent4="accent4" accent5="accent5" accent6="accent6" hlink="hlink" folHlink="folHlink"/>
  <p:sldLayoutIdLst>
    <p:sldLayoutId id="2147484123" r:id="rId1"/>
    <p:sldLayoutId id="2147484118" r:id="rId2"/>
    <p:sldLayoutId id="2147484124" r:id="rId3"/>
    <p:sldLayoutId id="2147484125" r:id="rId4"/>
    <p:sldLayoutId id="2147484126" r:id="rId5"/>
    <p:sldLayoutId id="2147484119" r:id="rId6"/>
    <p:sldLayoutId id="2147484127" r:id="rId7"/>
    <p:sldLayoutId id="2147484120" r:id="rId8"/>
    <p:sldLayoutId id="2147484128" r:id="rId9"/>
    <p:sldLayoutId id="2147484121" r:id="rId10"/>
    <p:sldLayoutId id="2147484122" r:id="rId11"/>
    <p:sldLayoutId id="2147484129" r:id="rId12"/>
  </p:sldLayoutIdLst>
  <p:hf sldNum="0" hdr="0" dt="0"/>
  <p:txStyles>
    <p:titleStyle>
      <a:lvl1pPr algn="l" rtl="0" eaLnBrk="0" fontAlgn="base" hangingPunct="0">
        <a:spcBef>
          <a:spcPct val="0"/>
        </a:spcBef>
        <a:spcAft>
          <a:spcPct val="0"/>
        </a:spcAft>
        <a:defRPr sz="1400" kern="1200" spc="-100">
          <a:solidFill>
            <a:srgbClr val="C1EEFF"/>
          </a:solidFill>
          <a:latin typeface="+mj-lt"/>
          <a:ea typeface="+mj-ea"/>
          <a:cs typeface="+mj-cs"/>
        </a:defRPr>
      </a:lvl1pPr>
      <a:lvl2pPr algn="l" rtl="0" eaLnBrk="0" fontAlgn="base" hangingPunct="0">
        <a:spcBef>
          <a:spcPct val="0"/>
        </a:spcBef>
        <a:spcAft>
          <a:spcPct val="0"/>
        </a:spcAft>
        <a:defRPr sz="1400">
          <a:solidFill>
            <a:srgbClr val="C1EEFF"/>
          </a:solidFill>
          <a:latin typeface="Consolas" pitchFamily="49" charset="0"/>
        </a:defRPr>
      </a:lvl2pPr>
      <a:lvl3pPr algn="l" rtl="0" eaLnBrk="0" fontAlgn="base" hangingPunct="0">
        <a:spcBef>
          <a:spcPct val="0"/>
        </a:spcBef>
        <a:spcAft>
          <a:spcPct val="0"/>
        </a:spcAft>
        <a:defRPr sz="1400">
          <a:solidFill>
            <a:srgbClr val="C1EEFF"/>
          </a:solidFill>
          <a:latin typeface="Consolas" pitchFamily="49" charset="0"/>
        </a:defRPr>
      </a:lvl3pPr>
      <a:lvl4pPr algn="l" rtl="0" eaLnBrk="0" fontAlgn="base" hangingPunct="0">
        <a:spcBef>
          <a:spcPct val="0"/>
        </a:spcBef>
        <a:spcAft>
          <a:spcPct val="0"/>
        </a:spcAft>
        <a:defRPr sz="1400">
          <a:solidFill>
            <a:srgbClr val="C1EEFF"/>
          </a:solidFill>
          <a:latin typeface="Consolas" pitchFamily="49" charset="0"/>
        </a:defRPr>
      </a:lvl4pPr>
      <a:lvl5pPr algn="l" rtl="0" eaLnBrk="0" fontAlgn="base" hangingPunct="0">
        <a:spcBef>
          <a:spcPct val="0"/>
        </a:spcBef>
        <a:spcAft>
          <a:spcPct val="0"/>
        </a:spcAft>
        <a:defRPr sz="1400">
          <a:solidFill>
            <a:srgbClr val="C1EEFF"/>
          </a:solidFill>
          <a:latin typeface="Consolas" pitchFamily="49" charset="0"/>
        </a:defRPr>
      </a:lvl5pPr>
      <a:lvl6pPr marL="457200" algn="l" rtl="0" fontAlgn="base">
        <a:spcBef>
          <a:spcPct val="0"/>
        </a:spcBef>
        <a:spcAft>
          <a:spcPct val="0"/>
        </a:spcAft>
        <a:defRPr sz="1400">
          <a:solidFill>
            <a:srgbClr val="C1EEFF"/>
          </a:solidFill>
          <a:latin typeface="Consolas" pitchFamily="49" charset="0"/>
        </a:defRPr>
      </a:lvl6pPr>
      <a:lvl7pPr marL="914400" algn="l" rtl="0" fontAlgn="base">
        <a:spcBef>
          <a:spcPct val="0"/>
        </a:spcBef>
        <a:spcAft>
          <a:spcPct val="0"/>
        </a:spcAft>
        <a:defRPr sz="1400">
          <a:solidFill>
            <a:srgbClr val="C1EEFF"/>
          </a:solidFill>
          <a:latin typeface="Consolas" pitchFamily="49" charset="0"/>
        </a:defRPr>
      </a:lvl7pPr>
      <a:lvl8pPr marL="1371600" algn="l" rtl="0" fontAlgn="base">
        <a:spcBef>
          <a:spcPct val="0"/>
        </a:spcBef>
        <a:spcAft>
          <a:spcPct val="0"/>
        </a:spcAft>
        <a:defRPr sz="1400">
          <a:solidFill>
            <a:srgbClr val="C1EEFF"/>
          </a:solidFill>
          <a:latin typeface="Consolas" pitchFamily="49" charset="0"/>
        </a:defRPr>
      </a:lvl8pPr>
      <a:lvl9pPr marL="1828800" algn="l" rtl="0" fontAlgn="base">
        <a:spcBef>
          <a:spcPct val="0"/>
        </a:spcBef>
        <a:spcAft>
          <a:spcPct val="0"/>
        </a:spcAft>
        <a:defRPr sz="1400">
          <a:solidFill>
            <a:srgbClr val="C1EEFF"/>
          </a:solidFill>
          <a:latin typeface="Consolas" pitchFamily="49" charset="0"/>
        </a:defRPr>
      </a:lvl9pPr>
      <a:extLst/>
    </p:titleStyle>
    <p:bodyStyle>
      <a:lvl1pPr marL="411163" indent="-342900" algn="l" rtl="0" eaLnBrk="0" fontAlgn="base" hangingPunct="0">
        <a:spcBef>
          <a:spcPts val="700"/>
        </a:spcBef>
        <a:spcAft>
          <a:spcPct val="0"/>
        </a:spcAft>
        <a:buClr>
          <a:schemeClr val="tx2"/>
        </a:buClr>
        <a:buSzPct val="95000"/>
        <a:buFont typeface="Wingdings" pitchFamily="2" charset="2"/>
        <a:buChar char=""/>
        <a:defRPr sz="3000" kern="1200">
          <a:solidFill>
            <a:schemeClr val="tx1"/>
          </a:solidFill>
          <a:latin typeface="+mn-lt"/>
          <a:ea typeface="+mn-ea"/>
          <a:cs typeface="+mn-cs"/>
        </a:defRPr>
      </a:lvl1pPr>
      <a:lvl2pPr marL="739775" indent="-285750" algn="l" rtl="0" eaLnBrk="0" fontAlgn="base" hangingPunct="0">
        <a:spcBef>
          <a:spcPct val="20000"/>
        </a:spcBef>
        <a:spcAft>
          <a:spcPct val="0"/>
        </a:spcAft>
        <a:buClr>
          <a:schemeClr val="accent2"/>
        </a:buClr>
        <a:buSzPct val="90000"/>
        <a:buFont typeface="Wingdings" pitchFamily="2" charset="2"/>
        <a:buChar char=""/>
        <a:defRPr sz="2600" kern="1200">
          <a:solidFill>
            <a:schemeClr val="tx1"/>
          </a:solidFill>
          <a:latin typeface="+mn-lt"/>
          <a:ea typeface="+mn-ea"/>
          <a:cs typeface="+mn-cs"/>
        </a:defRPr>
      </a:lvl2pPr>
      <a:lvl3pPr marL="995363"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260475" indent="-228600" algn="l" rtl="0" eaLnBrk="0" fontAlgn="base" hangingPunct="0">
        <a:spcBef>
          <a:spcPct val="20000"/>
        </a:spcBef>
        <a:spcAft>
          <a:spcPct val="0"/>
        </a:spcAft>
        <a:buClr>
          <a:srgbClr val="FEB80A"/>
        </a:buClr>
        <a:buFont typeface="Wingdings 3" pitchFamily="18" charset="2"/>
        <a:buChar char=""/>
        <a:defRPr sz="2200" kern="1200">
          <a:solidFill>
            <a:schemeClr val="tx1"/>
          </a:solidFill>
          <a:latin typeface="+mn-lt"/>
          <a:ea typeface="+mn-ea"/>
          <a:cs typeface="+mn-cs"/>
        </a:defRPr>
      </a:lvl4pPr>
      <a:lvl5pPr marL="1481138" indent="-209550" algn="l" rtl="0" eaLnBrk="0" fontAlgn="base" hangingPunct="0">
        <a:spcBef>
          <a:spcPct val="20000"/>
        </a:spcBef>
        <a:spcAft>
          <a:spcPct val="0"/>
        </a:spcAft>
        <a:buClr>
          <a:srgbClr val="FEB80A"/>
        </a:buClr>
        <a:buFont typeface="Wingdings 2" pitchFamily="18" charset="2"/>
        <a:buChar char=""/>
        <a:defRP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help.sap.com/saphelp_erp2005/helpdata/fr/a5/6334e243a211d189410000e829fbbd/content.htm"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hyperlink" Target="http://help.sap.com/saphelp_erp2005/helpdata/fr/a5/6334e243a211d189410000e829fbbd/content.ht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ctrTitle"/>
          </p:nvPr>
        </p:nvSpPr>
        <p:spPr/>
        <p:txBody>
          <a:bodyPr/>
          <a:lstStyle/>
          <a:p>
            <a:pPr eaLnBrk="1" fontAlgn="auto" hangingPunct="1">
              <a:spcAft>
                <a:spcPts val="0"/>
              </a:spcAft>
              <a:defRPr/>
            </a:pPr>
            <a:r>
              <a:rPr lang="fr-FR" sz="2400" dirty="0" smtClean="0"/>
              <a:t>Saisie d'une entrée de marchandises sur commande d'achat</a:t>
            </a:r>
            <a:br>
              <a:rPr lang="fr-FR" sz="2400" dirty="0" smtClean="0"/>
            </a:br>
            <a:r>
              <a:rPr lang="fr-FR" sz="2400" dirty="0" smtClean="0"/>
              <a:t>gestion </a:t>
            </a:r>
            <a:r>
              <a:rPr lang="fr-FR" sz="2400" smtClean="0"/>
              <a:t>des stocks</a:t>
            </a:r>
            <a:endParaRPr lang="fr-FR" sz="2400" dirty="0">
              <a:solidFill>
                <a:schemeClr val="tx2">
                  <a:satMod val="200000"/>
                </a:schemeClr>
              </a:solidFill>
            </a:endParaRPr>
          </a:p>
        </p:txBody>
      </p:sp>
      <p:sp>
        <p:nvSpPr>
          <p:cNvPr id="8198" name="Sous-titre 6"/>
          <p:cNvSpPr>
            <a:spLocks noGrp="1"/>
          </p:cNvSpPr>
          <p:nvPr>
            <p:ph type="subTitle" idx="1"/>
          </p:nvPr>
        </p:nvSpPr>
        <p:spPr>
          <a:xfrm>
            <a:off x="914400" y="2835275"/>
            <a:ext cx="7772400" cy="1508125"/>
          </a:xfrm>
        </p:spPr>
        <p:txBody>
          <a:bodyPr/>
          <a:lstStyle/>
          <a:p>
            <a:pPr eaLnBrk="1" hangingPunct="1">
              <a:spcBef>
                <a:spcPct val="0"/>
              </a:spcBef>
            </a:pPr>
            <a:r>
              <a:rPr lang="fr-FR" smtClean="0"/>
              <a:t>Par Mickael QUESNOT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 défaut, L'entrée de marchandises est évaluée au prix défini dans la fiche article.</a:t>
            </a: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63490" name="Picture 2"/>
          <p:cNvPicPr>
            <a:picLocks noGrp="1" noChangeAspect="1" noChangeArrowheads="1"/>
          </p:cNvPicPr>
          <p:nvPr>
            <p:ph sz="half" idx="1"/>
          </p:nvPr>
        </p:nvPicPr>
        <p:blipFill>
          <a:blip r:embed="rId2" cstate="print"/>
          <a:srcRect/>
          <a:stretch>
            <a:fillRect/>
          </a:stretch>
        </p:blipFill>
        <p:spPr bwMode="auto">
          <a:xfrm>
            <a:off x="465138" y="1780861"/>
            <a:ext cx="4038600" cy="4504366"/>
          </a:xfrm>
          <a:prstGeom prst="rect">
            <a:avLst/>
          </a:prstGeom>
          <a:noFill/>
          <a:ln w="76200" cap="flat" cmpd="sng">
            <a:noFill/>
            <a:prstDash val="solid"/>
            <a:miter lim="800000"/>
            <a:headEnd type="none" w="med" len="med"/>
            <a:tailEnd type="none" w="med" len="med"/>
          </a:ln>
        </p:spPr>
      </p:pic>
      <p:cxnSp>
        <p:nvCxnSpPr>
          <p:cNvPr id="10" name="Connecteur droit avec flèche 9"/>
          <p:cNvCxnSpPr/>
          <p:nvPr/>
        </p:nvCxnSpPr>
        <p:spPr>
          <a:xfrm rot="5400000">
            <a:off x="3311860" y="3969060"/>
            <a:ext cx="648072" cy="43204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4" name="Picture 4"/>
          <p:cNvPicPr>
            <a:picLocks noGrp="1" noChangeAspect="1" noChangeArrowheads="1"/>
          </p:cNvPicPr>
          <p:nvPr>
            <p:ph sz="half" idx="1"/>
          </p:nvPr>
        </p:nvPicPr>
        <p:blipFill>
          <a:blip r:embed="rId2" cstate="print"/>
          <a:srcRect/>
          <a:stretch>
            <a:fillRect/>
          </a:stretch>
        </p:blipFill>
        <p:spPr bwMode="auto">
          <a:xfrm>
            <a:off x="465138" y="2240150"/>
            <a:ext cx="4038600" cy="3585787"/>
          </a:xfrm>
          <a:prstGeom prst="rect">
            <a:avLst/>
          </a:prstGeom>
          <a:noFill/>
          <a:ln w="76200" cap="flat" cmpd="sng">
            <a:noFill/>
            <a:prstDash val="solid"/>
            <a:miter lim="800000"/>
            <a:headEnd type="none" w="med" len="med"/>
            <a:tailEnd type="none" w="med" len="med"/>
          </a:ln>
        </p:spPr>
      </p:pic>
      <p:sp>
        <p:nvSpPr>
          <p:cNvPr id="2" name="Titre 1"/>
          <p:cNvSpPr>
            <a:spLocks noGrp="1"/>
          </p:cNvSpPr>
          <p:nvPr>
            <p:ph type="title"/>
          </p:nvPr>
        </p:nvSpPr>
        <p:spPr/>
        <p:txBody>
          <a:bodyPr/>
          <a:lstStyle/>
          <a:p>
            <a:r>
              <a:rPr lang="fr-FR" dirty="0" smtClean="0"/>
              <a:t>Pour ce faire, une organisation d'achats doit être affectée à la division prenante.</a:t>
            </a: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9" name="Flèche vers le bas 8"/>
          <p:cNvSpPr/>
          <p:nvPr/>
        </p:nvSpPr>
        <p:spPr>
          <a:xfrm rot="10800000">
            <a:off x="4067944" y="3717032"/>
            <a:ext cx="360040"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1443" name="Picture 3"/>
          <p:cNvPicPr>
            <a:picLocks noGrp="1" noChangeAspect="1" noChangeArrowheads="1"/>
          </p:cNvPicPr>
          <p:nvPr>
            <p:ph sz="half" idx="2"/>
          </p:nvPr>
        </p:nvPicPr>
        <p:blipFill>
          <a:blip r:embed="rId3" cstate="print"/>
          <a:srcRect/>
          <a:stretch>
            <a:fillRect/>
          </a:stretch>
        </p:blipFill>
        <p:spPr bwMode="auto">
          <a:xfrm>
            <a:off x="4656138" y="1810582"/>
            <a:ext cx="4038600" cy="4444923"/>
          </a:xfrm>
          <a:prstGeom prst="rect">
            <a:avLst/>
          </a:prstGeom>
          <a:noFill/>
          <a:ln w="76200" cap="flat" cmpd="sng">
            <a:noFill/>
            <a:prstDash val="solid"/>
            <a:miter lim="800000"/>
            <a:headEnd type="none" w="med" len="med"/>
            <a:tailEnd type="none" w="med" len="me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fr-FR" dirty="0" smtClean="0"/>
              <a:t>Chemin IMG (SPRO) : Affecter organisation d'achats à division </a:t>
            </a: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62466" name="Picture 2"/>
          <p:cNvPicPr>
            <a:picLocks noGrp="1" noChangeAspect="1" noChangeArrowheads="1"/>
          </p:cNvPicPr>
          <p:nvPr>
            <p:ph idx="1"/>
          </p:nvPr>
        </p:nvPicPr>
        <p:blipFill>
          <a:blip r:embed="rId2" cstate="print"/>
          <a:srcRect/>
          <a:stretch>
            <a:fillRect/>
          </a:stretch>
        </p:blipFill>
        <p:spPr bwMode="auto">
          <a:xfrm>
            <a:off x="914400" y="2179766"/>
            <a:ext cx="7772400" cy="3781168"/>
          </a:xfrm>
          <a:prstGeom prst="rect">
            <a:avLst/>
          </a:prstGeom>
          <a:noFill/>
          <a:ln w="76200" cap="flat" cmpd="sng">
            <a:noFill/>
            <a:prstDash val="solid"/>
            <a:miter lim="800000"/>
            <a:headEnd type="none" w="med" len="med"/>
            <a:tailEnd type="none" w="med" len="med"/>
          </a:ln>
        </p:spPr>
      </p:pic>
      <p:sp>
        <p:nvSpPr>
          <p:cNvPr id="11" name="Flèche droite 10"/>
          <p:cNvSpPr/>
          <p:nvPr/>
        </p:nvSpPr>
        <p:spPr>
          <a:xfrm>
            <a:off x="899592" y="4149080"/>
            <a:ext cx="576064"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smtClean="0"/>
              <a:t>Cette fonction ne vous permet pas d’enregistrer des mouvements au stock bloqué d'entrées de marchandises.</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64514" name="Picture 2"/>
          <p:cNvPicPr>
            <a:picLocks noGrp="1" noChangeAspect="1" noChangeArrowheads="1"/>
          </p:cNvPicPr>
          <p:nvPr>
            <p:ph sz="half" idx="2"/>
          </p:nvPr>
        </p:nvPicPr>
        <p:blipFill>
          <a:blip r:embed="rId2" cstate="print"/>
          <a:srcRect/>
          <a:stretch>
            <a:fillRect/>
          </a:stretch>
        </p:blipFill>
        <p:spPr bwMode="auto">
          <a:xfrm>
            <a:off x="4656138" y="1870710"/>
            <a:ext cx="4038600" cy="4324668"/>
          </a:xfrm>
          <a:prstGeom prst="rect">
            <a:avLst/>
          </a:prstGeom>
          <a:noFill/>
          <a:ln w="76200" cap="flat" cmpd="sng">
            <a:noFill/>
            <a:prstDash val="solid"/>
            <a:miter lim="800000"/>
            <a:headEnd type="none" w="med" len="med"/>
            <a:tailEnd type="none" w="med" len="med"/>
          </a:ln>
        </p:spPr>
      </p:pic>
      <p:sp>
        <p:nvSpPr>
          <p:cNvPr id="11" name="Flèche droite 10"/>
          <p:cNvSpPr/>
          <p:nvPr/>
        </p:nvSpPr>
        <p:spPr>
          <a:xfrm>
            <a:off x="5148064" y="4005064"/>
            <a:ext cx="504056" cy="504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4515" name="Picture 3"/>
          <p:cNvPicPr>
            <a:picLocks noGrp="1" noChangeAspect="1" noChangeArrowheads="1"/>
          </p:cNvPicPr>
          <p:nvPr>
            <p:ph sz="half" idx="1"/>
          </p:nvPr>
        </p:nvPicPr>
        <p:blipFill>
          <a:blip r:embed="rId3" cstate="print"/>
          <a:srcRect/>
          <a:stretch>
            <a:fillRect/>
          </a:stretch>
        </p:blipFill>
        <p:spPr bwMode="auto">
          <a:xfrm>
            <a:off x="465138" y="1986541"/>
            <a:ext cx="4038600" cy="4093006"/>
          </a:xfrm>
          <a:prstGeom prst="rect">
            <a:avLst/>
          </a:prstGeom>
          <a:noFill/>
          <a:ln w="76200" cap="flat" cmpd="sng">
            <a:noFill/>
            <a:prstDash val="solid"/>
            <a:miter lim="800000"/>
            <a:headEnd type="none" w="med" len="med"/>
            <a:tailEnd type="none" w="med" len="me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Dans le cadre de la génération automatique de commandes, vous pouvez également créer une facture immédiatement après enregistrement de l'entrée de marchandises.</a:t>
            </a:r>
            <a:br>
              <a:rPr lang="fr-FR" dirty="0" smtClean="0"/>
            </a:br>
            <a:r>
              <a:rPr lang="fr-FR" dirty="0" smtClean="0"/>
              <a:t/>
            </a:r>
            <a:br>
              <a:rPr lang="fr-FR" dirty="0" smtClean="0"/>
            </a:br>
            <a:r>
              <a:rPr lang="fr-FR" dirty="0" smtClean="0"/>
              <a:t> MIRO - Créer facture fournisseur </a:t>
            </a:r>
            <a:br>
              <a:rPr lang="fr-FR"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66562" name="Picture 2"/>
          <p:cNvPicPr>
            <a:picLocks noGrp="1" noChangeAspect="1" noChangeArrowheads="1"/>
          </p:cNvPicPr>
          <p:nvPr>
            <p:ph idx="1"/>
          </p:nvPr>
        </p:nvPicPr>
        <p:blipFill>
          <a:blip r:embed="rId2" cstate="print"/>
          <a:srcRect/>
          <a:stretch>
            <a:fillRect/>
          </a:stretch>
        </p:blipFill>
        <p:spPr bwMode="auto">
          <a:xfrm>
            <a:off x="1470319" y="1784350"/>
            <a:ext cx="6660562" cy="4572000"/>
          </a:xfrm>
          <a:prstGeom prst="rect">
            <a:avLst/>
          </a:prstGeom>
          <a:noFill/>
          <a:ln w="76200" cap="flat" cmpd="sng">
            <a:noFill/>
            <a:prstDash val="solid"/>
            <a:miter lim="800000"/>
            <a:headEnd type="none" w="med" len="med"/>
            <a:tailEnd type="none" w="med" len="me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La création automatique de commande n’est possible que pour les articles évalués et pour les codes mouvement pour lesquels vous pouvez saisir des entrées de marchandises sur commande (par exemple, les codes mouvement </a:t>
            </a:r>
            <a:r>
              <a:rPr lang="fr-FR" b="1" dirty="0" smtClean="0"/>
              <a:t>101</a:t>
            </a:r>
            <a:r>
              <a:rPr lang="fr-FR" dirty="0" smtClean="0"/>
              <a:t> et </a:t>
            </a:r>
            <a:r>
              <a:rPr lang="fr-FR" b="1" dirty="0" smtClean="0"/>
              <a:t>161)</a:t>
            </a:r>
            <a:r>
              <a:rPr lang="fr-FR" dirty="0" smtClean="0"/>
              <a:t>.</a:t>
            </a: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65538" name="Picture 2"/>
          <p:cNvPicPr>
            <a:picLocks noGrp="1" noChangeAspect="1" noChangeArrowheads="1"/>
          </p:cNvPicPr>
          <p:nvPr>
            <p:ph idx="1"/>
          </p:nvPr>
        </p:nvPicPr>
        <p:blipFill>
          <a:blip r:embed="rId2" cstate="print"/>
          <a:srcRect/>
          <a:stretch>
            <a:fillRect/>
          </a:stretch>
        </p:blipFill>
        <p:spPr bwMode="auto">
          <a:xfrm>
            <a:off x="914400" y="2007888"/>
            <a:ext cx="7772400" cy="4124924"/>
          </a:xfrm>
          <a:prstGeom prst="rect">
            <a:avLst/>
          </a:prstGeom>
          <a:noFill/>
          <a:ln w="76200" cap="flat" cmpd="sng">
            <a:noFill/>
            <a:prstDash val="solid"/>
            <a:miter lim="800000"/>
            <a:headEnd type="none" w="med" len="med"/>
            <a:tailEnd type="none" w="med" len="med"/>
          </a:ln>
        </p:spPr>
      </p:pic>
      <p:sp>
        <p:nvSpPr>
          <p:cNvPr id="10" name="Flèche droite 9"/>
          <p:cNvSpPr/>
          <p:nvPr/>
        </p:nvSpPr>
        <p:spPr>
          <a:xfrm>
            <a:off x="1259632" y="4077072"/>
            <a:ext cx="648072" cy="504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b="1" dirty="0" smtClean="0"/>
              <a:t>Retours pour commande d'achat</a:t>
            </a:r>
            <a:br>
              <a:rPr lang="fr-FR" b="1"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Lorsque vous enregistrez une entrée de marchandises sur commande, vous pouvez également saisir les postes à retourner au fournisseur. Pour ce faire, il n’est plus nécessaire de mentionner la commande pour laquelle les marchandises ont initialement été livrées. Dans l’écran de synthèse du poste, sélectionnez </a:t>
            </a:r>
            <a:r>
              <a:rPr lang="fr-FR" i="1" dirty="0" smtClean="0"/>
              <a:t>Poste non commandé,</a:t>
            </a:r>
            <a:r>
              <a:rPr lang="fr-FR" dirty="0" smtClean="0"/>
              <a:t> </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43011" name="Picture 3"/>
          <p:cNvPicPr>
            <a:picLocks noGrp="1" noChangeAspect="1" noChangeArrowheads="1"/>
          </p:cNvPicPr>
          <p:nvPr>
            <p:ph idx="1"/>
          </p:nvPr>
        </p:nvPicPr>
        <p:blipFill>
          <a:blip r:embed="rId2" cstate="print"/>
          <a:srcRect/>
          <a:stretch>
            <a:fillRect/>
          </a:stretch>
        </p:blipFill>
        <p:spPr bwMode="auto">
          <a:xfrm>
            <a:off x="914400" y="1899629"/>
            <a:ext cx="7772400" cy="4341441"/>
          </a:xfrm>
          <a:prstGeom prst="rect">
            <a:avLst/>
          </a:prstGeom>
          <a:noFill/>
          <a:ln w="76200" cap="flat" cmpd="sng">
            <a:noFill/>
            <a:prstDash val="solid"/>
            <a:miter lim="800000"/>
            <a:headEnd type="none" w="med" len="med"/>
            <a:tailEnd type="none" w="med" len="med"/>
          </a:ln>
        </p:spPr>
      </p:pic>
      <p:pic>
        <p:nvPicPr>
          <p:cNvPr id="43012" name="Picture 4"/>
          <p:cNvPicPr>
            <a:picLocks noChangeAspect="1" noChangeArrowheads="1"/>
          </p:cNvPicPr>
          <p:nvPr/>
        </p:nvPicPr>
        <p:blipFill>
          <a:blip r:embed="rId3" cstate="print"/>
          <a:srcRect/>
          <a:stretch>
            <a:fillRect/>
          </a:stretch>
        </p:blipFill>
        <p:spPr bwMode="auto">
          <a:xfrm>
            <a:off x="6444208" y="1340768"/>
            <a:ext cx="476250" cy="438150"/>
          </a:xfrm>
          <a:prstGeom prst="rect">
            <a:avLst/>
          </a:prstGeom>
          <a:noFill/>
          <a:ln w="76200" cap="flat" cmpd="sng">
            <a:noFill/>
            <a:prstDash val="solid"/>
            <a:miter lim="800000"/>
            <a:headEnd type="none" w="med" len="med"/>
            <a:tailEnd type="none" w="med" len="med"/>
          </a:ln>
        </p:spPr>
      </p:pic>
      <p:cxnSp>
        <p:nvCxnSpPr>
          <p:cNvPr id="14" name="Connecteur droit avec flèche 13"/>
          <p:cNvCxnSpPr/>
          <p:nvPr/>
        </p:nvCxnSpPr>
        <p:spPr>
          <a:xfrm rot="5400000">
            <a:off x="4499992" y="5085184"/>
            <a:ext cx="792088" cy="360040"/>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puis saisissez les valeurs par défaut du nouveau poste. </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51202" name="Picture 2"/>
          <p:cNvPicPr>
            <a:picLocks noGrp="1" noChangeAspect="1" noChangeArrowheads="1"/>
          </p:cNvPicPr>
          <p:nvPr>
            <p:ph idx="1"/>
          </p:nvPr>
        </p:nvPicPr>
        <p:blipFill>
          <a:blip r:embed="rId2" cstate="print"/>
          <a:srcRect/>
          <a:stretch>
            <a:fillRect/>
          </a:stretch>
        </p:blipFill>
        <p:spPr bwMode="auto">
          <a:xfrm>
            <a:off x="1564604" y="1784350"/>
            <a:ext cx="6471992" cy="4572000"/>
          </a:xfrm>
          <a:prstGeom prst="rect">
            <a:avLst/>
          </a:prstGeom>
          <a:noFill/>
          <a:ln w="76200" cap="flat" cmpd="sng">
            <a:noFill/>
            <a:prstDash val="solid"/>
            <a:miter lim="800000"/>
            <a:headEnd type="none" w="med" len="med"/>
            <a:tailEnd type="none" w="med" len="med"/>
          </a:ln>
        </p:spPr>
      </p:pic>
      <p:sp>
        <p:nvSpPr>
          <p:cNvPr id="8" name="Flèche droite 7"/>
          <p:cNvSpPr/>
          <p:nvPr/>
        </p:nvSpPr>
        <p:spPr>
          <a:xfrm>
            <a:off x="1331640" y="5157192"/>
            <a:ext cx="864096"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Sélectionnez </a:t>
            </a:r>
            <a:r>
              <a:rPr lang="fr-FR" b="1" dirty="0" smtClean="0"/>
              <a:t>161</a:t>
            </a:r>
            <a:r>
              <a:rPr lang="fr-FR" dirty="0" smtClean="0"/>
              <a:t> (retour sur commande d'achat) comme valeur par défaut du code mouvement. </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52226" name="Picture 2"/>
          <p:cNvPicPr>
            <a:picLocks noGrp="1" noChangeAspect="1" noChangeArrowheads="1"/>
          </p:cNvPicPr>
          <p:nvPr>
            <p:ph idx="1"/>
          </p:nvPr>
        </p:nvPicPr>
        <p:blipFill>
          <a:blip r:embed="rId2" cstate="print"/>
          <a:srcRect/>
          <a:stretch>
            <a:fillRect/>
          </a:stretch>
        </p:blipFill>
        <p:spPr bwMode="auto">
          <a:xfrm>
            <a:off x="914400" y="3048834"/>
            <a:ext cx="7772400" cy="2043031"/>
          </a:xfrm>
          <a:prstGeom prst="rect">
            <a:avLst/>
          </a:prstGeom>
          <a:noFill/>
          <a:ln w="76200" cap="flat" cmpd="sng">
            <a:noFill/>
            <a:prstDash val="solid"/>
            <a:miter lim="800000"/>
            <a:headEnd type="none" w="med" len="med"/>
            <a:tailEnd type="none" w="med" len="med"/>
          </a:ln>
        </p:spPr>
      </p:pic>
      <p:cxnSp>
        <p:nvCxnSpPr>
          <p:cNvPr id="9" name="Connecteur droit avec flèche 8"/>
          <p:cNvCxnSpPr/>
          <p:nvPr/>
        </p:nvCxnSpPr>
        <p:spPr>
          <a:xfrm rot="16200000" flipV="1">
            <a:off x="2879812" y="3897052"/>
            <a:ext cx="504056" cy="43204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9800" y="4665091"/>
            <a:ext cx="4572000" cy="923330"/>
          </a:xfrm>
          <a:prstGeom prst="rect">
            <a:avLst/>
          </a:prstGeom>
        </p:spPr>
        <p:txBody>
          <a:bodyPr>
            <a:spAutoFit/>
          </a:bodyPr>
          <a:lstStyle/>
          <a:p>
            <a:r>
              <a:rPr lang="fr-FR" dirty="0"/>
              <a:t>Sharesap.com®. Copyright©. </a:t>
            </a:r>
            <a:r>
              <a:rPr lang="fr-FR" dirty="0" smtClean="0"/>
              <a:t>All </a:t>
            </a:r>
            <a:r>
              <a:rPr lang="fr-FR" dirty="0" err="1" smtClean="0"/>
              <a:t>rights</a:t>
            </a:r>
            <a:r>
              <a:rPr lang="fr-FR" dirty="0" smtClean="0"/>
              <a:t> </a:t>
            </a:r>
            <a:r>
              <a:rPr lang="fr-FR" dirty="0" err="1" smtClean="0"/>
              <a:t>reserved</a:t>
            </a:r>
            <a:r>
              <a:rPr lang="fr-FR" dirty="0" smtClean="0"/>
              <a:t>. </a:t>
            </a:r>
            <a:r>
              <a:rPr lang="fr-FR" dirty="0"/>
              <a:t>Par Mickael QUESNOT, Consultant SAP</a:t>
            </a:r>
            <a:endParaRPr lang="en-GB" dirty="0"/>
          </a:p>
        </p:txBody>
      </p:sp>
    </p:spTree>
    <p:extLst>
      <p:ext uri="{BB962C8B-B14F-4D97-AF65-F5344CB8AC3E}">
        <p14:creationId xmlns:p14="http://schemas.microsoft.com/office/powerpoint/2010/main" val="3137477405"/>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Vous saisissez les données du poste de retour, </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53250" name="Picture 2"/>
          <p:cNvPicPr>
            <a:picLocks noGrp="1" noChangeAspect="1" noChangeArrowheads="1"/>
          </p:cNvPicPr>
          <p:nvPr>
            <p:ph idx="1"/>
          </p:nvPr>
        </p:nvPicPr>
        <p:blipFill>
          <a:blip r:embed="rId2" cstate="print"/>
          <a:srcRect/>
          <a:stretch>
            <a:fillRect/>
          </a:stretch>
        </p:blipFill>
        <p:spPr bwMode="auto">
          <a:xfrm>
            <a:off x="1577639" y="1784350"/>
            <a:ext cx="6445921" cy="4572000"/>
          </a:xfrm>
          <a:prstGeom prst="rect">
            <a:avLst/>
          </a:prstGeom>
          <a:noFill/>
          <a:ln w="76200" cap="flat" cmpd="sng">
            <a:noFill/>
            <a:prstDash val="solid"/>
            <a:miter lim="800000"/>
            <a:headEnd type="none" w="med" len="med"/>
            <a:tailEnd type="none" w="med" len="med"/>
          </a:ln>
        </p:spPr>
      </p:pic>
      <p:sp>
        <p:nvSpPr>
          <p:cNvPr id="8" name="Flèche droite 7"/>
          <p:cNvSpPr/>
          <p:nvPr/>
        </p:nvSpPr>
        <p:spPr>
          <a:xfrm>
            <a:off x="1619672" y="5157192"/>
            <a:ext cx="720080" cy="6480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0" name="Connecteur droit avec flèche 9"/>
          <p:cNvCxnSpPr/>
          <p:nvPr/>
        </p:nvCxnSpPr>
        <p:spPr>
          <a:xfrm rot="16200000" flipV="1">
            <a:off x="3347864" y="5517232"/>
            <a:ext cx="432048" cy="288032"/>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puis vous enregistrez le document.</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54274" name="Picture 2"/>
          <p:cNvPicPr>
            <a:picLocks noGrp="1" noChangeAspect="1" noChangeArrowheads="1"/>
          </p:cNvPicPr>
          <p:nvPr>
            <p:ph idx="1"/>
          </p:nvPr>
        </p:nvPicPr>
        <p:blipFill>
          <a:blip r:embed="rId2" cstate="print"/>
          <a:srcRect/>
          <a:stretch>
            <a:fillRect/>
          </a:stretch>
        </p:blipFill>
        <p:spPr bwMode="auto">
          <a:xfrm>
            <a:off x="1647496" y="1784350"/>
            <a:ext cx="6306207" cy="4572000"/>
          </a:xfrm>
          <a:prstGeom prst="rect">
            <a:avLst/>
          </a:prstGeom>
          <a:noFill/>
          <a:ln w="76200" cap="flat" cmpd="sng">
            <a:noFill/>
            <a:prstDash val="solid"/>
            <a:miter lim="800000"/>
            <a:headEnd type="none" w="med" len="med"/>
            <a:tailEnd type="none" w="med" len="med"/>
          </a:ln>
        </p:spPr>
      </p:pic>
      <p:cxnSp>
        <p:nvCxnSpPr>
          <p:cNvPr id="9" name="Connecteur droit avec flèche 8"/>
          <p:cNvCxnSpPr/>
          <p:nvPr/>
        </p:nvCxnSpPr>
        <p:spPr>
          <a:xfrm rot="16200000" flipH="1">
            <a:off x="2771800" y="1772816"/>
            <a:ext cx="792088" cy="7200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Résultat</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55298" name="Picture 2"/>
          <p:cNvPicPr>
            <a:picLocks noGrp="1" noChangeAspect="1" noChangeArrowheads="1"/>
          </p:cNvPicPr>
          <p:nvPr>
            <p:ph idx="1"/>
          </p:nvPr>
        </p:nvPicPr>
        <p:blipFill>
          <a:blip r:embed="rId2" cstate="print"/>
          <a:srcRect/>
          <a:stretch>
            <a:fillRect/>
          </a:stretch>
        </p:blipFill>
        <p:spPr bwMode="auto">
          <a:xfrm>
            <a:off x="1653697" y="1784350"/>
            <a:ext cx="6293805" cy="4572000"/>
          </a:xfrm>
          <a:prstGeom prst="rect">
            <a:avLst/>
          </a:prstGeom>
          <a:noFill/>
          <a:ln w="76200" cap="flat" cmpd="sng">
            <a:noFill/>
            <a:prstDash val="solid"/>
            <a:miter lim="800000"/>
            <a:headEnd type="none" w="med" len="med"/>
            <a:tailEnd type="none" w="med" len="me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Résultat </a:t>
            </a:r>
            <a:br>
              <a:rPr lang="fr-FR" dirty="0" smtClean="0"/>
            </a:br>
            <a:r>
              <a:rPr lang="fr-FR" dirty="0" smtClean="0"/>
              <a:t/>
            </a:r>
            <a:br>
              <a:rPr lang="fr-FR" dirty="0" smtClean="0"/>
            </a:br>
            <a:r>
              <a:rPr lang="fr-FR" dirty="0" smtClean="0"/>
              <a:t>MB03 - Afficher </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56322" name="Picture 2"/>
          <p:cNvPicPr>
            <a:picLocks noGrp="1" noChangeAspect="1" noChangeArrowheads="1"/>
          </p:cNvPicPr>
          <p:nvPr>
            <p:ph idx="1"/>
          </p:nvPr>
        </p:nvPicPr>
        <p:blipFill>
          <a:blip r:embed="rId2" cstate="print"/>
          <a:srcRect/>
          <a:stretch>
            <a:fillRect/>
          </a:stretch>
        </p:blipFill>
        <p:spPr bwMode="auto">
          <a:xfrm>
            <a:off x="914400" y="2123697"/>
            <a:ext cx="7772400" cy="3893305"/>
          </a:xfrm>
          <a:prstGeom prst="rect">
            <a:avLst/>
          </a:prstGeom>
          <a:noFill/>
          <a:ln w="76200" cap="flat" cmpd="sng">
            <a:noFill/>
            <a:prstDash val="solid"/>
            <a:miter lim="800000"/>
            <a:headEnd type="none" w="med" len="med"/>
            <a:tailEnd type="none" w="med" len="med"/>
          </a:ln>
        </p:spPr>
      </p:pic>
      <p:sp>
        <p:nvSpPr>
          <p:cNvPr id="8" name="Flèche vers le bas 7"/>
          <p:cNvSpPr/>
          <p:nvPr/>
        </p:nvSpPr>
        <p:spPr>
          <a:xfrm rot="9847203">
            <a:off x="3959146" y="3995380"/>
            <a:ext cx="576064" cy="8640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Dans le paramétrage, vous pouvez configurer le système pour permettre la création en arrière-plan des commandes pour les postes de retour. Cette commande est nécessaire si vous souhaitez contrôler les factures correspondant aux avoirs délivrés par le fournisseur pour les retours.</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49154" name="Picture 2"/>
          <p:cNvPicPr>
            <a:picLocks noGrp="1" noChangeAspect="1" noChangeArrowheads="1"/>
          </p:cNvPicPr>
          <p:nvPr>
            <p:ph idx="1"/>
          </p:nvPr>
        </p:nvPicPr>
        <p:blipFill>
          <a:blip r:embed="rId2" cstate="print"/>
          <a:srcRect/>
          <a:stretch>
            <a:fillRect/>
          </a:stretch>
        </p:blipFill>
        <p:spPr bwMode="auto">
          <a:xfrm>
            <a:off x="914400" y="2193870"/>
            <a:ext cx="7772400" cy="3752959"/>
          </a:xfrm>
          <a:prstGeom prst="rect">
            <a:avLst/>
          </a:prstGeom>
          <a:noFill/>
          <a:ln w="76200" cap="flat" cmpd="sng">
            <a:noFill/>
            <a:prstDash val="solid"/>
            <a:miter lim="800000"/>
            <a:headEnd type="none" w="med" len="med"/>
            <a:tailEnd type="none" w="med" len="med"/>
          </a:ln>
        </p:spPr>
      </p:pic>
      <p:cxnSp>
        <p:nvCxnSpPr>
          <p:cNvPr id="9" name="Connecteur droit avec flèche 8"/>
          <p:cNvCxnSpPr/>
          <p:nvPr/>
        </p:nvCxnSpPr>
        <p:spPr>
          <a:xfrm flipV="1">
            <a:off x="2627784" y="4581128"/>
            <a:ext cx="792088" cy="504056"/>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Chemin IMG (SPRO) : Copier, modifier codes mouvement</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50178" name="Picture 2"/>
          <p:cNvPicPr>
            <a:picLocks noGrp="1" noChangeAspect="1" noChangeArrowheads="1"/>
          </p:cNvPicPr>
          <p:nvPr>
            <p:ph idx="1"/>
          </p:nvPr>
        </p:nvPicPr>
        <p:blipFill>
          <a:blip r:embed="rId2" cstate="print"/>
          <a:srcRect/>
          <a:stretch>
            <a:fillRect/>
          </a:stretch>
        </p:blipFill>
        <p:spPr bwMode="auto">
          <a:xfrm>
            <a:off x="1060360" y="1784350"/>
            <a:ext cx="7480479" cy="4572000"/>
          </a:xfrm>
          <a:prstGeom prst="rect">
            <a:avLst/>
          </a:prstGeom>
          <a:noFill/>
          <a:ln w="76200" cap="flat" cmpd="sng">
            <a:noFill/>
            <a:prstDash val="solid"/>
            <a:miter lim="800000"/>
            <a:headEnd type="none" w="med" len="med"/>
            <a:tailEnd type="none" w="med" len="med"/>
          </a:ln>
        </p:spPr>
      </p:pic>
      <p:cxnSp>
        <p:nvCxnSpPr>
          <p:cNvPr id="9" name="Connecteur droit avec flèche 8"/>
          <p:cNvCxnSpPr/>
          <p:nvPr/>
        </p:nvCxnSpPr>
        <p:spPr>
          <a:xfrm flipV="1">
            <a:off x="827584" y="5949280"/>
            <a:ext cx="864096" cy="288032"/>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b="1" dirty="0" smtClean="0"/>
              <a:t>Procédure</a:t>
            </a:r>
            <a:br>
              <a:rPr lang="fr-FR" b="1"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eaLnBrk="1" fontAlgn="auto" hangingPunct="1">
              <a:spcAft>
                <a:spcPts val="0"/>
              </a:spcAft>
              <a:defRPr/>
            </a:pPr>
            <a:r>
              <a:rPr lang="fr-FR" dirty="0" smtClean="0"/>
              <a:t>  1.      Dans le menu </a:t>
            </a:r>
            <a:r>
              <a:rPr lang="fr-FR" cap="all" dirty="0" smtClean="0"/>
              <a:t>g</a:t>
            </a:r>
            <a:r>
              <a:rPr lang="fr-FR" dirty="0" smtClean="0"/>
              <a:t>estion des stocks, sélectionnez </a:t>
            </a:r>
            <a:r>
              <a:rPr lang="fr-FR" i="1" dirty="0" smtClean="0"/>
              <a:t>Mouvement de stock</a:t>
            </a:r>
            <a:r>
              <a:rPr lang="fr-FR" dirty="0" smtClean="0"/>
              <a:t> =&gt; </a:t>
            </a:r>
            <a:r>
              <a:rPr lang="fr-FR" i="1" dirty="0" smtClean="0"/>
              <a:t>Entrée de marchandises</a:t>
            </a:r>
            <a:r>
              <a:rPr lang="fr-FR" dirty="0" smtClean="0"/>
              <a:t> =&gt; </a:t>
            </a:r>
            <a:r>
              <a:rPr lang="fr-FR" i="1" dirty="0" smtClean="0"/>
              <a:t>Sur commande</a:t>
            </a:r>
            <a:r>
              <a:rPr lang="fr-FR" dirty="0" smtClean="0"/>
              <a:t> </a:t>
            </a:r>
            <a:r>
              <a:rPr lang="fr-FR" b="1" dirty="0" smtClean="0"/>
              <a:t>=&gt;</a:t>
            </a:r>
            <a:r>
              <a:rPr lang="fr-FR" dirty="0" smtClean="0"/>
              <a:t> </a:t>
            </a:r>
            <a:r>
              <a:rPr lang="pt-BR" i="1" dirty="0" smtClean="0"/>
              <a:t>MIGO_GR - EM sur commande (MIGO) </a:t>
            </a:r>
            <a:r>
              <a:rPr lang="fr-FR" i="1" dirty="0" smtClean="0"/>
              <a:t>.</a:t>
            </a:r>
            <a:br>
              <a:rPr lang="fr-FR" i="1" dirty="0" smtClean="0"/>
            </a:br>
            <a:r>
              <a:rPr lang="fr-FR" i="1" dirty="0" smtClean="0"/>
              <a:t/>
            </a:r>
            <a:br>
              <a:rPr lang="fr-FR" i="1" dirty="0" smtClean="0"/>
            </a:br>
            <a:r>
              <a:rPr lang="fr-FR" i="1" dirty="0" smtClean="0"/>
              <a:t>Code </a:t>
            </a:r>
            <a:r>
              <a:rPr lang="pt-BR" i="1" dirty="0" smtClean="0"/>
              <a:t>MIGO_GR</a:t>
            </a:r>
            <a:endParaRPr lang="fr-FR" dirty="0">
              <a:solidFill>
                <a:schemeClr val="tx2">
                  <a:satMod val="200000"/>
                </a:schemeClr>
              </a:solidFill>
            </a:endParaRPr>
          </a:p>
        </p:txBody>
      </p:sp>
      <p:sp>
        <p:nvSpPr>
          <p:cNvPr id="10245"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fr-FR" smtClean="0"/>
              <a:t>Sharesap.com®. Copyright©. Tous droits réservés. Par Mickael QUESNOT</a:t>
            </a:r>
            <a:endParaRPr lang="en-GB" smtClean="0"/>
          </a:p>
        </p:txBody>
      </p:sp>
      <p:pic>
        <p:nvPicPr>
          <p:cNvPr id="10247" name="Picture 7"/>
          <p:cNvPicPr>
            <a:picLocks noGrp="1" noChangeAspect="1" noChangeArrowheads="1"/>
          </p:cNvPicPr>
          <p:nvPr>
            <p:ph idx="1"/>
          </p:nvPr>
        </p:nvPicPr>
        <p:blipFill>
          <a:blip r:embed="rId2" cstate="print"/>
          <a:srcRect/>
          <a:stretch>
            <a:fillRect/>
          </a:stretch>
        </p:blipFill>
        <p:spPr bwMode="auto">
          <a:xfrm>
            <a:off x="914400" y="2201148"/>
            <a:ext cx="7772400" cy="3738403"/>
          </a:xfrm>
          <a:prstGeom prst="rect">
            <a:avLst/>
          </a:prstGeom>
          <a:noFill/>
          <a:ln w="76200" cap="flat" cmpd="sng">
            <a:noFill/>
            <a:prstDash val="solid"/>
            <a:miter lim="800000"/>
            <a:headEnd type="none" w="med" len="med"/>
            <a:tailEnd type="none" w="med" len="med"/>
          </a:ln>
        </p:spPr>
      </p:pic>
      <p:cxnSp>
        <p:nvCxnSpPr>
          <p:cNvPr id="9" name="Connecteur droit avec flèche 8"/>
          <p:cNvCxnSpPr/>
          <p:nvPr/>
        </p:nvCxnSpPr>
        <p:spPr>
          <a:xfrm flipV="1">
            <a:off x="1259632" y="4365104"/>
            <a:ext cx="576064" cy="43204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L'écran initial de cette fonction s’affiche.</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25602" name="Picture 2"/>
          <p:cNvPicPr>
            <a:picLocks noGrp="1" noChangeAspect="1" noChangeArrowheads="1"/>
          </p:cNvPicPr>
          <p:nvPr>
            <p:ph idx="1"/>
          </p:nvPr>
        </p:nvPicPr>
        <p:blipFill>
          <a:blip r:embed="rId2" cstate="print"/>
          <a:srcRect/>
          <a:stretch>
            <a:fillRect/>
          </a:stretch>
        </p:blipFill>
        <p:spPr bwMode="auto">
          <a:xfrm>
            <a:off x="1606588" y="1784350"/>
            <a:ext cx="6388024" cy="4572000"/>
          </a:xfrm>
          <a:prstGeom prst="rect">
            <a:avLst/>
          </a:prstGeom>
          <a:noFill/>
          <a:ln w="76200" cap="flat" cmpd="sng">
            <a:noFill/>
            <a:prstDash val="solid"/>
            <a:miter lim="800000"/>
            <a:headEnd type="none" w="med" len="med"/>
            <a:tailEnd type="none" w="med" len="me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2.      Complétez les données dans cet écran.</a:t>
            </a:r>
            <a:br>
              <a:rPr lang="fr-FR" dirty="0" smtClean="0"/>
            </a:br>
            <a:r>
              <a:rPr lang="fr-FR" dirty="0" smtClean="0"/>
              <a:t/>
            </a:r>
            <a:br>
              <a:rPr lang="fr-FR" dirty="0" smtClean="0"/>
            </a:br>
            <a:r>
              <a:rPr lang="fr-FR" dirty="0" smtClean="0"/>
              <a:t>                            a.      Saisissez les données d'en-tête.</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26626" name="Picture 2"/>
          <p:cNvPicPr>
            <a:picLocks noGrp="1" noChangeAspect="1" noChangeArrowheads="1"/>
          </p:cNvPicPr>
          <p:nvPr>
            <p:ph idx="1"/>
          </p:nvPr>
        </p:nvPicPr>
        <p:blipFill>
          <a:blip r:embed="rId2" cstate="print"/>
          <a:srcRect/>
          <a:stretch>
            <a:fillRect/>
          </a:stretch>
        </p:blipFill>
        <p:spPr bwMode="auto">
          <a:xfrm>
            <a:off x="914400" y="1957922"/>
            <a:ext cx="7772400" cy="4224855"/>
          </a:xfrm>
          <a:prstGeom prst="rect">
            <a:avLst/>
          </a:prstGeom>
          <a:noFill/>
          <a:ln w="76200" cap="flat" cmpd="sng">
            <a:noFill/>
            <a:prstDash val="solid"/>
            <a:miter lim="800000"/>
            <a:headEnd type="none" w="med" len="med"/>
            <a:tailEnd type="none" w="med" len="med"/>
          </a:ln>
        </p:spPr>
      </p:pic>
      <p:cxnSp>
        <p:nvCxnSpPr>
          <p:cNvPr id="9" name="Connecteur droit avec flèche 8"/>
          <p:cNvCxnSpPr/>
          <p:nvPr/>
        </p:nvCxnSpPr>
        <p:spPr>
          <a:xfrm rot="5400000" flipH="1" flipV="1">
            <a:off x="5544108" y="3825044"/>
            <a:ext cx="792088" cy="158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cxnSp>
        <p:nvCxnSpPr>
          <p:cNvPr id="11" name="Connecteur droit avec flèche 10"/>
          <p:cNvCxnSpPr/>
          <p:nvPr/>
        </p:nvCxnSpPr>
        <p:spPr>
          <a:xfrm rot="10800000">
            <a:off x="4716016" y="3356992"/>
            <a:ext cx="1224136" cy="864096"/>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228600" y="381000"/>
            <a:ext cx="8634412" cy="5967412"/>
          </a:xfrm>
        </p:spPr>
        <p:txBody>
          <a:bodyPr>
            <a:noAutofit/>
          </a:bodyPr>
          <a:lstStyle/>
          <a:p>
            <a:pPr marL="493776" indent="-457200">
              <a:defRPr/>
            </a:pPr>
            <a:r>
              <a:rPr lang="fr-FR" sz="800" dirty="0" smtClean="0"/>
              <a:t>Si </a:t>
            </a:r>
            <a:r>
              <a:rPr lang="fr-FR" sz="800" dirty="0"/>
              <a:t>votre entreprise a besoin d'expertise SD, MM, WM, PS, </a:t>
            </a:r>
            <a:r>
              <a:rPr lang="fr-FR" sz="800" dirty="0" err="1"/>
              <a:t>Retail</a:t>
            </a:r>
            <a:r>
              <a:rPr lang="fr-FR" sz="800" dirty="0"/>
              <a:t>, HR… pour renforcer son centre de compétences,</a:t>
            </a:r>
          </a:p>
          <a:p>
            <a:pPr marL="493776" indent="-457200">
              <a:defRPr/>
            </a:pPr>
            <a:r>
              <a:rPr lang="fr-FR" sz="800" dirty="0" smtClean="0"/>
              <a:t>Si </a:t>
            </a:r>
            <a:r>
              <a:rPr lang="fr-FR" sz="800" dirty="0"/>
              <a:t>elle veut libérer son centre de compétences des réponses aux questions sur l'utilisation de SAP pour qu'il se concentre sur la maintenance évolutive,</a:t>
            </a:r>
          </a:p>
          <a:p>
            <a:pPr marL="493776" indent="-457200">
              <a:defRPr/>
            </a:pPr>
            <a:r>
              <a:rPr lang="fr-FR" sz="800" dirty="0" smtClean="0"/>
              <a:t> </a:t>
            </a:r>
            <a:r>
              <a:rPr lang="fr-FR" sz="800" dirty="0"/>
              <a:t>Si elle veut EXTERNALISER son centre de compétences,</a:t>
            </a:r>
          </a:p>
          <a:p>
            <a:pPr marL="493776" indent="-457200">
              <a:defRPr/>
            </a:pPr>
            <a:r>
              <a:rPr lang="fr-FR" sz="800" dirty="0" smtClean="0"/>
              <a:t>Si </a:t>
            </a:r>
            <a:r>
              <a:rPr lang="fr-FR" sz="800" dirty="0"/>
              <a:t>elle veut une Tierce Maintenance Applicative (TMA),</a:t>
            </a:r>
          </a:p>
          <a:p>
            <a:pPr marL="493776" indent="-457200">
              <a:defRPr/>
            </a:pPr>
            <a:r>
              <a:rPr lang="fr-FR" sz="800" dirty="0" smtClean="0"/>
              <a:t> </a:t>
            </a:r>
            <a:r>
              <a:rPr lang="fr-FR" sz="800" dirty="0"/>
              <a:t>Si elle veut former ses utilisateurs, ...</a:t>
            </a:r>
          </a:p>
          <a:p>
            <a:pPr marL="493776" indent="-457200">
              <a:defRPr/>
            </a:pPr>
            <a:r>
              <a:rPr lang="fr-FR" sz="800" dirty="0" smtClean="0"/>
              <a:t>SHARESAP </a:t>
            </a:r>
            <a:r>
              <a:rPr lang="fr-FR" sz="800" dirty="0"/>
              <a:t>peut répondre à l'ensemble de vos besoins avec le meilleur rapport qualité/prix du marché. </a:t>
            </a:r>
          </a:p>
          <a:p>
            <a:pPr marL="493776" indent="-457200">
              <a:defRPr/>
            </a:pPr>
            <a:r>
              <a:rPr lang="fr-FR" sz="800" dirty="0" smtClean="0"/>
              <a:t>SHARESAP </a:t>
            </a:r>
            <a:r>
              <a:rPr lang="fr-FR" sz="800" dirty="0"/>
              <a:t>dispose en autre de plusieurs plateaux de TMA dont un sur la NORMANDIE. SHARESAP a toutes les compétences pour vous satisfaire. </a:t>
            </a:r>
          </a:p>
          <a:p>
            <a:pPr marL="493776" indent="-457200">
              <a:defRPr/>
            </a:pPr>
            <a:r>
              <a:rPr lang="fr-FR" sz="800" dirty="0" smtClean="0"/>
              <a:t>Vous </a:t>
            </a:r>
            <a:r>
              <a:rPr lang="fr-FR" sz="800" dirty="0"/>
              <a:t>pouvez me contacter via la rubrique Contact ou sur mon adresse courriel </a:t>
            </a:r>
            <a:r>
              <a:rPr lang="fr-FR" sz="800" u="sng" dirty="0">
                <a:hlinkClick r:id="rId2"/>
              </a:rPr>
              <a:t>quesnot@sharesap.com</a:t>
            </a:r>
            <a:r>
              <a:rPr lang="fr-FR" sz="800" u="sng" dirty="0"/>
              <a:t>.</a:t>
            </a:r>
          </a:p>
          <a:p>
            <a:pPr marL="493776" indent="-457200">
              <a:defRPr/>
            </a:pPr>
            <a:r>
              <a:rPr lang="fr-FR" sz="800" dirty="0" smtClean="0"/>
              <a:t>Je </a:t>
            </a:r>
            <a:r>
              <a:rPr lang="fr-FR" sz="800" dirty="0"/>
              <a:t>recherche également un site partenaire ou un sponsor pour développer mon site. </a:t>
            </a:r>
            <a:endParaRPr lang="fr-FR" sz="800" dirty="0" smtClean="0"/>
          </a:p>
          <a:p>
            <a:pPr marL="493776" indent="-457200">
              <a:defRPr/>
            </a:pPr>
            <a:endParaRPr lang="fr-FR" sz="800" u="sng"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smtClean="0">
                <a:hlinkClick r:id="rId3"/>
              </a:rPr>
              <a:t>www.SHARESAP.com</a:t>
            </a:r>
            <a:r>
              <a:rPr lang="fr-FR" sz="800" dirty="0" smtClean="0"/>
              <a:t> </a:t>
            </a:r>
            <a:r>
              <a:rPr lang="fr-FR" sz="800" dirty="0"/>
              <a:t>et SHARESAP ne sont pas affiliés à SAP® AG ou à l'une de ses filiales</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a:t/>
            </a:r>
            <a:br>
              <a:rPr lang="fr-FR" sz="800" dirty="0"/>
            </a:br>
            <a:r>
              <a:rPr lang="fr-FR" sz="800" dirty="0"/>
              <a:t>SAP® est une marque déposée par SAP AG ainsi que les noms suivants : SAP ECC, ABAP, R/3</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smtClean="0"/>
          </a:p>
          <a:p>
            <a:pPr marL="457200" indent="-457200">
              <a:lnSpc>
                <a:spcPct val="80000"/>
              </a:lnSpc>
              <a:defRPr/>
            </a:pPr>
            <a:r>
              <a:rPr lang="fr-FR" sz="800" b="1" dirty="0" smtClean="0"/>
              <a:t>Toute </a:t>
            </a:r>
            <a:r>
              <a:rPr lang="fr-FR" sz="800" b="1" dirty="0"/>
              <a:t>représentation ou reproduction de mes guides , même partielle, par quelques procédés et à quelques fins que ce soit, est interdite sans mon autorisation écrite explicite.</a:t>
            </a:r>
          </a:p>
          <a:p>
            <a:pPr marL="457200" indent="-457200">
              <a:lnSpc>
                <a:spcPct val="80000"/>
              </a:lnSpc>
              <a:defRPr/>
            </a:pPr>
            <a:r>
              <a:rPr lang="fr-FR" sz="800" b="1" dirty="0" smtClean="0"/>
              <a:t>L'utilisation </a:t>
            </a:r>
            <a:r>
              <a:rPr lang="fr-FR" sz="800" b="1" dirty="0"/>
              <a:t>de mes documents est strictement réservée à un usage privé (article L122-5 du code de la Propriété intellectuelle).</a:t>
            </a:r>
            <a:br>
              <a:rPr lang="fr-FR" sz="800" b="1" dirty="0"/>
            </a:br>
            <a:endParaRPr lang="fr-FR" sz="800" b="1" dirty="0"/>
          </a:p>
          <a:p>
            <a:pPr marL="457200" indent="-457200">
              <a:lnSpc>
                <a:spcPct val="80000"/>
              </a:lnSpc>
              <a:defRPr/>
            </a:pPr>
            <a:r>
              <a:rPr lang="fr-FR" sz="800" b="1" dirty="0"/>
              <a:t>Pour tout autre usage, merci de me consulter préalablement. </a:t>
            </a:r>
            <a:br>
              <a:rPr lang="fr-FR" sz="800" b="1" dirty="0"/>
            </a:br>
            <a:endParaRPr lang="fr-FR" sz="800" b="1" dirty="0"/>
          </a:p>
          <a:p>
            <a:pPr marL="457200" indent="-457200">
              <a:lnSpc>
                <a:spcPct val="80000"/>
              </a:lnSpc>
              <a:defRPr/>
            </a:pPr>
            <a:r>
              <a:rPr lang="fr-FR" sz="800" b="1" dirty="0"/>
              <a:t>Je ne peux être accusé de contrefaçon ou de reproductions interdites pour les raisons suivantes : </a:t>
            </a:r>
            <a:br>
              <a:rPr lang="fr-FR" sz="800" b="1" dirty="0"/>
            </a:br>
            <a:endParaRPr lang="fr-FR" sz="800" b="1" dirty="0"/>
          </a:p>
          <a:p>
            <a:pPr marL="457200" indent="-457200">
              <a:lnSpc>
                <a:spcPct val="80000"/>
              </a:lnSpc>
              <a:defRPr/>
            </a:pPr>
            <a:endParaRPr lang="fr-FR" sz="800" dirty="0"/>
          </a:p>
          <a:p>
            <a:pPr marL="832104" lvl="1" indent="-457200">
              <a:lnSpc>
                <a:spcPct val="80000"/>
              </a:lnSpc>
              <a:defRPr/>
            </a:pPr>
            <a:r>
              <a:rPr lang="fr-FR" sz="800" b="1" dirty="0"/>
              <a:t>Mes guides utilisateurs et de paramétrage sont issus de mes connaissances personnelles et de sites web.</a:t>
            </a:r>
            <a:br>
              <a:rPr lang="fr-FR" sz="800" b="1" dirty="0"/>
            </a:br>
            <a:endParaRPr lang="fr-FR" sz="800" b="1" dirty="0"/>
          </a:p>
          <a:p>
            <a:pPr marL="832104" lvl="1" indent="-457200">
              <a:lnSpc>
                <a:spcPct val="80000"/>
              </a:lnSpc>
              <a:defRPr/>
            </a:pPr>
            <a:r>
              <a:rPr lang="fr-FR" sz="800" b="1" dirty="0"/>
              <a:t>Les noms des personnes et sites sont clairement énoncés.</a:t>
            </a:r>
            <a:r>
              <a:rPr lang="fr-FR" sz="800" dirty="0"/>
              <a:t/>
            </a:r>
            <a:br>
              <a:rPr lang="fr-FR" sz="800" dirty="0"/>
            </a:br>
            <a:endParaRPr lang="fr-FR" sz="800" dirty="0" smtClean="0"/>
          </a:p>
        </p:txBody>
      </p:sp>
      <p:sp>
        <p:nvSpPr>
          <p:cNvPr id="2" name="Espace réservé du pied de page 1"/>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extLst>
      <p:ext uri="{BB962C8B-B14F-4D97-AF65-F5344CB8AC3E}">
        <p14:creationId xmlns:p14="http://schemas.microsoft.com/office/powerpoint/2010/main" val="18961503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b.      Sélectionnez le code mouvement.</a:t>
            </a:r>
            <a:br>
              <a:rPr lang="fr-FR" dirty="0" smtClean="0"/>
            </a:br>
            <a:r>
              <a:rPr lang="fr-FR" dirty="0" smtClean="0"/>
              <a:t/>
            </a:r>
            <a:br>
              <a:rPr lang="fr-FR" dirty="0" smtClean="0"/>
            </a:br>
            <a:r>
              <a:rPr lang="fr-FR" dirty="0" smtClean="0"/>
              <a:t>Si la quantité livrée est destinée au magasin ou à la consommation/utilisation, </a:t>
            </a:r>
            <a:br>
              <a:rPr lang="fr-FR" dirty="0" smtClean="0"/>
            </a:br>
            <a:r>
              <a:rPr lang="fr-FR" dirty="0" smtClean="0"/>
              <a:t/>
            </a:r>
            <a:br>
              <a:rPr lang="fr-FR" dirty="0" smtClean="0"/>
            </a:br>
            <a:r>
              <a:rPr lang="fr-FR" dirty="0" smtClean="0"/>
              <a:t>sélectionnez le </a:t>
            </a:r>
            <a:r>
              <a:rPr lang="fr-FR" i="1" dirty="0" smtClean="0"/>
              <a:t>Code mouvement</a:t>
            </a:r>
            <a:r>
              <a:rPr lang="fr-FR" dirty="0" smtClean="0"/>
              <a:t> EM sur commande -&gt; magasin </a:t>
            </a:r>
            <a:r>
              <a:rPr lang="fr-FR" i="1" dirty="0" smtClean="0"/>
              <a:t>(</a:t>
            </a:r>
            <a:r>
              <a:rPr lang="fr-FR" dirty="0" smtClean="0"/>
              <a:t>code mouvement </a:t>
            </a:r>
            <a:r>
              <a:rPr lang="fr-FR" b="1" dirty="0" smtClean="0"/>
              <a:t>101</a:t>
            </a:r>
            <a:r>
              <a:rPr lang="fr-FR" dirty="0" smtClean="0"/>
              <a:t>).</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27650" name="Picture 2"/>
          <p:cNvPicPr>
            <a:picLocks noGrp="1" noChangeAspect="1" noChangeArrowheads="1"/>
          </p:cNvPicPr>
          <p:nvPr>
            <p:ph idx="1"/>
          </p:nvPr>
        </p:nvPicPr>
        <p:blipFill>
          <a:blip r:embed="rId2" cstate="print"/>
          <a:srcRect/>
          <a:stretch>
            <a:fillRect/>
          </a:stretch>
        </p:blipFill>
        <p:spPr bwMode="auto">
          <a:xfrm>
            <a:off x="914400" y="2077284"/>
            <a:ext cx="7772400" cy="3986131"/>
          </a:xfrm>
          <a:prstGeom prst="rect">
            <a:avLst/>
          </a:prstGeom>
          <a:noFill/>
          <a:ln w="76200" cap="flat" cmpd="sng">
            <a:noFill/>
            <a:prstDash val="solid"/>
            <a:miter lim="800000"/>
            <a:headEnd type="none" w="med" len="med"/>
            <a:tailEnd type="none" w="med" len="med"/>
          </a:ln>
        </p:spPr>
      </p:pic>
      <p:cxnSp>
        <p:nvCxnSpPr>
          <p:cNvPr id="9" name="Connecteur droit avec flèche 8"/>
          <p:cNvCxnSpPr/>
          <p:nvPr/>
        </p:nvCxnSpPr>
        <p:spPr>
          <a:xfrm rot="10800000" flipV="1">
            <a:off x="6156176" y="2420888"/>
            <a:ext cx="792088" cy="43204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cxnSp>
        <p:nvCxnSpPr>
          <p:cNvPr id="11" name="Connecteur droit avec flèche 10"/>
          <p:cNvCxnSpPr/>
          <p:nvPr/>
        </p:nvCxnSpPr>
        <p:spPr>
          <a:xfrm rot="5400000">
            <a:off x="5904148" y="2888940"/>
            <a:ext cx="1512168" cy="576064"/>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 la quantité totale doit être enregistrée au stock bloqué d'entrées de marchandises, sélectionnez le </a:t>
            </a:r>
            <a:r>
              <a:rPr lang="fr-FR" i="1" dirty="0" smtClean="0"/>
              <a:t>Code mouvement</a:t>
            </a:r>
            <a:r>
              <a:rPr lang="fr-FR" dirty="0" smtClean="0"/>
              <a:t> EM sur commande -&gt; stock bloqué EM (code 103) (voir le guide </a:t>
            </a:r>
            <a:r>
              <a:rPr lang="fr-FR" u="sng" dirty="0" smtClean="0">
                <a:hlinkClick r:id="rId2" action="ppaction://hlinkfile"/>
              </a:rPr>
              <a:t>Entrées de marchandises dans un stock bloqué d'entrées de marchandises</a:t>
            </a:r>
            <a:r>
              <a:rPr lang="fr-FR" dirty="0" smtClean="0"/>
              <a:t>).</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28674" name="Picture 2"/>
          <p:cNvPicPr>
            <a:picLocks noGrp="1" noChangeAspect="1" noChangeArrowheads="1"/>
          </p:cNvPicPr>
          <p:nvPr>
            <p:ph idx="1"/>
          </p:nvPr>
        </p:nvPicPr>
        <p:blipFill>
          <a:blip r:embed="rId3" cstate="print"/>
          <a:srcRect/>
          <a:stretch>
            <a:fillRect/>
          </a:stretch>
        </p:blipFill>
        <p:spPr bwMode="auto">
          <a:xfrm>
            <a:off x="914400" y="2179991"/>
            <a:ext cx="7772400" cy="3780717"/>
          </a:xfrm>
          <a:prstGeom prst="rect">
            <a:avLst/>
          </a:prstGeom>
          <a:noFill/>
          <a:ln w="76200" cap="flat" cmpd="sng">
            <a:noFill/>
            <a:prstDash val="solid"/>
            <a:miter lim="800000"/>
            <a:headEnd type="none" w="med" len="med"/>
            <a:tailEnd type="none" w="med" len="med"/>
          </a:ln>
        </p:spPr>
      </p:pic>
      <p:cxnSp>
        <p:nvCxnSpPr>
          <p:cNvPr id="9" name="Connecteur droit avec flèche 8"/>
          <p:cNvCxnSpPr/>
          <p:nvPr/>
        </p:nvCxnSpPr>
        <p:spPr>
          <a:xfrm rot="10800000" flipV="1">
            <a:off x="6228184" y="2924944"/>
            <a:ext cx="648072" cy="7200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cxnSp>
        <p:nvCxnSpPr>
          <p:cNvPr id="11" name="Connecteur droit avec flèche 10"/>
          <p:cNvCxnSpPr/>
          <p:nvPr/>
        </p:nvCxnSpPr>
        <p:spPr>
          <a:xfrm rot="5400000">
            <a:off x="5580112" y="3573016"/>
            <a:ext cx="1944216" cy="648072"/>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c.      Saisissez le numéro de commande. Vous pouvez en outre désigner une division et un poste de commande afin de restreindre la sélection des postes de commande.</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29698" name="Picture 2"/>
          <p:cNvPicPr>
            <a:picLocks noGrp="1" noChangeAspect="1" noChangeArrowheads="1"/>
          </p:cNvPicPr>
          <p:nvPr>
            <p:ph idx="1"/>
          </p:nvPr>
        </p:nvPicPr>
        <p:blipFill>
          <a:blip r:embed="rId2" cstate="print"/>
          <a:srcRect/>
          <a:stretch>
            <a:fillRect/>
          </a:stretch>
        </p:blipFill>
        <p:spPr bwMode="auto">
          <a:xfrm>
            <a:off x="914400" y="2160751"/>
            <a:ext cx="7772400" cy="3819197"/>
          </a:xfrm>
          <a:prstGeom prst="rect">
            <a:avLst/>
          </a:prstGeom>
          <a:noFill/>
          <a:ln w="76200" cap="flat" cmpd="sng">
            <a:noFill/>
            <a:prstDash val="solid"/>
            <a:miter lim="800000"/>
            <a:headEnd type="none" w="med" len="med"/>
            <a:tailEnd type="none" w="med" len="med"/>
          </a:ln>
        </p:spPr>
      </p:pic>
      <p:cxnSp>
        <p:nvCxnSpPr>
          <p:cNvPr id="9" name="Connecteur droit avec flèche 8"/>
          <p:cNvCxnSpPr/>
          <p:nvPr/>
        </p:nvCxnSpPr>
        <p:spPr>
          <a:xfrm rot="5400000">
            <a:off x="3563888" y="2636912"/>
            <a:ext cx="864096" cy="158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cxnSp>
        <p:nvCxnSpPr>
          <p:cNvPr id="11" name="Connecteur droit avec flèche 10"/>
          <p:cNvCxnSpPr/>
          <p:nvPr/>
        </p:nvCxnSpPr>
        <p:spPr>
          <a:xfrm rot="16200000" flipH="1">
            <a:off x="3779912" y="2420888"/>
            <a:ext cx="864096" cy="43204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cxnSp>
        <p:nvCxnSpPr>
          <p:cNvPr id="13" name="Connecteur droit avec flèche 12"/>
          <p:cNvCxnSpPr/>
          <p:nvPr/>
        </p:nvCxnSpPr>
        <p:spPr>
          <a:xfrm>
            <a:off x="3995936" y="2204864"/>
            <a:ext cx="1152128" cy="864096"/>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 vous avez sélectionné </a:t>
            </a:r>
            <a:r>
              <a:rPr lang="fr-FR" i="1" dirty="0" smtClean="0"/>
              <a:t>Recherche commande,</a:t>
            </a:r>
            <a:r>
              <a:rPr lang="fr-FR" dirty="0" smtClean="0"/>
              <a:t> </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30722" name="Picture 2"/>
          <p:cNvPicPr>
            <a:picLocks noGrp="1" noChangeAspect="1" noChangeArrowheads="1"/>
          </p:cNvPicPr>
          <p:nvPr>
            <p:ph idx="1"/>
          </p:nvPr>
        </p:nvPicPr>
        <p:blipFill>
          <a:blip r:embed="rId2" cstate="print"/>
          <a:srcRect/>
          <a:stretch>
            <a:fillRect/>
          </a:stretch>
        </p:blipFill>
        <p:spPr bwMode="auto">
          <a:xfrm>
            <a:off x="914400" y="2178269"/>
            <a:ext cx="7772400" cy="3784162"/>
          </a:xfrm>
          <a:prstGeom prst="rect">
            <a:avLst/>
          </a:prstGeom>
          <a:noFill/>
          <a:ln w="76200" cap="flat" cmpd="sng">
            <a:noFill/>
            <a:prstDash val="solid"/>
            <a:miter lim="800000"/>
            <a:headEnd type="none" w="med" len="med"/>
            <a:tailEnd type="none" w="med" len="med"/>
          </a:ln>
        </p:spPr>
      </p:pic>
      <p:cxnSp>
        <p:nvCxnSpPr>
          <p:cNvPr id="9" name="Connecteur droit avec flèche 8"/>
          <p:cNvCxnSpPr/>
          <p:nvPr/>
        </p:nvCxnSpPr>
        <p:spPr>
          <a:xfrm rot="5400000">
            <a:off x="4644008" y="2564904"/>
            <a:ext cx="720080" cy="158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vous pouvez définir des critères de recherche de commandes dans l'écran initial.</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31746" name="Picture 2"/>
          <p:cNvPicPr>
            <a:picLocks noGrp="1" noChangeAspect="1" noChangeArrowheads="1"/>
          </p:cNvPicPr>
          <p:nvPr>
            <p:ph idx="1"/>
          </p:nvPr>
        </p:nvPicPr>
        <p:blipFill>
          <a:blip r:embed="rId2" cstate="print"/>
          <a:srcRect/>
          <a:stretch>
            <a:fillRect/>
          </a:stretch>
        </p:blipFill>
        <p:spPr bwMode="auto">
          <a:xfrm>
            <a:off x="1371600" y="1784350"/>
            <a:ext cx="6858000" cy="4572000"/>
          </a:xfrm>
          <a:prstGeom prst="rect">
            <a:avLst/>
          </a:prstGeom>
          <a:noFill/>
          <a:ln w="76200" cap="flat" cmpd="sng">
            <a:noFill/>
            <a:prstDash val="solid"/>
            <a:miter lim="800000"/>
            <a:headEnd type="none" w="med" len="med"/>
            <a:tailEnd type="none" w="med" len="med"/>
          </a:ln>
        </p:spPr>
      </p:pic>
      <p:cxnSp>
        <p:nvCxnSpPr>
          <p:cNvPr id="9" name="Connecteur droit avec flèche 8"/>
          <p:cNvCxnSpPr/>
          <p:nvPr/>
        </p:nvCxnSpPr>
        <p:spPr>
          <a:xfrm rot="16200000" flipV="1">
            <a:off x="2879812" y="3032956"/>
            <a:ext cx="576064" cy="360040"/>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cxnSp>
        <p:nvCxnSpPr>
          <p:cNvPr id="11" name="Connecteur droit avec flèche 10"/>
          <p:cNvCxnSpPr/>
          <p:nvPr/>
        </p:nvCxnSpPr>
        <p:spPr>
          <a:xfrm rot="5400000" flipH="1" flipV="1">
            <a:off x="2015716" y="4905164"/>
            <a:ext cx="648072" cy="158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système affiche ensuite une liste de commandes. Vous sélectionnez et copiez les postes de commande souhaités.</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32770" name="Picture 2"/>
          <p:cNvPicPr>
            <a:picLocks noGrp="1" noChangeAspect="1" noChangeArrowheads="1"/>
          </p:cNvPicPr>
          <p:nvPr>
            <p:ph idx="1"/>
          </p:nvPr>
        </p:nvPicPr>
        <p:blipFill>
          <a:blip r:embed="rId2" cstate="print"/>
          <a:srcRect/>
          <a:stretch>
            <a:fillRect/>
          </a:stretch>
        </p:blipFill>
        <p:spPr bwMode="auto">
          <a:xfrm>
            <a:off x="1377712" y="1784350"/>
            <a:ext cx="6845775" cy="4572000"/>
          </a:xfrm>
          <a:prstGeom prst="rect">
            <a:avLst/>
          </a:prstGeom>
          <a:noFill/>
          <a:ln w="76200" cap="flat" cmpd="sng">
            <a:noFill/>
            <a:prstDash val="solid"/>
            <a:miter lim="800000"/>
            <a:headEnd type="none" w="med" len="med"/>
            <a:tailEnd type="none" w="med" len="med"/>
          </a:ln>
        </p:spPr>
      </p:pic>
      <p:sp>
        <p:nvSpPr>
          <p:cNvPr id="8" name="Flèche droite 7"/>
          <p:cNvSpPr/>
          <p:nvPr/>
        </p:nvSpPr>
        <p:spPr>
          <a:xfrm>
            <a:off x="899592" y="5517232"/>
            <a:ext cx="1080120" cy="8640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Vous sélectionnez et copiez les postes de commande souhaités.</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33794" name="Picture 2"/>
          <p:cNvPicPr>
            <a:picLocks noGrp="1" noChangeAspect="1" noChangeArrowheads="1"/>
          </p:cNvPicPr>
          <p:nvPr>
            <p:ph idx="1"/>
          </p:nvPr>
        </p:nvPicPr>
        <p:blipFill>
          <a:blip r:embed="rId2" cstate="print"/>
          <a:srcRect/>
          <a:stretch>
            <a:fillRect/>
          </a:stretch>
        </p:blipFill>
        <p:spPr bwMode="auto">
          <a:xfrm>
            <a:off x="1429473" y="1784350"/>
            <a:ext cx="6742253" cy="4572000"/>
          </a:xfrm>
          <a:prstGeom prst="rect">
            <a:avLst/>
          </a:prstGeom>
          <a:noFill/>
          <a:ln w="76200" cap="flat" cmpd="sng">
            <a:noFill/>
            <a:prstDash val="solid"/>
            <a:miter lim="800000"/>
            <a:headEnd type="none" w="med" len="med"/>
            <a:tailEnd type="none" w="med" len="med"/>
          </a:ln>
        </p:spPr>
      </p:pic>
      <p:cxnSp>
        <p:nvCxnSpPr>
          <p:cNvPr id="9" name="Connecteur droit avec flèche 8"/>
          <p:cNvCxnSpPr/>
          <p:nvPr/>
        </p:nvCxnSpPr>
        <p:spPr>
          <a:xfrm rot="5400000" flipH="1" flipV="1">
            <a:off x="2303748" y="6129300"/>
            <a:ext cx="648072" cy="43204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cxnSp>
        <p:nvCxnSpPr>
          <p:cNvPr id="11" name="Connecteur droit avec flèche 10"/>
          <p:cNvCxnSpPr/>
          <p:nvPr/>
        </p:nvCxnSpPr>
        <p:spPr>
          <a:xfrm rot="16200000" flipH="1">
            <a:off x="3923928" y="5301208"/>
            <a:ext cx="792088" cy="7200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Résultat</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34818" name="Picture 2"/>
          <p:cNvPicPr>
            <a:picLocks noGrp="1" noChangeAspect="1" noChangeArrowheads="1"/>
          </p:cNvPicPr>
          <p:nvPr>
            <p:ph idx="1"/>
          </p:nvPr>
        </p:nvPicPr>
        <p:blipFill>
          <a:blip r:embed="rId2" cstate="print"/>
          <a:srcRect/>
          <a:stretch>
            <a:fillRect/>
          </a:stretch>
        </p:blipFill>
        <p:spPr bwMode="auto">
          <a:xfrm>
            <a:off x="1333211" y="1784350"/>
            <a:ext cx="6934778" cy="4572000"/>
          </a:xfrm>
          <a:prstGeom prst="rect">
            <a:avLst/>
          </a:prstGeom>
          <a:noFill/>
          <a:ln w="76200" cap="flat" cmpd="sng">
            <a:noFill/>
            <a:prstDash val="solid"/>
            <a:miter lim="800000"/>
            <a:headEnd type="none" w="med" len="med"/>
            <a:tailEnd type="none" w="med" len="med"/>
          </a:ln>
        </p:spPr>
      </p:pic>
      <p:sp>
        <p:nvSpPr>
          <p:cNvPr id="8" name="Flèche droite 7"/>
          <p:cNvSpPr/>
          <p:nvPr/>
        </p:nvSpPr>
        <p:spPr>
          <a:xfrm>
            <a:off x="1115616" y="3068960"/>
            <a:ext cx="936104" cy="6480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La liste de sélection des postes s'affiche et indique tous les postes de commande répondant aux critères définis.</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35842" name="Picture 2"/>
          <p:cNvPicPr>
            <a:picLocks noGrp="1" noChangeAspect="1" noChangeArrowheads="1"/>
          </p:cNvPicPr>
          <p:nvPr>
            <p:ph idx="1"/>
          </p:nvPr>
        </p:nvPicPr>
        <p:blipFill>
          <a:blip r:embed="rId2" cstate="print"/>
          <a:srcRect/>
          <a:stretch>
            <a:fillRect/>
          </a:stretch>
        </p:blipFill>
        <p:spPr bwMode="auto">
          <a:xfrm>
            <a:off x="914400" y="1835785"/>
            <a:ext cx="7772400" cy="4469130"/>
          </a:xfrm>
          <a:prstGeom prst="rect">
            <a:avLst/>
          </a:prstGeom>
          <a:noFill/>
          <a:ln w="76200" cap="flat" cmpd="sng">
            <a:noFill/>
            <a:prstDash val="solid"/>
            <a:miter lim="800000"/>
            <a:headEnd type="none" w="med" len="med"/>
            <a:tailEnd type="none" w="med" len="me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3.      Vous choisissez les postes de commande à réceptionnez. </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36866" name="Picture 2"/>
          <p:cNvPicPr>
            <a:picLocks noGrp="1" noChangeAspect="1" noChangeArrowheads="1"/>
          </p:cNvPicPr>
          <p:nvPr>
            <p:ph idx="1"/>
          </p:nvPr>
        </p:nvPicPr>
        <p:blipFill>
          <a:blip r:embed="rId2" cstate="print"/>
          <a:srcRect/>
          <a:stretch>
            <a:fillRect/>
          </a:stretch>
        </p:blipFill>
        <p:spPr bwMode="auto">
          <a:xfrm>
            <a:off x="914400" y="1860767"/>
            <a:ext cx="7772400" cy="4419165"/>
          </a:xfrm>
          <a:prstGeom prst="rect">
            <a:avLst/>
          </a:prstGeom>
          <a:noFill/>
          <a:ln w="76200" cap="flat" cmpd="sng">
            <a:noFill/>
            <a:prstDash val="solid"/>
            <a:miter lim="800000"/>
            <a:headEnd type="none" w="med" len="med"/>
            <a:tailEnd type="none" w="med" len="med"/>
          </a:ln>
        </p:spPr>
      </p:pic>
      <p:cxnSp>
        <p:nvCxnSpPr>
          <p:cNvPr id="9" name="Connecteur droit avec flèche 8"/>
          <p:cNvCxnSpPr/>
          <p:nvPr/>
        </p:nvCxnSpPr>
        <p:spPr>
          <a:xfrm rot="16200000" flipV="1">
            <a:off x="3527884" y="3969060"/>
            <a:ext cx="648072" cy="43204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Conditions préalables</a:t>
            </a:r>
            <a:endParaRPr lang="fr-FR" b="1" dirty="0"/>
          </a:p>
        </p:txBody>
      </p:sp>
      <p:sp>
        <p:nvSpPr>
          <p:cNvPr id="3" name="Espace réservé du contenu 2"/>
          <p:cNvSpPr>
            <a:spLocks noGrp="1"/>
          </p:cNvSpPr>
          <p:nvPr>
            <p:ph idx="1"/>
          </p:nvPr>
        </p:nvSpPr>
        <p:spPr/>
        <p:txBody>
          <a:bodyPr/>
          <a:lstStyle/>
          <a:p>
            <a:r>
              <a:rPr lang="fr-FR" sz="2000" dirty="0" smtClean="0"/>
              <a:t>Si le fournisseur vous a remis un bon de livraison et que vous avez vérifié que la livraison correspondait bien à la commande, vous pouvez saisir l'entrée de marchandises dans le système SAP.</a:t>
            </a:r>
          </a:p>
          <a:p>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67586" name="Picture 2"/>
          <p:cNvPicPr>
            <a:picLocks noChangeAspect="1" noChangeArrowheads="1"/>
          </p:cNvPicPr>
          <p:nvPr/>
        </p:nvPicPr>
        <p:blipFill>
          <a:blip r:embed="rId2" cstate="print"/>
          <a:srcRect/>
          <a:stretch>
            <a:fillRect/>
          </a:stretch>
        </p:blipFill>
        <p:spPr bwMode="auto">
          <a:xfrm>
            <a:off x="1619672" y="3140968"/>
            <a:ext cx="6229325" cy="2746262"/>
          </a:xfrm>
          <a:prstGeom prst="rect">
            <a:avLst/>
          </a:prstGeom>
          <a:noFill/>
          <a:ln w="76200" cap="flat" cmpd="sng">
            <a:noFill/>
            <a:prstDash val="solid"/>
            <a:miter lim="800000"/>
            <a:headEnd type="none" w="med" len="med"/>
            <a:tailEnd type="none" w="med" len="me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 nécessaire, modifiez les données des postes sélectionnés dans cet écran.</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37890" name="Picture 2"/>
          <p:cNvPicPr>
            <a:picLocks noGrp="1" noChangeAspect="1" noChangeArrowheads="1"/>
          </p:cNvPicPr>
          <p:nvPr>
            <p:ph idx="1"/>
          </p:nvPr>
        </p:nvPicPr>
        <p:blipFill>
          <a:blip r:embed="rId2" cstate="print"/>
          <a:srcRect/>
          <a:stretch>
            <a:fillRect/>
          </a:stretch>
        </p:blipFill>
        <p:spPr bwMode="auto">
          <a:xfrm>
            <a:off x="914400" y="1846888"/>
            <a:ext cx="7772400" cy="4446923"/>
          </a:xfrm>
          <a:prstGeom prst="rect">
            <a:avLst/>
          </a:prstGeom>
          <a:noFill/>
          <a:ln w="76200" cap="flat" cmpd="sng">
            <a:noFill/>
            <a:prstDash val="solid"/>
            <a:miter lim="800000"/>
            <a:headEnd type="none" w="med" len="med"/>
            <a:tailEnd type="none" w="med" len="med"/>
          </a:ln>
        </p:spPr>
      </p:pic>
      <p:cxnSp>
        <p:nvCxnSpPr>
          <p:cNvPr id="9" name="Connecteur droit avec flèche 8"/>
          <p:cNvCxnSpPr/>
          <p:nvPr/>
        </p:nvCxnSpPr>
        <p:spPr>
          <a:xfrm rot="5400000" flipH="1" flipV="1">
            <a:off x="1295636" y="3753036"/>
            <a:ext cx="504056" cy="43204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cxnSp>
        <p:nvCxnSpPr>
          <p:cNvPr id="11" name="Connecteur droit avec flèche 10"/>
          <p:cNvCxnSpPr/>
          <p:nvPr/>
        </p:nvCxnSpPr>
        <p:spPr>
          <a:xfrm rot="10800000">
            <a:off x="3347864" y="5301208"/>
            <a:ext cx="720080" cy="504056"/>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4.      Contrôler les postes sélectionnés.</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38914" name="Picture 2"/>
          <p:cNvPicPr>
            <a:picLocks noGrp="1" noChangeAspect="1" noChangeArrowheads="1"/>
          </p:cNvPicPr>
          <p:nvPr>
            <p:ph idx="1"/>
          </p:nvPr>
        </p:nvPicPr>
        <p:blipFill>
          <a:blip r:embed="rId2" cstate="print"/>
          <a:srcRect/>
          <a:stretch>
            <a:fillRect/>
          </a:stretch>
        </p:blipFill>
        <p:spPr bwMode="auto">
          <a:xfrm>
            <a:off x="914400" y="1821905"/>
            <a:ext cx="7772400" cy="4496889"/>
          </a:xfrm>
          <a:prstGeom prst="rect">
            <a:avLst/>
          </a:prstGeom>
          <a:noFill/>
          <a:ln w="76200" cap="flat" cmpd="sng">
            <a:noFill/>
            <a:prstDash val="solid"/>
            <a:miter lim="800000"/>
            <a:headEnd type="none" w="med" len="med"/>
            <a:tailEnd type="none" w="med" len="med"/>
          </a:ln>
        </p:spPr>
      </p:pic>
      <p:cxnSp>
        <p:nvCxnSpPr>
          <p:cNvPr id="9" name="Connecteur droit avec flèche 8"/>
          <p:cNvCxnSpPr/>
          <p:nvPr/>
        </p:nvCxnSpPr>
        <p:spPr>
          <a:xfrm rot="5400000">
            <a:off x="2087724" y="1952836"/>
            <a:ext cx="792088" cy="158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Résultat</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39938" name="Picture 2"/>
          <p:cNvPicPr>
            <a:picLocks noGrp="1" noChangeAspect="1" noChangeArrowheads="1"/>
          </p:cNvPicPr>
          <p:nvPr>
            <p:ph idx="1"/>
          </p:nvPr>
        </p:nvPicPr>
        <p:blipFill>
          <a:blip r:embed="rId2" cstate="print"/>
          <a:srcRect/>
          <a:stretch>
            <a:fillRect/>
          </a:stretch>
        </p:blipFill>
        <p:spPr bwMode="auto">
          <a:xfrm>
            <a:off x="1653697" y="1784350"/>
            <a:ext cx="6293805" cy="4572000"/>
          </a:xfrm>
          <a:prstGeom prst="rect">
            <a:avLst/>
          </a:prstGeom>
          <a:noFill/>
          <a:ln w="76200" cap="flat" cmpd="sng">
            <a:noFill/>
            <a:prstDash val="solid"/>
            <a:miter lim="800000"/>
            <a:headEnd type="none" w="med" len="med"/>
            <a:tailEnd type="none" w="med" len="med"/>
          </a:ln>
        </p:spPr>
      </p:pic>
      <p:sp>
        <p:nvSpPr>
          <p:cNvPr id="8" name="Flèche droite 7"/>
          <p:cNvSpPr/>
          <p:nvPr/>
        </p:nvSpPr>
        <p:spPr>
          <a:xfrm>
            <a:off x="827584" y="5877272"/>
            <a:ext cx="720080" cy="7920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5.      Enregistrez le document.</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40962" name="Picture 2"/>
          <p:cNvPicPr>
            <a:picLocks noGrp="1" noChangeAspect="1" noChangeArrowheads="1"/>
          </p:cNvPicPr>
          <p:nvPr>
            <p:ph idx="1"/>
          </p:nvPr>
        </p:nvPicPr>
        <p:blipFill>
          <a:blip r:embed="rId2" cstate="print"/>
          <a:srcRect/>
          <a:stretch>
            <a:fillRect/>
          </a:stretch>
        </p:blipFill>
        <p:spPr bwMode="auto">
          <a:xfrm>
            <a:off x="1336963" y="1784350"/>
            <a:ext cx="6927273" cy="4572000"/>
          </a:xfrm>
          <a:prstGeom prst="rect">
            <a:avLst/>
          </a:prstGeom>
          <a:noFill/>
          <a:ln w="76200" cap="flat" cmpd="sng">
            <a:noFill/>
            <a:prstDash val="solid"/>
            <a:miter lim="800000"/>
            <a:headEnd type="none" w="med" len="med"/>
            <a:tailEnd type="none" w="med" len="med"/>
          </a:ln>
        </p:spPr>
      </p:pic>
      <p:cxnSp>
        <p:nvCxnSpPr>
          <p:cNvPr id="9" name="Connecteur droit avec flèche 8"/>
          <p:cNvCxnSpPr/>
          <p:nvPr/>
        </p:nvCxnSpPr>
        <p:spPr>
          <a:xfrm rot="5400000">
            <a:off x="2663788" y="1808820"/>
            <a:ext cx="936104" cy="158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Résultat </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41986" name="Picture 2"/>
          <p:cNvPicPr>
            <a:picLocks noGrp="1" noChangeAspect="1" noChangeArrowheads="1"/>
          </p:cNvPicPr>
          <p:nvPr>
            <p:ph idx="1"/>
          </p:nvPr>
        </p:nvPicPr>
        <p:blipFill>
          <a:blip r:embed="rId2" cstate="print"/>
          <a:srcRect/>
          <a:stretch>
            <a:fillRect/>
          </a:stretch>
        </p:blipFill>
        <p:spPr bwMode="auto">
          <a:xfrm>
            <a:off x="1650600" y="1784350"/>
            <a:ext cx="6300000" cy="4572000"/>
          </a:xfrm>
          <a:prstGeom prst="rect">
            <a:avLst/>
          </a:prstGeom>
          <a:noFill/>
          <a:ln w="76200" cap="flat" cmpd="sng">
            <a:noFill/>
            <a:prstDash val="solid"/>
            <a:miter lim="800000"/>
            <a:headEnd type="none" w="med" len="med"/>
            <a:tailEnd type="none" w="med" len="med"/>
          </a:ln>
        </p:spPr>
      </p:pic>
      <p:sp>
        <p:nvSpPr>
          <p:cNvPr id="8" name="Flèche vers le bas 7"/>
          <p:cNvSpPr/>
          <p:nvPr/>
        </p:nvSpPr>
        <p:spPr>
          <a:xfrm>
            <a:off x="2123728" y="5085184"/>
            <a:ext cx="720080" cy="10801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Voir aussi les guides :</a:t>
            </a:r>
            <a:endParaRPr lang="fr-FR" dirty="0"/>
          </a:p>
        </p:txBody>
      </p:sp>
      <p:sp>
        <p:nvSpPr>
          <p:cNvPr id="3" name="Espace réservé du contenu 2"/>
          <p:cNvSpPr>
            <a:spLocks noGrp="1"/>
          </p:cNvSpPr>
          <p:nvPr>
            <p:ph idx="1"/>
          </p:nvPr>
        </p:nvSpPr>
        <p:spPr/>
        <p:txBody>
          <a:bodyPr/>
          <a:lstStyle/>
          <a:p>
            <a:r>
              <a:rPr lang="fr-FR" u="sng" dirty="0" smtClean="0">
                <a:hlinkClick r:id="rId2" action="ppaction://hlinkfile"/>
              </a:rPr>
              <a:t>Entrées de marchandises dans un stock bloqué d'entrées de marchandises</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b="1" dirty="0" smtClean="0"/>
              <a:t>Génération automatique de commandes lors de l'entrée de marchandises</a:t>
            </a:r>
            <a:endParaRPr lang="fr-FR" b="1"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 vous recevez une livraison pour laquelle il n’existe aucune commande, vous pouvez néanmoins enregistrer l'entrée de marchandises.</a:t>
            </a:r>
            <a:br>
              <a:rPr lang="fr-FR" dirty="0" smtClean="0"/>
            </a:br>
            <a:r>
              <a:rPr lang="fr-FR" dirty="0" smtClean="0"/>
              <a:t/>
            </a:r>
            <a:br>
              <a:rPr lang="fr-FR" dirty="0" smtClean="0"/>
            </a:br>
            <a:r>
              <a:rPr lang="fr-FR" dirty="0" smtClean="0"/>
              <a:t>Écran MIGO - Mouvement de stock (MIGO) </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57347" name="Picture 3"/>
          <p:cNvPicPr>
            <a:picLocks noGrp="1" noChangeAspect="1" noChangeArrowheads="1"/>
          </p:cNvPicPr>
          <p:nvPr>
            <p:ph idx="1"/>
          </p:nvPr>
        </p:nvPicPr>
        <p:blipFill>
          <a:blip r:embed="rId2" cstate="print"/>
          <a:srcRect/>
          <a:stretch>
            <a:fillRect/>
          </a:stretch>
        </p:blipFill>
        <p:spPr bwMode="auto">
          <a:xfrm>
            <a:off x="1650600" y="1784350"/>
            <a:ext cx="6300000" cy="4572000"/>
          </a:xfrm>
          <a:prstGeom prst="rect">
            <a:avLst/>
          </a:prstGeom>
          <a:noFill/>
          <a:ln w="76200" cap="flat" cmpd="sng">
            <a:noFill/>
            <a:prstDash val="solid"/>
            <a:miter lim="800000"/>
            <a:headEnd type="none" w="med" len="med"/>
            <a:tailEnd type="none" w="med" len="me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Dans ce cas, le système crée une passation automatique de commande au fournisseur</a:t>
            </a:r>
            <a:br>
              <a:rPr lang="fr-FR" dirty="0" smtClean="0"/>
            </a:br>
            <a:r>
              <a:rPr lang="fr-FR" dirty="0" smtClean="0"/>
              <a:t/>
            </a:r>
            <a:br>
              <a:rPr lang="fr-FR" dirty="0" smtClean="0"/>
            </a:br>
            <a:r>
              <a:rPr lang="fr-FR" dirty="0" smtClean="0"/>
              <a:t>écran MB03</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59394" name="Picture 2"/>
          <p:cNvPicPr>
            <a:picLocks noGrp="1" noChangeAspect="1" noChangeArrowheads="1"/>
          </p:cNvPicPr>
          <p:nvPr>
            <p:ph idx="1"/>
          </p:nvPr>
        </p:nvPicPr>
        <p:blipFill>
          <a:blip r:embed="rId2" cstate="print"/>
          <a:srcRect/>
          <a:stretch>
            <a:fillRect/>
          </a:stretch>
        </p:blipFill>
        <p:spPr bwMode="auto">
          <a:xfrm>
            <a:off x="914400" y="2244235"/>
            <a:ext cx="7772400" cy="3652229"/>
          </a:xfrm>
          <a:prstGeom prst="rect">
            <a:avLst/>
          </a:prstGeom>
          <a:noFill/>
          <a:ln w="76200" cap="flat" cmpd="sng">
            <a:noFill/>
            <a:prstDash val="solid"/>
            <a:miter lim="800000"/>
            <a:headEnd type="none" w="med" len="med"/>
            <a:tailEnd type="none" w="med" len="med"/>
          </a:ln>
        </p:spPr>
      </p:pic>
      <p:sp>
        <p:nvSpPr>
          <p:cNvPr id="8" name="Flèche vers le bas 7"/>
          <p:cNvSpPr/>
          <p:nvPr/>
        </p:nvSpPr>
        <p:spPr>
          <a:xfrm rot="10510879">
            <a:off x="3299161" y="3737186"/>
            <a:ext cx="504056"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si cette opération a été définie pour chaque code mouvement dans le paramétrage.</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58370" name="Picture 2"/>
          <p:cNvPicPr>
            <a:picLocks noGrp="1" noChangeAspect="1" noChangeArrowheads="1"/>
          </p:cNvPicPr>
          <p:nvPr>
            <p:ph idx="1"/>
          </p:nvPr>
        </p:nvPicPr>
        <p:blipFill>
          <a:blip r:embed="rId2" cstate="print"/>
          <a:srcRect/>
          <a:stretch>
            <a:fillRect/>
          </a:stretch>
        </p:blipFill>
        <p:spPr bwMode="auto">
          <a:xfrm>
            <a:off x="1109583" y="1784350"/>
            <a:ext cx="7382033" cy="4572000"/>
          </a:xfrm>
          <a:prstGeom prst="rect">
            <a:avLst/>
          </a:prstGeom>
          <a:noFill/>
          <a:ln w="76200" cap="flat" cmpd="sng">
            <a:noFill/>
            <a:prstDash val="solid"/>
            <a:miter lim="800000"/>
            <a:headEnd type="none" w="med" len="med"/>
            <a:tailEnd type="none" w="med" len="med"/>
          </a:ln>
        </p:spPr>
      </p:pic>
      <p:sp>
        <p:nvSpPr>
          <p:cNvPr id="12" name="Flèche vers le bas 11"/>
          <p:cNvSpPr/>
          <p:nvPr/>
        </p:nvSpPr>
        <p:spPr>
          <a:xfrm>
            <a:off x="3203848" y="2204864"/>
            <a:ext cx="504056"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Flèche droite 12"/>
          <p:cNvSpPr/>
          <p:nvPr/>
        </p:nvSpPr>
        <p:spPr>
          <a:xfrm>
            <a:off x="2051720" y="4797152"/>
            <a:ext cx="504056"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L'entrée de marchandises est évaluée au prix défini dans la fiche infos-achats, à la première instance.</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60418" name="Picture 2"/>
          <p:cNvPicPr>
            <a:picLocks noGrp="1" noChangeAspect="1" noChangeArrowheads="1"/>
          </p:cNvPicPr>
          <p:nvPr>
            <p:ph sz="half" idx="1"/>
          </p:nvPr>
        </p:nvPicPr>
        <p:blipFill>
          <a:blip r:embed="rId2" cstate="print"/>
          <a:srcRect/>
          <a:stretch>
            <a:fillRect/>
          </a:stretch>
        </p:blipFill>
        <p:spPr bwMode="auto">
          <a:xfrm>
            <a:off x="465138" y="2063146"/>
            <a:ext cx="4038600" cy="3939796"/>
          </a:xfrm>
          <a:prstGeom prst="rect">
            <a:avLst/>
          </a:prstGeom>
          <a:noFill/>
          <a:ln w="76200" cap="flat" cmpd="sng">
            <a:noFill/>
            <a:prstDash val="solid"/>
            <a:miter lim="800000"/>
            <a:headEnd type="none" w="med" len="med"/>
            <a:tailEnd type="none" w="med" len="med"/>
          </a:ln>
        </p:spPr>
      </p:pic>
      <p:pic>
        <p:nvPicPr>
          <p:cNvPr id="60419" name="Picture 3"/>
          <p:cNvPicPr>
            <a:picLocks noGrp="1" noChangeAspect="1" noChangeArrowheads="1"/>
          </p:cNvPicPr>
          <p:nvPr>
            <p:ph sz="half" idx="2"/>
          </p:nvPr>
        </p:nvPicPr>
        <p:blipFill>
          <a:blip r:embed="rId3" cstate="print"/>
          <a:srcRect/>
          <a:stretch>
            <a:fillRect/>
          </a:stretch>
        </p:blipFill>
        <p:spPr bwMode="auto">
          <a:xfrm>
            <a:off x="4656138" y="1836466"/>
            <a:ext cx="4038600" cy="4393155"/>
          </a:xfrm>
          <a:prstGeom prst="rect">
            <a:avLst/>
          </a:prstGeom>
          <a:noFill/>
          <a:ln w="76200" cap="flat" cmpd="sng">
            <a:noFill/>
            <a:prstDash val="solid"/>
            <a:miter lim="800000"/>
            <a:headEnd type="none" w="med" len="med"/>
            <a:tailEnd type="none" w="med" len="me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étro">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é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é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lnDef>
      <a:spPr>
        <a:ln w="31750">
          <a:tailEnd type="arrow"/>
        </a:ln>
      </a:spPr>
      <a:bodyPr/>
      <a:lstStyle/>
      <a:style>
        <a:lnRef idx="1">
          <a:schemeClr val="accent2"/>
        </a:lnRef>
        <a:fillRef idx="0">
          <a:schemeClr val="accent2"/>
        </a:fillRef>
        <a:effectRef idx="0">
          <a:schemeClr val="accent2"/>
        </a:effectRef>
        <a:fontRef idx="minor">
          <a:schemeClr val="tx1"/>
        </a:fontRef>
      </a:style>
    </a:lnDef>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1021</TotalTime>
  <Words>1208</Words>
  <Application>Microsoft Office PowerPoint</Application>
  <PresentationFormat>Affichage à l'écran (4:3)</PresentationFormat>
  <Paragraphs>112</Paragraphs>
  <Slides>45</Slides>
  <Notes>1</Notes>
  <HiddenSlides>0</HiddenSlides>
  <MMClips>0</MMClips>
  <ScaleCrop>false</ScaleCrop>
  <HeadingPairs>
    <vt:vector size="4" baseType="variant">
      <vt:variant>
        <vt:lpstr>Thème</vt:lpstr>
      </vt:variant>
      <vt:variant>
        <vt:i4>1</vt:i4>
      </vt:variant>
      <vt:variant>
        <vt:lpstr>Titres des diapositives</vt:lpstr>
      </vt:variant>
      <vt:variant>
        <vt:i4>45</vt:i4>
      </vt:variant>
    </vt:vector>
  </HeadingPairs>
  <TitlesOfParts>
    <vt:vector size="46" baseType="lpstr">
      <vt:lpstr>Métro</vt:lpstr>
      <vt:lpstr>Saisie d'une entrée de marchandises sur commande d'achat gestion des stocks</vt:lpstr>
      <vt:lpstr>Présentation PowerPoint</vt:lpstr>
      <vt:lpstr>Présentation PowerPoint</vt:lpstr>
      <vt:lpstr>Conditions préalables</vt:lpstr>
      <vt:lpstr>Génération automatique de commandes lors de l'entrée de marchandises</vt:lpstr>
      <vt:lpstr>Si vous recevez une livraison pour laquelle il n’existe aucune commande, vous pouvez néanmoins enregistrer l'entrée de marchandises.  Écran MIGO - Mouvement de stock (MIGO) </vt:lpstr>
      <vt:lpstr>Dans ce cas, le système crée une passation automatique de commande au fournisseur  écran MB03</vt:lpstr>
      <vt:lpstr>, si cette opération a été définie pour chaque code mouvement dans le paramétrage.</vt:lpstr>
      <vt:lpstr>L'entrée de marchandises est évaluée au prix défini dans la fiche infos-achats, à la première instance.</vt:lpstr>
      <vt:lpstr>A défaut, L'entrée de marchandises est évaluée au prix défini dans la fiche article.</vt:lpstr>
      <vt:lpstr>Pour ce faire, une organisation d'achats doit être affectée à la division prenante.</vt:lpstr>
      <vt:lpstr>Chemin IMG (SPRO) : Affecter organisation d'achats à division </vt:lpstr>
      <vt:lpstr>Cette fonction ne vous permet pas d’enregistrer des mouvements au stock bloqué d'entrées de marchandises.</vt:lpstr>
      <vt:lpstr>Dans le cadre de la génération automatique de commandes, vous pouvez également créer une facture immédiatement après enregistrement de l'entrée de marchandises.   MIRO - Créer facture fournisseur  </vt:lpstr>
      <vt:lpstr>La création automatique de commande n’est possible que pour les articles évalués et pour les codes mouvement pour lesquels vous pouvez saisir des entrées de marchandises sur commande (par exemple, les codes mouvement 101 et 161).</vt:lpstr>
      <vt:lpstr>Retours pour commande d'achat </vt:lpstr>
      <vt:lpstr>Lorsque vous enregistrez une entrée de marchandises sur commande, vous pouvez également saisir les postes à retourner au fournisseur. Pour ce faire, il n’est plus nécessaire de mentionner la commande pour laquelle les marchandises ont initialement été livrées. Dans l’écran de synthèse du poste, sélectionnez Poste non commandé,  </vt:lpstr>
      <vt:lpstr>puis saisissez les valeurs par défaut du nouveau poste.  </vt:lpstr>
      <vt:lpstr>Sélectionnez 161 (retour sur commande d'achat) comme valeur par défaut du code mouvement. </vt:lpstr>
      <vt:lpstr>Vous saisissez les données du poste de retour, </vt:lpstr>
      <vt:lpstr>puis vous enregistrez le document.</vt:lpstr>
      <vt:lpstr>Résultat</vt:lpstr>
      <vt:lpstr>Résultat   MB03 - Afficher </vt:lpstr>
      <vt:lpstr>Dans le paramétrage, vous pouvez configurer le système pour permettre la création en arrière-plan des commandes pour les postes de retour. Cette commande est nécessaire si vous souhaitez contrôler les factures correspondant aux avoirs délivrés par le fournisseur pour les retours. </vt:lpstr>
      <vt:lpstr>Chemin IMG (SPRO) : Copier, modifier codes mouvement</vt:lpstr>
      <vt:lpstr>Procédure </vt:lpstr>
      <vt:lpstr>  1.      Dans le menu gestion des stocks, sélectionnez Mouvement de stock =&gt; Entrée de marchandises =&gt; Sur commande =&gt; MIGO_GR - EM sur commande (MIGO) .  Code MIGO_GR</vt:lpstr>
      <vt:lpstr>L'écran initial de cette fonction s’affiche. </vt:lpstr>
      <vt:lpstr>       2.      Complétez les données dans cet écran.                              a.      Saisissez les données d'en-tête. </vt:lpstr>
      <vt:lpstr>           b.      Sélectionnez le code mouvement.  Si la quantité livrée est destinée au magasin ou à la consommation/utilisation,   sélectionnez le Code mouvement EM sur commande -&gt; magasin (code mouvement 101). </vt:lpstr>
      <vt:lpstr>Si la quantité totale doit être enregistrée au stock bloqué d'entrées de marchandises, sélectionnez le Code mouvement EM sur commande -&gt; stock bloqué EM (code 103) (voir le guide Entrées de marchandises dans un stock bloqué d'entrées de marchandises). </vt:lpstr>
      <vt:lpstr>    c.      Saisissez le numéro de commande. Vous pouvez en outre désigner une division et un poste de commande afin de restreindre la sélection des postes de commande.</vt:lpstr>
      <vt:lpstr>Si vous avez sélectionné Recherche commande,  </vt:lpstr>
      <vt:lpstr>vous pouvez définir des critères de recherche de commandes dans l'écran initial.</vt:lpstr>
      <vt:lpstr>Le système affiche ensuite une liste de commandes. Vous sélectionnez et copiez les postes de commande souhaités.</vt:lpstr>
      <vt:lpstr>Vous sélectionnez et copiez les postes de commande souhaités.</vt:lpstr>
      <vt:lpstr>Résultat</vt:lpstr>
      <vt:lpstr>La liste de sélection des postes s'affiche et indique tous les postes de commande répondant aux critères définis. </vt:lpstr>
      <vt:lpstr>3.      Vous choisissez les postes de commande à réceptionnez. </vt:lpstr>
      <vt:lpstr>Si nécessaire, modifiez les données des postes sélectionnés dans cet écran.</vt:lpstr>
      <vt:lpstr>  4.      Contrôler les postes sélectionnés.</vt:lpstr>
      <vt:lpstr>Résultat</vt:lpstr>
      <vt:lpstr>       5.      Enregistrez le document. </vt:lpstr>
      <vt:lpstr>Résultat </vt:lpstr>
      <vt:lpstr>Voir aussi les guides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cp:lastModifiedBy>QUESNOT, Mickael</cp:lastModifiedBy>
  <cp:revision>100</cp:revision>
  <cp:lastPrinted>2013-11-07T11:47:03Z</cp:lastPrinted>
  <dcterms:modified xsi:type="dcterms:W3CDTF">2013-11-07T11:47:09Z</dcterms:modified>
</cp:coreProperties>
</file>