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64" r:id="rId2"/>
    <p:sldId id="265" r:id="rId3"/>
    <p:sldId id="266" r:id="rId4"/>
    <p:sldId id="322" r:id="rId5"/>
    <p:sldId id="268" r:id="rId6"/>
    <p:sldId id="269" r:id="rId7"/>
    <p:sldId id="323" r:id="rId8"/>
    <p:sldId id="271" r:id="rId9"/>
    <p:sldId id="272" r:id="rId10"/>
    <p:sldId id="273" r:id="rId11"/>
    <p:sldId id="274" r:id="rId12"/>
    <p:sldId id="275" r:id="rId13"/>
    <p:sldId id="324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325" r:id="rId24"/>
    <p:sldId id="288" r:id="rId25"/>
    <p:sldId id="289" r:id="rId26"/>
    <p:sldId id="290" r:id="rId27"/>
    <p:sldId id="291" r:id="rId28"/>
    <p:sldId id="326" r:id="rId29"/>
    <p:sldId id="293" r:id="rId30"/>
    <p:sldId id="294" r:id="rId31"/>
    <p:sldId id="295" r:id="rId32"/>
    <p:sldId id="333" r:id="rId33"/>
    <p:sldId id="296" r:id="rId34"/>
    <p:sldId id="327" r:id="rId35"/>
    <p:sldId id="298" r:id="rId36"/>
    <p:sldId id="299" r:id="rId37"/>
    <p:sldId id="328" r:id="rId38"/>
    <p:sldId id="301" r:id="rId39"/>
    <p:sldId id="302" r:id="rId40"/>
    <p:sldId id="330" r:id="rId41"/>
    <p:sldId id="311" r:id="rId42"/>
    <p:sldId id="312" r:id="rId43"/>
    <p:sldId id="313" r:id="rId44"/>
    <p:sldId id="331" r:id="rId45"/>
    <p:sldId id="315" r:id="rId46"/>
    <p:sldId id="316" r:id="rId47"/>
    <p:sldId id="317" r:id="rId48"/>
    <p:sldId id="318" r:id="rId49"/>
    <p:sldId id="319" r:id="rId50"/>
    <p:sldId id="332" r:id="rId51"/>
    <p:sldId id="321" r:id="rId5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04" autoAdjust="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11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0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r-CH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CEDFB-1D9F-475C-B870-D8E56AC6F190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7" name="Image 6" descr="ACC_Flag_small_sansPoint_sansOran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2777" y="-35"/>
            <a:ext cx="1290647" cy="32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526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2747B-02D7-4A5E-B775-618E4EBB34D3}" type="datetimeFigureOut">
              <a:rPr lang="fr-FR" smtClean="0"/>
              <a:pPr/>
              <a:t>19/04/2013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751CC-0980-4901-9758-98C28EF9CF2B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06851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3</a:t>
            </a:fld>
            <a:endParaRPr lang="fr-C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37</a:t>
            </a:fld>
            <a:endParaRPr lang="fr-C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40</a:t>
            </a:fld>
            <a:endParaRPr lang="fr-C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44</a:t>
            </a:fld>
            <a:endParaRPr lang="fr-CH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50</a:t>
            </a:fld>
            <a:endParaRPr lang="fr-C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4</a:t>
            </a:fld>
            <a:endParaRPr lang="fr-C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7</a:t>
            </a:fld>
            <a:endParaRPr lang="fr-C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10</a:t>
            </a:fld>
            <a:endParaRPr lang="fr-C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11</a:t>
            </a:fld>
            <a:endParaRPr lang="fr-C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13</a:t>
            </a:fld>
            <a:endParaRPr lang="fr-C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23</a:t>
            </a:fld>
            <a:endParaRPr lang="fr-C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28</a:t>
            </a:fld>
            <a:endParaRPr lang="fr-C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751CC-0980-4901-9758-98C28EF9CF2B}" type="slidenum">
              <a:rPr lang="fr-CH" smtClean="0"/>
              <a:pPr/>
              <a:t>34</a:t>
            </a:fld>
            <a:endParaRPr lang="fr-C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1428736"/>
            <a:ext cx="7772400" cy="1571636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068960"/>
            <a:ext cx="6400800" cy="122413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err="1" smtClean="0"/>
              <a:t>Subtitle</a:t>
            </a:r>
            <a:endParaRPr lang="fr-CH" dirty="0"/>
          </a:p>
        </p:txBody>
      </p:sp>
      <p:pic>
        <p:nvPicPr>
          <p:cNvPr id="4" name="Picture 7" descr="bottom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42088"/>
            <a:ext cx="9145588" cy="315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baseline="0"/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Dou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5214950"/>
            <a:ext cx="1785950" cy="1357322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/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686040" cy="4929222"/>
          </a:xfrm>
          <a:noFill/>
        </p:spPr>
        <p:txBody>
          <a:bodyPr/>
          <a:lstStyle>
            <a:lvl1pPr>
              <a:lnSpc>
                <a:spcPct val="150000"/>
              </a:lnSpc>
              <a:buNone/>
              <a:defRPr sz="24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32000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-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5720" y="5214950"/>
            <a:ext cx="1429789" cy="108896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819712" cy="4929222"/>
          </a:xfrm>
          <a:noFill/>
        </p:spPr>
        <p:txBody>
          <a:bodyPr anchor="ctr">
            <a:normAutofit/>
          </a:bodyPr>
          <a:lstStyle>
            <a:lvl1pPr marL="0" indent="0">
              <a:lnSpc>
                <a:spcPct val="150000"/>
              </a:lnSpc>
              <a:buNone/>
              <a:defRPr sz="18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29222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7143800" cy="3214710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J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4366838" cy="3214710"/>
          </a:xfrm>
        </p:spPr>
        <p:txBody>
          <a:bodyPr/>
          <a:lstStyle>
            <a:lvl1pPr>
              <a:defRPr sz="2000">
                <a:solidFill>
                  <a:srgbClr val="0070C0"/>
                </a:solidFill>
              </a:defRPr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pic>
        <p:nvPicPr>
          <p:cNvPr id="5" name="Picture 2" descr="http://www.blog-marrant.com/images/sisto-bd-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8853" y="4200359"/>
            <a:ext cx="2805595" cy="2252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8229600" cy="521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15404" y="6357958"/>
            <a:ext cx="428628" cy="500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sp>
        <p:nvSpPr>
          <p:cNvPr id="9" name="Rectangle 19" descr="sap2"/>
          <p:cNvSpPr>
            <a:spLocks noChangeArrowheads="1"/>
          </p:cNvSpPr>
          <p:nvPr/>
        </p:nvSpPr>
        <p:spPr bwMode="auto">
          <a:xfrm>
            <a:off x="8964613" y="2285992"/>
            <a:ext cx="179387" cy="3600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0" y="1314446"/>
            <a:ext cx="323850" cy="1614488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/>
          <a:lstStyle/>
          <a:p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8" r:id="rId5"/>
    <p:sldLayoutId id="2147483655" r:id="rId6"/>
    <p:sldLayoutId id="2147483654" r:id="rId7"/>
    <p:sldLayoutId id="2147483656" r:id="rId8"/>
    <p:sldLayoutId id="214748365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57175" algn="just" defTabSz="914400" rtl="0" eaLnBrk="1" latinLnBrk="0" hangingPunct="1">
        <a:spcBef>
          <a:spcPct val="20000"/>
        </a:spcBef>
        <a:buClr>
          <a:srgbClr val="FFC000"/>
        </a:buClr>
        <a:buFont typeface="Wingdings" pitchFamily="2" charset="2"/>
        <a:buChar char="§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10" Type="http://schemas.openxmlformats.org/officeDocument/2006/relationships/image" Target="../media/image33.emf"/><Relationship Id="rId4" Type="http://schemas.openxmlformats.org/officeDocument/2006/relationships/image" Target="../media/image27.emf"/><Relationship Id="rId9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12.jpeg"/><Relationship Id="rId7" Type="http://schemas.openxmlformats.org/officeDocument/2006/relationships/image" Target="../media/image4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7.png"/><Relationship Id="rId7" Type="http://schemas.openxmlformats.org/officeDocument/2006/relationships/image" Target="../media/image80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6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2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10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sap.com/saphelp_470/helpdata/fr/e1/8e51341a06084de10000009b38f83b/frameset.htm" TargetMode="External"/><Relationship Id="rId2" Type="http://schemas.openxmlformats.org/officeDocument/2006/relationships/hyperlink" Target="http://help.sap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10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dirty="0" smtClean="0"/>
              <a:t>SAP Basis</a:t>
            </a:r>
            <a:endParaRPr lang="fr-CH" sz="2400" b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H" dirty="0" smtClean="0"/>
              <a:t>Navigation sur SAP</a:t>
            </a:r>
            <a:endParaRPr lang="fr-CH" dirty="0"/>
          </a:p>
        </p:txBody>
      </p:sp>
      <p:pic>
        <p:nvPicPr>
          <p:cNvPr id="4" name="Picture 2" descr="click to zo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4923" y="3910068"/>
            <a:ext cx="2234154" cy="2327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Changement du mot de passe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Obligatoire lors de la première connexion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Changement anticipé </a:t>
            </a:r>
          </a:p>
          <a:p>
            <a:pPr lvl="2"/>
            <a:r>
              <a:rPr lang="fr-CH" dirty="0" smtClean="0"/>
              <a:t>Au login ou en cours de travail</a:t>
            </a:r>
          </a:p>
          <a:p>
            <a:pPr lvl="2"/>
            <a:r>
              <a:rPr lang="fr-CH" dirty="0" smtClean="0"/>
              <a:t>Possible une seule fois par jour</a:t>
            </a:r>
          </a:p>
          <a:p>
            <a:pPr lvl="2" algn="l"/>
            <a:r>
              <a:rPr lang="fr-CH" dirty="0" smtClean="0"/>
              <a:t>Le nom de l'utilisateur et mot de passe </a:t>
            </a:r>
            <a:br>
              <a:rPr lang="fr-CH" dirty="0" smtClean="0"/>
            </a:br>
            <a:r>
              <a:rPr lang="fr-CH" dirty="0" smtClean="0"/>
              <a:t>doivent être saisis</a:t>
            </a:r>
          </a:p>
          <a:p>
            <a:pPr lvl="2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GUI</a:t>
            </a:r>
            <a:endParaRPr lang="fr-CH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2163" y="2348880"/>
            <a:ext cx="5019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509120"/>
            <a:ext cx="2572626" cy="167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6011020" y="4823004"/>
            <a:ext cx="1000132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CH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2123728" y="3501008"/>
            <a:ext cx="261937" cy="25241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Afficher les noms techniques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SAP permet d'afficher ou non les codes transactions dans les menus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S'active </a:t>
            </a:r>
          </a:p>
          <a:p>
            <a:pPr lvl="2"/>
            <a:r>
              <a:rPr lang="fr-CH" dirty="0" smtClean="0"/>
              <a:t>Via le menu "Autres fonctions -&gt; Options"</a:t>
            </a:r>
          </a:p>
          <a:p>
            <a:pPr lvl="2"/>
            <a:r>
              <a:rPr lang="fr-CH" dirty="0" smtClean="0"/>
              <a:t>Puis activer "Affichage des noms techniques"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GUI</a:t>
            </a:r>
            <a:endParaRPr lang="fr-CH" dirty="0"/>
          </a:p>
        </p:txBody>
      </p:sp>
      <p:pic>
        <p:nvPicPr>
          <p:cNvPr id="10" name="Picture 28" descr="SNAG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0642" y="4653136"/>
            <a:ext cx="3886200" cy="20383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1" name="Picture 24" descr="SNAGI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3016"/>
            <a:ext cx="4429156" cy="136128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5114956" y="5915911"/>
            <a:ext cx="2000264" cy="237424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sp>
        <p:nvSpPr>
          <p:cNvPr id="9" name="Rectangle 8"/>
          <p:cNvSpPr/>
          <p:nvPr/>
        </p:nvSpPr>
        <p:spPr>
          <a:xfrm>
            <a:off x="1907704" y="4221088"/>
            <a:ext cx="2592288" cy="216024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cxnSp>
        <p:nvCxnSpPr>
          <p:cNvPr id="14" name="Forme 13"/>
          <p:cNvCxnSpPr>
            <a:stCxn id="9" idx="3"/>
            <a:endCxn id="10" idx="0"/>
          </p:cNvCxnSpPr>
          <p:nvPr/>
        </p:nvCxnSpPr>
        <p:spPr>
          <a:xfrm>
            <a:off x="4499992" y="4329100"/>
            <a:ext cx="2343750" cy="324036"/>
          </a:xfrm>
          <a:prstGeom prst="bentConnector2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Quitter SAP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Menu Système -&gt; Fin de session (tous les modes d’un coup)</a:t>
            </a:r>
          </a:p>
          <a:p>
            <a:pPr lvl="1"/>
            <a:r>
              <a:rPr lang="fr-CH" dirty="0" smtClean="0"/>
              <a:t>Touches Alt + F4</a:t>
            </a:r>
          </a:p>
          <a:p>
            <a:pPr lvl="1"/>
            <a:r>
              <a:rPr lang="fr-CH" dirty="0" smtClean="0"/>
              <a:t>Bouton Windows &lt;Fermer&gt;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GUI</a:t>
            </a:r>
            <a:endParaRPr lang="fr-CH" dirty="0"/>
          </a:p>
        </p:txBody>
      </p:sp>
      <p:pic>
        <p:nvPicPr>
          <p:cNvPr id="5" name="Picture 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6556" y="3155952"/>
            <a:ext cx="230505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4180716" y="3182649"/>
            <a:ext cx="230666" cy="236348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 dirty="0"/>
          </a:p>
        </p:txBody>
      </p:sp>
      <p:pic>
        <p:nvPicPr>
          <p:cNvPr id="7" name="Picture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7615" y="5000636"/>
            <a:ext cx="402434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25" y="3167082"/>
            <a:ext cx="19145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1142" y="3143248"/>
            <a:ext cx="16192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6" descr="FlechePaste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763958" flipH="1">
            <a:off x="3161124" y="5274312"/>
            <a:ext cx="430788" cy="82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6" descr="FlechePaste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405570" y="3910419"/>
            <a:ext cx="430788" cy="82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6" descr="FlechePaste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002076">
            <a:off x="7070871" y="3945615"/>
            <a:ext cx="430788" cy="82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4643438" y="5286388"/>
            <a:ext cx="2643206" cy="307786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Barre des menus</a:t>
            </a:r>
          </a:p>
          <a:p>
            <a:r>
              <a:rPr lang="fr-CH" dirty="0" smtClean="0"/>
              <a:t>Barre d'outils</a:t>
            </a:r>
          </a:p>
          <a:p>
            <a:r>
              <a:rPr lang="fr-CH" dirty="0" smtClean="0"/>
              <a:t>Barre d'application</a:t>
            </a:r>
          </a:p>
          <a:p>
            <a:r>
              <a:rPr lang="fr-CH" dirty="0" smtClean="0"/>
              <a:t>Barre d'état</a:t>
            </a:r>
          </a:p>
          <a:p>
            <a:r>
              <a:rPr lang="fr-CH" dirty="0" smtClean="0"/>
              <a:t>Menu SAP</a:t>
            </a:r>
          </a:p>
          <a:p>
            <a:r>
              <a:rPr lang="fr-CH" dirty="0" smtClean="0"/>
              <a:t>Menu Utilisateur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Écran initial</a:t>
            </a:r>
          </a:p>
          <a:p>
            <a:pPr lvl="2"/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Interface SAP</a:t>
            </a:r>
            <a:endParaRPr lang="fr-CH" dirty="0"/>
          </a:p>
        </p:txBody>
      </p:sp>
      <p:pic>
        <p:nvPicPr>
          <p:cNvPr id="6" name="Picture 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514" y="1741814"/>
            <a:ext cx="6765972" cy="468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-88930" y="1571608"/>
            <a:ext cx="2159001" cy="684213"/>
            <a:chOff x="-55" y="1228"/>
            <a:chExt cx="1360" cy="431"/>
          </a:xfrm>
        </p:grpSpPr>
        <p:sp>
          <p:nvSpPr>
            <p:cNvPr id="8" name="Text Box 26"/>
            <p:cNvSpPr txBox="1">
              <a:spLocks noChangeArrowheads="1"/>
            </p:cNvSpPr>
            <p:nvPr/>
          </p:nvSpPr>
          <p:spPr bwMode="auto">
            <a:xfrm>
              <a:off x="-55" y="1228"/>
              <a:ext cx="1000" cy="38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476250">
                <a:lnSpc>
                  <a:spcPct val="100000"/>
                </a:lnSpc>
                <a:spcBef>
                  <a:spcPct val="50000"/>
                </a:spcBef>
                <a:buClrTx/>
                <a:buFont typeface="Wingdings" pitchFamily="2" charset="2"/>
                <a:buNone/>
                <a:tabLst>
                  <a:tab pos="854075" algn="l"/>
                </a:tabLst>
              </a:pPr>
              <a:r>
                <a:rPr lang="fr-FR" sz="1800" b="0" dirty="0">
                  <a:solidFill>
                    <a:srgbClr val="FF0000"/>
                  </a:solidFill>
                  <a:latin typeface="Arial Narrow" pitchFamily="34" charset="0"/>
                </a:rPr>
                <a:t> </a:t>
              </a:r>
              <a:r>
                <a:rPr lang="fr-FR" sz="1600" b="0" dirty="0">
                  <a:solidFill>
                    <a:srgbClr val="FF0000"/>
                  </a:solidFill>
                  <a:latin typeface="Arial Narrow" pitchFamily="34" charset="0"/>
                </a:rPr>
                <a:t>Zone de commande</a:t>
              </a:r>
            </a:p>
          </p:txBody>
        </p:sp>
        <p:pic>
          <p:nvPicPr>
            <p:cNvPr id="9" name="Picture 27" descr="FlechePaste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H="1" flipV="1">
              <a:off x="952" y="1306"/>
              <a:ext cx="211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-142908" y="2643176"/>
            <a:ext cx="1587500" cy="825500"/>
            <a:chOff x="215" y="1704"/>
            <a:chExt cx="1000" cy="520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215" y="1839"/>
              <a:ext cx="1000" cy="38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476250">
                <a:lnSpc>
                  <a:spcPct val="100000"/>
                </a:lnSpc>
                <a:spcBef>
                  <a:spcPct val="50000"/>
                </a:spcBef>
                <a:buClrTx/>
                <a:buFont typeface="Wingdings" pitchFamily="2" charset="2"/>
                <a:buNone/>
                <a:tabLst>
                  <a:tab pos="854075" algn="l"/>
                </a:tabLst>
              </a:pPr>
              <a:r>
                <a:rPr lang="fr-FR" sz="1800" b="0" dirty="0">
                  <a:solidFill>
                    <a:srgbClr val="FF0000"/>
                  </a:solidFill>
                  <a:latin typeface="Arial Narrow" pitchFamily="34" charset="0"/>
                </a:rPr>
                <a:t> </a:t>
              </a:r>
              <a:r>
                <a:rPr lang="fr-FR" sz="1600" b="0" dirty="0">
                  <a:solidFill>
                    <a:srgbClr val="FF0000"/>
                  </a:solidFill>
                  <a:latin typeface="Arial Narrow" pitchFamily="34" charset="0"/>
                </a:rPr>
                <a:t>Barre d’application</a:t>
              </a:r>
            </a:p>
          </p:txBody>
        </p:sp>
        <p:pic>
          <p:nvPicPr>
            <p:cNvPr id="12" name="Picture 9" descr="FlechePaste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887479" flipH="1" flipV="1">
              <a:off x="998" y="1704"/>
              <a:ext cx="211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71407" y="4325942"/>
            <a:ext cx="1873250" cy="615950"/>
            <a:chOff x="125" y="2186"/>
            <a:chExt cx="1180" cy="388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25" y="2206"/>
              <a:ext cx="100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476250">
                <a:lnSpc>
                  <a:spcPct val="100000"/>
                </a:lnSpc>
                <a:spcBef>
                  <a:spcPct val="50000"/>
                </a:spcBef>
                <a:buClrTx/>
                <a:buFont typeface="Wingdings" pitchFamily="2" charset="2"/>
                <a:buNone/>
                <a:tabLst>
                  <a:tab pos="854075" algn="l"/>
                </a:tabLst>
              </a:pPr>
              <a:r>
                <a:rPr lang="fr-FR" sz="1600" b="0" dirty="0" smtClean="0">
                  <a:solidFill>
                    <a:srgbClr val="FF0000"/>
                  </a:solidFill>
                  <a:latin typeface="Arial Narrow" pitchFamily="34" charset="0"/>
                </a:rPr>
                <a:t>Zone </a:t>
              </a:r>
              <a:r>
                <a:rPr lang="fr-FR" sz="1600" b="0" dirty="0">
                  <a:solidFill>
                    <a:srgbClr val="FF0000"/>
                  </a:solidFill>
                  <a:latin typeface="Arial Narrow" pitchFamily="34" charset="0"/>
                </a:rPr>
                <a:t>de menu</a:t>
              </a:r>
            </a:p>
          </p:txBody>
        </p:sp>
        <p:pic>
          <p:nvPicPr>
            <p:cNvPr id="15" name="Picture 12" descr="FlechePastel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6200000" flipH="1">
              <a:off x="998" y="2091"/>
              <a:ext cx="211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Groupe 28"/>
          <p:cNvGrpSpPr/>
          <p:nvPr/>
        </p:nvGrpSpPr>
        <p:grpSpPr>
          <a:xfrm>
            <a:off x="3840159" y="1286723"/>
            <a:ext cx="2297274" cy="642074"/>
            <a:chOff x="2571735" y="621559"/>
            <a:chExt cx="2297274" cy="642074"/>
          </a:xfrm>
        </p:grpSpPr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2795734" y="621559"/>
              <a:ext cx="2073275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476250">
                <a:lnSpc>
                  <a:spcPct val="100000"/>
                </a:lnSpc>
                <a:spcBef>
                  <a:spcPct val="50000"/>
                </a:spcBef>
                <a:buClrTx/>
                <a:buFont typeface="Wingdings" pitchFamily="2" charset="2"/>
                <a:buNone/>
                <a:tabLst>
                  <a:tab pos="854075" algn="l"/>
                </a:tabLst>
              </a:pPr>
              <a:r>
                <a:rPr lang="fr-FR" sz="1800" b="0" dirty="0">
                  <a:solidFill>
                    <a:srgbClr val="FF0000"/>
                  </a:solidFill>
                  <a:latin typeface="Arial Narrow" pitchFamily="34" charset="0"/>
                </a:rPr>
                <a:t> </a:t>
              </a:r>
              <a:r>
                <a:rPr lang="fr-FR" sz="1600" b="0" dirty="0">
                  <a:solidFill>
                    <a:srgbClr val="FF0000"/>
                  </a:solidFill>
                  <a:latin typeface="Arial Narrow" pitchFamily="34" charset="0"/>
                </a:rPr>
                <a:t>Barre de </a:t>
              </a:r>
              <a:r>
                <a:rPr lang="fr-FR" sz="1600" b="0" dirty="0" smtClean="0">
                  <a:solidFill>
                    <a:srgbClr val="FF0000"/>
                  </a:solidFill>
                  <a:latin typeface="Arial Narrow" pitchFamily="34" charset="0"/>
                </a:rPr>
                <a:t>Menu</a:t>
              </a:r>
              <a:endParaRPr lang="fr-FR" sz="1600" b="0" dirty="0">
                <a:solidFill>
                  <a:srgbClr val="FF0000"/>
                </a:solidFill>
                <a:latin typeface="Arial Narrow" pitchFamily="34" charset="0"/>
              </a:endParaRPr>
            </a:p>
          </p:txBody>
        </p:sp>
        <p:pic>
          <p:nvPicPr>
            <p:cNvPr id="18" name="Picture 6" descr="FlechePastel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5400000" flipH="1">
              <a:off x="2765735" y="641005"/>
              <a:ext cx="428628" cy="816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5811852" y="1285860"/>
            <a:ext cx="2206627" cy="814390"/>
            <a:chOff x="2392" y="1062"/>
            <a:chExt cx="1390" cy="513"/>
          </a:xfrm>
        </p:grpSpPr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2476" y="1062"/>
              <a:ext cx="1306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476250">
                <a:lnSpc>
                  <a:spcPct val="100000"/>
                </a:lnSpc>
                <a:spcBef>
                  <a:spcPct val="50000"/>
                </a:spcBef>
                <a:buClrTx/>
                <a:buFont typeface="Wingdings" pitchFamily="2" charset="2"/>
                <a:buNone/>
                <a:tabLst>
                  <a:tab pos="854075" algn="l"/>
                </a:tabLst>
              </a:pPr>
              <a:r>
                <a:rPr lang="fr-FR" sz="1800" b="0" dirty="0">
                  <a:solidFill>
                    <a:srgbClr val="FF0000"/>
                  </a:solidFill>
                  <a:latin typeface="Arial Narrow" pitchFamily="34" charset="0"/>
                </a:rPr>
                <a:t> </a:t>
              </a:r>
              <a:r>
                <a:rPr lang="fr-FR" sz="1600" b="0" dirty="0">
                  <a:solidFill>
                    <a:srgbClr val="FF0000"/>
                  </a:solidFill>
                  <a:latin typeface="Arial Narrow" pitchFamily="34" charset="0"/>
                </a:rPr>
                <a:t>Barre d’outils</a:t>
              </a:r>
            </a:p>
          </p:txBody>
        </p:sp>
        <p:pic>
          <p:nvPicPr>
            <p:cNvPr id="21" name="Picture 21" descr="FlechePaste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4392198" flipH="1">
              <a:off x="2512" y="1189"/>
              <a:ext cx="266" cy="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Group 22"/>
          <p:cNvGrpSpPr>
            <a:grpSpLocks/>
          </p:cNvGrpSpPr>
          <p:nvPr/>
        </p:nvGrpSpPr>
        <p:grpSpPr bwMode="auto">
          <a:xfrm>
            <a:off x="7588274" y="1676392"/>
            <a:ext cx="1844677" cy="804864"/>
            <a:chOff x="3507" y="1076"/>
            <a:chExt cx="1162" cy="507"/>
          </a:xfrm>
        </p:grpSpPr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3634" y="1076"/>
              <a:ext cx="1035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476250">
                <a:lnSpc>
                  <a:spcPct val="100000"/>
                </a:lnSpc>
                <a:spcBef>
                  <a:spcPct val="50000"/>
                </a:spcBef>
                <a:buClrTx/>
                <a:buFont typeface="Wingdings" pitchFamily="2" charset="2"/>
                <a:buNone/>
                <a:tabLst>
                  <a:tab pos="854075" algn="l"/>
                </a:tabLst>
              </a:pPr>
              <a:r>
                <a:rPr lang="fr-FR" sz="1800" b="0" dirty="0">
                  <a:solidFill>
                    <a:srgbClr val="FF0000"/>
                  </a:solidFill>
                  <a:latin typeface="Arial Narrow" pitchFamily="34" charset="0"/>
                </a:rPr>
                <a:t> </a:t>
              </a:r>
              <a:r>
                <a:rPr lang="fr-FR" sz="1600" b="0" dirty="0">
                  <a:solidFill>
                    <a:srgbClr val="FF0000"/>
                  </a:solidFill>
                  <a:latin typeface="Arial Narrow" pitchFamily="34" charset="0"/>
                </a:rPr>
                <a:t>Barre </a:t>
              </a:r>
              <a:r>
                <a:rPr lang="fr-FR" sz="1600" b="0" dirty="0" smtClean="0">
                  <a:solidFill>
                    <a:srgbClr val="FF0000"/>
                  </a:solidFill>
                  <a:latin typeface="Arial Narrow" pitchFamily="34" charset="0"/>
                </a:rPr>
                <a:t>de</a:t>
              </a:r>
              <a:br>
                <a:rPr lang="fr-FR" sz="1600" b="0" dirty="0" smtClean="0">
                  <a:solidFill>
                    <a:srgbClr val="FF0000"/>
                  </a:solidFill>
                  <a:latin typeface="Arial Narrow" pitchFamily="34" charset="0"/>
                </a:rPr>
              </a:br>
              <a:r>
                <a:rPr lang="fr-FR" sz="1600" b="0" dirty="0" smtClean="0">
                  <a:solidFill>
                    <a:srgbClr val="FF0000"/>
                  </a:solidFill>
                  <a:latin typeface="Arial Narrow" pitchFamily="34" charset="0"/>
                </a:rPr>
                <a:t> </a:t>
              </a:r>
              <a:r>
                <a:rPr lang="fr-FR" sz="1600" b="0" dirty="0">
                  <a:solidFill>
                    <a:srgbClr val="FF0000"/>
                  </a:solidFill>
                  <a:latin typeface="Arial Narrow" pitchFamily="34" charset="0"/>
                </a:rPr>
                <a:t>titre</a:t>
              </a:r>
            </a:p>
          </p:txBody>
        </p:sp>
        <p:pic>
          <p:nvPicPr>
            <p:cNvPr id="24" name="Picture 24" descr="FlechePastel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4909842" flipH="1">
              <a:off x="3625" y="1202"/>
              <a:ext cx="263" cy="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Group 16"/>
          <p:cNvGrpSpPr>
            <a:grpSpLocks/>
          </p:cNvGrpSpPr>
          <p:nvPr/>
        </p:nvGrpSpPr>
        <p:grpSpPr bwMode="auto">
          <a:xfrm>
            <a:off x="2119318" y="6235859"/>
            <a:ext cx="2682874" cy="520701"/>
            <a:chOff x="1396" y="3931"/>
            <a:chExt cx="1690" cy="328"/>
          </a:xfrm>
        </p:grpSpPr>
        <p:sp>
          <p:nvSpPr>
            <p:cNvPr id="26" name="Text Box 17"/>
            <p:cNvSpPr txBox="1">
              <a:spLocks noChangeArrowheads="1"/>
            </p:cNvSpPr>
            <p:nvPr/>
          </p:nvSpPr>
          <p:spPr bwMode="auto">
            <a:xfrm>
              <a:off x="1449" y="4046"/>
              <a:ext cx="1637" cy="2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476250">
                <a:lnSpc>
                  <a:spcPct val="100000"/>
                </a:lnSpc>
                <a:spcBef>
                  <a:spcPct val="50000"/>
                </a:spcBef>
                <a:buClrTx/>
                <a:buFont typeface="Wingdings" pitchFamily="2" charset="2"/>
                <a:buNone/>
                <a:tabLst>
                  <a:tab pos="854075" algn="l"/>
                </a:tabLst>
              </a:pPr>
              <a:r>
                <a:rPr lang="fr-FR" sz="1600" b="0" dirty="0" smtClean="0">
                  <a:solidFill>
                    <a:srgbClr val="FF0000"/>
                  </a:solidFill>
                  <a:latin typeface="Arial Narrow" pitchFamily="34" charset="0"/>
                </a:rPr>
                <a:t>Zone de message</a:t>
              </a:r>
              <a:endParaRPr lang="fr-FR" sz="1600" b="0" dirty="0">
                <a:solidFill>
                  <a:srgbClr val="FF0000"/>
                </a:solidFill>
                <a:latin typeface="Arial Narrow" pitchFamily="34" charset="0"/>
              </a:endParaRPr>
            </a:p>
          </p:txBody>
        </p:sp>
        <p:pic>
          <p:nvPicPr>
            <p:cNvPr id="27" name="Picture 18" descr="FlechePastel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6216604">
              <a:off x="1491" y="3836"/>
              <a:ext cx="211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Group 13"/>
          <p:cNvGrpSpPr>
            <a:grpSpLocks/>
          </p:cNvGrpSpPr>
          <p:nvPr/>
        </p:nvGrpSpPr>
        <p:grpSpPr bwMode="auto">
          <a:xfrm>
            <a:off x="5295780" y="6267350"/>
            <a:ext cx="2366967" cy="541340"/>
            <a:chOff x="3580" y="3846"/>
            <a:chExt cx="1491" cy="341"/>
          </a:xfrm>
        </p:grpSpPr>
        <p:sp>
          <p:nvSpPr>
            <p:cNvPr id="29" name="Text Box 14"/>
            <p:cNvSpPr txBox="1">
              <a:spLocks noChangeArrowheads="1"/>
            </p:cNvSpPr>
            <p:nvPr/>
          </p:nvSpPr>
          <p:spPr bwMode="auto">
            <a:xfrm>
              <a:off x="3580" y="3974"/>
              <a:ext cx="1294" cy="2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476250">
                <a:lnSpc>
                  <a:spcPct val="100000"/>
                </a:lnSpc>
                <a:spcBef>
                  <a:spcPct val="50000"/>
                </a:spcBef>
                <a:buClrTx/>
                <a:buFont typeface="Wingdings" pitchFamily="2" charset="2"/>
                <a:buNone/>
                <a:tabLst>
                  <a:tab pos="854075" algn="l"/>
                </a:tabLst>
              </a:pPr>
              <a:r>
                <a:rPr lang="fr-FR" sz="1600" b="0" dirty="0" smtClean="0">
                  <a:solidFill>
                    <a:srgbClr val="FF0000"/>
                  </a:solidFill>
                  <a:latin typeface="Arial Narrow" pitchFamily="34" charset="0"/>
                </a:rPr>
                <a:t>Zone de statut</a:t>
              </a:r>
              <a:endParaRPr lang="fr-FR" sz="1600" b="0" dirty="0">
                <a:solidFill>
                  <a:srgbClr val="FF0000"/>
                </a:solidFill>
                <a:latin typeface="Arial Narrow" pitchFamily="34" charset="0"/>
              </a:endParaRPr>
            </a:p>
          </p:txBody>
        </p:sp>
        <p:pic>
          <p:nvPicPr>
            <p:cNvPr id="30" name="Picture 15" descr="FlechePastel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5374126" flipH="1">
              <a:off x="4712" y="3735"/>
              <a:ext cx="247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" name="Group 16"/>
          <p:cNvGrpSpPr>
            <a:grpSpLocks/>
          </p:cNvGrpSpPr>
          <p:nvPr/>
        </p:nvGrpSpPr>
        <p:grpSpPr bwMode="auto">
          <a:xfrm>
            <a:off x="-75039" y="6041017"/>
            <a:ext cx="1670053" cy="584200"/>
            <a:chOff x="1261" y="3841"/>
            <a:chExt cx="1052" cy="368"/>
          </a:xfrm>
        </p:grpSpPr>
        <p:sp>
          <p:nvSpPr>
            <p:cNvPr id="32" name="Text Box 17"/>
            <p:cNvSpPr txBox="1">
              <a:spLocks noChangeArrowheads="1"/>
            </p:cNvSpPr>
            <p:nvPr/>
          </p:nvSpPr>
          <p:spPr bwMode="auto">
            <a:xfrm>
              <a:off x="1261" y="3841"/>
              <a:ext cx="855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476250">
                <a:lnSpc>
                  <a:spcPct val="100000"/>
                </a:lnSpc>
                <a:spcBef>
                  <a:spcPct val="50000"/>
                </a:spcBef>
                <a:buClrTx/>
                <a:buFont typeface="Wingdings" pitchFamily="2" charset="2"/>
                <a:buNone/>
                <a:tabLst>
                  <a:tab pos="854075" algn="l"/>
                </a:tabLst>
              </a:pPr>
              <a:r>
                <a:rPr lang="fr-FR" sz="1600" b="0" dirty="0" smtClean="0">
                  <a:solidFill>
                    <a:srgbClr val="FF0000"/>
                  </a:solidFill>
                  <a:latin typeface="Arial Narrow" pitchFamily="34" charset="0"/>
                </a:rPr>
                <a:t>Barre d'état</a:t>
              </a:r>
              <a:endParaRPr lang="fr-FR" sz="1600" b="0" dirty="0">
                <a:solidFill>
                  <a:srgbClr val="FF0000"/>
                </a:solidFill>
                <a:latin typeface="Arial Narrow" pitchFamily="34" charset="0"/>
              </a:endParaRPr>
            </a:p>
          </p:txBody>
        </p:sp>
        <p:pic>
          <p:nvPicPr>
            <p:cNvPr id="33" name="Picture 18" descr="FlechePastel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13735573">
              <a:off x="2006" y="3807"/>
              <a:ext cx="211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Barre de menu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La barre de menu est spécifique à chaque transaction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2 Menus fixes</a:t>
            </a:r>
          </a:p>
          <a:p>
            <a:pPr lvl="2"/>
            <a:r>
              <a:rPr lang="fr-CH" dirty="0" smtClean="0"/>
              <a:t>Menu Système</a:t>
            </a:r>
          </a:p>
          <a:p>
            <a:pPr lvl="2"/>
            <a:r>
              <a:rPr lang="fr-CH" dirty="0" smtClean="0"/>
              <a:t>Menu Aide</a:t>
            </a:r>
          </a:p>
          <a:p>
            <a:pPr lvl="1"/>
            <a:endParaRPr lang="fr-CH" dirty="0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Interface SAP</a:t>
            </a:r>
            <a:endParaRPr lang="fr-CH" dirty="0"/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1075" y="3277472"/>
            <a:ext cx="1914525" cy="3152775"/>
          </a:xfrm>
          <a:prstGeom prst="rect">
            <a:avLst/>
          </a:prstGeom>
          <a:noFill/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6669" y="3261597"/>
            <a:ext cx="1971675" cy="1762125"/>
          </a:xfrm>
          <a:prstGeom prst="rect">
            <a:avLst/>
          </a:prstGeom>
          <a:noFill/>
        </p:spPr>
      </p:pic>
      <p:pic>
        <p:nvPicPr>
          <p:cNvPr id="3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2314935"/>
            <a:ext cx="7085330" cy="39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Barre d’outils</a:t>
            </a:r>
          </a:p>
          <a:p>
            <a:pPr lvl="2"/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Interface SAP</a:t>
            </a:r>
            <a:endParaRPr lang="fr-CH" dirty="0"/>
          </a:p>
        </p:txBody>
      </p:sp>
      <p:pic>
        <p:nvPicPr>
          <p:cNvPr id="7" name="Picture 4" descr="Image396"/>
          <p:cNvPicPr>
            <a:picLocks noChangeAspect="1" noChangeArrowheads="1"/>
          </p:cNvPicPr>
          <p:nvPr/>
        </p:nvPicPr>
        <p:blipFill>
          <a:blip r:embed="rId2" cstate="print"/>
          <a:srcRect l="879"/>
          <a:stretch>
            <a:fillRect/>
          </a:stretch>
        </p:blipFill>
        <p:spPr bwMode="auto">
          <a:xfrm>
            <a:off x="811240" y="1714488"/>
            <a:ext cx="7689850" cy="398463"/>
          </a:xfrm>
          <a:prstGeom prst="rect">
            <a:avLst/>
          </a:prstGeom>
          <a:noFill/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65265" y="2500306"/>
            <a:ext cx="6538912" cy="596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Saisir (Entrée)</a:t>
            </a:r>
          </a:p>
          <a:p>
            <a:r>
              <a:rPr lang="fr-FR" sz="1100" b="1" dirty="0">
                <a:latin typeface="Arial" charset="0"/>
              </a:rPr>
              <a:t>Confirme les données sélectionnées ou saisies à l’écran. Même fonction que la touche </a:t>
            </a:r>
            <a:r>
              <a:rPr lang="fr-FR" sz="1100" b="1" dirty="0">
                <a:latin typeface="Courier New" pitchFamily="49" charset="0"/>
                <a:cs typeface="Courier New" pitchFamily="49" charset="0"/>
              </a:rPr>
              <a:t>Entrée</a:t>
            </a:r>
            <a:r>
              <a:rPr lang="fr-FR" sz="1100" b="1" dirty="0">
                <a:latin typeface="Arial" charset="0"/>
              </a:rPr>
              <a:t> .</a:t>
            </a:r>
          </a:p>
          <a:p>
            <a:r>
              <a:rPr lang="fr-FR" sz="1100" b="1" dirty="0">
                <a:solidFill>
                  <a:srgbClr val="FF0066"/>
                </a:solidFill>
                <a:latin typeface="Arial" charset="0"/>
              </a:rPr>
              <a:t>Ne sauvegarde pas votre travail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133752" y="3149594"/>
            <a:ext cx="5191125" cy="596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Zone de commande</a:t>
            </a:r>
          </a:p>
          <a:p>
            <a:r>
              <a:rPr lang="fr-FR" sz="1100" b="1" dirty="0">
                <a:latin typeface="Arial" charset="0"/>
              </a:rPr>
              <a:t>Vous permet de saisir des commandes, telles que les codes de transaction.</a:t>
            </a:r>
          </a:p>
          <a:p>
            <a:r>
              <a:rPr lang="fr-FR" sz="1100" b="1" dirty="0">
                <a:latin typeface="Arial" charset="0"/>
                <a:cs typeface="Times New Roman" pitchFamily="18" charset="0"/>
              </a:rPr>
              <a:t>Vous pouvez cacher cette zone avec le petit triangle à droite de la zone.</a:t>
            </a:r>
            <a:r>
              <a:rPr lang="fr-FR" sz="1100" b="1" dirty="0">
                <a:latin typeface="Arial" charset="0"/>
              </a:rPr>
              <a:t> 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265265" y="3821106"/>
            <a:ext cx="1897062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Sauvegarder (F11 / Ctrl-S)</a:t>
            </a:r>
          </a:p>
          <a:p>
            <a:r>
              <a:rPr lang="fr-FR" sz="1100" b="1">
                <a:latin typeface="Arial" charset="0"/>
              </a:rPr>
              <a:t>Sauvegarde votre travail.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265265" y="4394194"/>
            <a:ext cx="5870575" cy="596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Retour (F3)</a:t>
            </a:r>
          </a:p>
          <a:p>
            <a:r>
              <a:rPr lang="fr-FR" sz="1100" b="1" dirty="0">
                <a:latin typeface="Arial" charset="0"/>
              </a:rPr>
              <a:t>Retourne à l’écran précédent </a:t>
            </a:r>
            <a:r>
              <a:rPr lang="fr-FR" sz="1100" b="1" dirty="0">
                <a:solidFill>
                  <a:srgbClr val="FF0066"/>
                </a:solidFill>
                <a:latin typeface="Arial" charset="0"/>
              </a:rPr>
              <a:t>sans sauvegarder vos données</a:t>
            </a:r>
            <a:r>
              <a:rPr lang="fr-FR" sz="1100" b="1" dirty="0">
                <a:latin typeface="Arial" charset="0"/>
              </a:rPr>
              <a:t>.</a:t>
            </a:r>
          </a:p>
          <a:p>
            <a:r>
              <a:rPr lang="fr-FR" sz="1100" b="1" dirty="0">
                <a:latin typeface="Arial" charset="0"/>
              </a:rPr>
              <a:t>Si l’écran comporte des zones obligatoires, celles-ci doivent d’abord être complétées.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265265" y="5114919"/>
            <a:ext cx="6969125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Quitter (Shift-F3)</a:t>
            </a:r>
          </a:p>
          <a:p>
            <a:r>
              <a:rPr lang="fr-FR" sz="1100" b="1" dirty="0">
                <a:latin typeface="Arial" charset="0"/>
              </a:rPr>
              <a:t>Quitte la fonction courante </a:t>
            </a:r>
            <a:r>
              <a:rPr lang="fr-FR" sz="1100" b="1" dirty="0">
                <a:solidFill>
                  <a:srgbClr val="FF0066"/>
                </a:solidFill>
                <a:latin typeface="Arial" charset="0"/>
              </a:rPr>
              <a:t>sans sauvegarder</a:t>
            </a:r>
            <a:r>
              <a:rPr lang="fr-FR" sz="1100" b="1" dirty="0">
                <a:latin typeface="Arial" charset="0"/>
              </a:rPr>
              <a:t>. Retourne à l’écran initial ou à l’écran du menu principal.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265265" y="5765794"/>
            <a:ext cx="3368675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Interrompre (F12)</a:t>
            </a:r>
          </a:p>
          <a:p>
            <a:r>
              <a:rPr lang="fr-FR" sz="1100" b="1">
                <a:latin typeface="Arial" charset="0"/>
              </a:rPr>
              <a:t>Quitte l’application courante </a:t>
            </a:r>
            <a:r>
              <a:rPr lang="fr-FR" sz="1100" b="1">
                <a:solidFill>
                  <a:srgbClr val="FF0066"/>
                </a:solidFill>
                <a:latin typeface="Arial" charset="0"/>
              </a:rPr>
              <a:t>sans sauvegarder</a:t>
            </a:r>
            <a:r>
              <a:rPr lang="fr-FR" sz="1100" b="1">
                <a:latin typeface="Arial" charset="0"/>
              </a:rPr>
              <a:t>. </a:t>
            </a:r>
          </a:p>
        </p:txBody>
      </p:sp>
      <p:pic>
        <p:nvPicPr>
          <p:cNvPr id="14" name="Picture 11" descr="Zone_de_comman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40" y="3233731"/>
            <a:ext cx="2324100" cy="317500"/>
          </a:xfrm>
          <a:prstGeom prst="rect">
            <a:avLst/>
          </a:prstGeom>
          <a:noFill/>
        </p:spPr>
      </p:pic>
      <p:pic>
        <p:nvPicPr>
          <p:cNvPr id="15" name="Picture 12" descr="Croi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240" y="5813419"/>
            <a:ext cx="369887" cy="369887"/>
          </a:xfrm>
          <a:prstGeom prst="rect">
            <a:avLst/>
          </a:prstGeom>
          <a:noFill/>
        </p:spPr>
      </p:pic>
      <p:pic>
        <p:nvPicPr>
          <p:cNvPr id="16" name="Picture 13" descr="fleche_hau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1240" y="5157781"/>
            <a:ext cx="369887" cy="369888"/>
          </a:xfrm>
          <a:prstGeom prst="rect">
            <a:avLst/>
          </a:prstGeom>
          <a:noFill/>
        </p:spPr>
      </p:pic>
      <p:pic>
        <p:nvPicPr>
          <p:cNvPr id="17" name="Picture 14" descr="Fleche_reto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1240" y="4498969"/>
            <a:ext cx="369887" cy="369887"/>
          </a:xfrm>
          <a:prstGeom prst="rect">
            <a:avLst/>
          </a:prstGeom>
          <a:noFill/>
        </p:spPr>
      </p:pic>
      <p:pic>
        <p:nvPicPr>
          <p:cNvPr id="18" name="Picture 15" descr="Sauvegard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1240" y="3841744"/>
            <a:ext cx="369887" cy="369887"/>
          </a:xfrm>
          <a:prstGeom prst="rect">
            <a:avLst/>
          </a:prstGeom>
          <a:noFill/>
        </p:spPr>
      </p:pic>
      <p:pic>
        <p:nvPicPr>
          <p:cNvPr id="19" name="Picture 16" descr="Vu_ver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1240" y="2578094"/>
            <a:ext cx="369887" cy="369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Barre d’outils</a:t>
            </a:r>
          </a:p>
          <a:p>
            <a:pPr lvl="2"/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Interface SAP</a:t>
            </a:r>
            <a:endParaRPr lang="fr-CH" dirty="0"/>
          </a:p>
        </p:txBody>
      </p:sp>
      <p:pic>
        <p:nvPicPr>
          <p:cNvPr id="7" name="Picture 4" descr="Image396"/>
          <p:cNvPicPr>
            <a:picLocks noChangeAspect="1" noChangeArrowheads="1"/>
          </p:cNvPicPr>
          <p:nvPr/>
        </p:nvPicPr>
        <p:blipFill>
          <a:blip r:embed="rId2" cstate="print"/>
          <a:srcRect l="879"/>
          <a:stretch>
            <a:fillRect/>
          </a:stretch>
        </p:blipFill>
        <p:spPr bwMode="auto">
          <a:xfrm>
            <a:off x="811240" y="1714488"/>
            <a:ext cx="7689850" cy="398463"/>
          </a:xfrm>
          <a:prstGeom prst="rect">
            <a:avLst/>
          </a:prstGeom>
          <a:noFill/>
        </p:spPr>
      </p:pic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308074" y="2406650"/>
            <a:ext cx="2862262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Imprimer (Ctrl-P)</a:t>
            </a:r>
          </a:p>
          <a:p>
            <a:r>
              <a:rPr lang="fr-FR" sz="1100" b="1">
                <a:latin typeface="Arial" charset="0"/>
              </a:rPr>
              <a:t>Imprime les données de l’écran courant.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308074" y="2941638"/>
            <a:ext cx="5614987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Rechercher (Ctrl-F)</a:t>
            </a:r>
          </a:p>
          <a:p>
            <a:r>
              <a:rPr lang="fr-FR" sz="1100" b="1">
                <a:latin typeface="Arial" charset="0"/>
              </a:rPr>
              <a:t>Recherche les données nécessaires dans l’écran. 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308074" y="3517900"/>
            <a:ext cx="6550025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Continuer recherche (Ctrl-G)</a:t>
            </a:r>
          </a:p>
          <a:p>
            <a:r>
              <a:rPr lang="fr-FR" sz="1100" b="1">
                <a:latin typeface="Arial" charset="0"/>
              </a:rPr>
              <a:t>Effectue une recherche étendue pour les données souhaitées dans l’écran.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1308074" y="4049713"/>
            <a:ext cx="5424487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Première page (Ctrl-Home / Ctrl-PageUp)</a:t>
            </a:r>
          </a:p>
          <a:p>
            <a:r>
              <a:rPr lang="fr-FR" sz="1100" b="1">
                <a:latin typeface="Arial" charset="0"/>
              </a:rPr>
              <a:t>Revient à la première page. Même fonction que les touches </a:t>
            </a:r>
            <a:r>
              <a:rPr lang="fr-FR" sz="1100" b="1">
                <a:latin typeface="Courier New" pitchFamily="49" charset="0"/>
                <a:cs typeface="Courier New" pitchFamily="49" charset="0"/>
              </a:rPr>
              <a:t>CTRL</a:t>
            </a:r>
            <a:r>
              <a:rPr lang="fr-FR" sz="1100" b="1">
                <a:latin typeface="Arial" charset="0"/>
              </a:rPr>
              <a:t> + </a:t>
            </a:r>
            <a:r>
              <a:rPr lang="fr-FR" sz="1100" b="1">
                <a:latin typeface="Courier New" pitchFamily="49" charset="0"/>
                <a:cs typeface="Courier New" pitchFamily="49" charset="0"/>
              </a:rPr>
              <a:t>PageHaut</a:t>
            </a:r>
            <a:r>
              <a:rPr lang="fr-FR" sz="1100" b="1">
                <a:latin typeface="Arial" charset="0"/>
              </a:rPr>
              <a:t> . 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1308074" y="4622800"/>
            <a:ext cx="4894262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Page précédente (PageUp)</a:t>
            </a:r>
          </a:p>
          <a:p>
            <a:r>
              <a:rPr lang="fr-FR" sz="1100" b="1">
                <a:latin typeface="Arial" charset="0"/>
              </a:rPr>
              <a:t>Revient à la page précédente. Même fonction que la touche </a:t>
            </a:r>
            <a:r>
              <a:rPr lang="fr-FR" sz="1100" b="1">
                <a:latin typeface="Courier New" pitchFamily="49" charset="0"/>
                <a:cs typeface="Courier New" pitchFamily="49" charset="0"/>
              </a:rPr>
              <a:t>PageHaut</a:t>
            </a:r>
            <a:r>
              <a:rPr lang="fr-FR" sz="1100" b="1">
                <a:latin typeface="Arial" charset="0"/>
              </a:rPr>
              <a:t> .</a:t>
            </a: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1308074" y="5199063"/>
            <a:ext cx="4568825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Page suivante (PageDown)</a:t>
            </a:r>
          </a:p>
          <a:p>
            <a:r>
              <a:rPr lang="fr-FR" sz="1100" b="1">
                <a:latin typeface="Arial" charset="0"/>
              </a:rPr>
              <a:t>Passe à la page suivante. Même fonction que la touche </a:t>
            </a:r>
            <a:r>
              <a:rPr lang="fr-FR" sz="1100" b="1">
                <a:latin typeface="Courier New" pitchFamily="49" charset="0"/>
                <a:cs typeface="Courier New" pitchFamily="49" charset="0"/>
              </a:rPr>
              <a:t>PageBas</a:t>
            </a:r>
            <a:r>
              <a:rPr lang="fr-FR" sz="1100" b="1">
                <a:latin typeface="Arial" charset="0"/>
              </a:rPr>
              <a:t> . </a:t>
            </a: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308074" y="5808663"/>
            <a:ext cx="5122862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Dernière page (Ctrl-End / Ctrl-PageDown)</a:t>
            </a:r>
          </a:p>
          <a:p>
            <a:r>
              <a:rPr lang="fr-FR" sz="1100" b="1">
                <a:latin typeface="Arial" charset="0"/>
              </a:rPr>
              <a:t>Atteint la dernière page. Même fonction que les touches </a:t>
            </a:r>
            <a:r>
              <a:rPr lang="fr-FR" sz="1100" b="1">
                <a:latin typeface="Courier New" pitchFamily="49" charset="0"/>
                <a:cs typeface="Courier New" pitchFamily="49" charset="0"/>
              </a:rPr>
              <a:t>CTRL</a:t>
            </a:r>
            <a:r>
              <a:rPr lang="fr-FR" sz="1100" b="1">
                <a:latin typeface="Arial" charset="0"/>
              </a:rPr>
              <a:t> + </a:t>
            </a:r>
            <a:r>
              <a:rPr lang="fr-FR" sz="1100" b="1">
                <a:latin typeface="Courier New" pitchFamily="49" charset="0"/>
                <a:cs typeface="Courier New" pitchFamily="49" charset="0"/>
              </a:rPr>
              <a:t>PageBas</a:t>
            </a:r>
            <a:r>
              <a:rPr lang="fr-FR" sz="1100" b="1">
                <a:latin typeface="Arial" charset="0"/>
              </a:rPr>
              <a:t> . </a:t>
            </a:r>
          </a:p>
        </p:txBody>
      </p:sp>
      <p:pic>
        <p:nvPicPr>
          <p:cNvPr id="27" name="Picture 12" descr="Rechercher_suiva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62350"/>
            <a:ext cx="374650" cy="374650"/>
          </a:xfrm>
          <a:prstGeom prst="rect">
            <a:avLst/>
          </a:prstGeom>
          <a:noFill/>
        </p:spPr>
      </p:pic>
      <p:pic>
        <p:nvPicPr>
          <p:cNvPr id="28" name="Picture 13" descr="Derniere_p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853113"/>
            <a:ext cx="374650" cy="374650"/>
          </a:xfrm>
          <a:prstGeom prst="rect">
            <a:avLst/>
          </a:prstGeom>
          <a:noFill/>
        </p:spPr>
      </p:pic>
      <p:pic>
        <p:nvPicPr>
          <p:cNvPr id="29" name="Picture 14" descr="Imprim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459038"/>
            <a:ext cx="374650" cy="374650"/>
          </a:xfrm>
          <a:prstGeom prst="rect">
            <a:avLst/>
          </a:prstGeom>
          <a:noFill/>
        </p:spPr>
      </p:pic>
      <p:pic>
        <p:nvPicPr>
          <p:cNvPr id="30" name="Picture 15" descr="Page_precedent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676775"/>
            <a:ext cx="374650" cy="374650"/>
          </a:xfrm>
          <a:prstGeom prst="rect">
            <a:avLst/>
          </a:prstGeom>
          <a:noFill/>
        </p:spPr>
      </p:pic>
      <p:pic>
        <p:nvPicPr>
          <p:cNvPr id="31" name="Picture 16" descr="page_suivant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5248275"/>
            <a:ext cx="374650" cy="374650"/>
          </a:xfrm>
          <a:prstGeom prst="rect">
            <a:avLst/>
          </a:prstGeom>
          <a:noFill/>
        </p:spPr>
      </p:pic>
      <p:pic>
        <p:nvPicPr>
          <p:cNvPr id="32" name="Picture 17" descr="Premiere_pag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786" y="4089400"/>
            <a:ext cx="374650" cy="374650"/>
          </a:xfrm>
          <a:prstGeom prst="rect">
            <a:avLst/>
          </a:prstGeom>
          <a:noFill/>
        </p:spPr>
      </p:pic>
      <p:pic>
        <p:nvPicPr>
          <p:cNvPr id="33" name="Picture 18" descr="Recherche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786" y="2970213"/>
            <a:ext cx="374650" cy="37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Barre d’outils</a:t>
            </a:r>
          </a:p>
          <a:p>
            <a:pPr lvl="2"/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Interface SAP</a:t>
            </a:r>
            <a:endParaRPr lang="fr-CH" dirty="0"/>
          </a:p>
        </p:txBody>
      </p:sp>
      <p:pic>
        <p:nvPicPr>
          <p:cNvPr id="7" name="Picture 4" descr="Image396"/>
          <p:cNvPicPr>
            <a:picLocks noChangeAspect="1" noChangeArrowheads="1"/>
          </p:cNvPicPr>
          <p:nvPr/>
        </p:nvPicPr>
        <p:blipFill>
          <a:blip r:embed="rId2" cstate="print"/>
          <a:srcRect l="879"/>
          <a:stretch>
            <a:fillRect/>
          </a:stretch>
        </p:blipFill>
        <p:spPr bwMode="auto">
          <a:xfrm>
            <a:off x="811240" y="1714488"/>
            <a:ext cx="7689850" cy="398463"/>
          </a:xfrm>
          <a:prstGeom prst="rect">
            <a:avLst/>
          </a:prstGeom>
          <a:noFill/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270023" y="2513025"/>
            <a:ext cx="5800725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Créer mode</a:t>
            </a:r>
          </a:p>
          <a:p>
            <a:r>
              <a:rPr lang="fr-FR" sz="1100" b="1">
                <a:latin typeface="Arial" charset="0"/>
              </a:rPr>
              <a:t>Crée un nouveau mode SAP. Même fonction que </a:t>
            </a:r>
            <a:r>
              <a:rPr lang="fr-FR" sz="1100" b="1" i="1">
                <a:latin typeface="Arial" charset="0"/>
              </a:rPr>
              <a:t>Créer mode</a:t>
            </a:r>
            <a:r>
              <a:rPr lang="fr-FR" sz="1100" b="1">
                <a:latin typeface="Arial" charset="0"/>
              </a:rPr>
              <a:t> dans le menu </a:t>
            </a:r>
            <a:r>
              <a:rPr lang="fr-FR" sz="1100" b="1" i="1">
                <a:latin typeface="Arial" charset="0"/>
              </a:rPr>
              <a:t>Système</a:t>
            </a:r>
            <a:r>
              <a:rPr lang="fr-FR" sz="1100" b="1">
                <a:latin typeface="Arial" charset="0"/>
              </a:rPr>
              <a:t>.</a:t>
            </a:r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1270023" y="3248038"/>
            <a:ext cx="6516687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Créer raccourci</a:t>
            </a:r>
          </a:p>
          <a:p>
            <a:r>
              <a:rPr lang="fr-FR" sz="1100" b="1" dirty="0">
                <a:latin typeface="Arial" charset="0"/>
              </a:rPr>
              <a:t>Vous permet de créer un raccourci sur le bureau pour tout état SAP, transaction ou application.</a:t>
            </a: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1270023" y="4024325"/>
            <a:ext cx="3963987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Aide F1</a:t>
            </a:r>
          </a:p>
          <a:p>
            <a:r>
              <a:rPr lang="fr-FR" sz="1100" b="1">
                <a:latin typeface="Arial" charset="0"/>
              </a:rPr>
              <a:t>Fournit de l’aide sur la zone où le curseur est positionné.</a:t>
            </a: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1270023" y="4786322"/>
            <a:ext cx="3735387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Menu de configuration de l’affichage (Alt-F12)</a:t>
            </a:r>
          </a:p>
          <a:p>
            <a:r>
              <a:rPr lang="fr-FR" sz="1100" b="1">
                <a:latin typeface="Arial" charset="0"/>
              </a:rPr>
              <a:t>Vous permet de personnaliser les options d’affichage</a:t>
            </a:r>
          </a:p>
        </p:txBody>
      </p:sp>
      <p:pic>
        <p:nvPicPr>
          <p:cNvPr id="37" name="Picture 9" descr="Menu_configur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060" y="4833947"/>
            <a:ext cx="384175" cy="384175"/>
          </a:xfrm>
          <a:prstGeom prst="rect">
            <a:avLst/>
          </a:prstGeom>
          <a:noFill/>
        </p:spPr>
      </p:pic>
      <p:pic>
        <p:nvPicPr>
          <p:cNvPr id="38" name="Picture 10" descr="Nouveau_mo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060" y="2568588"/>
            <a:ext cx="384175" cy="384175"/>
          </a:xfrm>
          <a:prstGeom prst="rect">
            <a:avLst/>
          </a:prstGeom>
          <a:noFill/>
        </p:spPr>
      </p:pic>
      <p:pic>
        <p:nvPicPr>
          <p:cNvPr id="39" name="Picture 11" descr="Aide_F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8060" y="4059250"/>
            <a:ext cx="382588" cy="382588"/>
          </a:xfrm>
          <a:prstGeom prst="rect">
            <a:avLst/>
          </a:prstGeom>
          <a:noFill/>
        </p:spPr>
      </p:pic>
      <p:pic>
        <p:nvPicPr>
          <p:cNvPr id="40" name="Picture 12" descr="Creer_raccourc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8060" y="3292488"/>
            <a:ext cx="384175" cy="384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Barre d'application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Dépendante de la transaction dans laquelle vous vous trouvez</a:t>
            </a:r>
          </a:p>
          <a:p>
            <a:pPr lvl="2"/>
            <a:r>
              <a:rPr lang="fr-CH" dirty="0" smtClean="0"/>
              <a:t>Les boutons reprennent les fonctionnalités qui se trouvent dans les menus de l’application</a:t>
            </a:r>
          </a:p>
          <a:p>
            <a:pPr lvl="2"/>
            <a:r>
              <a:rPr lang="fr-CH" dirty="0" smtClean="0"/>
              <a:t>Les boutons symbolisent une touche raccourci associée à l’action</a:t>
            </a:r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Info-bulle</a:t>
            </a:r>
          </a:p>
          <a:p>
            <a:pPr lvl="1"/>
            <a:endParaRPr lang="fr-CH" dirty="0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Interface SAP</a:t>
            </a:r>
            <a:endParaRPr lang="fr-CH" dirty="0"/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286124"/>
            <a:ext cx="321471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5236" y="4714884"/>
            <a:ext cx="217375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H" u="sng" dirty="0" smtClean="0"/>
              <a:t>Buts de la formation</a:t>
            </a:r>
          </a:p>
          <a:p>
            <a:pPr>
              <a:lnSpc>
                <a:spcPct val="200000"/>
              </a:lnSpc>
              <a:buNone/>
            </a:pPr>
            <a:r>
              <a:rPr lang="fr-CH" sz="2200" dirty="0" smtClean="0"/>
              <a:t>A l'issue de la formation les participants sont en mesure :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mémoriser</a:t>
            </a:r>
            <a:r>
              <a:rPr lang="fr-CH" dirty="0" smtClean="0"/>
              <a:t> les différentes barres et zones de l'interface SAP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connaître</a:t>
            </a:r>
            <a:r>
              <a:rPr lang="fr-CH" dirty="0" smtClean="0"/>
              <a:t> les aides SAP et d'</a:t>
            </a:r>
            <a:r>
              <a:rPr lang="fr-CH" b="1" dirty="0" smtClean="0"/>
              <a:t>identifier</a:t>
            </a:r>
            <a:r>
              <a:rPr lang="fr-CH" dirty="0" smtClean="0"/>
              <a:t> les messages (système)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D'</a:t>
            </a:r>
            <a:r>
              <a:rPr lang="fr-CH" b="1" dirty="0" smtClean="0"/>
              <a:t>utiliser</a:t>
            </a:r>
            <a:r>
              <a:rPr lang="fr-CH" dirty="0" smtClean="0"/>
              <a:t> les différents éléments graphiques (barre d'outils) pour naviguer facilement dans le logiciel SAP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SAP Basis</a:t>
            </a:r>
            <a:endParaRPr lang="fr-CH" dirty="0"/>
          </a:p>
        </p:txBody>
      </p:sp>
      <p:pic>
        <p:nvPicPr>
          <p:cNvPr id="5" name="Picture 2" descr="sticker decoratif cible militaire de t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1194" y="4786322"/>
            <a:ext cx="2738458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Barre d'état</a:t>
            </a:r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Messages systèmes</a:t>
            </a:r>
          </a:p>
          <a:p>
            <a:pPr lvl="2">
              <a:tabLst>
                <a:tab pos="1524000" algn="l"/>
              </a:tabLst>
            </a:pPr>
            <a:r>
              <a:rPr lang="fr-CH" dirty="0" smtClean="0"/>
              <a:t>	Messages d'information</a:t>
            </a:r>
          </a:p>
          <a:p>
            <a:pPr lvl="2">
              <a:tabLst>
                <a:tab pos="1524000" algn="l"/>
              </a:tabLst>
            </a:pPr>
            <a:r>
              <a:rPr lang="fr-CH" dirty="0" smtClean="0"/>
              <a:t>	Messages d’avertissement</a:t>
            </a:r>
          </a:p>
          <a:p>
            <a:pPr lvl="2">
              <a:tabLst>
                <a:tab pos="1524000" algn="l"/>
              </a:tabLst>
            </a:pPr>
            <a:r>
              <a:rPr lang="fr-CH" dirty="0" smtClean="0"/>
              <a:t>	Messages d’erreur</a:t>
            </a:r>
          </a:p>
          <a:p>
            <a:pPr lvl="2"/>
            <a:r>
              <a:rPr lang="fr-CH" dirty="0" smtClean="0"/>
              <a:t>Possibilité d’afficher les messages dans des boîtes de dialogue en cliquant sur la barre d’état</a:t>
            </a:r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1"/>
            <a:r>
              <a:rPr lang="fr-CH" dirty="0" smtClean="0"/>
              <a:t>Zone de statut</a:t>
            </a:r>
          </a:p>
          <a:p>
            <a:pPr lvl="2"/>
            <a:r>
              <a:rPr lang="fr-CH" dirty="0" smtClean="0"/>
              <a:t>Informations système</a:t>
            </a:r>
          </a:p>
          <a:p>
            <a:pPr lvl="2"/>
            <a:r>
              <a:rPr lang="fr-CH" dirty="0" smtClean="0"/>
              <a:t>Serveur auquel vous êtes connecté. </a:t>
            </a:r>
          </a:p>
          <a:p>
            <a:pPr lvl="2"/>
            <a:r>
              <a:rPr lang="fr-CH" dirty="0" smtClean="0"/>
              <a:t>Mode de saisie de données.</a:t>
            </a:r>
          </a:p>
          <a:p>
            <a:pPr lvl="3"/>
            <a:r>
              <a:rPr lang="fr-CH" dirty="0" smtClean="0"/>
              <a:t>En cliquant dans cette zone, vous pouvez basculer entre les modes Insérer (INS) et Écraser (OVR).</a:t>
            </a:r>
          </a:p>
          <a:p>
            <a:pPr lvl="1"/>
            <a:endParaRPr lang="fr-CH" dirty="0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Interface SAP</a:t>
            </a:r>
            <a:endParaRPr lang="fr-CH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948" y="1719253"/>
            <a:ext cx="7132638" cy="352425"/>
          </a:xfrm>
          <a:prstGeom prst="rect">
            <a:avLst/>
          </a:prstGeom>
          <a:noFill/>
        </p:spPr>
      </p:pic>
      <p:pic>
        <p:nvPicPr>
          <p:cNvPr id="7" name="Picture 7" descr="SAP015"/>
          <p:cNvPicPr>
            <a:picLocks noChangeAspect="1" noChangeArrowheads="1"/>
          </p:cNvPicPr>
          <p:nvPr/>
        </p:nvPicPr>
        <p:blipFill>
          <a:blip r:embed="rId3" cstate="print"/>
          <a:srcRect l="970" t="95346" r="96620" b="1634"/>
          <a:stretch>
            <a:fillRect/>
          </a:stretch>
        </p:blipFill>
        <p:spPr bwMode="auto">
          <a:xfrm>
            <a:off x="1714480" y="3174962"/>
            <a:ext cx="202426" cy="182600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8" name="Picture 8" descr="SAP016"/>
          <p:cNvPicPr>
            <a:picLocks noChangeAspect="1" noChangeArrowheads="1"/>
          </p:cNvPicPr>
          <p:nvPr/>
        </p:nvPicPr>
        <p:blipFill>
          <a:blip r:embed="rId4" cstate="print"/>
          <a:srcRect l="1010" t="95320" r="96468" b="1518"/>
          <a:stretch>
            <a:fillRect/>
          </a:stretch>
        </p:blipFill>
        <p:spPr bwMode="auto">
          <a:xfrm>
            <a:off x="1714480" y="2882860"/>
            <a:ext cx="203418" cy="183362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9" name="Picture 10" descr="SAP017"/>
          <p:cNvPicPr>
            <a:picLocks noChangeAspect="1" noChangeArrowheads="1"/>
          </p:cNvPicPr>
          <p:nvPr/>
        </p:nvPicPr>
        <p:blipFill>
          <a:blip r:embed="rId5" cstate="print"/>
          <a:srcRect l="948" t="95433" r="96620" b="1750"/>
          <a:stretch>
            <a:fillRect/>
          </a:stretch>
        </p:blipFill>
        <p:spPr bwMode="auto">
          <a:xfrm>
            <a:off x="1714480" y="2603458"/>
            <a:ext cx="200555" cy="168270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0" name="Picture 2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3929066"/>
            <a:ext cx="2377584" cy="1571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49927" y="6300809"/>
            <a:ext cx="280828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6589739" y="6259534"/>
            <a:ext cx="317500" cy="312738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Menu SAP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Liste de </a:t>
            </a:r>
            <a:r>
              <a:rPr lang="fr-CH" b="1" dirty="0" smtClean="0"/>
              <a:t>toutes</a:t>
            </a:r>
            <a:r>
              <a:rPr lang="fr-CH" dirty="0" smtClean="0"/>
              <a:t> les transactions standards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Liste aussi les transactions auxquelles l'utilisateur n'est pas habilité </a:t>
            </a:r>
          </a:p>
          <a:p>
            <a:pPr lvl="1"/>
            <a:endParaRPr lang="fr-CH" dirty="0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Interface SAP</a:t>
            </a:r>
            <a:endParaRPr lang="fr-CH" dirty="0"/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071810"/>
            <a:ext cx="371655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Oval 7"/>
          <p:cNvSpPr>
            <a:spLocks noChangeArrowheads="1"/>
          </p:cNvSpPr>
          <p:nvPr/>
        </p:nvSpPr>
        <p:spPr bwMode="auto">
          <a:xfrm>
            <a:off x="2949708" y="4132989"/>
            <a:ext cx="302647" cy="296143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2857488" y="4714884"/>
            <a:ext cx="928694" cy="296143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Menu utilisateur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Liste des transactions auxquelles l'utilisateur est habilité 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Structure varie selon les rôles auxquels l'utilisateur est affecté</a:t>
            </a:r>
          </a:p>
          <a:p>
            <a:pPr lvl="1"/>
            <a:endParaRPr lang="fr-CH" dirty="0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Interface SAP</a:t>
            </a:r>
            <a:endParaRPr lang="fr-CH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071810"/>
            <a:ext cx="604810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1694997" y="4195335"/>
            <a:ext cx="302647" cy="296143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4714876" y="3786190"/>
            <a:ext cx="2857520" cy="367581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1857356" y="4786322"/>
            <a:ext cx="1928826" cy="296143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Définition</a:t>
            </a:r>
          </a:p>
          <a:p>
            <a:r>
              <a:rPr lang="fr-CH" dirty="0" smtClean="0"/>
              <a:t>Ajout de transactions</a:t>
            </a:r>
          </a:p>
          <a:p>
            <a:r>
              <a:rPr lang="fr-CH" dirty="0" smtClean="0"/>
              <a:t>Ajout de dossiers</a:t>
            </a:r>
          </a:p>
          <a:p>
            <a:r>
              <a:rPr lang="fr-CH" dirty="0" smtClean="0"/>
              <a:t>Ajout d'autres objets</a:t>
            </a:r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Définition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Dossier qui permet d'enregistrer et de classer des transactions fréquemment utilisées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Dépend d'un utilisateur, sur un système et un mandant donné</a:t>
            </a:r>
          </a:p>
          <a:p>
            <a:pPr lvl="2"/>
            <a:r>
              <a:rPr lang="fr-CH" dirty="0" smtClean="0"/>
              <a:t>Accessible depuis le menu utilisateur et le menu SAP</a:t>
            </a:r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Favoris personnels</a:t>
            </a:r>
            <a:endParaRPr lang="fr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6938" y="3789040"/>
            <a:ext cx="48101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195736" y="3789040"/>
            <a:ext cx="3096344" cy="504056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Ajout de transactions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4 méthodes</a:t>
            </a:r>
          </a:p>
          <a:p>
            <a:pPr lvl="2"/>
            <a:r>
              <a:rPr lang="fr-CH" dirty="0" smtClean="0"/>
              <a:t>Sélectionner la transaction dans le menu et cliquer sur          </a:t>
            </a:r>
          </a:p>
          <a:p>
            <a:pPr lvl="2"/>
            <a:r>
              <a:rPr lang="fr-CH" dirty="0" smtClean="0"/>
              <a:t>Sélectionner la transaction et faire un cliquer-glisser (clic gauche)</a:t>
            </a:r>
          </a:p>
          <a:p>
            <a:pPr lvl="2"/>
            <a:r>
              <a:rPr lang="fr-CH" dirty="0" smtClean="0"/>
              <a:t>Sélectionner la transaction avec le clic droit et choisir "Ajouter au favoris"</a:t>
            </a:r>
          </a:p>
          <a:p>
            <a:pPr lvl="2"/>
            <a:r>
              <a:rPr lang="fr-CH" dirty="0" smtClean="0"/>
              <a:t>Code transaction connu : via le menu "Favoris", "Ajouter transaction"</a:t>
            </a:r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Favoris personnels</a:t>
            </a:r>
            <a:endParaRPr lang="fr-CH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5421" y="3789040"/>
            <a:ext cx="3629027" cy="158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858768"/>
            <a:ext cx="2279755" cy="1658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984" y="5676748"/>
            <a:ext cx="3429024" cy="9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Connecteur en angle 8"/>
          <p:cNvCxnSpPr>
            <a:stCxn id="10" idx="3"/>
            <a:endCxn id="7" idx="0"/>
          </p:cNvCxnSpPr>
          <p:nvPr/>
        </p:nvCxnSpPr>
        <p:spPr>
          <a:xfrm>
            <a:off x="2555776" y="5265204"/>
            <a:ext cx="373720" cy="411544"/>
          </a:xfrm>
          <a:prstGeom prst="bentConnector2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23528" y="5157192"/>
            <a:ext cx="2232248" cy="216024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132856"/>
            <a:ext cx="274286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Ajout de dossiers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Permet de faire du classement</a:t>
            </a:r>
          </a:p>
          <a:p>
            <a:pPr lvl="2"/>
            <a:r>
              <a:rPr lang="fr-CH" dirty="0" smtClean="0"/>
              <a:t>Glisser/déposer pour créer des sous-structure ou réorganiser facilement ces dossiers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Accessible via </a:t>
            </a:r>
          </a:p>
          <a:p>
            <a:pPr lvl="2"/>
            <a:r>
              <a:rPr lang="fr-CH" dirty="0" smtClean="0"/>
              <a:t>Clic droit sur le dossier "Favoris"</a:t>
            </a:r>
          </a:p>
          <a:p>
            <a:pPr lvl="2"/>
            <a:r>
              <a:rPr lang="fr-CH" dirty="0" smtClean="0"/>
              <a:t>Menu "Favoris / Ajouter dossier"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Favoris personnels</a:t>
            </a:r>
            <a:endParaRPr lang="fr-CH" dirty="0"/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941168"/>
            <a:ext cx="2520280" cy="1237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4713" y="2780928"/>
            <a:ext cx="231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6358" y="5540435"/>
            <a:ext cx="3592066" cy="91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Connecteur en angle 8"/>
          <p:cNvCxnSpPr>
            <a:stCxn id="9" idx="3"/>
            <a:endCxn id="14" idx="1"/>
          </p:cNvCxnSpPr>
          <p:nvPr/>
        </p:nvCxnSpPr>
        <p:spPr>
          <a:xfrm>
            <a:off x="3753692" y="5625244"/>
            <a:ext cx="1042666" cy="371642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809476" y="5517232"/>
            <a:ext cx="1944216" cy="216024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Ajout d'autres objets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Possibilité d'ajouter aux favoris</a:t>
            </a:r>
          </a:p>
          <a:p>
            <a:pPr lvl="2"/>
            <a:r>
              <a:rPr lang="fr-CH" dirty="0" smtClean="0"/>
              <a:t>Des adresses Web - URL</a:t>
            </a:r>
          </a:p>
          <a:p>
            <a:pPr lvl="2"/>
            <a:r>
              <a:rPr lang="fr-CH" dirty="0" smtClean="0"/>
              <a:t>Des liens sur des fichiers</a:t>
            </a:r>
          </a:p>
          <a:p>
            <a:pPr lvl="2"/>
            <a:r>
              <a:rPr lang="fr-CH" dirty="0" smtClean="0"/>
              <a:t>…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Accessible via</a:t>
            </a:r>
          </a:p>
          <a:p>
            <a:pPr lvl="2"/>
            <a:r>
              <a:rPr lang="fr-CH" dirty="0" smtClean="0"/>
              <a:t>Clic droit sur le dossier "Favoris"</a:t>
            </a:r>
          </a:p>
          <a:p>
            <a:pPr lvl="2"/>
            <a:r>
              <a:rPr lang="fr-CH" dirty="0" smtClean="0"/>
              <a:t>Menu "Favoris / Ajouter autres objets"</a:t>
            </a:r>
          </a:p>
          <a:p>
            <a:pPr lvl="2"/>
            <a:endParaRPr lang="fr-CH" dirty="0" smtClean="0"/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Favoris personnels</a:t>
            </a:r>
            <a:endParaRPr lang="fr-CH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437112"/>
            <a:ext cx="2160240" cy="1041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989093"/>
            <a:ext cx="2867025" cy="1248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716" y="5805264"/>
            <a:ext cx="331874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204864"/>
            <a:ext cx="20955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Connecteur en angle 8"/>
          <p:cNvCxnSpPr>
            <a:stCxn id="13" idx="3"/>
            <a:endCxn id="9" idx="1"/>
          </p:cNvCxnSpPr>
          <p:nvPr/>
        </p:nvCxnSpPr>
        <p:spPr>
          <a:xfrm>
            <a:off x="2339752" y="5337212"/>
            <a:ext cx="432048" cy="275991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55576" y="5229200"/>
            <a:ext cx="1584176" cy="216024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cxnSp>
        <p:nvCxnSpPr>
          <p:cNvPr id="16" name="Connecteur en angle 8"/>
          <p:cNvCxnSpPr>
            <a:stCxn id="17" idx="3"/>
            <a:endCxn id="10" idx="1"/>
          </p:cNvCxnSpPr>
          <p:nvPr/>
        </p:nvCxnSpPr>
        <p:spPr>
          <a:xfrm>
            <a:off x="4355976" y="5961321"/>
            <a:ext cx="1001740" cy="275991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771800" y="5853309"/>
            <a:ext cx="1584176" cy="216024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Champs de saisie</a:t>
            </a:r>
          </a:p>
          <a:p>
            <a:r>
              <a:rPr lang="fr-CH" dirty="0" smtClean="0"/>
              <a:t>Critères de recherche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Champs de saisie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Saisie obligatoire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Liste déroulante fixe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Liste déroulante avec saisie de critères (F4)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Champs SAP</a:t>
            </a:r>
            <a:endParaRPr lang="fr-CH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4608" y="3373494"/>
            <a:ext cx="28860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2" descr="Image4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9066" y="2297106"/>
            <a:ext cx="720725" cy="274638"/>
          </a:xfrm>
          <a:prstGeom prst="rect">
            <a:avLst/>
          </a:prstGeom>
          <a:noFill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390" y="5524483"/>
            <a:ext cx="2296221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8794" y="5168592"/>
            <a:ext cx="234791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e 8"/>
          <p:cNvGrpSpPr/>
          <p:nvPr/>
        </p:nvGrpSpPr>
        <p:grpSpPr>
          <a:xfrm>
            <a:off x="3867158" y="5408147"/>
            <a:ext cx="1143008" cy="689139"/>
            <a:chOff x="3743389" y="4838249"/>
            <a:chExt cx="937336" cy="689139"/>
          </a:xfrm>
        </p:grpSpPr>
        <p:pic>
          <p:nvPicPr>
            <p:cNvPr id="10" name="Picture 26" descr="FlechePastel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3437600" flipH="1" flipV="1">
              <a:off x="3966065" y="4615573"/>
              <a:ext cx="491984" cy="937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10"/>
            <p:cNvSpPr/>
            <p:nvPr/>
          </p:nvSpPr>
          <p:spPr>
            <a:xfrm>
              <a:off x="3914415" y="5158056"/>
              <a:ext cx="4074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H" dirty="0" smtClean="0"/>
                <a:t>F4</a:t>
              </a:r>
              <a:endParaRPr lang="fr-CH" dirty="0"/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3732695" y="2786224"/>
            <a:ext cx="1991851" cy="1506872"/>
            <a:chOff x="3365967" y="2214554"/>
            <a:chExt cx="1991851" cy="1506872"/>
          </a:xfrm>
        </p:grpSpPr>
        <p:pic>
          <p:nvPicPr>
            <p:cNvPr id="13" name="Picture 2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25162" y="2214554"/>
              <a:ext cx="532656" cy="595321"/>
            </a:xfrm>
            <a:prstGeom prst="rect">
              <a:avLst/>
            </a:prstGeom>
            <a:noFill/>
          </p:spPr>
        </p:pic>
        <p:pic>
          <p:nvPicPr>
            <p:cNvPr id="14" name="Picture 26" descr="FlechePastel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6200000" flipH="1">
              <a:off x="4299745" y="2491576"/>
              <a:ext cx="334962" cy="638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4" descr="xma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10960304">
              <a:off x="3365967" y="2702251"/>
              <a:ext cx="1019175" cy="1019175"/>
            </a:xfrm>
            <a:prstGeom prst="rect">
              <a:avLst/>
            </a:prstGeom>
            <a:noFill/>
            <a:effectLst>
              <a:outerShdw blurRad="406400" dist="50800" dir="5400000" algn="ctr" rotWithShape="0">
                <a:srgbClr val="000000">
                  <a:alpha val="26000"/>
                </a:srgbClr>
              </a:outerShdw>
            </a:effectLst>
          </p:spPr>
        </p:pic>
      </p:grp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3270254" y="5479744"/>
            <a:ext cx="402657" cy="374643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4 - 6</a:t>
            </a:r>
          </a:p>
          <a:p>
            <a:r>
              <a:rPr lang="fr-CH" dirty="0" smtClean="0"/>
              <a:t>7 - 12</a:t>
            </a:r>
          </a:p>
          <a:p>
            <a:r>
              <a:rPr lang="fr-CH" dirty="0" smtClean="0"/>
              <a:t>13 - 22</a:t>
            </a:r>
          </a:p>
          <a:p>
            <a:r>
              <a:rPr lang="fr-CH" dirty="0" smtClean="0"/>
              <a:t>23 - 27</a:t>
            </a:r>
          </a:p>
          <a:p>
            <a:r>
              <a:rPr lang="fr-CH" dirty="0" smtClean="0"/>
              <a:t>28 - 33</a:t>
            </a:r>
          </a:p>
          <a:p>
            <a:r>
              <a:rPr lang="fr-CH" dirty="0" smtClean="0"/>
              <a:t>34 - 36</a:t>
            </a:r>
          </a:p>
          <a:p>
            <a:r>
              <a:rPr lang="fr-CH" dirty="0" smtClean="0"/>
              <a:t>37 - 39</a:t>
            </a:r>
          </a:p>
          <a:p>
            <a:r>
              <a:rPr lang="fr-CH" dirty="0" smtClean="0"/>
              <a:t>40 - 43</a:t>
            </a:r>
          </a:p>
          <a:p>
            <a:r>
              <a:rPr lang="fr-CH" dirty="0" smtClean="0"/>
              <a:t>44 - 49</a:t>
            </a:r>
          </a:p>
          <a:p>
            <a:r>
              <a:rPr lang="fr-CH" dirty="0" smtClean="0"/>
              <a:t>50 - 52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Champs de saisie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Sélection multiple - intervalles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Option de sélection - opérateur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Champs SAP</a:t>
            </a:r>
            <a:endParaRPr lang="fr-CH" dirty="0"/>
          </a:p>
        </p:txBody>
      </p:sp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6508" y="2337674"/>
            <a:ext cx="32289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7685" y="1935845"/>
            <a:ext cx="3306281" cy="1707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6" descr="FlechePaste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763958" flipH="1">
            <a:off x="4599579" y="2480360"/>
            <a:ext cx="430788" cy="82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Oval 7"/>
          <p:cNvSpPr>
            <a:spLocks noChangeArrowheads="1"/>
          </p:cNvSpPr>
          <p:nvPr/>
        </p:nvSpPr>
        <p:spPr bwMode="auto">
          <a:xfrm>
            <a:off x="4204419" y="2297130"/>
            <a:ext cx="402657" cy="374643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72838" y="4370322"/>
            <a:ext cx="3381617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4143380"/>
            <a:ext cx="2214578" cy="246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1987362" y="4389661"/>
            <a:ext cx="402657" cy="374643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pic>
        <p:nvPicPr>
          <p:cNvPr id="35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4903439"/>
            <a:ext cx="2043119" cy="68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1" grpId="0" animBg="1"/>
      <p:bldP spid="3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Critères de recherche (1)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Dans SAP, '</a:t>
            </a:r>
            <a:r>
              <a:rPr lang="fr-CH" b="1" dirty="0" smtClean="0">
                <a:solidFill>
                  <a:srgbClr val="FF0000"/>
                </a:solidFill>
              </a:rPr>
              <a:t>*</a:t>
            </a:r>
            <a:r>
              <a:rPr lang="fr-CH" dirty="0" smtClean="0"/>
              <a:t>' signifie l'omission de </a:t>
            </a:r>
            <a:r>
              <a:rPr lang="fr-CH" b="1" dirty="0" smtClean="0">
                <a:solidFill>
                  <a:srgbClr val="FF0000"/>
                </a:solidFill>
              </a:rPr>
              <a:t>plusieurs</a:t>
            </a:r>
            <a:r>
              <a:rPr lang="fr-CH" dirty="0" smtClean="0"/>
              <a:t> caractères </a:t>
            </a:r>
          </a:p>
          <a:p>
            <a:pPr lvl="2">
              <a:tabLst>
                <a:tab pos="1619250" algn="l"/>
              </a:tabLst>
            </a:pPr>
            <a:r>
              <a:rPr lang="fr-CH" dirty="0" smtClean="0"/>
              <a:t>*X 	:  se finit par X</a:t>
            </a:r>
          </a:p>
          <a:p>
            <a:pPr lvl="2">
              <a:tabLst>
                <a:tab pos="1619250" algn="l"/>
              </a:tabLst>
            </a:pPr>
            <a:r>
              <a:rPr lang="fr-CH" dirty="0" smtClean="0"/>
              <a:t>X* 	:  commence par X</a:t>
            </a:r>
          </a:p>
          <a:p>
            <a:pPr lvl="2">
              <a:tabLst>
                <a:tab pos="1619250" algn="l"/>
              </a:tabLst>
            </a:pPr>
            <a:r>
              <a:rPr lang="fr-CH" dirty="0" smtClean="0"/>
              <a:t>*X* 	:  contient X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Champs SAP</a:t>
            </a:r>
            <a:endParaRPr lang="fr-CH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3286124"/>
            <a:ext cx="2702104" cy="327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286124"/>
            <a:ext cx="2615626" cy="3241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286124"/>
            <a:ext cx="2513321" cy="330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4429124" y="4000504"/>
            <a:ext cx="928694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7215206" y="4000504"/>
            <a:ext cx="928694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1643042" y="4000504"/>
            <a:ext cx="928694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Critères de recherche (2)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Dans SAP, '</a:t>
            </a:r>
            <a:r>
              <a:rPr lang="fr-CH" b="1" dirty="0" smtClean="0">
                <a:solidFill>
                  <a:srgbClr val="FF0000"/>
                </a:solidFill>
              </a:rPr>
              <a:t>+</a:t>
            </a:r>
            <a:r>
              <a:rPr lang="fr-CH" dirty="0" smtClean="0"/>
              <a:t>' signifie l'omission d'un </a:t>
            </a:r>
            <a:r>
              <a:rPr lang="fr-CH" b="1" dirty="0" smtClean="0">
                <a:solidFill>
                  <a:srgbClr val="FF0000"/>
                </a:solidFill>
              </a:rPr>
              <a:t>seul</a:t>
            </a:r>
            <a:r>
              <a:rPr lang="fr-CH" dirty="0" smtClean="0"/>
              <a:t> caractère</a:t>
            </a:r>
          </a:p>
          <a:p>
            <a:pPr lvl="2"/>
            <a:r>
              <a:rPr lang="fr-CH" dirty="0" smtClean="0"/>
              <a:t>+</a:t>
            </a:r>
            <a:r>
              <a:rPr lang="fr-CH" dirty="0" err="1" smtClean="0"/>
              <a:t>uisse</a:t>
            </a:r>
            <a:r>
              <a:rPr lang="fr-CH" dirty="0" smtClean="0"/>
              <a:t> = 1 lettre puis "</a:t>
            </a:r>
            <a:r>
              <a:rPr lang="fr-CH" dirty="0" err="1" smtClean="0"/>
              <a:t>uisse</a:t>
            </a:r>
            <a:r>
              <a:rPr lang="fr-CH" dirty="0" smtClean="0"/>
              <a:t>"</a:t>
            </a:r>
          </a:p>
          <a:p>
            <a:pPr lvl="3"/>
            <a:r>
              <a:rPr lang="fr-CH" dirty="0" smtClean="0"/>
              <a:t>Résultats possibles = Suisse, suisse, puisse, </a:t>
            </a:r>
            <a:r>
              <a:rPr lang="fr-CH" dirty="0" err="1" smtClean="0"/>
              <a:t>vuisse</a:t>
            </a:r>
            <a:r>
              <a:rPr lang="fr-CH" dirty="0" smtClean="0"/>
              <a:t>, </a:t>
            </a:r>
            <a:r>
              <a:rPr lang="fr-CH" dirty="0" err="1" smtClean="0"/>
              <a:t>Vuisse</a:t>
            </a:r>
            <a:r>
              <a:rPr lang="fr-CH" dirty="0" smtClean="0"/>
              <a:t>, Cuisse, …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Champs SAP</a:t>
            </a:r>
            <a:endParaRPr lang="fr-CH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068960"/>
            <a:ext cx="2880000" cy="338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6084168" y="3717032"/>
            <a:ext cx="576064" cy="216024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068960"/>
            <a:ext cx="2880000" cy="338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2483768" y="3717032"/>
            <a:ext cx="792088" cy="216024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Critères de recherche (3)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Attention, sensible à la casse</a:t>
            </a:r>
          </a:p>
          <a:p>
            <a:pPr lvl="2"/>
            <a:r>
              <a:rPr lang="fr-CH" dirty="0" smtClean="0"/>
              <a:t>'*S'    ≠   '*s'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Champs SAP</a:t>
            </a:r>
            <a:endParaRPr lang="fr-CH" dirty="0"/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714620"/>
            <a:ext cx="3357586" cy="3595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571744"/>
            <a:ext cx="322897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2571736" y="3643314"/>
            <a:ext cx="1285884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500826" y="3500438"/>
            <a:ext cx="1285884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Utilisation</a:t>
            </a:r>
          </a:p>
          <a:p>
            <a:r>
              <a:rPr lang="fr-CH" dirty="0" smtClean="0"/>
              <a:t>Fonctionnalités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Utilisation</a:t>
            </a:r>
          </a:p>
          <a:p>
            <a:pPr lvl="1"/>
            <a:r>
              <a:rPr lang="fr-CH" dirty="0" smtClean="0"/>
              <a:t>Permet de travailler sur plusieurs applications à la fois</a:t>
            </a:r>
          </a:p>
          <a:p>
            <a:pPr lvl="1"/>
            <a:r>
              <a:rPr lang="fr-CH" dirty="0" smtClean="0"/>
              <a:t>Permet de gagner du temps et d'éviter de basculer d’un écran à l’autre</a:t>
            </a:r>
          </a:p>
          <a:p>
            <a:pPr lvl="3"/>
            <a:endParaRPr lang="fr-CH" dirty="0" smtClean="0"/>
          </a:p>
          <a:p>
            <a:r>
              <a:rPr lang="fr-CH" u="sng" dirty="0" smtClean="0"/>
              <a:t>Fonctionnalités</a:t>
            </a:r>
          </a:p>
          <a:p>
            <a:pPr lvl="1"/>
            <a:r>
              <a:rPr lang="fr-CH" dirty="0" smtClean="0"/>
              <a:t>Ouvrir jusqu’à </a:t>
            </a:r>
            <a:r>
              <a:rPr lang="fr-CH" b="1" dirty="0" smtClean="0">
                <a:solidFill>
                  <a:srgbClr val="FF0000"/>
                </a:solidFill>
              </a:rPr>
              <a:t>6</a:t>
            </a:r>
            <a:r>
              <a:rPr lang="fr-CH" dirty="0" smtClean="0"/>
              <a:t> modes et traiter une application différente, ou même une application identique, dans chaque mode</a:t>
            </a:r>
          </a:p>
          <a:p>
            <a:pPr lvl="1"/>
            <a:r>
              <a:rPr lang="fr-CH" dirty="0" smtClean="0"/>
              <a:t>Permet de se déplacer entre les différents modes ouverts et fermer n’importe quel mode sans devoir vous déconnecter du système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Mode multiple</a:t>
            </a:r>
            <a:endParaRPr lang="fr-CH" dirty="0"/>
          </a:p>
        </p:txBody>
      </p:sp>
      <p:pic>
        <p:nvPicPr>
          <p:cNvPr id="5" name="Picture 4" descr="Image396"/>
          <p:cNvPicPr>
            <a:picLocks noChangeAspect="1" noChangeArrowheads="1"/>
          </p:cNvPicPr>
          <p:nvPr/>
        </p:nvPicPr>
        <p:blipFill>
          <a:blip r:embed="rId2" cstate="print"/>
          <a:srcRect l="879"/>
          <a:stretch>
            <a:fillRect/>
          </a:stretch>
        </p:blipFill>
        <p:spPr bwMode="auto">
          <a:xfrm>
            <a:off x="739802" y="6030934"/>
            <a:ext cx="7689850" cy="398462"/>
          </a:xfrm>
          <a:prstGeom prst="rect">
            <a:avLst/>
          </a:prstGeom>
          <a:noFill/>
        </p:spPr>
      </p:pic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7078011" y="6030934"/>
            <a:ext cx="351509" cy="357190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 dirty="0"/>
          </a:p>
        </p:txBody>
      </p:sp>
      <p:pic>
        <p:nvPicPr>
          <p:cNvPr id="7" name="Picture 23" descr="SNAG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853" y="4965304"/>
            <a:ext cx="1295400" cy="609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8" name="Picture 27" descr="SNAGI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4906566"/>
            <a:ext cx="1439863" cy="7064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9" name="Picture 29" descr="SNAGI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961319" y="4917680"/>
            <a:ext cx="1468069" cy="71438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3117894" y="4581128"/>
            <a:ext cx="77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dirty="0" smtClean="0"/>
              <a:t>Ouvrir</a:t>
            </a:r>
            <a:endParaRPr lang="fr-CH" dirty="0"/>
          </a:p>
        </p:txBody>
      </p:sp>
      <p:sp>
        <p:nvSpPr>
          <p:cNvPr id="11" name="Rectangle 10"/>
          <p:cNvSpPr/>
          <p:nvPr/>
        </p:nvSpPr>
        <p:spPr>
          <a:xfrm>
            <a:off x="5264081" y="4593828"/>
            <a:ext cx="862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dirty="0" smtClean="0"/>
              <a:t>Fermer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10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Mode multiple</a:t>
            </a:r>
            <a:endParaRPr lang="fr-CH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7838" y="1424008"/>
            <a:ext cx="564832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Oval 7"/>
          <p:cNvSpPr>
            <a:spLocks noChangeArrowheads="1"/>
          </p:cNvSpPr>
          <p:nvPr/>
        </p:nvSpPr>
        <p:spPr bwMode="auto">
          <a:xfrm>
            <a:off x="5857884" y="4643446"/>
            <a:ext cx="285752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 dirty="0"/>
          </a:p>
        </p:txBody>
      </p:sp>
      <p:sp>
        <p:nvSpPr>
          <p:cNvPr id="30" name="Oval 7"/>
          <p:cNvSpPr>
            <a:spLocks noChangeArrowheads="1"/>
          </p:cNvSpPr>
          <p:nvPr/>
        </p:nvSpPr>
        <p:spPr bwMode="auto">
          <a:xfrm>
            <a:off x="5715008" y="4357694"/>
            <a:ext cx="285752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 dirty="0"/>
          </a:p>
        </p:txBody>
      </p:sp>
      <p:sp>
        <p:nvSpPr>
          <p:cNvPr id="31" name="Oval 7"/>
          <p:cNvSpPr>
            <a:spLocks noChangeArrowheads="1"/>
          </p:cNvSpPr>
          <p:nvPr/>
        </p:nvSpPr>
        <p:spPr bwMode="auto">
          <a:xfrm>
            <a:off x="6010284" y="5000636"/>
            <a:ext cx="285752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 dirty="0"/>
          </a:p>
        </p:txBody>
      </p:sp>
      <p:sp>
        <p:nvSpPr>
          <p:cNvPr id="32" name="Oval 7"/>
          <p:cNvSpPr>
            <a:spLocks noChangeArrowheads="1"/>
          </p:cNvSpPr>
          <p:nvPr/>
        </p:nvSpPr>
        <p:spPr bwMode="auto">
          <a:xfrm>
            <a:off x="6143636" y="5357826"/>
            <a:ext cx="285752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 dirty="0"/>
          </a:p>
        </p:txBody>
      </p:sp>
      <p:sp>
        <p:nvSpPr>
          <p:cNvPr id="33" name="Oval 7"/>
          <p:cNvSpPr>
            <a:spLocks noChangeArrowheads="1"/>
          </p:cNvSpPr>
          <p:nvPr/>
        </p:nvSpPr>
        <p:spPr bwMode="auto">
          <a:xfrm>
            <a:off x="6286512" y="5715016"/>
            <a:ext cx="285752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 dirty="0"/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6429388" y="6072206"/>
            <a:ext cx="285752" cy="285752"/>
          </a:xfrm>
          <a:prstGeom prst="rect">
            <a:avLst/>
          </a:prstGeom>
          <a:solidFill>
            <a:srgbClr val="FF0000">
              <a:alpha val="20000"/>
            </a:srgbClr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Information générale</a:t>
            </a:r>
          </a:p>
          <a:p>
            <a:r>
              <a:rPr lang="fr-CH" dirty="0" smtClean="0"/>
              <a:t>Paramètre d'impression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Information générale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Dans SAP, les imprimantes sont préconfigurées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Impression dans le jargon SAP = ordre de spool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Imprimantes </a:t>
            </a:r>
            <a:r>
              <a:rPr lang="fr-CH" b="1" dirty="0" smtClean="0"/>
              <a:t>recommandées</a:t>
            </a:r>
            <a:r>
              <a:rPr lang="fr-CH" dirty="0" smtClean="0"/>
              <a:t> : </a:t>
            </a:r>
          </a:p>
          <a:p>
            <a:pPr lvl="2"/>
            <a:r>
              <a:rPr lang="fr-CH" dirty="0" smtClean="0"/>
              <a:t> </a:t>
            </a:r>
            <a:r>
              <a:rPr lang="fr-CH" dirty="0" smtClean="0">
                <a:solidFill>
                  <a:srgbClr val="00B050"/>
                </a:solidFill>
              </a:rPr>
              <a:t>LOCL</a:t>
            </a:r>
            <a:r>
              <a:rPr lang="fr-CH" dirty="0" smtClean="0"/>
              <a:t> : Utilisation de(s) imprimante(s) par défaut du poste de travail </a:t>
            </a:r>
          </a:p>
          <a:p>
            <a:pPr lvl="2"/>
            <a:r>
              <a:rPr lang="fr-CH" dirty="0" smtClean="0"/>
              <a:t> PDF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Impression</a:t>
            </a:r>
            <a:endParaRPr lang="fr-C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214818"/>
            <a:ext cx="3214710" cy="222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Paramètres d'impression</a:t>
            </a:r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Unité de sortie</a:t>
            </a:r>
          </a:p>
          <a:p>
            <a:pPr lvl="1"/>
            <a:r>
              <a:rPr lang="fr-CH" dirty="0" smtClean="0"/>
              <a:t>Suppression après impression réussie</a:t>
            </a:r>
          </a:p>
          <a:p>
            <a:pPr lvl="1"/>
            <a:r>
              <a:rPr lang="fr-CH" dirty="0" smtClean="0"/>
              <a:t>Heure de lancement</a:t>
            </a:r>
          </a:p>
          <a:p>
            <a:pPr lvl="1"/>
            <a:r>
              <a:rPr lang="fr-CH" dirty="0" smtClean="0"/>
              <a:t>Mise en forme</a:t>
            </a:r>
          </a:p>
          <a:p>
            <a:pPr lvl="1"/>
            <a:r>
              <a:rPr lang="fr-CH" dirty="0" smtClean="0"/>
              <a:t>Priorité</a:t>
            </a:r>
          </a:p>
          <a:p>
            <a:pPr lvl="1"/>
            <a:r>
              <a:rPr lang="fr-CH" dirty="0" smtClean="0"/>
              <a:t>…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Impression</a:t>
            </a:r>
            <a:endParaRPr lang="fr-CH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928934"/>
            <a:ext cx="4214842" cy="3587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b="1" u="sng" dirty="0" smtClean="0">
                <a:solidFill>
                  <a:srgbClr val="0070C0"/>
                </a:solidFill>
              </a:rPr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Code transaction</a:t>
            </a:r>
          </a:p>
          <a:p>
            <a:r>
              <a:rPr lang="fr-CH" dirty="0" smtClean="0"/>
              <a:t>Zone de commande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Aide à l'application</a:t>
            </a:r>
          </a:p>
          <a:p>
            <a:r>
              <a:rPr lang="fr-CH" dirty="0" smtClean="0"/>
              <a:t>Aide de zone</a:t>
            </a:r>
          </a:p>
          <a:p>
            <a:r>
              <a:rPr lang="fr-CH" dirty="0" smtClean="0"/>
              <a:t>Aide online [ Web ]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Aide à l'application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Accessible via le menu "Aide -&gt; Aide à l'application"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Fourni une aide générale de l'application SAP en cours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Ouvre navigateur internet</a:t>
            </a:r>
          </a:p>
          <a:p>
            <a:pPr lvl="2"/>
            <a:endParaRPr lang="fr-CH" dirty="0" smtClean="0"/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Aide SAP</a:t>
            </a:r>
            <a:endParaRPr lang="fr-CH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786190"/>
            <a:ext cx="2428892" cy="219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5364088" y="4005064"/>
            <a:ext cx="2304256" cy="288032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Aide de zone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Accessible via la touche "F1" ou l'icône 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Fourni une aide sur le champ sélectionné</a:t>
            </a:r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2"/>
            <a:endParaRPr lang="fr-CH" dirty="0" smtClean="0"/>
          </a:p>
          <a:p>
            <a:pPr lvl="2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Aide SAP</a:t>
            </a:r>
            <a:endParaRPr lang="fr-CH" dirty="0"/>
          </a:p>
        </p:txBody>
      </p:sp>
      <p:pic>
        <p:nvPicPr>
          <p:cNvPr id="5" name="Picture 26"/>
          <p:cNvPicPr>
            <a:picLocks noChangeAspect="1" noChangeArrowheads="1"/>
          </p:cNvPicPr>
          <p:nvPr/>
        </p:nvPicPr>
        <p:blipFill>
          <a:blip r:embed="rId2" cstate="print"/>
          <a:srcRect l="11899" t="8259" r="12330" b="12841"/>
          <a:stretch>
            <a:fillRect/>
          </a:stretch>
        </p:blipFill>
        <p:spPr bwMode="auto">
          <a:xfrm>
            <a:off x="5357818" y="1870066"/>
            <a:ext cx="2730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876"/>
            <a:ext cx="386259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0168" y="3571876"/>
            <a:ext cx="20002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e 8"/>
          <p:cNvGrpSpPr/>
          <p:nvPr/>
        </p:nvGrpSpPr>
        <p:grpSpPr>
          <a:xfrm>
            <a:off x="3443308" y="4214818"/>
            <a:ext cx="1143008" cy="689139"/>
            <a:chOff x="3743389" y="4838249"/>
            <a:chExt cx="937336" cy="689139"/>
          </a:xfrm>
        </p:grpSpPr>
        <p:pic>
          <p:nvPicPr>
            <p:cNvPr id="10" name="Picture 26" descr="FlechePastel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8003039" flipH="1">
              <a:off x="3966065" y="4615573"/>
              <a:ext cx="491984" cy="937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10"/>
            <p:cNvSpPr/>
            <p:nvPr/>
          </p:nvSpPr>
          <p:spPr>
            <a:xfrm>
              <a:off x="3914415" y="5158056"/>
              <a:ext cx="3341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H" dirty="0" smtClean="0"/>
                <a:t>F1</a:t>
              </a:r>
              <a:endParaRPr lang="fr-CH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Aide online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Lien général</a:t>
            </a:r>
          </a:p>
          <a:p>
            <a:pPr lvl="2"/>
            <a:r>
              <a:rPr lang="fr-CH" dirty="0" smtClean="0">
                <a:hlinkClick r:id="rId2"/>
              </a:rPr>
              <a:t>http://help.sap.com</a:t>
            </a:r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Lien SAP R/3 Enterprise Release 4.70 en français  :</a:t>
            </a:r>
          </a:p>
          <a:p>
            <a:pPr lvl="2"/>
            <a:r>
              <a:rPr lang="fr-CH" dirty="0" smtClean="0">
                <a:hlinkClick r:id="rId3"/>
              </a:rPr>
              <a:t>http://help.sap.com/saphelp_470/helpdata/fr/e1/8e51341a06084de10000009b38f83b/frameset.htm</a:t>
            </a:r>
            <a:endParaRPr lang="fr-CH" dirty="0" smtClean="0"/>
          </a:p>
          <a:p>
            <a:pPr lvl="1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Aide SAP</a:t>
            </a:r>
            <a:endParaRPr lang="fr-CH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994257"/>
            <a:ext cx="6214840" cy="2649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Conseils</a:t>
            </a:r>
            <a:endParaRPr lang="fr-CH" dirty="0" smtClean="0"/>
          </a:p>
          <a:p>
            <a:r>
              <a:rPr lang="fr-CH" dirty="0" smtClean="0"/>
              <a:t>Conclusion</a:t>
            </a:r>
          </a:p>
          <a:p>
            <a:endParaRPr lang="fr-CH" b="1" u="sng" dirty="0" smtClean="0">
              <a:solidFill>
                <a:srgbClr val="0070C0"/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Copie d'écran</a:t>
            </a:r>
          </a:p>
          <a:p>
            <a:r>
              <a:rPr lang="fr-CH" dirty="0" smtClean="0"/>
              <a:t>Interrompre transaction</a:t>
            </a:r>
          </a:p>
          <a:p>
            <a:r>
              <a:rPr lang="fr-CH" dirty="0" smtClean="0"/>
              <a:t>Exportation de données</a:t>
            </a:r>
          </a:p>
          <a:p>
            <a:r>
              <a:rPr lang="fr-CH" dirty="0" smtClean="0"/>
              <a:t>Critères de recherche</a:t>
            </a:r>
          </a:p>
          <a:p>
            <a:r>
              <a:rPr lang="fr-CH" dirty="0" smtClean="0"/>
              <a:t>SEARCH_SAP_MENU</a:t>
            </a:r>
          </a:p>
          <a:p>
            <a:r>
              <a:rPr lang="fr-CH" dirty="0" smtClean="0"/>
              <a:t>Transaction initiale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Copie d'écran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Option SAP</a:t>
            </a:r>
          </a:p>
          <a:p>
            <a:pPr lvl="2"/>
            <a:r>
              <a:rPr lang="fr-CH" dirty="0" smtClean="0"/>
              <a:t>Via icône "Options &gt; Capture d'écran"</a:t>
            </a:r>
          </a:p>
          <a:p>
            <a:pPr lvl="2" algn="l"/>
            <a:r>
              <a:rPr lang="fr-CH" dirty="0" smtClean="0"/>
              <a:t>Boîte dialogue demande emplacement </a:t>
            </a:r>
            <a:br>
              <a:rPr lang="fr-CH" dirty="0" smtClean="0"/>
            </a:br>
            <a:r>
              <a:rPr lang="fr-CH" dirty="0" smtClean="0"/>
              <a:t>pour l'enregistrement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Option Windows (</a:t>
            </a:r>
            <a:r>
              <a:rPr lang="fr-CH" dirty="0" smtClean="0">
                <a:solidFill>
                  <a:srgbClr val="FF0000"/>
                </a:solidFill>
              </a:rPr>
              <a:t>recommandée</a:t>
            </a:r>
            <a:r>
              <a:rPr lang="fr-CH" dirty="0" smtClean="0"/>
              <a:t>)</a:t>
            </a:r>
          </a:p>
          <a:p>
            <a:pPr lvl="2"/>
            <a:r>
              <a:rPr lang="fr-CH" dirty="0" smtClean="0"/>
              <a:t>Via raccourci clavier Windows : "Alt + </a:t>
            </a:r>
            <a:r>
              <a:rPr lang="fr-CH" dirty="0" err="1" smtClean="0"/>
              <a:t>Print</a:t>
            </a:r>
            <a:r>
              <a:rPr lang="fr-CH" dirty="0" smtClean="0"/>
              <a:t> </a:t>
            </a:r>
            <a:r>
              <a:rPr lang="fr-CH" dirty="0" err="1" smtClean="0"/>
              <a:t>Screen</a:t>
            </a:r>
            <a:r>
              <a:rPr lang="fr-CH" dirty="0" smtClean="0"/>
              <a:t>" </a:t>
            </a:r>
          </a:p>
          <a:p>
            <a:pPr lvl="2"/>
            <a:r>
              <a:rPr lang="fr-CH" dirty="0" smtClean="0"/>
              <a:t>Coller l'image dans Word si besoin d'ajouter des commentaires</a:t>
            </a:r>
          </a:p>
          <a:p>
            <a:pPr lvl="2"/>
            <a:r>
              <a:rPr lang="fr-CH" dirty="0" smtClean="0"/>
              <a:t>Coller l'image dans </a:t>
            </a:r>
            <a:r>
              <a:rPr lang="fr-CH" dirty="0" err="1" smtClean="0"/>
              <a:t>Paint</a:t>
            </a:r>
            <a:r>
              <a:rPr lang="fr-CH" dirty="0" smtClean="0"/>
              <a:t> si uniquement besoin de l'image (format JPEG !!!)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Logiciel gratuit : </a:t>
            </a:r>
            <a:r>
              <a:rPr lang="fr-CH" dirty="0" err="1" smtClean="0"/>
              <a:t>Gadwin</a:t>
            </a:r>
            <a:r>
              <a:rPr lang="fr-CH" dirty="0" smtClean="0"/>
              <a:t> </a:t>
            </a:r>
            <a:r>
              <a:rPr lang="fr-CH" dirty="0" err="1" smtClean="0"/>
              <a:t>Printscreen</a:t>
            </a:r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Quelques conseils</a:t>
            </a:r>
            <a:endParaRPr lang="fr-C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387221"/>
            <a:ext cx="2410999" cy="247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444208" y="3645024"/>
            <a:ext cx="2160240" cy="216024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Interrompre transaction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En cas de recherche longue si critères définis ne sont pas assez précis</a:t>
            </a:r>
          </a:p>
          <a:p>
            <a:pPr lvl="2"/>
            <a:r>
              <a:rPr lang="fr-CH" dirty="0" smtClean="0"/>
              <a:t>Exemple : Si on recherche tous les produits contenant un 'a' (*a*)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Il est donc possible d'interrompre la transaction</a:t>
            </a:r>
          </a:p>
          <a:p>
            <a:pPr lvl="2"/>
            <a:r>
              <a:rPr lang="fr-CH" dirty="0" smtClean="0"/>
              <a:t>Clic droit sur la fenêtre dans la barre des tâches</a:t>
            </a:r>
          </a:p>
          <a:p>
            <a:pPr lvl="2"/>
            <a:r>
              <a:rPr lang="fr-CH" dirty="0" smtClean="0"/>
              <a:t>Sélectionner "Interrompre transaction"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Quelques conseils</a:t>
            </a:r>
            <a:endParaRPr lang="fr-CH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143380"/>
            <a:ext cx="2343782" cy="238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Exportation de données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Exporter les données d'une liste</a:t>
            </a:r>
          </a:p>
          <a:p>
            <a:pPr lvl="2"/>
            <a:r>
              <a:rPr lang="fr-CH" dirty="0" smtClean="0"/>
              <a:t>Menu "Système &gt; Liste &gt; Sauvegarder &gt; Fichier local"</a:t>
            </a:r>
          </a:p>
          <a:p>
            <a:pPr lvl="2"/>
            <a:r>
              <a:rPr lang="fr-CH" dirty="0" smtClean="0"/>
              <a:t>Choix du format (Excel : Calcul avec tableur, HTML, …)</a:t>
            </a:r>
          </a:p>
          <a:p>
            <a:pPr lvl="2"/>
            <a:r>
              <a:rPr lang="fr-CH" dirty="0" smtClean="0"/>
              <a:t>Définir emplacement et le nom du fichier</a:t>
            </a:r>
          </a:p>
          <a:p>
            <a:pPr lvl="2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Quelques conseils</a:t>
            </a:r>
            <a:endParaRPr lang="fr-CH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781275"/>
            <a:ext cx="20193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5572140"/>
            <a:ext cx="48863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8132" y="3284984"/>
            <a:ext cx="3571900" cy="19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6" descr="FlechePaste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90133">
            <a:off x="6692634" y="5222897"/>
            <a:ext cx="430788" cy="112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6" descr="FlechePaste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043828">
            <a:off x="5453082" y="3427592"/>
            <a:ext cx="430788" cy="1063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SEARCH_SAP_MENU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Code transaction permettant de rechercher dans le menu SAP</a:t>
            </a:r>
          </a:p>
          <a:p>
            <a:pPr lvl="2"/>
            <a:r>
              <a:rPr lang="fr-CH" dirty="0" smtClean="0"/>
              <a:t>Recherche emplacement d'une transaction dans le menu SAP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Recherche transaction via une désignation dans le menu SAP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Quelques conseils</a:t>
            </a:r>
            <a:endParaRPr lang="fr-CH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8431" y="2636912"/>
            <a:ext cx="28479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638588"/>
            <a:ext cx="3357586" cy="172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5013176"/>
            <a:ext cx="28289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4485" y="5003013"/>
            <a:ext cx="3448043" cy="159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Transaction initiale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Définir un code transaction qui s'exécute lors de chaque login</a:t>
            </a:r>
          </a:p>
          <a:p>
            <a:pPr lvl="2"/>
            <a:r>
              <a:rPr lang="fr-CH" dirty="0" smtClean="0"/>
              <a:t>Via menu "Autres fonctions &gt; Définir transaction initiale"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Désactiver une transaction initiale</a:t>
            </a:r>
          </a:p>
          <a:p>
            <a:pPr lvl="2"/>
            <a:r>
              <a:rPr lang="fr-CH" dirty="0" smtClean="0"/>
              <a:t>Idem que la définition, mais on efface le champ "Code de la transaction"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Quelques conseils</a:t>
            </a:r>
            <a:endParaRPr lang="fr-CH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714620"/>
            <a:ext cx="3071834" cy="169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714620"/>
            <a:ext cx="2900383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5643578"/>
            <a:ext cx="2914651" cy="1021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000504"/>
            <a:ext cx="35718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5857892"/>
            <a:ext cx="29813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1691680" y="4149080"/>
            <a:ext cx="2952328" cy="216024"/>
          </a:xfrm>
          <a:prstGeom prst="rect">
            <a:avLst/>
          </a:prstGeom>
          <a:solidFill>
            <a:srgbClr val="FF0000">
              <a:alpha val="2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Code de transaction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Une transaction est une opération ou suite d’opérations de création, de modification ou de consultation effectuée sur la base de données SAP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Elles sont identifiées dans les menus par le symbole         ainsi que par un code transaction</a:t>
            </a:r>
          </a:p>
          <a:p>
            <a:pPr lvl="2"/>
            <a:r>
              <a:rPr lang="fr-CH" dirty="0" smtClean="0"/>
              <a:t>Exemple :  "VF01"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Fréquemment, une transaction XX est découpée en : </a:t>
            </a:r>
          </a:p>
          <a:p>
            <a:pPr lvl="2"/>
            <a:r>
              <a:rPr lang="fr-CH" dirty="0" smtClean="0"/>
              <a:t>XX01 : création</a:t>
            </a:r>
          </a:p>
          <a:p>
            <a:pPr lvl="2"/>
            <a:r>
              <a:rPr lang="fr-CH" dirty="0" smtClean="0"/>
              <a:t>XX02 : modification</a:t>
            </a:r>
          </a:p>
          <a:p>
            <a:pPr lvl="2"/>
            <a:r>
              <a:rPr lang="fr-CH" dirty="0" smtClean="0"/>
              <a:t>XX03 : consultation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Insensible à la casse (VF01 = vf01)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</a:t>
            </a:fld>
            <a:endParaRPr lang="fr-CH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Vocabulaire</a:t>
            </a:r>
            <a:endParaRPr lang="fr-CH" dirty="0"/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3068960"/>
            <a:ext cx="4064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8299" y="4581128"/>
            <a:ext cx="155232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085184"/>
            <a:ext cx="3286148" cy="1566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434956" y="5794731"/>
            <a:ext cx="1714512" cy="214314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  <a:prstDash val="solid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dirty="0" smtClean="0"/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Pratique</a:t>
            </a:r>
          </a:p>
          <a:p>
            <a:r>
              <a:rPr lang="fr-CH" dirty="0" smtClean="0"/>
              <a:t>Questions</a:t>
            </a:r>
          </a:p>
          <a:p>
            <a:r>
              <a:rPr lang="fr-CH" dirty="0" smtClean="0"/>
              <a:t>Discussion</a:t>
            </a:r>
          </a:p>
          <a:p>
            <a:r>
              <a:rPr lang="fr-CH" dirty="0" smtClean="0"/>
              <a:t>Contact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Pratique</a:t>
            </a:r>
            <a:endParaRPr lang="fr-CH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10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Navigation</a:t>
            </a:r>
          </a:p>
          <a:p>
            <a:pPr lvl="1"/>
            <a:r>
              <a:rPr lang="fr-CH" dirty="0" smtClean="0"/>
              <a:t>Connexion à SAP</a:t>
            </a:r>
          </a:p>
          <a:p>
            <a:pPr lvl="1"/>
            <a:r>
              <a:rPr lang="fr-CH" dirty="0" smtClean="0"/>
              <a:t>Fenêtre / interface SAP</a:t>
            </a:r>
          </a:p>
          <a:p>
            <a:pPr lvl="1"/>
            <a:r>
              <a:rPr lang="fr-CH" dirty="0" smtClean="0"/>
              <a:t>Favoris</a:t>
            </a:r>
          </a:p>
          <a:p>
            <a:pPr lvl="1"/>
            <a:r>
              <a:rPr lang="fr-CH" dirty="0" smtClean="0"/>
              <a:t>Aide à la saisie F4</a:t>
            </a:r>
          </a:p>
          <a:p>
            <a:pPr lvl="1"/>
            <a:r>
              <a:rPr lang="fr-CH" dirty="0" smtClean="0"/>
              <a:t>Options supplémentaires et intervalles</a:t>
            </a:r>
          </a:p>
          <a:p>
            <a:pPr lvl="1"/>
            <a:r>
              <a:rPr lang="fr-CH" dirty="0" smtClean="0"/>
              <a:t>Modes et paramètres personnels</a:t>
            </a:r>
          </a:p>
          <a:p>
            <a:pPr lvl="1"/>
            <a:r>
              <a:rPr lang="fr-CH" dirty="0" smtClean="0"/>
              <a:t>Créer un raccourci</a:t>
            </a:r>
          </a:p>
          <a:p>
            <a:pPr lvl="1"/>
            <a:r>
              <a:rPr lang="fr-CH" dirty="0" smtClean="0"/>
              <a:t>Aide SAP</a:t>
            </a:r>
          </a:p>
          <a:p>
            <a:pPr lvl="1"/>
            <a:r>
              <a:rPr lang="fr-CH" dirty="0" smtClean="0"/>
              <a:t>Quitter SAP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51</a:t>
            </a:fld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Zone de commande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Appeler une transaction</a:t>
            </a:r>
          </a:p>
          <a:p>
            <a:pPr lvl="2"/>
            <a:r>
              <a:rPr lang="fr-CH" dirty="0" smtClean="0"/>
              <a:t>Dans le même mode (fenêtre)</a:t>
            </a:r>
          </a:p>
          <a:p>
            <a:pPr lvl="3"/>
            <a:r>
              <a:rPr lang="fr-CH" dirty="0" smtClean="0"/>
              <a:t> </a:t>
            </a:r>
            <a:r>
              <a:rPr lang="fr-CH" b="1" dirty="0" smtClean="0">
                <a:solidFill>
                  <a:srgbClr val="00B050"/>
                </a:solidFill>
              </a:rPr>
              <a:t>/</a:t>
            </a:r>
            <a:r>
              <a:rPr lang="fr-CH" b="1" dirty="0" err="1" smtClean="0">
                <a:solidFill>
                  <a:srgbClr val="00B050"/>
                </a:solidFill>
              </a:rPr>
              <a:t>n</a:t>
            </a:r>
            <a:r>
              <a:rPr lang="fr-CH" dirty="0" err="1" smtClean="0"/>
              <a:t>xxxx</a:t>
            </a:r>
            <a:r>
              <a:rPr lang="fr-CH" dirty="0" smtClean="0"/>
              <a:t> (</a:t>
            </a:r>
            <a:r>
              <a:rPr lang="fr-CH" dirty="0" err="1" smtClean="0"/>
              <a:t>xxxx</a:t>
            </a:r>
            <a:r>
              <a:rPr lang="fr-CH" dirty="0" smtClean="0"/>
              <a:t> = code transaction)</a:t>
            </a:r>
          </a:p>
          <a:p>
            <a:pPr lvl="2"/>
            <a:r>
              <a:rPr lang="fr-CH" dirty="0" smtClean="0"/>
              <a:t>Dans un mode (fenêtre) supplémentaire</a:t>
            </a:r>
          </a:p>
          <a:p>
            <a:pPr lvl="3"/>
            <a:r>
              <a:rPr lang="fr-CH" dirty="0" smtClean="0"/>
              <a:t> </a:t>
            </a:r>
            <a:r>
              <a:rPr lang="fr-CH" b="1" dirty="0" smtClean="0">
                <a:solidFill>
                  <a:srgbClr val="00B050"/>
                </a:solidFill>
              </a:rPr>
              <a:t>/</a:t>
            </a:r>
            <a:r>
              <a:rPr lang="fr-CH" b="1" dirty="0" err="1" smtClean="0">
                <a:solidFill>
                  <a:srgbClr val="00B050"/>
                </a:solidFill>
              </a:rPr>
              <a:t>o</a:t>
            </a:r>
            <a:r>
              <a:rPr lang="fr-CH" dirty="0" err="1" smtClean="0"/>
              <a:t>xxxx</a:t>
            </a:r>
            <a:r>
              <a:rPr lang="fr-CH" dirty="0" smtClean="0"/>
              <a:t> (</a:t>
            </a:r>
            <a:r>
              <a:rPr lang="fr-CH" dirty="0" err="1" smtClean="0"/>
              <a:t>xxxx</a:t>
            </a:r>
            <a:r>
              <a:rPr lang="fr-CH" dirty="0" smtClean="0"/>
              <a:t> = code transaction)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>
              <a:tabLst>
                <a:tab pos="6638925" algn="l"/>
              </a:tabLst>
            </a:pPr>
            <a:r>
              <a:rPr lang="fr-CH" dirty="0" smtClean="0"/>
              <a:t>Terminer transaction en cours  	</a:t>
            </a:r>
            <a:r>
              <a:rPr lang="fr-CH" b="1" dirty="0" smtClean="0">
                <a:solidFill>
                  <a:srgbClr val="00B050"/>
                </a:solidFill>
              </a:rPr>
              <a:t>/n</a:t>
            </a:r>
          </a:p>
          <a:p>
            <a:pPr lvl="1">
              <a:tabLst>
                <a:tab pos="6638925" algn="l"/>
              </a:tabLst>
            </a:pPr>
            <a:r>
              <a:rPr lang="fr-CH" dirty="0" smtClean="0"/>
              <a:t>Supprimer le mode en cours  	</a:t>
            </a:r>
            <a:r>
              <a:rPr lang="fr-CH" b="1" dirty="0" smtClean="0">
                <a:solidFill>
                  <a:srgbClr val="00B050"/>
                </a:solidFill>
              </a:rPr>
              <a:t>/i</a:t>
            </a:r>
          </a:p>
          <a:p>
            <a:pPr lvl="1">
              <a:tabLst>
                <a:tab pos="6638925" algn="l"/>
              </a:tabLst>
            </a:pPr>
            <a:r>
              <a:rPr lang="fr-CH" dirty="0" smtClean="0"/>
              <a:t>Afficher une liste des modes 	</a:t>
            </a:r>
            <a:r>
              <a:rPr lang="fr-CH" b="1" dirty="0" smtClean="0">
                <a:solidFill>
                  <a:srgbClr val="00B050"/>
                </a:solidFill>
              </a:rPr>
              <a:t>/o</a:t>
            </a:r>
          </a:p>
          <a:p>
            <a:pPr lvl="1">
              <a:tabLst>
                <a:tab pos="6638925" algn="l"/>
              </a:tabLst>
            </a:pPr>
            <a:r>
              <a:rPr lang="fr-CH" dirty="0" smtClean="0"/>
              <a:t>Terminer transaction en cours et retour menu initial 	</a:t>
            </a:r>
            <a:r>
              <a:rPr lang="fr-CH" b="1" dirty="0" smtClean="0">
                <a:solidFill>
                  <a:srgbClr val="00B050"/>
                </a:solidFill>
              </a:rPr>
              <a:t>/ns000</a:t>
            </a:r>
          </a:p>
          <a:p>
            <a:pPr lvl="1">
              <a:tabLst>
                <a:tab pos="6638925" algn="l"/>
              </a:tabLst>
            </a:pPr>
            <a:r>
              <a:rPr lang="fr-CH" dirty="0" smtClean="0"/>
              <a:t>Clore une session 	</a:t>
            </a:r>
            <a:r>
              <a:rPr lang="fr-CH" b="1" dirty="0" smtClean="0">
                <a:solidFill>
                  <a:srgbClr val="00B050"/>
                </a:solidFill>
              </a:rPr>
              <a:t>/</a:t>
            </a:r>
            <a:r>
              <a:rPr lang="fr-CH" b="1" dirty="0" err="1" smtClean="0">
                <a:solidFill>
                  <a:srgbClr val="00B050"/>
                </a:solidFill>
              </a:rPr>
              <a:t>nend</a:t>
            </a:r>
            <a:endParaRPr lang="fr-CH" b="1" dirty="0" smtClean="0">
              <a:solidFill>
                <a:srgbClr val="00B050"/>
              </a:solidFill>
            </a:endParaRPr>
          </a:p>
          <a:p>
            <a:pPr lvl="1">
              <a:tabLst>
                <a:tab pos="6638925" algn="l"/>
              </a:tabLst>
            </a:pPr>
            <a:r>
              <a:rPr lang="fr-CH" dirty="0" smtClean="0"/>
              <a:t>Clore une session sans demande de confirmation 	</a:t>
            </a:r>
            <a:r>
              <a:rPr lang="fr-CH" b="1" dirty="0" smtClean="0">
                <a:solidFill>
                  <a:srgbClr val="00B050"/>
                </a:solidFill>
              </a:rPr>
              <a:t>/</a:t>
            </a:r>
            <a:r>
              <a:rPr lang="fr-CH" b="1" dirty="0" err="1" smtClean="0">
                <a:solidFill>
                  <a:srgbClr val="00B050"/>
                </a:solidFill>
              </a:rPr>
              <a:t>nex</a:t>
            </a:r>
            <a:endParaRPr lang="fr-CH" b="1" dirty="0" smtClean="0">
              <a:solidFill>
                <a:srgbClr val="00B05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6</a:t>
            </a:fld>
            <a:endParaRPr lang="fr-CH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Vocabulaire</a:t>
            </a:r>
            <a:endParaRPr lang="fr-CH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2944" y="2115257"/>
            <a:ext cx="3192460" cy="1027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000761" y="2500306"/>
            <a:ext cx="1857388" cy="214314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  <a:prstDash val="solid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CH"/>
          </a:p>
        </p:txBody>
      </p:sp>
      <p:pic>
        <p:nvPicPr>
          <p:cNvPr id="13" name="Picture 15" descr="Zone_de_comman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254112"/>
            <a:ext cx="2324100" cy="31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dirty="0" smtClean="0"/>
              <a:t>Vocabulaire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SAP GUI</a:t>
            </a:r>
          </a:p>
          <a:p>
            <a:r>
              <a:rPr lang="fr-CH" dirty="0" smtClean="0"/>
              <a:t>Interface SAP</a:t>
            </a:r>
          </a:p>
          <a:p>
            <a:r>
              <a:rPr lang="fr-CH" dirty="0" smtClean="0"/>
              <a:t>Favoris personnels</a:t>
            </a:r>
          </a:p>
          <a:p>
            <a:r>
              <a:rPr lang="fr-CH" dirty="0" smtClean="0"/>
              <a:t>Champs SAP</a:t>
            </a:r>
          </a:p>
          <a:p>
            <a:r>
              <a:rPr lang="fr-CH" dirty="0" smtClean="0"/>
              <a:t>Mode multiples</a:t>
            </a:r>
          </a:p>
          <a:p>
            <a:r>
              <a:rPr lang="fr-CH" dirty="0" smtClean="0"/>
              <a:t>Impression</a:t>
            </a:r>
          </a:p>
          <a:p>
            <a:r>
              <a:rPr lang="fr-CH" dirty="0" smtClean="0"/>
              <a:t>Aide SAP</a:t>
            </a:r>
          </a:p>
          <a:p>
            <a:r>
              <a:rPr lang="fr-CH" dirty="0" smtClean="0"/>
              <a:t>Conseils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>
          <a:xfrm>
            <a:off x="6000760" y="1428736"/>
            <a:ext cx="3035736" cy="4929222"/>
          </a:xfrm>
        </p:spPr>
        <p:txBody>
          <a:bodyPr/>
          <a:lstStyle/>
          <a:p>
            <a:r>
              <a:rPr lang="fr-CH" dirty="0" smtClean="0"/>
              <a:t>Démarrer SAP</a:t>
            </a:r>
          </a:p>
          <a:p>
            <a:r>
              <a:rPr lang="fr-CH" dirty="0" smtClean="0"/>
              <a:t>1ère connexion</a:t>
            </a:r>
          </a:p>
          <a:p>
            <a:r>
              <a:rPr lang="fr-CH" dirty="0" smtClean="0"/>
              <a:t>Changement de mot de passe</a:t>
            </a:r>
          </a:p>
          <a:p>
            <a:r>
              <a:rPr lang="fr-CH" dirty="0" smtClean="0"/>
              <a:t>Afficher les noms techniques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Démarrer SAP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Icône sur le bureau</a:t>
            </a:r>
          </a:p>
          <a:p>
            <a:pPr lvl="2"/>
            <a:r>
              <a:rPr lang="fr-CH" dirty="0" smtClean="0"/>
              <a:t>Démarrer -&gt; Programmes -&gt; SAP Front End-&gt; SAP Logon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Choisir le système</a:t>
            </a:r>
          </a:p>
          <a:p>
            <a:pPr lvl="2"/>
            <a:r>
              <a:rPr lang="fr-CH" dirty="0" smtClean="0"/>
              <a:t>Double-clique ou bouton "Connexion"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GUI</a:t>
            </a:r>
            <a:endParaRPr lang="fr-CH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68" y="192196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621032"/>
            <a:ext cx="6511654" cy="283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H" u="sng" dirty="0" smtClean="0"/>
              <a:t>Connexion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Numéro du mandant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Utilisateur</a:t>
            </a:r>
          </a:p>
          <a:p>
            <a:pPr lvl="2"/>
            <a:r>
              <a:rPr lang="fr-CH" dirty="0" smtClean="0"/>
              <a:t>Identifiant unique et personnel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Mot de passe</a:t>
            </a:r>
          </a:p>
          <a:p>
            <a:pPr lvl="2"/>
            <a:r>
              <a:rPr lang="fr-CH" dirty="0" smtClean="0"/>
              <a:t>Confidentiel</a:t>
            </a:r>
          </a:p>
          <a:p>
            <a:pPr lvl="2"/>
            <a:r>
              <a:rPr lang="fr-CH" dirty="0" smtClean="0"/>
              <a:t>Min. 6 / Max. 40 caractères</a:t>
            </a:r>
          </a:p>
          <a:p>
            <a:pPr lvl="2"/>
            <a:r>
              <a:rPr lang="fr-CH" dirty="0" smtClean="0"/>
              <a:t>Sensible à la casse (ABC ≠ abc)</a:t>
            </a:r>
          </a:p>
          <a:p>
            <a:pPr lvl="2"/>
            <a:r>
              <a:rPr lang="fr-CH" dirty="0" smtClean="0"/>
              <a:t>Historique des 5 derniers mot de passe</a:t>
            </a:r>
          </a:p>
          <a:p>
            <a:pPr lvl="2"/>
            <a:r>
              <a:rPr lang="fr-CH" dirty="0" smtClean="0"/>
              <a:t>Liste de mots interdits (Table USR40)</a:t>
            </a:r>
          </a:p>
          <a:p>
            <a:pPr lvl="2"/>
            <a:r>
              <a:rPr lang="fr-CH" dirty="0" smtClean="0">
                <a:solidFill>
                  <a:srgbClr val="FF0000"/>
                </a:solidFill>
              </a:rPr>
              <a:t>Blocage de l'utilisateur après 3 tentatives ratées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Langue</a:t>
            </a:r>
          </a:p>
          <a:p>
            <a:pPr lvl="2"/>
            <a:r>
              <a:rPr lang="fr-CH" dirty="0" smtClean="0"/>
              <a:t>FR / DE / EN / …</a:t>
            </a:r>
          </a:p>
          <a:p>
            <a:pPr lvl="2"/>
            <a:r>
              <a:rPr lang="fr-CH" dirty="0" smtClean="0"/>
              <a:t>Information facultative </a:t>
            </a:r>
          </a:p>
          <a:p>
            <a:pPr lvl="3"/>
            <a:r>
              <a:rPr lang="fr-CH" dirty="0" smtClean="0"/>
              <a:t>Pris dans paramètres personnels [1] - langue par défaut du système [2]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GUI</a:t>
            </a:r>
            <a:endParaRPr lang="fr-C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64975" y="1428736"/>
            <a:ext cx="3611481" cy="2644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ACC_V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>
            <a:alpha val="20000"/>
          </a:srgbClr>
        </a:solidFill>
        <a:ln w="28575">
          <a:solidFill>
            <a:srgbClr val="FF0000"/>
          </a:solidFill>
        </a:ln>
      </a:spPr>
      <a:bodyPr rtlCol="0" anchor="ctr"/>
      <a:lstStyle>
        <a:defPPr algn="ctr"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/>
        </a:solidFill>
      </a:spPr>
      <a:bodyPr/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kern="1200" cap="none" spc="0" normalizeH="0" baseline="0" noProof="0" dirty="0" smtClean="0">
            <a:ln>
              <a:noFill/>
            </a:ln>
            <a:solidFill>
              <a:schemeClr val="accent6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Template_ACC_V4</Template>
  <TotalTime>1</TotalTime>
  <Words>1881</Words>
  <Application>Microsoft Office PowerPoint</Application>
  <PresentationFormat>Affichage à l'écran (4:3)</PresentationFormat>
  <Paragraphs>638</Paragraphs>
  <Slides>51</Slides>
  <Notes>13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52" baseType="lpstr">
      <vt:lpstr>Template_ACC_V4</vt:lpstr>
      <vt:lpstr>SAP Basis</vt:lpstr>
      <vt:lpstr>SAP Basis</vt:lpstr>
      <vt:lpstr>Sommaire</vt:lpstr>
      <vt:lpstr>Sommaire</vt:lpstr>
      <vt:lpstr>Vocabulaire</vt:lpstr>
      <vt:lpstr>Vocabulaire</vt:lpstr>
      <vt:lpstr>Sommaire</vt:lpstr>
      <vt:lpstr>SAP GUI</vt:lpstr>
      <vt:lpstr>SAP GUI</vt:lpstr>
      <vt:lpstr>SAP GUI</vt:lpstr>
      <vt:lpstr>SAP GUI</vt:lpstr>
      <vt:lpstr>SAP GUI</vt:lpstr>
      <vt:lpstr>Sommaire</vt:lpstr>
      <vt:lpstr>Interface SAP</vt:lpstr>
      <vt:lpstr>Interface SAP</vt:lpstr>
      <vt:lpstr>Interface SAP</vt:lpstr>
      <vt:lpstr>Interface SAP</vt:lpstr>
      <vt:lpstr>Interface SAP</vt:lpstr>
      <vt:lpstr>Interface SAP</vt:lpstr>
      <vt:lpstr>Interface SAP</vt:lpstr>
      <vt:lpstr>Interface SAP</vt:lpstr>
      <vt:lpstr>Interface SAP</vt:lpstr>
      <vt:lpstr>Sommaire</vt:lpstr>
      <vt:lpstr>Favoris personnels</vt:lpstr>
      <vt:lpstr>Favoris personnels</vt:lpstr>
      <vt:lpstr>Favoris personnels</vt:lpstr>
      <vt:lpstr>Favoris personnels</vt:lpstr>
      <vt:lpstr>Sommaire</vt:lpstr>
      <vt:lpstr>Champs SAP</vt:lpstr>
      <vt:lpstr>Champs SAP</vt:lpstr>
      <vt:lpstr>Champs SAP</vt:lpstr>
      <vt:lpstr>Champs SAP</vt:lpstr>
      <vt:lpstr>Champs SAP</vt:lpstr>
      <vt:lpstr>Sommaire</vt:lpstr>
      <vt:lpstr>Mode multiple</vt:lpstr>
      <vt:lpstr>Mode multiple</vt:lpstr>
      <vt:lpstr>Sommaire</vt:lpstr>
      <vt:lpstr>Impression</vt:lpstr>
      <vt:lpstr>Impression</vt:lpstr>
      <vt:lpstr>Sommaire</vt:lpstr>
      <vt:lpstr>Aide SAP</vt:lpstr>
      <vt:lpstr>Aide SAP</vt:lpstr>
      <vt:lpstr>Aide SAP</vt:lpstr>
      <vt:lpstr>Sommaire</vt:lpstr>
      <vt:lpstr>Quelques conseils</vt:lpstr>
      <vt:lpstr>Quelques conseils</vt:lpstr>
      <vt:lpstr>Quelques conseils</vt:lpstr>
      <vt:lpstr>Quelques conseils</vt:lpstr>
      <vt:lpstr>Quelques conseils</vt:lpstr>
      <vt:lpstr>Sommaire</vt:lpstr>
      <vt:lpstr>Pratique</vt:lpstr>
    </vt:vector>
  </TitlesOfParts>
  <Company>HES-SO Valais // Valais - Wallis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mod</dc:creator>
  <cp:lastModifiedBy>QUESNOT, Mickael</cp:lastModifiedBy>
  <cp:revision>27</cp:revision>
  <dcterms:created xsi:type="dcterms:W3CDTF">2010-12-20T14:19:49Z</dcterms:created>
  <dcterms:modified xsi:type="dcterms:W3CDTF">2013-04-19T07:54:31Z</dcterms:modified>
</cp:coreProperties>
</file>