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26"/>
  </p:notesMasterIdLst>
  <p:sldIdLst>
    <p:sldId id="256" r:id="rId2"/>
    <p:sldId id="310" r:id="rId3"/>
    <p:sldId id="311" r:id="rId4"/>
    <p:sldId id="259" r:id="rId5"/>
    <p:sldId id="290" r:id="rId6"/>
    <p:sldId id="291" r:id="rId7"/>
    <p:sldId id="292" r:id="rId8"/>
    <p:sldId id="293" r:id="rId9"/>
    <p:sldId id="294" r:id="rId10"/>
    <p:sldId id="295" r:id="rId11"/>
    <p:sldId id="296" r:id="rId12"/>
    <p:sldId id="297" r:id="rId13"/>
    <p:sldId id="298" r:id="rId14"/>
    <p:sldId id="299" r:id="rId15"/>
    <p:sldId id="302" r:id="rId16"/>
    <p:sldId id="300" r:id="rId17"/>
    <p:sldId id="301" r:id="rId18"/>
    <p:sldId id="303" r:id="rId19"/>
    <p:sldId id="304" r:id="rId20"/>
    <p:sldId id="305" r:id="rId21"/>
    <p:sldId id="306" r:id="rId22"/>
    <p:sldId id="308" r:id="rId23"/>
    <p:sldId id="307" r:id="rId24"/>
    <p:sldId id="309" r:id="rId25"/>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fr-FR"/>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fr-FR"/>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fr-FR"/>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8C0E80B7-225F-47B5-90B4-E1ACCA3AF29E}" type="slidenum">
              <a:rPr lang="fr-FR"/>
              <a:pPr/>
              <a:t>‹N°›</a:t>
            </a:fld>
            <a:endParaRPr lang="fr-FR"/>
          </a:p>
        </p:txBody>
      </p:sp>
    </p:spTree>
    <p:extLst>
      <p:ext uri="{BB962C8B-B14F-4D97-AF65-F5344CB8AC3E}">
        <p14:creationId xmlns:p14="http://schemas.microsoft.com/office/powerpoint/2010/main" val="24799051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990600"/>
            <a:ext cx="7772400" cy="1371600"/>
          </a:xfrm>
          <a:ln>
            <a:noFill/>
          </a:ln>
          <a:extLst>
            <a:ext uri="{91240B29-F687-4F45-9708-019B960494DF}">
              <a14:hiddenLine xmlns:a14="http://schemas.microsoft.com/office/drawing/2010/main" w="9525">
                <a:solidFill>
                  <a:schemeClr val="tx1"/>
                </a:solidFill>
                <a:miter lim="800000"/>
                <a:headEnd/>
                <a:tailEnd/>
              </a14:hiddenLine>
            </a:ext>
          </a:extLst>
        </p:spPr>
        <p:txBody>
          <a:bodyPr/>
          <a:lstStyle>
            <a:lvl1pPr>
              <a:defRPr sz="2400"/>
            </a:lvl1pPr>
          </a:lstStyle>
          <a:p>
            <a:pPr lvl="0"/>
            <a:r>
              <a:rPr lang="fr-FR" noProof="0" smtClean="0"/>
              <a:t>Cliquez pour modifier le style du titre</a:t>
            </a:r>
          </a:p>
        </p:txBody>
      </p:sp>
      <p:sp>
        <p:nvSpPr>
          <p:cNvPr id="5123" name="Rectangle 3"/>
          <p:cNvSpPr>
            <a:spLocks noGrp="1" noChangeArrowheads="1"/>
          </p:cNvSpPr>
          <p:nvPr>
            <p:ph type="subTitle" idx="1"/>
          </p:nvPr>
        </p:nvSpPr>
        <p:spPr>
          <a:xfrm>
            <a:off x="1447800" y="3429000"/>
            <a:ext cx="7010400" cy="1600200"/>
          </a:xfrm>
          <a:ln>
            <a:noFill/>
          </a:ln>
          <a:extLst>
            <a:ext uri="{91240B29-F687-4F45-9708-019B960494DF}">
              <a14:hiddenLine xmlns:a14="http://schemas.microsoft.com/office/drawing/2010/main" w="9525">
                <a:solidFill>
                  <a:schemeClr val="tx1"/>
                </a:solidFill>
                <a:miter lim="800000"/>
                <a:headEnd/>
                <a:tailEnd/>
              </a14:hiddenLine>
            </a:ext>
          </a:extLst>
        </p:spPr>
        <p:txBody>
          <a:bodyPr/>
          <a:lstStyle>
            <a:lvl1pPr marL="0" indent="0">
              <a:buFont typeface="Wingdings" pitchFamily="2" charset="2"/>
              <a:buNone/>
              <a:defRPr sz="2000"/>
            </a:lvl1pPr>
          </a:lstStyle>
          <a:p>
            <a:pPr lvl="0"/>
            <a:r>
              <a:rPr lang="fr-FR" noProof="0" smtClean="0"/>
              <a:t>Cliquez pour modifier le style des sous-titres du masque</a:t>
            </a:r>
          </a:p>
        </p:txBody>
      </p:sp>
      <p:sp>
        <p:nvSpPr>
          <p:cNvPr id="5124" name="Rectangle 4"/>
          <p:cNvSpPr>
            <a:spLocks noGrp="1" noChangeArrowheads="1"/>
          </p:cNvSpPr>
          <p:nvPr>
            <p:ph type="dt" sz="half" idx="2"/>
          </p:nvPr>
        </p:nvSpPr>
        <p:spPr>
          <a:xfrm>
            <a:off x="685800" y="6248400"/>
            <a:ext cx="1905000" cy="457200"/>
          </a:xfrm>
        </p:spPr>
        <p:txBody>
          <a:bodyPr/>
          <a:lstStyle>
            <a:lvl1pPr>
              <a:defRPr/>
            </a:lvl1pPr>
          </a:lstStyle>
          <a:p>
            <a:fld id="{BDB8B0D0-E46A-4072-953F-D652AB08BDDA}" type="datetime1">
              <a:rPr lang="fr-FR" smtClean="0"/>
              <a:t>13/11/2013</a:t>
            </a:fld>
            <a:endParaRPr lang="fr-FR"/>
          </a:p>
        </p:txBody>
      </p:sp>
      <p:sp>
        <p:nvSpPr>
          <p:cNvPr id="5125" name="Rectangle 5"/>
          <p:cNvSpPr>
            <a:spLocks noGrp="1" noChangeArrowheads="1"/>
          </p:cNvSpPr>
          <p:nvPr>
            <p:ph type="ftr" sz="quarter" idx="3"/>
          </p:nvPr>
        </p:nvSpPr>
        <p:spPr>
          <a:xfrm>
            <a:off x="3124200" y="6248400"/>
            <a:ext cx="2895600" cy="457200"/>
          </a:xfrm>
        </p:spPr>
        <p:txBody>
          <a:bodyPr/>
          <a:lstStyle>
            <a:lvl1pPr>
              <a:defRPr/>
            </a:lvl1pPr>
          </a:lstStyle>
          <a:p>
            <a:r>
              <a:rPr lang="fr-FR" smtClean="0"/>
              <a:t>Sharesap.com®. Copyright©. Tous droits réservés. Par Mickael QUESNOT</a:t>
            </a:r>
            <a:endParaRPr lang="fr-FR"/>
          </a:p>
        </p:txBody>
      </p:sp>
      <p:sp>
        <p:nvSpPr>
          <p:cNvPr id="5126" name="Rectangle 6"/>
          <p:cNvSpPr>
            <a:spLocks noGrp="1" noChangeArrowheads="1"/>
          </p:cNvSpPr>
          <p:nvPr>
            <p:ph type="sldNum" sz="quarter" idx="4"/>
          </p:nvPr>
        </p:nvSpPr>
        <p:spPr>
          <a:xfrm>
            <a:off x="6553200" y="6248400"/>
            <a:ext cx="1905000" cy="457200"/>
          </a:xfrm>
        </p:spPr>
        <p:txBody>
          <a:bodyPr/>
          <a:lstStyle>
            <a:lvl1pPr>
              <a:defRPr/>
            </a:lvl1pPr>
          </a:lstStyle>
          <a:p>
            <a:fld id="{8F90D6C0-C3D7-414C-8EFB-451DD7E7B500}" type="slidenum">
              <a:rPr lang="fr-FR"/>
              <a:pPr/>
              <a:t>‹N°›</a:t>
            </a:fld>
            <a:endParaRPr lang="fr-FR"/>
          </a:p>
        </p:txBody>
      </p:sp>
      <p:sp>
        <p:nvSpPr>
          <p:cNvPr id="5127" name="AutoShape 7"/>
          <p:cNvSpPr>
            <a:spLocks noChangeArrowheads="1"/>
          </p:cNvSpPr>
          <p:nvPr/>
        </p:nvSpPr>
        <p:spPr bwMode="auto">
          <a:xfrm>
            <a:off x="685800" y="2393950"/>
            <a:ext cx="7772400" cy="109538"/>
          </a:xfrm>
          <a:custGeom>
            <a:avLst/>
            <a:gdLst>
              <a:gd name="G0" fmla="+- 618 0 0"/>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Lst>
            <a:ah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fr-FR" sz="2400">
              <a:latin typeface="Times New Roman" pitchFamily="18"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B8BFCE7F-A7B5-4DE1-AF1A-5D8C28BB50EF}"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7618756B-A0A4-46C9-8574-29913B3DF7BF}" type="slidenum">
              <a:rPr lang="fr-FR"/>
              <a:pPr/>
              <a:t>‹N°›</a:t>
            </a:fld>
            <a:endParaRPr lang="fr-FR"/>
          </a:p>
        </p:txBody>
      </p:sp>
    </p:spTree>
    <p:extLst>
      <p:ext uri="{BB962C8B-B14F-4D97-AF65-F5344CB8AC3E}">
        <p14:creationId xmlns:p14="http://schemas.microsoft.com/office/powerpoint/2010/main" val="4103819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019800"/>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0" y="0"/>
            <a:ext cx="6705600" cy="60198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C6AB7669-EADE-4A26-9D07-8A1916107895}"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096E8A65-56C2-49BE-A9EA-6EEDCE2D0338}" type="slidenum">
              <a:rPr lang="fr-FR"/>
              <a:pPr/>
              <a:t>‹N°›</a:t>
            </a:fld>
            <a:endParaRPr lang="fr-FR"/>
          </a:p>
        </p:txBody>
      </p:sp>
    </p:spTree>
    <p:extLst>
      <p:ext uri="{BB962C8B-B14F-4D97-AF65-F5344CB8AC3E}">
        <p14:creationId xmlns:p14="http://schemas.microsoft.com/office/powerpoint/2010/main" val="2101762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12247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01CFCA0F-32F3-4756-93A7-A1A45C16E91F}"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F8112E38-29E5-4B42-A39D-9CBA6BE3AE50}" type="slidenum">
              <a:rPr lang="fr-FR"/>
              <a:pPr/>
              <a:t>‹N°›</a:t>
            </a:fld>
            <a:endParaRPr lang="fr-FR"/>
          </a:p>
        </p:txBody>
      </p:sp>
    </p:spTree>
    <p:extLst>
      <p:ext uri="{BB962C8B-B14F-4D97-AF65-F5344CB8AC3E}">
        <p14:creationId xmlns:p14="http://schemas.microsoft.com/office/powerpoint/2010/main" val="1941347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fld id="{02DE2C85-D17A-412F-B343-D2BF84AF1F10}"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1D589201-D1C7-433C-8049-52B6D5069E8E}" type="slidenum">
              <a:rPr lang="fr-FR"/>
              <a:pPr/>
              <a:t>‹N°›</a:t>
            </a:fld>
            <a:endParaRPr lang="fr-FR"/>
          </a:p>
        </p:txBody>
      </p:sp>
    </p:spTree>
    <p:extLst>
      <p:ext uri="{BB962C8B-B14F-4D97-AF65-F5344CB8AC3E}">
        <p14:creationId xmlns:p14="http://schemas.microsoft.com/office/powerpoint/2010/main" val="1242352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179388" y="1412875"/>
            <a:ext cx="4243387"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5175" y="1412875"/>
            <a:ext cx="4244975"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fld id="{2F9DA22A-EC97-4A3C-A364-0B9388660C2B}" type="datetime1">
              <a:rPr lang="fr-FR" smtClean="0"/>
              <a:t>13/11/2013</a:t>
            </a:fld>
            <a:endParaRPr lang="fr-FR"/>
          </a:p>
        </p:txBody>
      </p:sp>
      <p:sp>
        <p:nvSpPr>
          <p:cNvPr id="6" name="Espace réservé du pied de page 5"/>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lvl1pPr>
              <a:defRPr/>
            </a:lvl1pPr>
          </a:lstStyle>
          <a:p>
            <a:fld id="{CF13EFBD-287B-4769-9B45-04E687C34C39}" type="slidenum">
              <a:rPr lang="fr-FR"/>
              <a:pPr/>
              <a:t>‹N°›</a:t>
            </a:fld>
            <a:endParaRPr lang="fr-FR"/>
          </a:p>
        </p:txBody>
      </p:sp>
    </p:spTree>
    <p:extLst>
      <p:ext uri="{BB962C8B-B14F-4D97-AF65-F5344CB8AC3E}">
        <p14:creationId xmlns:p14="http://schemas.microsoft.com/office/powerpoint/2010/main" val="302144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fld id="{C556B39D-539A-4EFE-B39A-C22ACE65ED83}" type="datetime1">
              <a:rPr lang="fr-FR" smtClean="0"/>
              <a:t>13/11/2013</a:t>
            </a:fld>
            <a:endParaRPr lang="fr-FR"/>
          </a:p>
        </p:txBody>
      </p:sp>
      <p:sp>
        <p:nvSpPr>
          <p:cNvPr id="8" name="Espace réservé du pied de page 7"/>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9" name="Espace réservé du numéro de diapositive 8"/>
          <p:cNvSpPr>
            <a:spLocks noGrp="1"/>
          </p:cNvSpPr>
          <p:nvPr>
            <p:ph type="sldNum" sz="quarter" idx="12"/>
          </p:nvPr>
        </p:nvSpPr>
        <p:spPr/>
        <p:txBody>
          <a:bodyPr/>
          <a:lstStyle>
            <a:lvl1pPr>
              <a:defRPr/>
            </a:lvl1pPr>
          </a:lstStyle>
          <a:p>
            <a:fld id="{56F1994F-954F-40F3-93E1-4F00504BD694}" type="slidenum">
              <a:rPr lang="fr-FR"/>
              <a:pPr/>
              <a:t>‹N°›</a:t>
            </a:fld>
            <a:endParaRPr lang="fr-FR"/>
          </a:p>
        </p:txBody>
      </p:sp>
    </p:spTree>
    <p:extLst>
      <p:ext uri="{BB962C8B-B14F-4D97-AF65-F5344CB8AC3E}">
        <p14:creationId xmlns:p14="http://schemas.microsoft.com/office/powerpoint/2010/main" val="3624519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lvl1pPr>
              <a:defRPr/>
            </a:lvl1pPr>
          </a:lstStyle>
          <a:p>
            <a:fld id="{CAE35A2A-B772-48B9-8A49-4AF93DBEEEB3}" type="datetime1">
              <a:rPr lang="fr-FR" smtClean="0"/>
              <a:t>13/11/2013</a:t>
            </a:fld>
            <a:endParaRPr lang="fr-FR"/>
          </a:p>
        </p:txBody>
      </p:sp>
      <p:sp>
        <p:nvSpPr>
          <p:cNvPr id="4" name="Espace réservé du pied de page 3"/>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5" name="Espace réservé du numéro de diapositive 4"/>
          <p:cNvSpPr>
            <a:spLocks noGrp="1"/>
          </p:cNvSpPr>
          <p:nvPr>
            <p:ph type="sldNum" sz="quarter" idx="12"/>
          </p:nvPr>
        </p:nvSpPr>
        <p:spPr/>
        <p:txBody>
          <a:bodyPr/>
          <a:lstStyle>
            <a:lvl1pPr>
              <a:defRPr/>
            </a:lvl1pPr>
          </a:lstStyle>
          <a:p>
            <a:fld id="{5A2ADDA3-7E3E-40C1-886E-851E0714F57B}" type="slidenum">
              <a:rPr lang="fr-FR"/>
              <a:pPr/>
              <a:t>‹N°›</a:t>
            </a:fld>
            <a:endParaRPr lang="fr-FR"/>
          </a:p>
        </p:txBody>
      </p:sp>
    </p:spTree>
    <p:extLst>
      <p:ext uri="{BB962C8B-B14F-4D97-AF65-F5344CB8AC3E}">
        <p14:creationId xmlns:p14="http://schemas.microsoft.com/office/powerpoint/2010/main" val="894242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fld id="{BB82B9A6-0D50-47FB-8269-28C25FC084AD}" type="datetime1">
              <a:rPr lang="fr-FR" smtClean="0"/>
              <a:t>13/11/2013</a:t>
            </a:fld>
            <a:endParaRPr lang="fr-FR"/>
          </a:p>
        </p:txBody>
      </p:sp>
      <p:sp>
        <p:nvSpPr>
          <p:cNvPr id="3" name="Espace réservé du pied de page 2"/>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4" name="Espace réservé du numéro de diapositive 3"/>
          <p:cNvSpPr>
            <a:spLocks noGrp="1"/>
          </p:cNvSpPr>
          <p:nvPr>
            <p:ph type="sldNum" sz="quarter" idx="12"/>
          </p:nvPr>
        </p:nvSpPr>
        <p:spPr/>
        <p:txBody>
          <a:bodyPr/>
          <a:lstStyle>
            <a:lvl1pPr>
              <a:defRPr/>
            </a:lvl1pPr>
          </a:lstStyle>
          <a:p>
            <a:fld id="{4B515996-E3BD-4C71-8BF3-D17759BE80EC}" type="slidenum">
              <a:rPr lang="fr-FR"/>
              <a:pPr/>
              <a:t>‹N°›</a:t>
            </a:fld>
            <a:endParaRPr lang="fr-FR"/>
          </a:p>
        </p:txBody>
      </p:sp>
    </p:spTree>
    <p:extLst>
      <p:ext uri="{BB962C8B-B14F-4D97-AF65-F5344CB8AC3E}">
        <p14:creationId xmlns:p14="http://schemas.microsoft.com/office/powerpoint/2010/main" val="3077032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fld id="{CA6D092D-3054-4C20-9441-24F1D1EC3AB5}" type="datetime1">
              <a:rPr lang="fr-FR" smtClean="0"/>
              <a:t>13/11/2013</a:t>
            </a:fld>
            <a:endParaRPr lang="fr-FR"/>
          </a:p>
        </p:txBody>
      </p:sp>
      <p:sp>
        <p:nvSpPr>
          <p:cNvPr id="6" name="Espace réservé du pied de page 5"/>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lvl1pPr>
              <a:defRPr/>
            </a:lvl1pPr>
          </a:lstStyle>
          <a:p>
            <a:fld id="{B3C89AC2-0C25-402A-8C34-5E978FEA515F}" type="slidenum">
              <a:rPr lang="fr-FR"/>
              <a:pPr/>
              <a:t>‹N°›</a:t>
            </a:fld>
            <a:endParaRPr lang="fr-FR"/>
          </a:p>
        </p:txBody>
      </p:sp>
    </p:spTree>
    <p:extLst>
      <p:ext uri="{BB962C8B-B14F-4D97-AF65-F5344CB8AC3E}">
        <p14:creationId xmlns:p14="http://schemas.microsoft.com/office/powerpoint/2010/main" val="1017719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fld id="{7B987935-06D7-4186-8ED9-90233204318A}" type="datetime1">
              <a:rPr lang="fr-FR" smtClean="0"/>
              <a:t>13/11/2013</a:t>
            </a:fld>
            <a:endParaRPr lang="fr-FR"/>
          </a:p>
        </p:txBody>
      </p:sp>
      <p:sp>
        <p:nvSpPr>
          <p:cNvPr id="6" name="Espace réservé du pied de page 5"/>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lvl1pPr>
              <a:defRPr/>
            </a:lvl1pPr>
          </a:lstStyle>
          <a:p>
            <a:fld id="{491A2BEB-74D2-4D64-BFC7-D9FDAE42E0E2}" type="slidenum">
              <a:rPr lang="fr-FR"/>
              <a:pPr/>
              <a:t>‹N°›</a:t>
            </a:fld>
            <a:endParaRPr lang="fr-FR"/>
          </a:p>
        </p:txBody>
      </p:sp>
    </p:spTree>
    <p:extLst>
      <p:ext uri="{BB962C8B-B14F-4D97-AF65-F5344CB8AC3E}">
        <p14:creationId xmlns:p14="http://schemas.microsoft.com/office/powerpoint/2010/main" val="2681995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0" y="0"/>
            <a:ext cx="9144000" cy="8366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4099" name="Rectangle 3"/>
          <p:cNvSpPr>
            <a:spLocks noGrp="1" noChangeArrowheads="1"/>
          </p:cNvSpPr>
          <p:nvPr>
            <p:ph type="body" idx="1"/>
          </p:nvPr>
        </p:nvSpPr>
        <p:spPr bwMode="auto">
          <a:xfrm>
            <a:off x="179388" y="1412875"/>
            <a:ext cx="8640762" cy="46069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0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102" name="Rectangle 6"/>
          <p:cNvSpPr>
            <a:spLocks noGrp="1" noChangeArrowheads="1"/>
          </p:cNvSpPr>
          <p:nvPr>
            <p:ph type="dt" sz="half" idx="2"/>
          </p:nvPr>
        </p:nvSpPr>
        <p:spPr bwMode="auto">
          <a:xfrm>
            <a:off x="609600" y="6245225"/>
            <a:ext cx="1981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fld id="{1A9E5DD8-FA3D-4B71-A478-96366F115111}" type="datetime1">
              <a:rPr lang="fr-FR" smtClean="0"/>
              <a:t>13/11/2013</a:t>
            </a:fld>
            <a:endParaRPr lang="fr-FR"/>
          </a:p>
        </p:txBody>
      </p:sp>
      <p:sp>
        <p:nvSpPr>
          <p:cNvPr id="4103" name="Rectangle 7"/>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vl1pPr>
          </a:lstStyle>
          <a:p>
            <a:r>
              <a:rPr lang="fr-FR" smtClean="0"/>
              <a:t>Sharesap.com®. Copyright©. Tous droits réservés. Par Mickael QUESNOT</a:t>
            </a:r>
            <a:endParaRPr lang="fr-FR"/>
          </a:p>
        </p:txBody>
      </p:sp>
      <p:sp>
        <p:nvSpPr>
          <p:cNvPr id="4104" name="Rectangle 8"/>
          <p:cNvSpPr>
            <a:spLocks noGrp="1" noChangeArrowheads="1"/>
          </p:cNvSpPr>
          <p:nvPr>
            <p:ph type="sldNum" sz="quarter" idx="4"/>
          </p:nvPr>
        </p:nvSpPr>
        <p:spPr bwMode="auto">
          <a:xfrm>
            <a:off x="6553200" y="6245225"/>
            <a:ext cx="1981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EC0C562A-7877-43B2-8188-55E6872FF507}"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hf sldNum="0" hdr="0" dt="0"/>
  <p:txStyles>
    <p:titleStyle>
      <a:lvl1pPr algn="l" rtl="0" fontAlgn="base">
        <a:spcBef>
          <a:spcPct val="0"/>
        </a:spcBef>
        <a:spcAft>
          <a:spcPct val="0"/>
        </a:spcAft>
        <a:defRPr sz="1600">
          <a:solidFill>
            <a:schemeClr val="tx2"/>
          </a:solidFill>
          <a:latin typeface="+mj-lt"/>
          <a:ea typeface="+mj-ea"/>
          <a:cs typeface="+mj-cs"/>
        </a:defRPr>
      </a:lvl1pPr>
      <a:lvl2pPr algn="l" rtl="0" fontAlgn="base">
        <a:spcBef>
          <a:spcPct val="0"/>
        </a:spcBef>
        <a:spcAft>
          <a:spcPct val="0"/>
        </a:spcAft>
        <a:defRPr sz="1600">
          <a:solidFill>
            <a:schemeClr val="tx2"/>
          </a:solidFill>
          <a:latin typeface="Verdana" pitchFamily="34" charset="0"/>
          <a:cs typeface="Arial" charset="0"/>
        </a:defRPr>
      </a:lvl2pPr>
      <a:lvl3pPr algn="l" rtl="0" fontAlgn="base">
        <a:spcBef>
          <a:spcPct val="0"/>
        </a:spcBef>
        <a:spcAft>
          <a:spcPct val="0"/>
        </a:spcAft>
        <a:defRPr sz="1600">
          <a:solidFill>
            <a:schemeClr val="tx2"/>
          </a:solidFill>
          <a:latin typeface="Verdana" pitchFamily="34" charset="0"/>
          <a:cs typeface="Arial" charset="0"/>
        </a:defRPr>
      </a:lvl3pPr>
      <a:lvl4pPr algn="l" rtl="0" fontAlgn="base">
        <a:spcBef>
          <a:spcPct val="0"/>
        </a:spcBef>
        <a:spcAft>
          <a:spcPct val="0"/>
        </a:spcAft>
        <a:defRPr sz="1600">
          <a:solidFill>
            <a:schemeClr val="tx2"/>
          </a:solidFill>
          <a:latin typeface="Verdana" pitchFamily="34" charset="0"/>
          <a:cs typeface="Arial" charset="0"/>
        </a:defRPr>
      </a:lvl4pPr>
      <a:lvl5pPr algn="l" rtl="0" fontAlgn="base">
        <a:spcBef>
          <a:spcPct val="0"/>
        </a:spcBef>
        <a:spcAft>
          <a:spcPct val="0"/>
        </a:spcAft>
        <a:defRPr sz="1600">
          <a:solidFill>
            <a:schemeClr val="tx2"/>
          </a:solidFill>
          <a:latin typeface="Verdana" pitchFamily="34" charset="0"/>
          <a:cs typeface="Arial" charset="0"/>
        </a:defRPr>
      </a:lvl5pPr>
      <a:lvl6pPr marL="457200" algn="l" rtl="0" fontAlgn="base">
        <a:spcBef>
          <a:spcPct val="0"/>
        </a:spcBef>
        <a:spcAft>
          <a:spcPct val="0"/>
        </a:spcAft>
        <a:defRPr sz="1600">
          <a:solidFill>
            <a:schemeClr val="tx2"/>
          </a:solidFill>
          <a:latin typeface="Verdana" pitchFamily="34" charset="0"/>
          <a:cs typeface="Arial" charset="0"/>
        </a:defRPr>
      </a:lvl6pPr>
      <a:lvl7pPr marL="914400" algn="l" rtl="0" fontAlgn="base">
        <a:spcBef>
          <a:spcPct val="0"/>
        </a:spcBef>
        <a:spcAft>
          <a:spcPct val="0"/>
        </a:spcAft>
        <a:defRPr sz="1600">
          <a:solidFill>
            <a:schemeClr val="tx2"/>
          </a:solidFill>
          <a:latin typeface="Verdana" pitchFamily="34" charset="0"/>
          <a:cs typeface="Arial" charset="0"/>
        </a:defRPr>
      </a:lvl7pPr>
      <a:lvl8pPr marL="1371600" algn="l" rtl="0" fontAlgn="base">
        <a:spcBef>
          <a:spcPct val="0"/>
        </a:spcBef>
        <a:spcAft>
          <a:spcPct val="0"/>
        </a:spcAft>
        <a:defRPr sz="1600">
          <a:solidFill>
            <a:schemeClr val="tx2"/>
          </a:solidFill>
          <a:latin typeface="Verdana" pitchFamily="34" charset="0"/>
          <a:cs typeface="Arial" charset="0"/>
        </a:defRPr>
      </a:lvl8pPr>
      <a:lvl9pPr marL="1828800" algn="l" rtl="0" fontAlgn="base">
        <a:spcBef>
          <a:spcPct val="0"/>
        </a:spcBef>
        <a:spcAft>
          <a:spcPct val="0"/>
        </a:spcAft>
        <a:defRPr sz="1600">
          <a:solidFill>
            <a:schemeClr val="tx2"/>
          </a:solidFill>
          <a:latin typeface="Verdana" pitchFamily="34" charset="0"/>
          <a:cs typeface="Arial" charset="0"/>
        </a:defRPr>
      </a:lvl9pPr>
    </p:titleStyle>
    <p:bodyStyle>
      <a:lvl1pPr marL="469900" indent="-469900" algn="l" rtl="0" fontAlgn="base">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fontAlgn="base">
        <a:spcBef>
          <a:spcPct val="20000"/>
        </a:spcBef>
        <a:spcAft>
          <a:spcPct val="0"/>
        </a:spcAft>
        <a:buClr>
          <a:schemeClr val="accent2"/>
        </a:buClr>
        <a:buFont typeface="Wingdings" pitchFamily="2" charset="2"/>
        <a:buChar char="n"/>
        <a:defRPr sz="2600">
          <a:solidFill>
            <a:schemeClr val="tx1"/>
          </a:solidFill>
          <a:latin typeface="+mn-lt"/>
          <a:cs typeface="+mn-cs"/>
        </a:defRPr>
      </a:lvl2pPr>
      <a:lvl3pPr marL="1304925" indent="-395288" algn="l" rtl="0" fontAlgn="base">
        <a:spcBef>
          <a:spcPct val="20000"/>
        </a:spcBef>
        <a:spcAft>
          <a:spcPct val="0"/>
        </a:spcAft>
        <a:buClr>
          <a:schemeClr val="accent2"/>
        </a:buClr>
        <a:buFont typeface="Wingdings" pitchFamily="2" charset="2"/>
        <a:buChar char="o"/>
        <a:defRPr sz="2300">
          <a:solidFill>
            <a:schemeClr val="tx1"/>
          </a:solidFill>
          <a:latin typeface="+mn-lt"/>
          <a:cs typeface="+mn-cs"/>
        </a:defRPr>
      </a:lvl3pPr>
      <a:lvl4pPr marL="1693863" indent="-387350" algn="l" rtl="0" fontAlgn="base">
        <a:spcBef>
          <a:spcPct val="20000"/>
        </a:spcBef>
        <a:spcAft>
          <a:spcPct val="0"/>
        </a:spcAft>
        <a:buClr>
          <a:schemeClr val="accent2"/>
        </a:buClr>
        <a:buFont typeface="Wingdings" pitchFamily="2" charset="2"/>
        <a:buChar char="n"/>
        <a:defRPr sz="2000">
          <a:solidFill>
            <a:schemeClr val="tx1"/>
          </a:solidFill>
          <a:latin typeface="+mn-lt"/>
          <a:cs typeface="+mn-cs"/>
        </a:defRPr>
      </a:lvl4pPr>
      <a:lvl5pPr marL="20939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fr-FR" dirty="0"/>
              <a:t>Guide fonctionnel SAP ECC 6.0</a:t>
            </a:r>
            <a:br>
              <a:rPr lang="fr-FR" dirty="0"/>
            </a:br>
            <a:r>
              <a:rPr lang="fr-FR" dirty="0" smtClean="0"/>
              <a:t/>
            </a:r>
            <a:br>
              <a:rPr lang="fr-FR" dirty="0" smtClean="0"/>
            </a:br>
            <a:r>
              <a:rPr lang="fr-FR" b="1" dirty="0" smtClean="0"/>
              <a:t>Traitement de l'échéancier de factures</a:t>
            </a:r>
            <a:endParaRPr lang="fr-FR" dirty="0"/>
          </a:p>
        </p:txBody>
      </p:sp>
      <p:sp>
        <p:nvSpPr>
          <p:cNvPr id="2051" name="Rectangle 3"/>
          <p:cNvSpPr>
            <a:spLocks noGrp="1" noChangeArrowheads="1"/>
          </p:cNvSpPr>
          <p:nvPr>
            <p:ph type="subTitle" idx="1"/>
          </p:nvPr>
        </p:nvSpPr>
        <p:spPr/>
        <p:txBody>
          <a:bodyPr/>
          <a:lstStyle/>
          <a:p>
            <a:r>
              <a:rPr lang="fr-FR"/>
              <a:t>Facturation -&gt; Facture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1202" name="Rectangle 2"/>
          <p:cNvSpPr>
            <a:spLocks noGrp="1" noChangeArrowheads="1"/>
          </p:cNvSpPr>
          <p:nvPr>
            <p:ph type="title"/>
          </p:nvPr>
        </p:nvSpPr>
        <p:spPr>
          <a:xfrm>
            <a:off x="0" y="0"/>
            <a:ext cx="9144000" cy="1268413"/>
          </a:xfrm>
          <a:ln/>
        </p:spPr>
        <p:txBody>
          <a:bodyPr/>
          <a:lstStyle/>
          <a:p>
            <a:r>
              <a:rPr lang="fr-FR" sz="1400" b="1"/>
              <a:t>Date de détermination du prix</a:t>
            </a:r>
            <a:r>
              <a:rPr lang="fr-FR" sz="1400"/>
              <a:t/>
            </a:r>
            <a:br>
              <a:rPr lang="fr-FR" sz="1400"/>
            </a:br>
            <a:r>
              <a:rPr lang="fr-FR" sz="1400"/>
              <a:t/>
            </a:r>
            <a:br>
              <a:rPr lang="fr-FR" sz="1400"/>
            </a:br>
            <a:r>
              <a:rPr lang="fr-FR" sz="1400"/>
              <a:t>Si vous voulez modifier la date de détermination du prix, vous entrez la nouvelle date dans cette zone.</a:t>
            </a:r>
            <a:br>
              <a:rPr lang="fr-FR" sz="1400"/>
            </a:br>
            <a:endParaRPr lang="fr-FR" sz="1400"/>
          </a:p>
        </p:txBody>
      </p:sp>
      <p:pic>
        <p:nvPicPr>
          <p:cNvPr id="5120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51204" name="Line 4"/>
          <p:cNvSpPr>
            <a:spLocks noChangeShapeType="1"/>
          </p:cNvSpPr>
          <p:nvPr/>
        </p:nvSpPr>
        <p:spPr bwMode="auto">
          <a:xfrm flipH="1">
            <a:off x="2411413" y="5084763"/>
            <a:ext cx="576262" cy="2889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2226" name="Rectangle 2"/>
          <p:cNvSpPr>
            <a:spLocks noGrp="1" noChangeArrowheads="1"/>
          </p:cNvSpPr>
          <p:nvPr>
            <p:ph type="title"/>
          </p:nvPr>
        </p:nvSpPr>
        <p:spPr>
          <a:ln/>
        </p:spPr>
        <p:txBody>
          <a:bodyPr/>
          <a:lstStyle/>
          <a:p>
            <a:r>
              <a:rPr lang="fr-FR"/>
              <a:t>Vous spécifiez les données appropriées.</a:t>
            </a:r>
          </a:p>
        </p:txBody>
      </p:sp>
      <p:pic>
        <p:nvPicPr>
          <p:cNvPr id="5222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3250" name="Rectangle 2"/>
          <p:cNvSpPr>
            <a:spLocks noGrp="1" noChangeArrowheads="1"/>
          </p:cNvSpPr>
          <p:nvPr>
            <p:ph type="title"/>
          </p:nvPr>
        </p:nvSpPr>
        <p:spPr>
          <a:xfrm>
            <a:off x="0" y="0"/>
            <a:ext cx="9144000" cy="1341438"/>
          </a:xfrm>
          <a:ln/>
        </p:spPr>
        <p:txBody>
          <a:bodyPr/>
          <a:lstStyle/>
          <a:p>
            <a:r>
              <a:rPr lang="fr-FR" sz="1400"/>
              <a:t>Dans la section </a:t>
            </a:r>
            <a:r>
              <a:rPr lang="fr-FR" sz="1400" i="1"/>
              <a:t>Documents à sélectionner</a:t>
            </a:r>
            <a:r>
              <a:rPr lang="fr-FR" sz="1400"/>
              <a:t>, vous pouvez spécifier si vous voulez que la facturation soit :</a:t>
            </a:r>
            <a:br>
              <a:rPr lang="fr-FR" sz="1400"/>
            </a:br>
            <a:r>
              <a:rPr lang="fr-FR" sz="1400"/>
              <a:t>basée sur une commande client, </a:t>
            </a:r>
            <a:br>
              <a:rPr lang="fr-FR" sz="1400"/>
            </a:br>
            <a:r>
              <a:rPr lang="fr-FR" sz="1400"/>
              <a:t>basée sur une livraison, </a:t>
            </a:r>
            <a:br>
              <a:rPr lang="fr-FR" sz="1400"/>
            </a:br>
            <a:r>
              <a:rPr lang="fr-FR" sz="1400"/>
              <a:t>basée sur une ristourne, </a:t>
            </a:r>
            <a:br>
              <a:rPr lang="fr-FR" sz="1400"/>
            </a:br>
            <a:r>
              <a:rPr lang="fr-FR" sz="1400"/>
              <a:t>au niveau inter-sociétés (document de facturation interne),etc.</a:t>
            </a:r>
          </a:p>
        </p:txBody>
      </p:sp>
      <p:pic>
        <p:nvPicPr>
          <p:cNvPr id="5325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53252" name="Rectangle 4"/>
          <p:cNvSpPr>
            <a:spLocks noChangeArrowheads="1"/>
          </p:cNvSpPr>
          <p:nvPr/>
        </p:nvSpPr>
        <p:spPr bwMode="auto">
          <a:xfrm>
            <a:off x="74613" y="5300663"/>
            <a:ext cx="6226175" cy="8636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4274" name="Rectangle 2"/>
          <p:cNvSpPr>
            <a:spLocks noGrp="1" noChangeArrowheads="1"/>
          </p:cNvSpPr>
          <p:nvPr>
            <p:ph type="title"/>
          </p:nvPr>
        </p:nvSpPr>
        <p:spPr>
          <a:xfrm>
            <a:off x="0" y="0"/>
            <a:ext cx="9144000" cy="1196975"/>
          </a:xfrm>
          <a:ln/>
        </p:spPr>
        <p:txBody>
          <a:bodyPr/>
          <a:lstStyle/>
          <a:p>
            <a:r>
              <a:rPr lang="fr-FR"/>
              <a:t>Vous pouvez afficher l'échéancier de factures pour le vérifier avant de créer les documents de facturation : vous sélectionnez </a:t>
            </a:r>
            <a:r>
              <a:rPr lang="fr-FR" i="1"/>
              <a:t>Facture </a:t>
            </a:r>
            <a:r>
              <a:rPr lang="fr-FR"/>
              <a:t>-&gt; </a:t>
            </a:r>
            <a:r>
              <a:rPr lang="fr-FR" i="1"/>
              <a:t>Afficher échéancier fact</a:t>
            </a:r>
            <a:r>
              <a:rPr lang="fr-FR"/>
              <a:t>ures.</a:t>
            </a:r>
            <a:br>
              <a:rPr lang="fr-FR"/>
            </a:br>
            <a:endParaRPr lang="fr-FR"/>
          </a:p>
        </p:txBody>
      </p:sp>
      <p:pic>
        <p:nvPicPr>
          <p:cNvPr id="5427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5298" name="Rectangle 2"/>
          <p:cNvSpPr>
            <a:spLocks noGrp="1" noChangeArrowheads="1"/>
          </p:cNvSpPr>
          <p:nvPr>
            <p:ph type="title"/>
          </p:nvPr>
        </p:nvSpPr>
        <p:spPr>
          <a:ln/>
        </p:spPr>
        <p:txBody>
          <a:bodyPr/>
          <a:lstStyle/>
          <a:p>
            <a:r>
              <a:rPr lang="fr-FR"/>
              <a:t>Vous désélectionnez tous les documents que vous ne voulez pas facturer. </a:t>
            </a:r>
          </a:p>
        </p:txBody>
      </p:sp>
      <p:pic>
        <p:nvPicPr>
          <p:cNvPr id="5529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8370" name="Rectangle 2"/>
          <p:cNvSpPr>
            <a:spLocks noGrp="1" noChangeArrowheads="1"/>
          </p:cNvSpPr>
          <p:nvPr>
            <p:ph type="title"/>
          </p:nvPr>
        </p:nvSpPr>
        <p:spPr>
          <a:ln/>
        </p:spPr>
        <p:txBody>
          <a:bodyPr/>
          <a:lstStyle/>
          <a:p>
            <a:r>
              <a:rPr lang="fr-FR"/>
              <a:t>Pour ce faire, vous sélectionnez Traiter -&gt; Démarquer tout.</a:t>
            </a:r>
          </a:p>
        </p:txBody>
      </p:sp>
      <p:pic>
        <p:nvPicPr>
          <p:cNvPr id="5837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6322" name="Rectangle 2"/>
          <p:cNvSpPr>
            <a:spLocks noGrp="1" noChangeArrowheads="1"/>
          </p:cNvSpPr>
          <p:nvPr>
            <p:ph type="title"/>
          </p:nvPr>
        </p:nvSpPr>
        <p:spPr>
          <a:ln/>
        </p:spPr>
        <p:txBody>
          <a:bodyPr/>
          <a:lstStyle/>
          <a:p>
            <a:r>
              <a:rPr lang="fr-FR"/>
              <a:t>Vous disposez maintenant des options de facturation suivantes :</a:t>
            </a:r>
            <a:br>
              <a:rPr lang="fr-FR"/>
            </a:br>
            <a:endParaRPr lang="fr-FR"/>
          </a:p>
        </p:txBody>
      </p:sp>
      <p:pic>
        <p:nvPicPr>
          <p:cNvPr id="5632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7346" name="Rectangle 2"/>
          <p:cNvSpPr>
            <a:spLocks noGrp="1" noChangeArrowheads="1"/>
          </p:cNvSpPr>
          <p:nvPr>
            <p:ph type="title"/>
          </p:nvPr>
        </p:nvSpPr>
        <p:spPr>
          <a:xfrm>
            <a:off x="0" y="0"/>
            <a:ext cx="9144000" cy="1484313"/>
          </a:xfrm>
          <a:ln/>
        </p:spPr>
        <p:txBody>
          <a:bodyPr/>
          <a:lstStyle/>
          <a:p>
            <a:r>
              <a:rPr lang="fr-FR" sz="1400" b="1"/>
              <a:t>Documents de facturation individuels (Bouton Facture individuelle)</a:t>
            </a:r>
            <a:br>
              <a:rPr lang="fr-FR" sz="1400" b="1"/>
            </a:br>
            <a:r>
              <a:rPr lang="fr-FR" sz="1400"/>
              <a:t/>
            </a:r>
            <a:br>
              <a:rPr lang="fr-FR" sz="1400"/>
            </a:br>
            <a:r>
              <a:rPr lang="fr-FR" sz="1400"/>
              <a:t>Un document de facturation individuel est créé pour tous les documents marqués dans l'échéancier de factures. Aucune combinaison n'est exécutée. Vous accédez à la transaction VF01 pour chaque document sélectionné.</a:t>
            </a:r>
            <a:br>
              <a:rPr lang="fr-FR" sz="1400"/>
            </a:br>
            <a:endParaRPr lang="fr-FR" sz="1400"/>
          </a:p>
        </p:txBody>
      </p:sp>
      <p:pic>
        <p:nvPicPr>
          <p:cNvPr id="5734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916113"/>
            <a:ext cx="8640762" cy="4103687"/>
          </a:xfrm>
          <a:ln/>
        </p:spPr>
      </p:pic>
      <p:sp>
        <p:nvSpPr>
          <p:cNvPr id="57348" name="Line 4"/>
          <p:cNvSpPr>
            <a:spLocks noChangeShapeType="1"/>
          </p:cNvSpPr>
          <p:nvPr/>
        </p:nvSpPr>
        <p:spPr bwMode="auto">
          <a:xfrm flipH="1">
            <a:off x="3276600" y="2997200"/>
            <a:ext cx="431800" cy="71913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9394" name="Rectangle 2"/>
          <p:cNvSpPr>
            <a:spLocks noGrp="1" noChangeArrowheads="1"/>
          </p:cNvSpPr>
          <p:nvPr>
            <p:ph type="title"/>
          </p:nvPr>
        </p:nvSpPr>
        <p:spPr>
          <a:xfrm>
            <a:off x="0" y="0"/>
            <a:ext cx="9144000" cy="1989138"/>
          </a:xfrm>
          <a:ln/>
        </p:spPr>
        <p:txBody>
          <a:bodyPr/>
          <a:lstStyle/>
          <a:p>
            <a:r>
              <a:rPr lang="fr-FR" b="1"/>
              <a:t>Documents de facturation collectifs</a:t>
            </a:r>
            <a:r>
              <a:rPr lang="fr-FR"/>
              <a:t> (Bouton Facture groupée)</a:t>
            </a:r>
            <a:br>
              <a:rPr lang="fr-FR"/>
            </a:br>
            <a:r>
              <a:rPr lang="fr-FR"/>
              <a:t/>
            </a:r>
            <a:br>
              <a:rPr lang="fr-FR"/>
            </a:br>
            <a:r>
              <a:rPr lang="fr-FR"/>
              <a:t>Tous les documents marqués dans l'échéancier de factures sont facturés. Le système tente si possible de les combiner. Il traite les documents sélectionnés en arrière-plan. Une fois le traitement terminé, vous revenez à l'échéancier de factures. Des icônes vous indiquent alors si la facturation d'un document s'est déroulée correctement.</a:t>
            </a:r>
            <a:br>
              <a:rPr lang="fr-FR"/>
            </a:br>
            <a:endParaRPr lang="fr-FR"/>
          </a:p>
        </p:txBody>
      </p:sp>
      <p:pic>
        <p:nvPicPr>
          <p:cNvPr id="5939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2349500"/>
            <a:ext cx="8640762" cy="3670300"/>
          </a:xfrm>
          <a:ln/>
        </p:spPr>
      </p:pic>
      <p:sp>
        <p:nvSpPr>
          <p:cNvPr id="59397" name="Line 5"/>
          <p:cNvSpPr>
            <a:spLocks noChangeShapeType="1"/>
          </p:cNvSpPr>
          <p:nvPr/>
        </p:nvSpPr>
        <p:spPr bwMode="auto">
          <a:xfrm flipH="1">
            <a:off x="4067175" y="3141663"/>
            <a:ext cx="433388" cy="71913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0418" name="Rectangle 2"/>
          <p:cNvSpPr>
            <a:spLocks noGrp="1" noChangeArrowheads="1"/>
          </p:cNvSpPr>
          <p:nvPr>
            <p:ph type="title"/>
          </p:nvPr>
        </p:nvSpPr>
        <p:spPr>
          <a:xfrm>
            <a:off x="0" y="0"/>
            <a:ext cx="9144000" cy="1412875"/>
          </a:xfrm>
          <a:ln/>
        </p:spPr>
        <p:txBody>
          <a:bodyPr/>
          <a:lstStyle/>
          <a:p>
            <a:r>
              <a:rPr lang="fr-FR" sz="1400" b="1"/>
              <a:t>Documents de facturation collectifs / en ligne </a:t>
            </a:r>
            <a:r>
              <a:rPr lang="fr-FR" sz="1400"/>
              <a:t>(Bouton Facture groupée / dialogue) </a:t>
            </a:r>
            <a:br>
              <a:rPr lang="fr-FR" sz="1400"/>
            </a:br>
            <a:r>
              <a:rPr lang="fr-FR" sz="1400"/>
              <a:t/>
            </a:r>
            <a:br>
              <a:rPr lang="fr-FR" sz="1400"/>
            </a:br>
            <a:r>
              <a:rPr lang="fr-FR" sz="1400"/>
              <a:t>Le système accède à la</a:t>
            </a:r>
            <a:r>
              <a:rPr lang="fr-FR" sz="1400" i="1"/>
              <a:t> </a:t>
            </a:r>
            <a:r>
              <a:rPr lang="fr-FR" sz="1400"/>
              <a:t>fonction </a:t>
            </a:r>
            <a:r>
              <a:rPr lang="fr-FR" sz="1400" i="1"/>
              <a:t>Créer une facture</a:t>
            </a:r>
            <a:r>
              <a:rPr lang="fr-FR" sz="1400"/>
              <a:t> (</a:t>
            </a:r>
            <a:r>
              <a:rPr lang="fr-FR" sz="1400" i="1"/>
              <a:t>transaction VF01</a:t>
            </a:r>
            <a:r>
              <a:rPr lang="fr-FR" sz="1400"/>
              <a:t>). Les documents sont si possible combinés conformément aux critères habituels.</a:t>
            </a:r>
            <a:br>
              <a:rPr lang="fr-FR" sz="1400"/>
            </a:br>
            <a:endParaRPr lang="fr-FR" sz="1400"/>
          </a:p>
        </p:txBody>
      </p:sp>
      <p:pic>
        <p:nvPicPr>
          <p:cNvPr id="6041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628775"/>
            <a:ext cx="8640762" cy="4391025"/>
          </a:xfrm>
          <a:ln/>
        </p:spPr>
      </p:pic>
      <p:sp>
        <p:nvSpPr>
          <p:cNvPr id="60420" name="Line 4"/>
          <p:cNvSpPr>
            <a:spLocks noChangeShapeType="1"/>
          </p:cNvSpPr>
          <p:nvPr/>
        </p:nvSpPr>
        <p:spPr bwMode="auto">
          <a:xfrm flipH="1">
            <a:off x="4932363" y="2924175"/>
            <a:ext cx="360362" cy="5048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2771121262"/>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1442" name="Rectangle 2"/>
          <p:cNvSpPr>
            <a:spLocks noGrp="1" noChangeArrowheads="1"/>
          </p:cNvSpPr>
          <p:nvPr>
            <p:ph type="title"/>
          </p:nvPr>
        </p:nvSpPr>
        <p:spPr>
          <a:xfrm>
            <a:off x="0" y="0"/>
            <a:ext cx="9144000" cy="1916113"/>
          </a:xfrm>
          <a:ln/>
        </p:spPr>
        <p:txBody>
          <a:bodyPr/>
          <a:lstStyle/>
          <a:p>
            <a:r>
              <a:rPr lang="fr-FR" sz="1400" b="1"/>
              <a:t/>
            </a:r>
            <a:br>
              <a:rPr lang="fr-FR" sz="1400" b="1"/>
            </a:br>
            <a:r>
              <a:rPr lang="fr-FR" sz="1400" b="1"/>
              <a:t>Sauvegarder</a:t>
            </a:r>
            <a:r>
              <a:rPr lang="fr-FR" sz="1400"/>
              <a:t/>
            </a:r>
            <a:br>
              <a:rPr lang="fr-FR" sz="1400"/>
            </a:br>
            <a:r>
              <a:rPr lang="fr-FR" sz="1400"/>
              <a:t/>
            </a:r>
            <a:br>
              <a:rPr lang="fr-FR" sz="1400"/>
            </a:br>
            <a:r>
              <a:rPr lang="fr-FR" sz="1400"/>
              <a:t>Comme pour la facturation groupée, le système tente de combiner tous les documents sélectionnés. Cependant, vous ne revenez pas à l'échéancier de factures ; le système affiche en effet le protocole. Une fois que vous avez quitté l'écran du protocole, le système quitte également l'écran de l'échéancier de factures.</a:t>
            </a:r>
            <a:br>
              <a:rPr lang="fr-FR" sz="1400"/>
            </a:br>
            <a:endParaRPr lang="fr-FR" sz="1400"/>
          </a:p>
        </p:txBody>
      </p:sp>
      <p:pic>
        <p:nvPicPr>
          <p:cNvPr id="6144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2133600"/>
            <a:ext cx="8640762" cy="3886200"/>
          </a:xfr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2466" name="Rectangle 2"/>
          <p:cNvSpPr>
            <a:spLocks noGrp="1" noChangeArrowheads="1"/>
          </p:cNvSpPr>
          <p:nvPr>
            <p:ph type="title"/>
          </p:nvPr>
        </p:nvSpPr>
        <p:spPr>
          <a:xfrm>
            <a:off x="0" y="0"/>
            <a:ext cx="9144000" cy="1989138"/>
          </a:xfrm>
          <a:ln/>
        </p:spPr>
        <p:txBody>
          <a:bodyPr/>
          <a:lstStyle/>
          <a:p>
            <a:r>
              <a:rPr lang="fr-FR" b="1"/>
              <a:t>Simulation</a:t>
            </a:r>
            <a:r>
              <a:rPr lang="fr-FR"/>
              <a:t/>
            </a:r>
            <a:br>
              <a:rPr lang="fr-FR"/>
            </a:br>
            <a:r>
              <a:rPr lang="fr-FR"/>
              <a:t/>
            </a:r>
            <a:br>
              <a:rPr lang="fr-FR"/>
            </a:br>
            <a:r>
              <a:rPr lang="fr-FR"/>
              <a:t>Vous pouvez également effectuer une simulation de la facturation. Dans ce cas, vous cliquez sur le bouton </a:t>
            </a:r>
            <a:r>
              <a:rPr lang="fr-FR" i="1"/>
              <a:t>Simuler</a:t>
            </a:r>
            <a:r>
              <a:rPr lang="fr-FR"/>
              <a:t>. Le système simule la fonction </a:t>
            </a:r>
            <a:r>
              <a:rPr lang="fr-FR" i="1"/>
              <a:t>facturation groupée / en ligne</a:t>
            </a:r>
            <a:r>
              <a:rPr lang="fr-FR"/>
              <a:t> décrite ci-dessus.</a:t>
            </a:r>
            <a:br>
              <a:rPr lang="fr-FR"/>
            </a:br>
            <a:endParaRPr lang="fr-FR"/>
          </a:p>
        </p:txBody>
      </p:sp>
      <p:pic>
        <p:nvPicPr>
          <p:cNvPr id="6246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2492375"/>
            <a:ext cx="8640762" cy="3527425"/>
          </a:xfrm>
          <a:ln/>
        </p:spPr>
      </p:pic>
      <p:sp>
        <p:nvSpPr>
          <p:cNvPr id="62468" name="Line 4"/>
          <p:cNvSpPr>
            <a:spLocks noChangeShapeType="1"/>
          </p:cNvSpPr>
          <p:nvPr/>
        </p:nvSpPr>
        <p:spPr bwMode="auto">
          <a:xfrm flipH="1">
            <a:off x="2555875" y="3141663"/>
            <a:ext cx="360363" cy="71913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5538" name="Rectangle 2"/>
          <p:cNvSpPr>
            <a:spLocks noGrp="1" noChangeArrowheads="1"/>
          </p:cNvSpPr>
          <p:nvPr>
            <p:ph type="title"/>
          </p:nvPr>
        </p:nvSpPr>
        <p:spPr>
          <a:xfrm>
            <a:off x="0" y="0"/>
            <a:ext cx="9144000" cy="1196975"/>
          </a:xfrm>
          <a:ln/>
        </p:spPr>
        <p:txBody>
          <a:bodyPr/>
          <a:lstStyle/>
          <a:p>
            <a:r>
              <a:rPr lang="fr-FR"/>
              <a:t>Après l'opération de facturation groupée, vous pouvez afficher un </a:t>
            </a:r>
            <a:r>
              <a:rPr lang="fr-FR" b="1"/>
              <a:t>protocole</a:t>
            </a:r>
            <a:r>
              <a:rPr lang="fr-FR"/>
              <a:t> correspondant. Celui-ci indique les erreurs éventuelles survenues pendant la facturation. </a:t>
            </a:r>
            <a:br>
              <a:rPr lang="fr-FR"/>
            </a:br>
            <a:endParaRPr lang="fr-FR"/>
          </a:p>
        </p:txBody>
      </p:sp>
      <p:pic>
        <p:nvPicPr>
          <p:cNvPr id="6553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65540" name="Line 4"/>
          <p:cNvSpPr>
            <a:spLocks noChangeShapeType="1"/>
          </p:cNvSpPr>
          <p:nvPr/>
        </p:nvSpPr>
        <p:spPr bwMode="auto">
          <a:xfrm flipH="1">
            <a:off x="684213" y="1484313"/>
            <a:ext cx="358775" cy="5048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3490" name="Rectangle 2"/>
          <p:cNvSpPr>
            <a:spLocks noGrp="1" noChangeArrowheads="1"/>
          </p:cNvSpPr>
          <p:nvPr>
            <p:ph type="title"/>
          </p:nvPr>
        </p:nvSpPr>
        <p:spPr>
          <a:xfrm>
            <a:off x="0" y="0"/>
            <a:ext cx="9144000" cy="1196975"/>
          </a:xfrm>
          <a:ln/>
        </p:spPr>
        <p:txBody>
          <a:bodyPr/>
          <a:lstStyle/>
          <a:p>
            <a:r>
              <a:rPr lang="fr-FR"/>
              <a:t>Vous pouvez également accéder aux documents de facturation non générés afin d'exécuter une </a:t>
            </a:r>
            <a:r>
              <a:rPr lang="fr-FR" b="1"/>
              <a:t>analyse de la ventilation</a:t>
            </a:r>
            <a:r>
              <a:rPr lang="fr-FR"/>
              <a:t>. </a:t>
            </a:r>
            <a:br>
              <a:rPr lang="fr-FR"/>
            </a:br>
            <a:endParaRPr lang="fr-FR"/>
          </a:p>
        </p:txBody>
      </p:sp>
      <p:pic>
        <p:nvPicPr>
          <p:cNvPr id="6349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63492" name="Line 4"/>
          <p:cNvSpPr>
            <a:spLocks noChangeShapeType="1"/>
          </p:cNvSpPr>
          <p:nvPr/>
        </p:nvSpPr>
        <p:spPr bwMode="auto">
          <a:xfrm flipH="1">
            <a:off x="1258888" y="1268413"/>
            <a:ext cx="504825" cy="7207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6562" name="Rectangle 2"/>
          <p:cNvSpPr>
            <a:spLocks noGrp="1" noChangeArrowheads="1"/>
          </p:cNvSpPr>
          <p:nvPr>
            <p:ph type="title"/>
          </p:nvPr>
        </p:nvSpPr>
        <p:spPr>
          <a:ln/>
        </p:spPr>
        <p:txBody>
          <a:bodyPr/>
          <a:lstStyle/>
          <a:p>
            <a:r>
              <a:rPr lang="fr-FR"/>
              <a:t>Vous pouvez par ailleurs </a:t>
            </a:r>
            <a:r>
              <a:rPr lang="fr-FR" b="1"/>
              <a:t>annuler</a:t>
            </a:r>
            <a:r>
              <a:rPr lang="fr-FR"/>
              <a:t> les documents de facturation d'une opération de facturation groupée. Vos consultez le guide sur GU_SAP ECC6_VF11 – Annuler. </a:t>
            </a:r>
          </a:p>
        </p:txBody>
      </p:sp>
      <p:pic>
        <p:nvPicPr>
          <p:cNvPr id="6656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2540054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10242" name="Rectangle 2"/>
          <p:cNvSpPr>
            <a:spLocks noGrp="1" noChangeArrowheads="1"/>
          </p:cNvSpPr>
          <p:nvPr>
            <p:ph type="title"/>
          </p:nvPr>
        </p:nvSpPr>
        <p:spPr>
          <a:xfrm>
            <a:off x="0" y="0"/>
            <a:ext cx="9144000" cy="908050"/>
          </a:xfrm>
          <a:ln/>
        </p:spPr>
        <p:txBody>
          <a:bodyPr/>
          <a:lstStyle/>
          <a:p>
            <a:r>
              <a:rPr lang="fr-FR"/>
              <a:t>L'écran </a:t>
            </a:r>
            <a:r>
              <a:rPr lang="fr-FR" i="1"/>
              <a:t>Traiter l'échéancier de factures</a:t>
            </a:r>
            <a:r>
              <a:rPr lang="fr-FR"/>
              <a:t> apparaît. </a:t>
            </a:r>
            <a:br>
              <a:rPr lang="fr-FR"/>
            </a:br>
            <a:endParaRPr lang="fr-FR"/>
          </a:p>
        </p:txBody>
      </p:sp>
      <p:pic>
        <p:nvPicPr>
          <p:cNvPr id="10244"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125538"/>
            <a:ext cx="8640762" cy="4894262"/>
          </a:xfr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46082" name="Rectangle 2"/>
          <p:cNvSpPr>
            <a:spLocks noGrp="1" noChangeArrowheads="1"/>
          </p:cNvSpPr>
          <p:nvPr>
            <p:ph type="title"/>
          </p:nvPr>
        </p:nvSpPr>
        <p:spPr>
          <a:ln/>
        </p:spPr>
        <p:txBody>
          <a:bodyPr/>
          <a:lstStyle/>
          <a:p>
            <a:r>
              <a:rPr lang="fr-FR"/>
              <a:t>Vous pouvez effectuer une sélection par date de facturation, par document de référence ou par client et données d'organisation. </a:t>
            </a:r>
          </a:p>
        </p:txBody>
      </p:sp>
      <p:pic>
        <p:nvPicPr>
          <p:cNvPr id="4608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47106" name="Rectangle 2"/>
          <p:cNvSpPr>
            <a:spLocks noGrp="1" noChangeArrowheads="1"/>
          </p:cNvSpPr>
          <p:nvPr>
            <p:ph type="title"/>
          </p:nvPr>
        </p:nvSpPr>
        <p:spPr>
          <a:xfrm>
            <a:off x="0" y="0"/>
            <a:ext cx="9144000" cy="1125538"/>
          </a:xfrm>
          <a:ln/>
        </p:spPr>
        <p:txBody>
          <a:bodyPr/>
          <a:lstStyle/>
          <a:p>
            <a:r>
              <a:rPr lang="fr-FR"/>
              <a:t>Si vous devez modifier les données proposées par le système (par exemple, si vous devez utiliser un autre type de document de facturation), vous cliquez sur l’onglet Données déf.</a:t>
            </a:r>
          </a:p>
        </p:txBody>
      </p:sp>
      <p:pic>
        <p:nvPicPr>
          <p:cNvPr id="4710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47108" name="Line 4"/>
          <p:cNvSpPr>
            <a:spLocks noChangeShapeType="1"/>
          </p:cNvSpPr>
          <p:nvPr/>
        </p:nvSpPr>
        <p:spPr bwMode="auto">
          <a:xfrm>
            <a:off x="1476375" y="2492375"/>
            <a:ext cx="0" cy="431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48130" name="Rectangle 2"/>
          <p:cNvSpPr>
            <a:spLocks noGrp="1" noChangeArrowheads="1"/>
          </p:cNvSpPr>
          <p:nvPr>
            <p:ph type="title"/>
          </p:nvPr>
        </p:nvSpPr>
        <p:spPr>
          <a:xfrm>
            <a:off x="0" y="0"/>
            <a:ext cx="9144000" cy="1700213"/>
          </a:xfrm>
          <a:ln/>
        </p:spPr>
        <p:txBody>
          <a:bodyPr/>
          <a:lstStyle/>
          <a:p>
            <a:r>
              <a:rPr lang="fr-FR" sz="1400"/>
              <a:t/>
            </a:r>
            <a:br>
              <a:rPr lang="fr-FR" sz="1400"/>
            </a:br>
            <a:r>
              <a:rPr lang="fr-FR" sz="1400"/>
              <a:t>Vous pouvez modifier les données ci-dessous avant d'exécuter le processus de facturation :</a:t>
            </a:r>
            <a:br>
              <a:rPr lang="fr-FR" sz="1400"/>
            </a:br>
            <a:r>
              <a:rPr lang="fr-FR" sz="1400"/>
              <a:t/>
            </a:r>
            <a:br>
              <a:rPr lang="fr-FR" sz="1400"/>
            </a:br>
            <a:r>
              <a:rPr lang="fr-FR" sz="1400" b="1"/>
              <a:t>Type de facture</a:t>
            </a:r>
            <a:r>
              <a:rPr lang="fr-FR" sz="1400"/>
              <a:t/>
            </a:r>
            <a:br>
              <a:rPr lang="fr-FR" sz="1400"/>
            </a:br>
            <a:r>
              <a:rPr lang="fr-FR" sz="1400"/>
              <a:t/>
            </a:r>
            <a:br>
              <a:rPr lang="fr-FR" sz="1400"/>
            </a:br>
            <a:r>
              <a:rPr lang="fr-FR" sz="1400"/>
              <a:t>Vous entrez le type de facture si vous voulez créer un document de facturation qui ne peut pas être déterminé automatiquement à partir de la commande client ou de la livraison (par exemple, pour créer une facture pro forma).</a:t>
            </a:r>
          </a:p>
        </p:txBody>
      </p:sp>
      <p:pic>
        <p:nvPicPr>
          <p:cNvPr id="4813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916113"/>
            <a:ext cx="8640762" cy="4103687"/>
          </a:xfrm>
          <a:ln/>
        </p:spPr>
      </p:pic>
      <p:sp>
        <p:nvSpPr>
          <p:cNvPr id="48132" name="Line 4"/>
          <p:cNvSpPr>
            <a:spLocks noChangeShapeType="1"/>
          </p:cNvSpPr>
          <p:nvPr/>
        </p:nvSpPr>
        <p:spPr bwMode="auto">
          <a:xfrm flipH="1">
            <a:off x="2051050" y="4870450"/>
            <a:ext cx="719138" cy="28733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49154" name="Rectangle 2"/>
          <p:cNvSpPr>
            <a:spLocks noGrp="1" noChangeArrowheads="1"/>
          </p:cNvSpPr>
          <p:nvPr>
            <p:ph type="title"/>
          </p:nvPr>
        </p:nvSpPr>
        <p:spPr>
          <a:xfrm>
            <a:off x="0" y="0"/>
            <a:ext cx="9144000" cy="1557338"/>
          </a:xfrm>
          <a:ln/>
        </p:spPr>
        <p:txBody>
          <a:bodyPr/>
          <a:lstStyle/>
          <a:p>
            <a:r>
              <a:rPr lang="fr-FR" b="1"/>
              <a:t>Date de facturation</a:t>
            </a:r>
            <a:r>
              <a:rPr lang="fr-FR"/>
              <a:t/>
            </a:r>
            <a:br>
              <a:rPr lang="fr-FR"/>
            </a:br>
            <a:r>
              <a:rPr lang="fr-FR"/>
              <a:t/>
            </a:r>
            <a:br>
              <a:rPr lang="fr-FR"/>
            </a:br>
            <a:r>
              <a:rPr lang="fr-FR"/>
              <a:t>Si vous ne spécifiez pas de date de facturation, le système utilise toujours celle indiquée dans la commande client ou la livraison (zone </a:t>
            </a:r>
            <a:r>
              <a:rPr lang="fr-FR" i="1"/>
              <a:t>Date de la facture</a:t>
            </a:r>
            <a:r>
              <a:rPr lang="fr-FR"/>
              <a:t>).</a:t>
            </a:r>
            <a:br>
              <a:rPr lang="fr-FR"/>
            </a:br>
            <a:endParaRPr lang="fr-FR"/>
          </a:p>
        </p:txBody>
      </p:sp>
      <p:pic>
        <p:nvPicPr>
          <p:cNvPr id="4915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844675"/>
            <a:ext cx="8640762" cy="4175125"/>
          </a:xfrm>
          <a:ln/>
        </p:spPr>
      </p:pic>
      <p:sp>
        <p:nvSpPr>
          <p:cNvPr id="49156" name="Line 4"/>
          <p:cNvSpPr>
            <a:spLocks noChangeShapeType="1"/>
          </p:cNvSpPr>
          <p:nvPr/>
        </p:nvSpPr>
        <p:spPr bwMode="auto">
          <a:xfrm flipH="1">
            <a:off x="2484438" y="4868863"/>
            <a:ext cx="503237" cy="360362"/>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0178" name="Rectangle 2"/>
          <p:cNvSpPr>
            <a:spLocks noGrp="1" noChangeArrowheads="1"/>
          </p:cNvSpPr>
          <p:nvPr>
            <p:ph type="title"/>
          </p:nvPr>
        </p:nvSpPr>
        <p:spPr>
          <a:xfrm>
            <a:off x="0" y="0"/>
            <a:ext cx="9144000" cy="1484313"/>
          </a:xfrm>
          <a:ln/>
        </p:spPr>
        <p:txBody>
          <a:bodyPr/>
          <a:lstStyle/>
          <a:p>
            <a:r>
              <a:rPr lang="fr-FR" sz="1400" b="1"/>
              <a:t>Date de prestation de services</a:t>
            </a:r>
            <a:r>
              <a:rPr lang="fr-FR" sz="1400"/>
              <a:t/>
            </a:r>
            <a:br>
              <a:rPr lang="fr-FR" sz="1400"/>
            </a:br>
            <a:r>
              <a:rPr lang="fr-FR" sz="1400"/>
              <a:t/>
            </a:r>
            <a:br>
              <a:rPr lang="fr-FR" sz="1400"/>
            </a:br>
            <a:r>
              <a:rPr lang="fr-FR" sz="1400"/>
              <a:t>Pour les notes de crédit et de débit, vous devez pouvoir vous référer à des transactions commerciales précédentes car la taxe doit être déterminée en fonction du régime fiscal applicable au moment de la prestation de services.</a:t>
            </a:r>
            <a:br>
              <a:rPr lang="fr-FR" sz="1400"/>
            </a:br>
            <a:endParaRPr lang="fr-FR" sz="1400"/>
          </a:p>
        </p:txBody>
      </p:sp>
      <p:pic>
        <p:nvPicPr>
          <p:cNvPr id="5017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916113"/>
            <a:ext cx="8640762" cy="4103687"/>
          </a:xfrm>
          <a:ln/>
        </p:spPr>
      </p:pic>
      <p:sp>
        <p:nvSpPr>
          <p:cNvPr id="50180" name="Line 4"/>
          <p:cNvSpPr>
            <a:spLocks noChangeShapeType="1"/>
          </p:cNvSpPr>
          <p:nvPr/>
        </p:nvSpPr>
        <p:spPr bwMode="auto">
          <a:xfrm flipH="1">
            <a:off x="2484438" y="5013325"/>
            <a:ext cx="431800" cy="431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5715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noFill/>
        <a:ln w="5715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114</TotalTime>
  <Words>674</Words>
  <Application>Microsoft Office PowerPoint</Application>
  <PresentationFormat>Affichage à l'écran (4:3)</PresentationFormat>
  <Paragraphs>68</Paragraphs>
  <Slides>24</Slides>
  <Notes>1</Notes>
  <HiddenSlides>0</HiddenSlides>
  <MMClips>0</MMClips>
  <ScaleCrop>false</ScaleCrop>
  <HeadingPairs>
    <vt:vector size="4" baseType="variant">
      <vt:variant>
        <vt:lpstr>Thème</vt:lpstr>
      </vt:variant>
      <vt:variant>
        <vt:i4>1</vt:i4>
      </vt:variant>
      <vt:variant>
        <vt:lpstr>Titres des diapositives</vt:lpstr>
      </vt:variant>
      <vt:variant>
        <vt:i4>24</vt:i4>
      </vt:variant>
    </vt:vector>
  </HeadingPairs>
  <TitlesOfParts>
    <vt:vector size="25" baseType="lpstr">
      <vt:lpstr>Profil</vt:lpstr>
      <vt:lpstr>Guide fonctionnel SAP ECC 6.0  Traitement de l'échéancier de factures</vt:lpstr>
      <vt:lpstr>Présentation PowerPoint</vt:lpstr>
      <vt:lpstr>Présentation PowerPoint</vt:lpstr>
      <vt:lpstr>L'écran Traiter l'échéancier de factures apparaît.  </vt:lpstr>
      <vt:lpstr>Vous pouvez effectuer une sélection par date de facturation, par document de référence ou par client et données d'organisation. </vt:lpstr>
      <vt:lpstr>Si vous devez modifier les données proposées par le système (par exemple, si vous devez utiliser un autre type de document de facturation), vous cliquez sur l’onglet Données déf.</vt:lpstr>
      <vt:lpstr> Vous pouvez modifier les données ci-dessous avant d'exécuter le processus de facturation :  Type de facture  Vous entrez le type de facture si vous voulez créer un document de facturation qui ne peut pas être déterminé automatiquement à partir de la commande client ou de la livraison (par exemple, pour créer une facture pro forma).</vt:lpstr>
      <vt:lpstr>Date de facturation  Si vous ne spécifiez pas de date de facturation, le système utilise toujours celle indiquée dans la commande client ou la livraison (zone Date de la facture). </vt:lpstr>
      <vt:lpstr>Date de prestation de services  Pour les notes de crédit et de débit, vous devez pouvoir vous référer à des transactions commerciales précédentes car la taxe doit être déterminée en fonction du régime fiscal applicable au moment de la prestation de services. </vt:lpstr>
      <vt:lpstr>Date de détermination du prix  Si vous voulez modifier la date de détermination du prix, vous entrez la nouvelle date dans cette zone. </vt:lpstr>
      <vt:lpstr>Vous spécifiez les données appropriées.</vt:lpstr>
      <vt:lpstr>Dans la section Documents à sélectionner, vous pouvez spécifier si vous voulez que la facturation soit : basée sur une commande client,  basée sur une livraison,  basée sur une ristourne,  au niveau inter-sociétés (document de facturation interne),etc.</vt:lpstr>
      <vt:lpstr>Vous pouvez afficher l'échéancier de factures pour le vérifier avant de créer les documents de facturation : vous sélectionnez Facture -&gt; Afficher échéancier factures. </vt:lpstr>
      <vt:lpstr>Vous désélectionnez tous les documents que vous ne voulez pas facturer. </vt:lpstr>
      <vt:lpstr>Pour ce faire, vous sélectionnez Traiter -&gt; Démarquer tout.</vt:lpstr>
      <vt:lpstr>Vous disposez maintenant des options de facturation suivantes : </vt:lpstr>
      <vt:lpstr>Documents de facturation individuels (Bouton Facture individuelle)  Un document de facturation individuel est créé pour tous les documents marqués dans l'échéancier de factures. Aucune combinaison n'est exécutée. Vous accédez à la transaction VF01 pour chaque document sélectionné. </vt:lpstr>
      <vt:lpstr>Documents de facturation collectifs (Bouton Facture groupée)  Tous les documents marqués dans l'échéancier de factures sont facturés. Le système tente si possible de les combiner. Il traite les documents sélectionnés en arrière-plan. Une fois le traitement terminé, vous revenez à l'échéancier de factures. Des icônes vous indiquent alors si la facturation d'un document s'est déroulée correctement. </vt:lpstr>
      <vt:lpstr>Documents de facturation collectifs / en ligne (Bouton Facture groupée / dialogue)   Le système accède à la fonction Créer une facture (transaction VF01). Les documents sont si possible combinés conformément aux critères habituels. </vt:lpstr>
      <vt:lpstr> Sauvegarder  Comme pour la facturation groupée, le système tente de combiner tous les documents sélectionnés. Cependant, vous ne revenez pas à l'échéancier de factures ; le système affiche en effet le protocole. Une fois que vous avez quitté l'écran du protocole, le système quitte également l'écran de l'échéancier de factures. </vt:lpstr>
      <vt:lpstr>Simulation  Vous pouvez également effectuer une simulation de la facturation. Dans ce cas, vous cliquez sur le bouton Simuler. Le système simule la fonction facturation groupée / en ligne décrite ci-dessus. </vt:lpstr>
      <vt:lpstr>Après l'opération de facturation groupée, vous pouvez afficher un protocole correspondant. Celui-ci indique les erreurs éventuelles survenues pendant la facturation.  </vt:lpstr>
      <vt:lpstr>Vous pouvez également accéder aux documents de facturation non générés afin d'exécuter une analyse de la ventilation.  </vt:lpstr>
      <vt:lpstr>Vous pouvez par ailleurs annuler les documents de facturation d'une opération de facturation groupée. Vos consultez le guide sur GU_SAP ECC6_VF11 – Annuler.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Mickael QUESNOT</dc:creator>
  <cp:lastModifiedBy>QUESNOT, Mickael</cp:lastModifiedBy>
  <cp:revision>31</cp:revision>
  <cp:lastPrinted>2012-06-26T11:01:06Z</cp:lastPrinted>
  <dcterms:created xsi:type="dcterms:W3CDTF">2008-10-05T17:24:36Z</dcterms:created>
  <dcterms:modified xsi:type="dcterms:W3CDTF">2013-11-13T11:50:10Z</dcterms:modified>
</cp:coreProperties>
</file>