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</p:sldMasterIdLst>
  <p:notesMasterIdLst>
    <p:notesMasterId r:id="rId8"/>
  </p:notesMasterIdLst>
  <p:handoutMasterIdLst>
    <p:handoutMasterId r:id="rId9"/>
  </p:handoutMasterIdLst>
  <p:sldIdLst>
    <p:sldId id="259" r:id="rId2"/>
    <p:sldId id="261" r:id="rId3"/>
    <p:sldId id="262" r:id="rId4"/>
    <p:sldId id="256" r:id="rId5"/>
    <p:sldId id="257" r:id="rId6"/>
    <p:sldId id="258" r:id="rId7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66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932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endParaRPr lang="fr-FR" altLang="fr-FR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endParaRPr lang="fr-FR" altLang="fr-FR"/>
          </a:p>
        </p:txBody>
      </p:sp>
      <p:sp>
        <p:nvSpPr>
          <p:cNvPr id="205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699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endParaRPr lang="fr-FR" altLang="fr-FR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fld id="{9E80910F-6EDB-4701-94AB-DE506DBB468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97108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endParaRPr lang="fr-FR" altLang="fr-F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4426A02-6157-4D66-9DF1-645B4BF630BD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4B487-2EFB-4DD7-852B-2E4DFD721C3C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1D52-AA78-4E30-801E-D03082D7A80D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3507551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8AFCE-AED3-487A-A5F5-829ABC93D7EA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43C3-2D85-4C7E-BF95-FE65A7789ED5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21F96-F26D-4F1B-9E34-7604E7D300DB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8C23-9E30-4FCA-998B-C71D39629638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55F4-8079-4A6E-B049-D3FA2119E902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AF10A-3AF7-42B0-93B4-AF9D811E5A93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7A1F0-58C5-46C5-A033-4ACB38531587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4FC98-00FA-48E5-832F-59B00078CBA1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F0D4F15-109B-499F-8649-F530E884E212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Flux expédition dans SAP</a:t>
            </a:r>
            <a:endParaRPr lang="fr-FR" dirty="0"/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 Mickaël QUESNOT,</a:t>
            </a:r>
          </a:p>
          <a:p>
            <a:r>
              <a:rPr lang="fr-FR" smtClean="0"/>
              <a:t>Consultant SAP</a:t>
            </a:r>
            <a:endParaRPr lang="fr-FR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4145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82563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502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411760" y="914400"/>
            <a:ext cx="4464496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Libération de la</a:t>
            </a:r>
          </a:p>
          <a:p>
            <a:pPr algn="ctr"/>
            <a:r>
              <a:rPr lang="fr-FR" altLang="fr-FR" dirty="0" smtClean="0"/>
              <a:t>Commande : V_V2 - Exécuter </a:t>
            </a:r>
            <a:endParaRPr lang="fr-FR" altLang="fr-FR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411760" y="2286000"/>
            <a:ext cx="4464496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Création du </a:t>
            </a:r>
            <a:r>
              <a:rPr lang="fr-FR" altLang="fr-FR" dirty="0" smtClean="0"/>
              <a:t>Bon de Livraison : VL01N - avec référence à la commande client </a:t>
            </a:r>
            <a:endParaRPr lang="fr-FR" altLang="fr-FR" dirty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411760" y="1600200"/>
            <a:ext cx="4464496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Mise à jour de échéancier</a:t>
            </a:r>
          </a:p>
          <a:p>
            <a:pPr algn="ctr"/>
            <a:r>
              <a:rPr lang="fr-FR" altLang="fr-FR" dirty="0"/>
              <a:t>de </a:t>
            </a:r>
            <a:r>
              <a:rPr lang="fr-FR" altLang="fr-FR" dirty="0" smtClean="0"/>
              <a:t>livraison : VL10E - Echéances de commande client </a:t>
            </a:r>
            <a:endParaRPr lang="fr-FR" altLang="fr-FR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411760" y="2971800"/>
            <a:ext cx="4464496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Mise à jour des </a:t>
            </a:r>
          </a:p>
          <a:p>
            <a:pPr algn="ctr"/>
            <a:r>
              <a:rPr lang="fr-FR" altLang="fr-FR" dirty="0"/>
              <a:t>livraisons / </a:t>
            </a:r>
            <a:r>
              <a:rPr lang="fr-FR" altLang="fr-FR" dirty="0" smtClean="0"/>
              <a:t>jour : VL02N - Document individuel </a:t>
            </a:r>
            <a:endParaRPr lang="fr-FR" altLang="fr-FR" sz="2400" dirty="0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3962400" y="3733800"/>
            <a:ext cx="1600200" cy="1295400"/>
          </a:xfrm>
          <a:prstGeom prst="diamond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/>
              <a:t>Regroupement</a:t>
            </a:r>
          </a:p>
          <a:p>
            <a:pPr algn="ctr"/>
            <a:r>
              <a:rPr lang="fr-FR" altLang="fr-FR"/>
              <a:t> de livraisons?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143000" y="4191000"/>
            <a:ext cx="1752600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Création d ’un groupe</a:t>
            </a:r>
          </a:p>
          <a:p>
            <a:pPr algn="ctr"/>
            <a:r>
              <a:rPr lang="fr-FR" altLang="fr-FR" dirty="0"/>
              <a:t> de </a:t>
            </a:r>
            <a:r>
              <a:rPr lang="fr-FR" altLang="fr-FR" dirty="0" smtClean="0"/>
              <a:t>livraison : VG01 - Créer </a:t>
            </a:r>
            <a:endParaRPr lang="fr-FR" altLang="fr-FR" sz="2400" dirty="0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4800600" y="1447800"/>
            <a:ext cx="0" cy="1524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4800600" y="2133600"/>
            <a:ext cx="0" cy="1524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07" name="Line 11"/>
          <p:cNvSpPr>
            <a:spLocks noChangeShapeType="1"/>
          </p:cNvSpPr>
          <p:nvPr/>
        </p:nvSpPr>
        <p:spPr bwMode="auto">
          <a:xfrm>
            <a:off x="4800600" y="2819400"/>
            <a:ext cx="0" cy="1524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4800600" y="3505200"/>
            <a:ext cx="0" cy="2286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4572000" y="5562600"/>
            <a:ext cx="304800" cy="304800"/>
          </a:xfrm>
          <a:prstGeom prst="ellipse">
            <a:avLst/>
          </a:prstGeom>
          <a:solidFill>
            <a:schemeClr val="hlink"/>
          </a:solidFill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400"/>
              <a:t>1</a:t>
            </a:r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>
            <a:off x="4724400" y="5029200"/>
            <a:ext cx="0" cy="5334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>
            <a:off x="1981200" y="4724400"/>
            <a:ext cx="0" cy="6858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1981200" y="5410200"/>
            <a:ext cx="27432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 flipH="1">
            <a:off x="2895600" y="4419600"/>
            <a:ext cx="10668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3200400" y="419100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oui</a:t>
            </a:r>
            <a:endParaRPr lang="fr-FR" altLang="fr-FR" sz="2400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4953000" y="5105400"/>
            <a:ext cx="533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/>
              <a:t>non</a:t>
            </a:r>
            <a:endParaRPr lang="fr-FR" altLang="fr-FR" sz="2400"/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762000" y="457200"/>
            <a:ext cx="2590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Expéditions dans SAP:</a:t>
            </a:r>
            <a:endParaRPr lang="fr-FR" alt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3962400" y="457200"/>
            <a:ext cx="304800" cy="304800"/>
          </a:xfrm>
          <a:prstGeom prst="ellipse">
            <a:avLst/>
          </a:prstGeom>
          <a:solidFill>
            <a:schemeClr val="hlink"/>
          </a:solidFill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400"/>
              <a:t>1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048000" y="1143000"/>
            <a:ext cx="5484440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Edition de la</a:t>
            </a:r>
          </a:p>
          <a:p>
            <a:pPr algn="ctr"/>
            <a:r>
              <a:rPr lang="fr-FR" altLang="fr-FR" dirty="0"/>
              <a:t>liste prélèvement ou</a:t>
            </a:r>
          </a:p>
          <a:p>
            <a:pPr algn="ctr"/>
            <a:r>
              <a:rPr lang="fr-FR" altLang="fr-FR" dirty="0"/>
              <a:t>ordre de transfert (WM</a:t>
            </a:r>
            <a:r>
              <a:rPr lang="fr-FR" altLang="fr-FR" dirty="0" smtClean="0"/>
              <a:t>) :LT31 - Impression individuelle de documents de prélèvement </a:t>
            </a:r>
            <a:endParaRPr lang="fr-FR" altLang="fr-FR" sz="2400" dirty="0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1219200" y="1066800"/>
            <a:ext cx="914400" cy="838200"/>
          </a:xfrm>
          <a:prstGeom prst="flowChartDocumen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/>
              <a:t>Liste de </a:t>
            </a:r>
          </a:p>
          <a:p>
            <a:pPr algn="ctr"/>
            <a:r>
              <a:rPr lang="fr-FR" altLang="fr-FR"/>
              <a:t>prélèvement</a:t>
            </a:r>
            <a:endParaRPr lang="fr-FR" altLang="fr-FR" sz="2400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4114800" y="762000"/>
            <a:ext cx="0" cy="3810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H="1">
            <a:off x="2133600" y="1371600"/>
            <a:ext cx="10668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200400" y="2286000"/>
            <a:ext cx="3531840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Prélèvement </a:t>
            </a:r>
            <a:r>
              <a:rPr lang="fr-FR" altLang="fr-FR" dirty="0" smtClean="0"/>
              <a:t>physique :</a:t>
            </a:r>
          </a:p>
          <a:p>
            <a:pPr algn="ctr"/>
            <a:r>
              <a:rPr lang="fr-FR" altLang="fr-FR" dirty="0" smtClean="0"/>
              <a:t>VL06P - Via moniteur de livraison sortante</a:t>
            </a:r>
          </a:p>
          <a:p>
            <a:pPr algn="ctr"/>
            <a:r>
              <a:rPr lang="fr-FR" altLang="fr-FR" dirty="0" smtClean="0"/>
              <a:t>LT03 - Document individuel   </a:t>
            </a:r>
            <a:endParaRPr lang="fr-FR" altLang="fr-FR" sz="2400" dirty="0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762000" y="2209800"/>
            <a:ext cx="80010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3200400" y="3124200"/>
            <a:ext cx="1600200" cy="1295400"/>
          </a:xfrm>
          <a:prstGeom prst="diamond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/>
              <a:t>Quantité différente de</a:t>
            </a:r>
          </a:p>
          <a:p>
            <a:pPr algn="ctr"/>
            <a:r>
              <a:rPr lang="fr-FR" altLang="fr-FR"/>
              <a:t>quantité à livrer ?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5562600" y="3505200"/>
            <a:ext cx="2969840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Modification du </a:t>
            </a:r>
            <a:r>
              <a:rPr lang="fr-FR" altLang="fr-FR" dirty="0" smtClean="0"/>
              <a:t>BL:</a:t>
            </a:r>
          </a:p>
          <a:p>
            <a:pPr algn="ctr"/>
            <a:r>
              <a:rPr lang="fr-FR" altLang="fr-FR" dirty="0" smtClean="0"/>
              <a:t>VL02N - Document individuel </a:t>
            </a:r>
            <a:endParaRPr lang="fr-FR" altLang="fr-FR" sz="2400" dirty="0" smtClean="0"/>
          </a:p>
          <a:p>
            <a:pPr algn="ctr"/>
            <a:r>
              <a:rPr lang="fr-FR" altLang="fr-FR" dirty="0" smtClean="0"/>
              <a:t> </a:t>
            </a:r>
            <a:endParaRPr lang="fr-FR" altLang="fr-FR" sz="2400" dirty="0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3048000" y="5486400"/>
            <a:ext cx="1752600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/>
              <a:t>Confirmation de </a:t>
            </a:r>
          </a:p>
          <a:p>
            <a:pPr algn="ctr"/>
            <a:r>
              <a:rPr lang="fr-FR" altLang="fr-FR"/>
              <a:t>prélèvement </a:t>
            </a:r>
            <a:endParaRPr lang="fr-FR" altLang="fr-FR" sz="2400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>
            <a:off x="762000" y="2209800"/>
            <a:ext cx="0" cy="396240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 flipV="1">
            <a:off x="8763000" y="2209800"/>
            <a:ext cx="0" cy="396240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762000" y="2209800"/>
            <a:ext cx="7848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 flipV="1">
            <a:off x="762000" y="6172200"/>
            <a:ext cx="80010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>
            <a:off x="4038600" y="1676400"/>
            <a:ext cx="0" cy="5334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>
            <a:off x="4038600" y="2819400"/>
            <a:ext cx="0" cy="3048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38" name="Line 18"/>
          <p:cNvSpPr>
            <a:spLocks noChangeShapeType="1"/>
          </p:cNvSpPr>
          <p:nvPr/>
        </p:nvSpPr>
        <p:spPr bwMode="auto">
          <a:xfrm>
            <a:off x="3962400" y="4419600"/>
            <a:ext cx="0" cy="3810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>
            <a:off x="4800600" y="3810000"/>
            <a:ext cx="762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>
            <a:off x="6400800" y="4114800"/>
            <a:ext cx="0" cy="4572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 flipH="1">
            <a:off x="3962400" y="4572000"/>
            <a:ext cx="24384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990600" y="2438400"/>
            <a:ext cx="14478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 u="sng"/>
              <a:t>Sous/système HF</a:t>
            </a:r>
          </a:p>
          <a:p>
            <a:pPr>
              <a:spcBef>
                <a:spcPct val="50000"/>
              </a:spcBef>
            </a:pPr>
            <a:endParaRPr lang="fr-FR" altLang="fr-FR"/>
          </a:p>
        </p:txBody>
      </p:sp>
      <p:sp>
        <p:nvSpPr>
          <p:cNvPr id="5143" name="Oval 23"/>
          <p:cNvSpPr>
            <a:spLocks noChangeArrowheads="1"/>
          </p:cNvSpPr>
          <p:nvPr/>
        </p:nvSpPr>
        <p:spPr bwMode="auto">
          <a:xfrm>
            <a:off x="3810000" y="6324600"/>
            <a:ext cx="304800" cy="304800"/>
          </a:xfrm>
          <a:prstGeom prst="ellipse">
            <a:avLst/>
          </a:prstGeom>
          <a:solidFill>
            <a:schemeClr val="hlink"/>
          </a:solidFill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400"/>
              <a:t>2</a:t>
            </a:r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>
            <a:off x="3962400" y="6096000"/>
            <a:ext cx="0" cy="2286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145" name="Rectangle 25"/>
          <p:cNvSpPr>
            <a:spLocks noChangeArrowheads="1"/>
          </p:cNvSpPr>
          <p:nvPr/>
        </p:nvSpPr>
        <p:spPr bwMode="auto">
          <a:xfrm>
            <a:off x="3048000" y="4800600"/>
            <a:ext cx="2388096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Saisie </a:t>
            </a:r>
            <a:r>
              <a:rPr lang="fr-FR" altLang="fr-FR" dirty="0" smtClean="0"/>
              <a:t>emballage :</a:t>
            </a:r>
          </a:p>
          <a:p>
            <a:pPr algn="ctr"/>
            <a:r>
              <a:rPr lang="fr-FR" altLang="fr-FR" dirty="0" smtClean="0"/>
              <a:t>VL02N - Livraison sortante  </a:t>
            </a:r>
            <a:endParaRPr lang="fr-FR" altLang="fr-FR" sz="2400" dirty="0"/>
          </a:p>
        </p:txBody>
      </p:sp>
      <p:sp>
        <p:nvSpPr>
          <p:cNvPr id="5146" name="Line 26"/>
          <p:cNvSpPr>
            <a:spLocks noChangeShapeType="1"/>
          </p:cNvSpPr>
          <p:nvPr/>
        </p:nvSpPr>
        <p:spPr bwMode="auto">
          <a:xfrm>
            <a:off x="3962400" y="5334000"/>
            <a:ext cx="0" cy="1524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3733800" y="685800"/>
            <a:ext cx="304800" cy="304800"/>
          </a:xfrm>
          <a:prstGeom prst="ellipse">
            <a:avLst/>
          </a:prstGeom>
          <a:solidFill>
            <a:schemeClr val="hlink"/>
          </a:solidFill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400"/>
              <a:t>2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971800" y="1371600"/>
            <a:ext cx="1752600" cy="533400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Edition du BL et des</a:t>
            </a:r>
          </a:p>
          <a:p>
            <a:pPr algn="ctr"/>
            <a:r>
              <a:rPr lang="fr-FR" altLang="fr-FR" dirty="0" smtClean="0"/>
              <a:t>Étiquettes 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685800" y="838200"/>
            <a:ext cx="914400" cy="838200"/>
          </a:xfrm>
          <a:prstGeom prst="flowChartDocumen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sz="1000" dirty="0"/>
              <a:t>Bon de</a:t>
            </a:r>
          </a:p>
          <a:p>
            <a:pPr algn="ctr"/>
            <a:r>
              <a:rPr lang="fr-FR" altLang="fr-FR" sz="1000" dirty="0"/>
              <a:t> </a:t>
            </a:r>
            <a:r>
              <a:rPr lang="fr-FR" altLang="fr-FR" sz="1000" dirty="0" smtClean="0"/>
              <a:t>livraison :</a:t>
            </a:r>
          </a:p>
          <a:p>
            <a:pPr algn="ctr"/>
            <a:r>
              <a:rPr lang="fr-FR" altLang="fr-FR" sz="1000" dirty="0" smtClean="0"/>
              <a:t>VL71 - Messages pour livraison sortante </a:t>
            </a:r>
            <a:endParaRPr lang="fr-FR" altLang="fr-FR" sz="1000" dirty="0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H="1" flipV="1">
            <a:off x="1600200" y="1143000"/>
            <a:ext cx="1371600" cy="4572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3886200" y="990600"/>
            <a:ext cx="0" cy="3810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2051720" y="3124200"/>
            <a:ext cx="4104456" cy="448816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Sortie de </a:t>
            </a:r>
            <a:r>
              <a:rPr lang="fr-FR" altLang="fr-FR" dirty="0" smtClean="0"/>
              <a:t>marchandise :</a:t>
            </a:r>
          </a:p>
          <a:p>
            <a:pPr algn="ctr"/>
            <a:r>
              <a:rPr lang="fr-FR" altLang="fr-FR" sz="1100" dirty="0" smtClean="0"/>
              <a:t>VL02N - Livraison sortante - document individuel </a:t>
            </a:r>
            <a:endParaRPr lang="fr-FR" altLang="fr-FR" sz="1100" dirty="0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2771800" y="4038600"/>
            <a:ext cx="2448272" cy="533400"/>
          </a:xfrm>
          <a:prstGeom prst="rect">
            <a:avLst/>
          </a:prstGeom>
          <a:solidFill>
            <a:srgbClr val="FFFF00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 smtClean="0"/>
              <a:t>FACTURATION:</a:t>
            </a:r>
          </a:p>
          <a:p>
            <a:pPr algn="ctr"/>
            <a:r>
              <a:rPr lang="fr-FR" altLang="fr-FR" sz="2400" dirty="0" smtClean="0"/>
              <a:t>VF01 - Créer </a:t>
            </a:r>
            <a:endParaRPr lang="fr-FR" altLang="fr-FR" sz="2400" dirty="0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3886200" y="1905000"/>
            <a:ext cx="0" cy="3810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3886200" y="3657600"/>
            <a:ext cx="0" cy="3810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3048000" y="2286000"/>
            <a:ext cx="1752600" cy="533400"/>
          </a:xfrm>
          <a:prstGeom prst="rect">
            <a:avLst/>
          </a:prstGeom>
          <a:solidFill>
            <a:schemeClr val="bg1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/>
              <a:t>Préparation physique de</a:t>
            </a:r>
          </a:p>
          <a:p>
            <a:pPr algn="ctr"/>
            <a:r>
              <a:rPr lang="fr-FR" altLang="fr-FR"/>
              <a:t>l ’expédition</a:t>
            </a:r>
            <a:endParaRPr lang="fr-FR" altLang="fr-FR" sz="2400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3886200" y="2819400"/>
            <a:ext cx="0" cy="3048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6248400" y="914400"/>
            <a:ext cx="2572072" cy="838200"/>
          </a:xfrm>
          <a:prstGeom prst="flowChartDocumen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 dirty="0"/>
              <a:t>Etiquettes</a:t>
            </a:r>
          </a:p>
          <a:p>
            <a:pPr algn="ctr"/>
            <a:r>
              <a:rPr lang="fr-FR" altLang="fr-FR" dirty="0" smtClean="0"/>
              <a:t>d'expédition:</a:t>
            </a:r>
          </a:p>
          <a:p>
            <a:pPr algn="ctr"/>
            <a:r>
              <a:rPr lang="fr-FR" altLang="fr-FR" dirty="0" smtClean="0"/>
              <a:t>VL74 - Messages d'unité d'expédition </a:t>
            </a:r>
            <a:endParaRPr lang="fr-FR" altLang="fr-FR" sz="2400" dirty="0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4724400" y="1600200"/>
            <a:ext cx="152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6019800" y="1981200"/>
            <a:ext cx="1752600" cy="533400"/>
          </a:xfrm>
          <a:prstGeom prst="rect">
            <a:avLst/>
          </a:prstGeom>
          <a:solidFill>
            <a:srgbClr val="FFCC66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/>
              <a:t>EDI Transporteurs</a:t>
            </a:r>
            <a:endParaRPr lang="fr-FR" altLang="fr-FR" sz="2400"/>
          </a:p>
        </p:txBody>
      </p:sp>
      <p:cxnSp>
        <p:nvCxnSpPr>
          <p:cNvPr id="6160" name="AutoShape 16"/>
          <p:cNvCxnSpPr>
            <a:cxnSpLocks noChangeShapeType="1"/>
          </p:cNvCxnSpPr>
          <p:nvPr/>
        </p:nvCxnSpPr>
        <p:spPr bwMode="auto">
          <a:xfrm>
            <a:off x="4724400" y="1866900"/>
            <a:ext cx="1295400" cy="342900"/>
          </a:xfrm>
          <a:prstGeom prst="curvedConnector3">
            <a:avLst>
              <a:gd name="adj1" fmla="val 50000"/>
            </a:avLst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61" name="AutoShape 17"/>
          <p:cNvSpPr>
            <a:spLocks noChangeArrowheads="1"/>
          </p:cNvSpPr>
          <p:nvPr/>
        </p:nvSpPr>
        <p:spPr bwMode="auto">
          <a:xfrm>
            <a:off x="609600" y="2057400"/>
            <a:ext cx="914400" cy="838200"/>
          </a:xfrm>
          <a:prstGeom prst="flowChartDocumen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fr-FR" altLang="fr-FR"/>
              <a:t>Bon de</a:t>
            </a:r>
          </a:p>
          <a:p>
            <a:pPr algn="ctr"/>
            <a:r>
              <a:rPr lang="fr-FR" altLang="fr-FR"/>
              <a:t> livraison</a:t>
            </a:r>
            <a:endParaRPr lang="fr-FR" altLang="fr-FR" sz="2400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 flipH="1">
            <a:off x="1524000" y="1600200"/>
            <a:ext cx="1447800" cy="76200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fr-FR" smtClean="0"/>
              <a:t>Sharesap.com®. Copyright©. All rights reserved. Par Mickael QUESNOT, Consultant SAP</a:t>
            </a:r>
            <a:endParaRPr lang="fr-FR" altLang="fr-F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425</TotalTime>
  <Words>443</Words>
  <Application>Microsoft Office PowerPoint</Application>
  <PresentationFormat>Affichage à l'écran (4:3)</PresentationFormat>
  <Paragraphs>84</Paragraphs>
  <Slides>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8" baseType="lpstr">
      <vt:lpstr>Times New Roman</vt:lpstr>
      <vt:lpstr>Austin</vt:lpstr>
      <vt:lpstr>Flux expédition dans SAP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VALOIS S.A.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VALOIS Pharmacie</dc:creator>
  <cp:lastModifiedBy>QUESNOT, Mickael</cp:lastModifiedBy>
  <cp:revision>13</cp:revision>
  <cp:lastPrinted>2013-11-12T13:30:52Z</cp:lastPrinted>
  <dcterms:created xsi:type="dcterms:W3CDTF">2000-07-20T12:49:45Z</dcterms:created>
  <dcterms:modified xsi:type="dcterms:W3CDTF">2013-11-12T13:31:19Z</dcterms:modified>
</cp:coreProperties>
</file>