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21"/>
  </p:notesMasterIdLst>
  <p:handoutMasterIdLst>
    <p:handoutMasterId r:id="rId22"/>
  </p:handoutMasterIdLst>
  <p:sldIdLst>
    <p:sldId id="256" r:id="rId3"/>
    <p:sldId id="524" r:id="rId4"/>
    <p:sldId id="525" r:id="rId5"/>
    <p:sldId id="519" r:id="rId6"/>
    <p:sldId id="520" r:id="rId7"/>
    <p:sldId id="521" r:id="rId8"/>
    <p:sldId id="522" r:id="rId9"/>
    <p:sldId id="509" r:id="rId10"/>
    <p:sldId id="510" r:id="rId11"/>
    <p:sldId id="512" r:id="rId12"/>
    <p:sldId id="511" r:id="rId13"/>
    <p:sldId id="513" r:id="rId14"/>
    <p:sldId id="514" r:id="rId15"/>
    <p:sldId id="515" r:id="rId16"/>
    <p:sldId id="516" r:id="rId17"/>
    <p:sldId id="517" r:id="rId18"/>
    <p:sldId id="518" r:id="rId19"/>
    <p:sldId id="523" r:id="rId20"/>
  </p:sldIdLst>
  <p:sldSz cx="9144000" cy="6858000" type="screen4x3"/>
  <p:notesSz cx="7099300" cy="10234613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218C5710-B6D2-4667-840B-75B5D32BB4DC}" type="datetime1">
              <a:rPr lang="en-GB"/>
              <a:pPr/>
              <a:t>12/11/2013</a:t>
            </a:fld>
            <a:endParaRPr lang="fr-FR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B144257B-5DAF-4B75-A137-1324A1EC3A2E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454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021138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83ECEE25-AF66-41CB-8EFB-286177A6F71B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3079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68350"/>
            <a:ext cx="5113338" cy="38354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3725" cy="4603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021138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64A71D09-7526-46CC-8914-D25E086C2CAD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82758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fld id="{59F6E0DB-742A-42A6-A2AE-4A94E063E466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C6474F2-4DFF-4318-9B72-B445E150135F}" type="slidenum">
              <a:rPr lang="en-GB"/>
              <a:pPr/>
              <a:t>1</a:t>
            </a:fld>
            <a:endParaRPr lang="en-GB"/>
          </a:p>
        </p:txBody>
      </p:sp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2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 anchor="b"/>
          <a:lstStyle/>
          <a:p>
            <a:pPr algn="r"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fld id="{124B0476-0C96-4AA2-AC64-CB436B3095A4}" type="slidenum">
              <a:rPr lang="en-GB" sz="1300">
                <a:solidFill>
                  <a:srgbClr val="000000"/>
                </a:solidFill>
              </a:rPr>
              <a:pPr algn="r">
                <a:buClr>
                  <a:srgbClr val="20003A"/>
                </a:buClr>
                <a:tabLst>
                  <a:tab pos="0" algn="l"/>
                  <a:tab pos="484922" algn="l"/>
                  <a:tab pos="971563" algn="l"/>
                  <a:tab pos="1458204" algn="l"/>
                  <a:tab pos="1944846" algn="l"/>
                  <a:tab pos="2431486" algn="l"/>
                  <a:tab pos="2918128" algn="l"/>
                  <a:tab pos="3404768" algn="l"/>
                  <a:tab pos="3891410" algn="l"/>
                  <a:tab pos="4378051" algn="l"/>
                  <a:tab pos="4864692" algn="l"/>
                  <a:tab pos="5351333" algn="l"/>
                  <a:tab pos="5837975" algn="l"/>
                  <a:tab pos="6324615" algn="l"/>
                  <a:tab pos="6811257" algn="l"/>
                  <a:tab pos="7297898" algn="l"/>
                  <a:tab pos="7784539" algn="l"/>
                  <a:tab pos="8271180" algn="l"/>
                  <a:tab pos="8757821" algn="l"/>
                  <a:tab pos="9244462" algn="l"/>
                  <a:tab pos="9731104" algn="l"/>
                </a:tabLst>
              </a:pPr>
              <a:t>3</a:t>
            </a:fld>
            <a:endParaRPr lang="en-GB" sz="13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 anchor="b"/>
          <a:lstStyle/>
          <a:p>
            <a:pPr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/>
          <a:lstStyle/>
          <a:p>
            <a:pPr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488" tIns="50694" rIns="97488" bIns="50694"/>
          <a:lstStyle/>
          <a:p>
            <a:pPr algn="r">
              <a:buClr>
                <a:srgbClr val="20003A"/>
              </a:buClr>
              <a:tabLst>
                <a:tab pos="0" algn="l"/>
                <a:tab pos="484922" algn="l"/>
                <a:tab pos="971563" algn="l"/>
                <a:tab pos="1458204" algn="l"/>
                <a:tab pos="1944846" algn="l"/>
                <a:tab pos="2431486" algn="l"/>
                <a:tab pos="2918128" algn="l"/>
                <a:tab pos="3404768" algn="l"/>
                <a:tab pos="3891410" algn="l"/>
                <a:tab pos="4378051" algn="l"/>
                <a:tab pos="4864692" algn="l"/>
                <a:tab pos="5351333" algn="l"/>
                <a:tab pos="5837975" algn="l"/>
                <a:tab pos="6324615" algn="l"/>
                <a:tab pos="6811257" algn="l"/>
                <a:tab pos="7297898" algn="l"/>
                <a:tab pos="7784539" algn="l"/>
                <a:tab pos="8271180" algn="l"/>
                <a:tab pos="8757821" algn="l"/>
                <a:tab pos="9244462" algn="l"/>
                <a:tab pos="9731104" algn="l"/>
              </a:tabLst>
            </a:pPr>
            <a:endParaRPr lang="fr-FR" sz="13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86503" y="767596"/>
            <a:ext cx="4732867" cy="383798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9048" tIns="49524" rIns="99048" bIns="49524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709930" y="4861441"/>
            <a:ext cx="5674510" cy="4605576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615DD65F-CBA4-4572-85BD-242889020867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44C9F3-61FC-4E5E-B38D-92CCC942926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EBC98A5-2135-423D-A83D-357D5F887E5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72A1BB6-5981-4876-8C13-BD0AA6EACBD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91325" y="0"/>
            <a:ext cx="2203450" cy="601345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459537" cy="60134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61344F0-968F-4BB9-A303-0FE3AE2B4BF0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56E1570-42C5-47A5-B532-D0EEDD644F04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BDCB4D05-2895-4460-A843-0B2E2C3DEAA2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F178842-3EB3-4B2E-99E5-C3867B7D778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EE250958-7834-4623-9DA3-D509CB72A262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91253B4-24E9-4235-9B02-A3C30E76836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1260BA8-7ECF-44EA-8080-5F0E1571D7FA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A2069D-802B-4D9B-86F2-C22F30ABBFF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83BEE7B-CB46-49D9-9FEB-78B0902E152B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52ECF1-C880-4C47-8A26-054B44F55BB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1C599F-67C6-4749-857D-6BADF7363F64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0D1F764-3D1B-432E-97F6-BF875134D16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F85EA6D-4F80-4A92-B82C-1113E003FB06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1A76E67-A4CF-47E3-9E44-D74B169061C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68F7B667-2B1D-4987-AD57-8589AE123984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8A6FD8-BDD2-486C-A47F-333D0E5434CA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175A55E-794F-4493-AA83-23836849610B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D21C33-B4A0-441C-8123-E8595516A2A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63419B92-1A62-42BC-8C77-BB4EE2A3CD51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9191AC-B753-432F-A074-C946AE6EDBC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13864A7-F4F0-4FC2-A5B3-315780FC558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7B2378E-78EF-4B57-BC4F-C85C03EE309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B7D7A757-9480-4542-87A4-E5A0499CAB61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EDA1C26-5C33-4B9B-BD29-1731F330032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4638" y="990600"/>
            <a:ext cx="2055812" cy="51387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5038" cy="51387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76BCF90-C311-461D-A07B-D74BEFB01813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76213B-3B6F-4DB2-8E9C-0EEAB217462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66050" cy="1365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16CEA8C1-05FE-41DF-9269-A4EA1824B8F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9250" cy="4508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0BBBB872-1833-4061-83DD-C9089FA04B2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0AC11EA-5E64-43E9-B7DC-A48584623A00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294BF8-9BD4-4B85-A0B0-0D72FE9FD8D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0212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412875"/>
            <a:ext cx="42418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DB4CB13-78C2-407A-85B3-5B5D8CE9DCD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F24EC89-9C95-49F6-8497-63CCAED48FEC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9A0DC47-EC6A-40E3-B3A5-7A0FFF184D0B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4E7BFCA-891D-4F57-A630-45466DEDC0DD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E92DA5A-B7A9-472E-A6EF-2718BE19A1F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7092CEF-2234-4CEC-9249-9A605E588A7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F0B8515-B3FE-4205-ACC1-29BB89A91C70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5B4C598-0A3A-4683-9996-61FF7B0A435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FCD219E-3A55-4F7C-8E12-C12838DB7416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EF4345-B121-4BB3-AC47-D9F863DBCC3D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9F3554E-70A6-44AF-8C9D-5CCCE605351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AC02E9C-5E32-4012-A374-27A805310E8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0"/>
            <a:ext cx="8815387" cy="83502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34412" cy="46005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>
            <a:off x="609600" y="61722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1D5EBA4F-BB3A-4E6F-B6C5-C44452755E4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04B3CDB0-2E30-4233-B849-5179AE55746C}" type="slidenum">
              <a:rPr lang="en-GB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66050" cy="136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F1E5A51D-EC76-4461-8543-09735989297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892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B8490030-DE4B-4AD0-8A45-094C518CB48C}" type="slidenum">
              <a:rPr lang="en-GB"/>
              <a:pPr/>
              <a:t>‹N°›</a:t>
            </a:fld>
            <a:endParaRPr lang="en-GB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36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3250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F1F8F5A-0C12-490B-800D-38B3BB21EB6D}" type="slidenum">
              <a:rPr lang="en-GB"/>
              <a:pPr/>
              <a:t>1</a:t>
            </a:fld>
            <a:endParaRPr lang="en-GB"/>
          </a:p>
        </p:txBody>
      </p:sp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7772400" cy="13716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sz="2000" dirty="0" smtClean="0"/>
              <a:t>Refus de postes dans une commande client </a:t>
            </a:r>
            <a:endParaRPr lang="en-GB" sz="14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47800" y="3429000"/>
            <a:ext cx="7010400" cy="1600200"/>
          </a:xfrm>
          <a:prstGeom prst="rect">
            <a:avLst/>
          </a:prstGeom>
          <a:noFill/>
          <a:ln/>
        </p:spPr>
        <p:txBody>
          <a:bodyPr lIns="90000" tIns="46800" rIns="90000" bIns="46800"/>
          <a:lstStyle/>
          <a:p>
            <a:pPr marL="457200" lvl="1" indent="7938">
              <a:lnSpc>
                <a:spcPct val="100000"/>
              </a:lnSpc>
              <a:spcBef>
                <a:spcPts val="450"/>
              </a:spcBef>
              <a:buFont typeface="Wingdings" pitchFamily="2" charset="2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fr-FR" sz="1400" dirty="0" smtClean="0"/>
              <a:t>Par Mickael QUESNOT</a:t>
            </a:r>
            <a:endParaRPr lang="fr-FR" sz="1400" dirty="0"/>
          </a:p>
          <a:p>
            <a:pPr marL="457200" lvl="1" indent="7938">
              <a:lnSpc>
                <a:spcPct val="100000"/>
              </a:lnSpc>
              <a:spcBef>
                <a:spcPts val="450"/>
              </a:spcBef>
              <a:buFont typeface="Wingdings" pitchFamily="2" charset="2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fr-FR" sz="1100" dirty="0"/>
              <a:t>  </a:t>
            </a:r>
            <a:endParaRPr lang="en-GB" sz="1100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5B38CE-46B0-49DB-B8CB-3953D60EB6A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DD572D1-17C9-4CF2-9A78-6626EE8F78A8}" type="slidenum">
              <a:rPr lang="en-GB"/>
              <a:pPr/>
              <a:t>10</a:t>
            </a:fld>
            <a:endParaRPr lang="en-GB"/>
          </a:p>
        </p:txBody>
      </p:sp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Le système sélectionne automatiquement tous les postes et vous pouvez saisir un motif de refus dans la boîte de dialogue suivante.</a:t>
            </a:r>
          </a:p>
        </p:txBody>
      </p:sp>
      <p:pic>
        <p:nvPicPr>
          <p:cNvPr id="322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D6B5F9-4714-4F9F-8B1A-3B52F2AB0AB7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B2CBD75-3CFD-4579-A155-31978B8558EB}" type="slidenum">
              <a:rPr lang="en-GB"/>
              <a:pPr/>
              <a:t>11</a:t>
            </a:fld>
            <a:endParaRPr lang="en-GB"/>
          </a:p>
        </p:txBody>
      </p:sp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052513"/>
          </a:xfrm>
          <a:ln/>
        </p:spPr>
        <p:txBody>
          <a:bodyPr/>
          <a:lstStyle/>
          <a:p>
            <a:r>
              <a:rPr lang="fr-FR"/>
              <a:t>2. vous Saisissez le motif de refus et sélectionnez </a:t>
            </a:r>
            <a:r>
              <a:rPr lang="fr-FR" i="1"/>
              <a:t>Copier</a:t>
            </a:r>
            <a:r>
              <a:rPr lang="fr-FR"/>
              <a:t>.</a:t>
            </a:r>
            <a:br>
              <a:rPr lang="fr-FR"/>
            </a:br>
            <a:r>
              <a:rPr lang="fr-FR"/>
              <a:t/>
            </a:r>
            <a:br>
              <a:rPr lang="fr-FR"/>
            </a:br>
            <a:endParaRPr lang="fr-FR"/>
          </a:p>
        </p:txBody>
      </p:sp>
      <p:pic>
        <p:nvPicPr>
          <p:cNvPr id="3215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21540" name="Line 4"/>
          <p:cNvSpPr>
            <a:spLocks noChangeShapeType="1"/>
          </p:cNvSpPr>
          <p:nvPr/>
        </p:nvSpPr>
        <p:spPr bwMode="auto">
          <a:xfrm flipH="1" flipV="1">
            <a:off x="611188" y="2636838"/>
            <a:ext cx="647700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20F06E2-F442-46B7-8FA7-A5187A676047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562FE49-7721-497F-9D9D-C5772FCEE4A7}" type="slidenum">
              <a:rPr lang="en-GB"/>
              <a:pPr/>
              <a:t>12</a:t>
            </a:fld>
            <a:endParaRPr lang="en-GB"/>
          </a:p>
        </p:txBody>
      </p:sp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Le système affecte le même motif de refus à tous les postes standard. </a:t>
            </a:r>
            <a:br>
              <a:rPr lang="fr-FR"/>
            </a:br>
            <a:endParaRPr lang="fr-FR"/>
          </a:p>
        </p:txBody>
      </p:sp>
      <p:pic>
        <p:nvPicPr>
          <p:cNvPr id="3235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8D7D268-12E4-46F6-BB78-6539F8BD52B9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BD314BD-9AB3-41EE-8534-A0AB39A1D2BB}" type="slidenum">
              <a:rPr lang="en-GB"/>
              <a:pPr/>
              <a:t>13</a:t>
            </a:fld>
            <a:endParaRPr lang="en-GB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700213"/>
          </a:xfrm>
          <a:ln/>
        </p:spPr>
        <p:txBody>
          <a:bodyPr/>
          <a:lstStyle/>
          <a:p>
            <a:r>
              <a:rPr lang="fr-FR" b="1"/>
              <a:t>Refus des postes individuels :</a:t>
            </a:r>
            <a:br>
              <a:rPr lang="fr-FR" b="1"/>
            </a:br>
            <a:r>
              <a:rPr lang="fr-FR" sz="1400" b="1"/>
              <a:t/>
            </a:r>
            <a:br>
              <a:rPr lang="fr-FR" sz="1400" b="1"/>
            </a:br>
            <a:r>
              <a:rPr lang="fr-FR" sz="1400" b="1"/>
              <a:t>1. Si vous voulez refuser seulement certains postes, vous les sélectionnez dans l'écran de synthèse postes et sélectionnez </a:t>
            </a:r>
            <a:r>
              <a:rPr lang="fr-FR" sz="1400" b="1" i="1"/>
              <a:t>Traiter </a:t>
            </a:r>
            <a:r>
              <a:rPr lang="fr-FR" sz="1400" b="1"/>
              <a:t>-&gt; </a:t>
            </a:r>
            <a:r>
              <a:rPr lang="fr-FR" sz="1400" b="1" i="1"/>
              <a:t>Saisie rapide </a:t>
            </a:r>
            <a:r>
              <a:rPr lang="fr-FR" sz="1400" b="1"/>
              <a:t>-&gt; </a:t>
            </a:r>
            <a:r>
              <a:rPr lang="fr-FR" sz="1400" b="1" i="1"/>
              <a:t>Motif de refus… </a:t>
            </a:r>
            <a:br>
              <a:rPr lang="fr-FR" sz="1400" b="1" i="1"/>
            </a:br>
            <a:endParaRPr lang="fr-FR" sz="1400" b="1"/>
          </a:p>
        </p:txBody>
      </p:sp>
      <p:pic>
        <p:nvPicPr>
          <p:cNvPr id="3246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916113"/>
            <a:ext cx="8634412" cy="4097337"/>
          </a:xfrm>
        </p:spPr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0C09AEF-6047-45C5-A4C4-6948703BCBF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44A52A6-F3E3-4D8B-9CE7-C168C24E6D11}" type="slidenum">
              <a:rPr lang="en-GB"/>
              <a:pPr/>
              <a:t>14</a:t>
            </a:fld>
            <a:endParaRPr lang="en-GB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sz="1400" b="1" i="1"/>
              <a:t>Une boîte de dialogue dans laquelle vous pouvez saisir le motif de refus, s’affiche.</a:t>
            </a:r>
            <a:r>
              <a:rPr lang="fr-FR" sz="1400" b="1"/>
              <a:t/>
            </a:r>
            <a:br>
              <a:rPr lang="fr-FR" sz="1400" b="1"/>
            </a:br>
            <a:endParaRPr lang="fr-FR" sz="1400" b="1"/>
          </a:p>
        </p:txBody>
      </p:sp>
      <p:pic>
        <p:nvPicPr>
          <p:cNvPr id="3256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FB4F4FF-0CA3-40B0-ABFC-9BCF635F7E5C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7F63347-2D2D-4A9C-8683-6F82D4CA685E}" type="slidenum">
              <a:rPr lang="en-GB"/>
              <a:pPr/>
              <a:t>15</a:t>
            </a:fld>
            <a:endParaRPr lang="en-GB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2. vous Saisissez le motif de refus et sélectionnez </a:t>
            </a:r>
            <a:r>
              <a:rPr lang="fr-FR" i="1"/>
              <a:t>Copier</a:t>
            </a:r>
            <a:r>
              <a:rPr lang="fr-FR"/>
              <a:t>.</a:t>
            </a:r>
            <a:br>
              <a:rPr lang="fr-FR"/>
            </a:br>
            <a:endParaRPr lang="fr-FR"/>
          </a:p>
        </p:txBody>
      </p:sp>
      <p:pic>
        <p:nvPicPr>
          <p:cNvPr id="3266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26660" name="Line 4"/>
          <p:cNvSpPr>
            <a:spLocks noChangeShapeType="1"/>
          </p:cNvSpPr>
          <p:nvPr/>
        </p:nvSpPr>
        <p:spPr bwMode="auto">
          <a:xfrm flipH="1" flipV="1">
            <a:off x="611188" y="2636838"/>
            <a:ext cx="504825" cy="64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5428490-F784-4C0E-B07F-6AA8E2D7D3E4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2C93295-F2E3-4DAB-8B99-B5A05AD3F1A5}" type="slidenum">
              <a:rPr lang="en-GB"/>
              <a:pPr/>
              <a:t>16</a:t>
            </a:fld>
            <a:endParaRPr lang="en-GB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Le système affecte le même motif de refus à tous les postes standard.</a:t>
            </a:r>
          </a:p>
        </p:txBody>
      </p:sp>
      <p:pic>
        <p:nvPicPr>
          <p:cNvPr id="3276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255B9E2-1D5D-4270-8076-088D55E4BDAD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0B02B67-899F-407D-B87C-F988254392D4}" type="slidenum">
              <a:rPr lang="en-GB"/>
              <a:pPr/>
              <a:t>17</a:t>
            </a:fld>
            <a:endParaRPr lang="en-GB"/>
          </a:p>
        </p:txBody>
      </p:sp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628775"/>
          </a:xfrm>
          <a:ln/>
        </p:spPr>
        <p:txBody>
          <a:bodyPr/>
          <a:lstStyle/>
          <a:p>
            <a:r>
              <a:rPr lang="fr-FR" sz="1400" b="1" dirty="0"/>
              <a:t>Refus de postes individuels avec des motifs de refus différents :</a:t>
            </a: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>Si vous voulez saisir des motifs de refus de postes différents, vous sélectionnez l’onglet </a:t>
            </a:r>
            <a:r>
              <a:rPr lang="fr-FR" sz="1400" i="1" dirty="0"/>
              <a:t>Motif d’annulation </a:t>
            </a:r>
            <a:r>
              <a:rPr lang="fr-FR" sz="1400" dirty="0"/>
              <a:t>de l'écran de synthèse lors de la modification du document de vente.</a:t>
            </a:r>
            <a:br>
              <a:rPr lang="fr-FR" sz="1400" dirty="0"/>
            </a:br>
            <a:r>
              <a:rPr lang="fr-FR" sz="1400" dirty="0"/>
              <a:t/>
            </a:r>
            <a:br>
              <a:rPr lang="fr-FR" sz="1400" dirty="0"/>
            </a:br>
            <a:endParaRPr lang="fr-FR" sz="1400" dirty="0"/>
          </a:p>
        </p:txBody>
      </p:sp>
      <p:pic>
        <p:nvPicPr>
          <p:cNvPr id="32870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916113"/>
            <a:ext cx="8634412" cy="4097337"/>
          </a:xfrm>
        </p:spPr>
      </p:pic>
      <p:sp>
        <p:nvSpPr>
          <p:cNvPr id="328708" name="Line 4"/>
          <p:cNvSpPr>
            <a:spLocks noChangeShapeType="1"/>
          </p:cNvSpPr>
          <p:nvPr/>
        </p:nvSpPr>
        <p:spPr bwMode="auto">
          <a:xfrm flipH="1">
            <a:off x="5219700" y="2133600"/>
            <a:ext cx="792163" cy="790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328709" name="Rectangle 5"/>
          <p:cNvSpPr>
            <a:spLocks noChangeArrowheads="1"/>
          </p:cNvSpPr>
          <p:nvPr/>
        </p:nvSpPr>
        <p:spPr bwMode="auto">
          <a:xfrm>
            <a:off x="1258888" y="3068638"/>
            <a:ext cx="1512887" cy="10080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7E9831-C006-4B45-8712-8CB8D5897D0E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Vous pouvez saisir un motif de refus différent pour chaque poste dans la zone </a:t>
            </a:r>
            <a:r>
              <a:rPr lang="fr-FR" i="1" dirty="0" smtClean="0"/>
              <a:t>Motif de refus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39191AC-B753-432F-A074-C946AE6EDBC6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333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388" y="1670965"/>
            <a:ext cx="8634412" cy="408439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0A46F3-F481-4A9C-A4EF-A1A392CF23E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67437C0-2318-4E2B-AA51-0CA8EF72C69C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179388" y="188913"/>
            <a:ext cx="8634412" cy="58245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541098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581528E-A6DA-475C-A72A-06C828C51103}" type="datetime1">
              <a:rPr lang="fr-FR" smtClean="0"/>
              <a:t>12/11/2013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4294967295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  <p:extLst>
      <p:ext uri="{BB962C8B-B14F-4D97-AF65-F5344CB8AC3E}">
        <p14:creationId xmlns:p14="http://schemas.microsoft.com/office/powerpoint/2010/main" val="12091949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saisir un motif de refus d'un ou de plusieurs postes.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91253B4-24E9-4235-9B02-A3C30E768368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329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8332" y="1412875"/>
            <a:ext cx="7636524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10" name="Connecteur droit avec flèche 9"/>
          <p:cNvCxnSpPr/>
          <p:nvPr/>
        </p:nvCxnSpPr>
        <p:spPr bwMode="auto">
          <a:xfrm rot="10800000">
            <a:off x="3857620" y="3643314"/>
            <a:ext cx="857256" cy="78581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7F566EA-FF1D-40A9-8B39-6CC2F1D926A8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Ces postes ne</a:t>
            </a:r>
            <a:br>
              <a:rPr lang="fr-FR" dirty="0" smtClean="0"/>
            </a:br>
            <a:r>
              <a:rPr lang="fr-FR" dirty="0" smtClean="0"/>
              <a:t>seront par conséquent pas copiés dans les documents ultérieurs.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39191AC-B753-432F-A074-C946AE6EDBC6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330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8381" y="1412875"/>
            <a:ext cx="6956425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500034" y="3357562"/>
            <a:ext cx="571504" cy="571504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837559C-5DB7-428A-ACD5-75C9F57FD8E4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815387" cy="1214422"/>
          </a:xfrm>
        </p:spPr>
        <p:txBody>
          <a:bodyPr/>
          <a:lstStyle/>
          <a:p>
            <a:r>
              <a:rPr lang="fr-FR" dirty="0" smtClean="0"/>
              <a:t>Si vous refusez</a:t>
            </a:r>
            <a:br>
              <a:rPr lang="fr-FR" dirty="0" smtClean="0"/>
            </a:br>
            <a:r>
              <a:rPr lang="fr-FR" dirty="0" smtClean="0"/>
              <a:t>un poste dans une offre, le système interrompt automatiquement tous les besoins</a:t>
            </a:r>
            <a:br>
              <a:rPr lang="fr-FR" dirty="0" smtClean="0"/>
            </a:br>
            <a:r>
              <a:rPr lang="fr-FR" dirty="0" smtClean="0"/>
              <a:t> de la planification des articles (MRP) auparavant générés pour le poste. VA22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39191AC-B753-432F-A074-C946AE6EDBC6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331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3336" y="1412875"/>
            <a:ext cx="6926516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714348" y="3714752"/>
            <a:ext cx="357190" cy="571504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34B395-46B4-42DB-8065-EC0E520D9694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Conditions préalables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Vous devez être en mode de modification pour un document de vente.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39191AC-B753-432F-A074-C946AE6EDBC6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332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5968" y="1412875"/>
            <a:ext cx="6741251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785786" y="1928802"/>
            <a:ext cx="285752" cy="428628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B6066CD-E04D-4DBE-90D1-2BB0BB29A53F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5F2757E6-D46D-42E7-BAF7-28C299989AB7}" type="slidenum">
              <a:rPr lang="en-GB"/>
              <a:pPr/>
              <a:t>8</a:t>
            </a:fld>
            <a:endParaRPr lang="en-GB"/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"/>
            <a:ext cx="8815387" cy="1285860"/>
          </a:xfrm>
          <a:ln/>
        </p:spPr>
        <p:txBody>
          <a:bodyPr/>
          <a:lstStyle/>
          <a:p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>Procédure</a:t>
            </a:r>
            <a:br>
              <a:rPr lang="fr-FR" sz="1400" dirty="0"/>
            </a:b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>Vous pouvez soit refuser la totalité du document de vente soit les postes individuels.</a:t>
            </a:r>
            <a:br>
              <a:rPr lang="fr-FR" sz="1400" dirty="0"/>
            </a:br>
            <a:endParaRPr lang="fr-FR" sz="1400" dirty="0"/>
          </a:p>
        </p:txBody>
      </p:sp>
      <p:pic>
        <p:nvPicPr>
          <p:cNvPr id="31949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26551"/>
            <a:ext cx="8634412" cy="4573222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7DE62B-DF95-446A-93C8-50FD5864F31F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51465CB-8E06-4193-98DC-366EC9F95DB1}" type="slidenum">
              <a:rPr lang="en-GB"/>
              <a:pPr/>
              <a:t>9</a:t>
            </a:fld>
            <a:endParaRPr lang="en-GB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628775"/>
          </a:xfrm>
          <a:ln/>
        </p:spPr>
        <p:txBody>
          <a:bodyPr/>
          <a:lstStyle/>
          <a:p>
            <a:r>
              <a:rPr lang="fr-FR" b="1"/>
              <a:t>Refus de tous les postes :</a:t>
            </a:r>
            <a:br>
              <a:rPr lang="fr-FR" b="1"/>
            </a:br>
            <a:r>
              <a:rPr lang="fr-FR" b="1"/>
              <a:t/>
            </a:r>
            <a:br>
              <a:rPr lang="fr-FR" b="1"/>
            </a:br>
            <a:r>
              <a:rPr lang="fr-FR" b="1"/>
              <a:t>1. </a:t>
            </a:r>
            <a:r>
              <a:rPr lang="fr-FR"/>
              <a:t>Si vous voulez refuser tous les postes, sélectionnez </a:t>
            </a:r>
            <a:r>
              <a:rPr lang="fr-FR" i="1"/>
              <a:t>Refus document</a:t>
            </a:r>
            <a:r>
              <a:rPr lang="fr-FR"/>
              <a:t> en mode de modification pour le document de vente. </a:t>
            </a:r>
            <a:br>
              <a:rPr lang="fr-FR"/>
            </a:br>
            <a:endParaRPr lang="fr-FR"/>
          </a:p>
        </p:txBody>
      </p:sp>
      <p:pic>
        <p:nvPicPr>
          <p:cNvPr id="32051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916113"/>
            <a:ext cx="8634412" cy="4097337"/>
          </a:xfrm>
          <a:ln>
            <a:solidFill>
              <a:schemeClr val="tx1"/>
            </a:solidFill>
          </a:ln>
        </p:spPr>
      </p:pic>
      <p:sp>
        <p:nvSpPr>
          <p:cNvPr id="320517" name="Rectangle 5"/>
          <p:cNvSpPr>
            <a:spLocks noChangeArrowheads="1"/>
          </p:cNvSpPr>
          <p:nvPr/>
        </p:nvSpPr>
        <p:spPr bwMode="auto">
          <a:xfrm>
            <a:off x="1331913" y="2492375"/>
            <a:ext cx="287337" cy="4333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D26FBB0-C3D6-428D-B8EF-A4D62848F859}" type="datetime1">
              <a:rPr lang="fr-FR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</TotalTime>
  <Words>624</Words>
  <Application>Microsoft Office PowerPoint</Application>
  <PresentationFormat>Affichage à l'écran (4:3)</PresentationFormat>
  <Paragraphs>114</Paragraphs>
  <Slides>18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0" baseType="lpstr">
      <vt:lpstr>Modèle par défaut</vt:lpstr>
      <vt:lpstr>Modèle par défaut</vt:lpstr>
      <vt:lpstr>Refus de postes dans une commande client </vt:lpstr>
      <vt:lpstr>Présentation PowerPoint</vt:lpstr>
      <vt:lpstr>Présentation PowerPoint</vt:lpstr>
      <vt:lpstr>Vous pouvez saisir un motif de refus d'un ou de plusieurs postes. </vt:lpstr>
      <vt:lpstr>Ces postes ne seront par conséquent pas copiés dans les documents ultérieurs. </vt:lpstr>
      <vt:lpstr>Si vous refusez un poste dans une offre, le système interrompt automatiquement tous les besoins  de la planification des articles (MRP) auparavant générés pour le poste. VA22  </vt:lpstr>
      <vt:lpstr>Conditions préalables  Vous devez être en mode de modification pour un document de vente.</vt:lpstr>
      <vt:lpstr> Procédure  Vous pouvez soit refuser la totalité du document de vente soit les postes individuels. </vt:lpstr>
      <vt:lpstr>Refus de tous les postes :  1. Si vous voulez refuser tous les postes, sélectionnez Refus document en mode de modification pour le document de vente.  </vt:lpstr>
      <vt:lpstr>Le système sélectionne automatiquement tous les postes et vous pouvez saisir un motif de refus dans la boîte de dialogue suivante.</vt:lpstr>
      <vt:lpstr>2. vous Saisissez le motif de refus et sélectionnez Copier.  </vt:lpstr>
      <vt:lpstr>Le système affecte le même motif de refus à tous les postes standard.  </vt:lpstr>
      <vt:lpstr>Refus des postes individuels :  1. Si vous voulez refuser seulement certains postes, vous les sélectionnez dans l'écran de synthèse postes et sélectionnez Traiter -&gt; Saisie rapide -&gt; Motif de refus…  </vt:lpstr>
      <vt:lpstr>Une boîte de dialogue dans laquelle vous pouvez saisir le motif de refus, s’affiche. </vt:lpstr>
      <vt:lpstr>2. vous Saisissez le motif de refus et sélectionnez Copier. </vt:lpstr>
      <vt:lpstr>Le système affecte le même motif de refus à tous les postes standard.</vt:lpstr>
      <vt:lpstr>Refus de postes individuels avec des motifs de refus différents :  Si vous voulez saisir des motifs de refus de postes différents, vous sélectionnez l’onglet Motif d’annulation de l'écran de synthèse lors de la modification du document de vente.  </vt:lpstr>
      <vt:lpstr> Vous pouvez saisir un motif de refus différent pour chaque poste dans la zone Motif de refus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69</cp:revision>
  <cp:lastPrinted>2013-11-12T11:42:50Z</cp:lastPrinted>
  <dcterms:modified xsi:type="dcterms:W3CDTF">2013-11-12T11:42:57Z</dcterms:modified>
</cp:coreProperties>
</file>