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96" r:id="rId1"/>
  </p:sldMasterIdLst>
  <p:notesMasterIdLst>
    <p:notesMasterId r:id="rId84"/>
  </p:notesMasterIdLst>
  <p:sldIdLst>
    <p:sldId id="268" r:id="rId2"/>
    <p:sldId id="311" r:id="rId3"/>
    <p:sldId id="272" r:id="rId4"/>
    <p:sldId id="273" r:id="rId5"/>
    <p:sldId id="282" r:id="rId6"/>
    <p:sldId id="283" r:id="rId7"/>
    <p:sldId id="284" r:id="rId8"/>
    <p:sldId id="285" r:id="rId9"/>
    <p:sldId id="286" r:id="rId10"/>
    <p:sldId id="287" r:id="rId11"/>
    <p:sldId id="288" r:id="rId12"/>
    <p:sldId id="289" r:id="rId13"/>
    <p:sldId id="290" r:id="rId14"/>
    <p:sldId id="291" r:id="rId15"/>
    <p:sldId id="292" r:id="rId16"/>
    <p:sldId id="293" r:id="rId17"/>
    <p:sldId id="274" r:id="rId18"/>
    <p:sldId id="275" r:id="rId19"/>
    <p:sldId id="277" r:id="rId20"/>
    <p:sldId id="276" r:id="rId21"/>
    <p:sldId id="278" r:id="rId22"/>
    <p:sldId id="279" r:id="rId23"/>
    <p:sldId id="280" r:id="rId24"/>
    <p:sldId id="281"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2" r:id="rId43"/>
    <p:sldId id="313" r:id="rId44"/>
    <p:sldId id="314" r:id="rId45"/>
    <p:sldId id="315" r:id="rId46"/>
    <p:sldId id="316" r:id="rId47"/>
    <p:sldId id="317" r:id="rId48"/>
    <p:sldId id="320" r:id="rId49"/>
    <p:sldId id="318" r:id="rId50"/>
    <p:sldId id="321" r:id="rId51"/>
    <p:sldId id="319" r:id="rId52"/>
    <p:sldId id="322" r:id="rId53"/>
    <p:sldId id="323" r:id="rId54"/>
    <p:sldId id="324" r:id="rId55"/>
    <p:sldId id="325" r:id="rId56"/>
    <p:sldId id="327" r:id="rId57"/>
    <p:sldId id="326" r:id="rId58"/>
    <p:sldId id="328" r:id="rId59"/>
    <p:sldId id="329" r:id="rId60"/>
    <p:sldId id="330" r:id="rId61"/>
    <p:sldId id="331" r:id="rId62"/>
    <p:sldId id="332" r:id="rId63"/>
    <p:sldId id="333" r:id="rId64"/>
    <p:sldId id="334" r:id="rId65"/>
    <p:sldId id="335" r:id="rId66"/>
    <p:sldId id="336" r:id="rId67"/>
    <p:sldId id="337" r:id="rId68"/>
    <p:sldId id="338" r:id="rId69"/>
    <p:sldId id="339" r:id="rId70"/>
    <p:sldId id="340" r:id="rId71"/>
    <p:sldId id="341" r:id="rId72"/>
    <p:sldId id="342" r:id="rId73"/>
    <p:sldId id="343" r:id="rId74"/>
    <p:sldId id="345" r:id="rId75"/>
    <p:sldId id="344" r:id="rId76"/>
    <p:sldId id="346" r:id="rId77"/>
    <p:sldId id="347" r:id="rId78"/>
    <p:sldId id="348" r:id="rId79"/>
    <p:sldId id="349" r:id="rId80"/>
    <p:sldId id="350" r:id="rId81"/>
    <p:sldId id="351" r:id="rId82"/>
    <p:sldId id="352" r:id="rId83"/>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4101883268"/>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fr-FR" smtClean="0"/>
              <a:t>Cliquez pour modifier le style du titre</a:t>
            </a:r>
            <a:endParaRPr lang="en-US"/>
          </a:p>
        </p:txBody>
      </p:sp>
      <p:sp>
        <p:nvSpPr>
          <p:cNvPr id="9" name="Sous-titr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5" name="Espace réservé de la date 27"/>
          <p:cNvSpPr>
            <a:spLocks noGrp="1"/>
          </p:cNvSpPr>
          <p:nvPr>
            <p:ph type="dt" sz="half" idx="10"/>
          </p:nvPr>
        </p:nvSpPr>
        <p:spPr/>
        <p:txBody>
          <a:bodyPr/>
          <a:lstStyle>
            <a:lvl1pPr>
              <a:defRPr/>
            </a:lvl1pPr>
            <a:extLst/>
          </a:lstStyle>
          <a:p>
            <a:pPr>
              <a:defRPr/>
            </a:pPr>
            <a:fld id="{657DD944-B8F0-4BF5-AF42-07DCA40637A5}" type="datetime1">
              <a:rPr lang="fr-FR" smtClean="0"/>
              <a:t>26/11/2012</a:t>
            </a:fld>
            <a:endParaRPr lang="en-GB"/>
          </a:p>
        </p:txBody>
      </p:sp>
      <p:sp>
        <p:nvSpPr>
          <p:cNvPr id="16" name="Espace réservé du pied de page 16"/>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7" name="Espace réservé du numéro de diapositive 28"/>
          <p:cNvSpPr>
            <a:spLocks noGrp="1"/>
          </p:cNvSpPr>
          <p:nvPr>
            <p:ph type="sldNum" sz="quarter" idx="12"/>
          </p:nvPr>
        </p:nvSpPr>
        <p:spPr/>
        <p:txBody>
          <a:bodyPr/>
          <a:lstStyle>
            <a:lvl1pPr>
              <a:defRPr/>
            </a:lvl1pPr>
            <a:extLst/>
          </a:lstStyle>
          <a:p>
            <a:pPr>
              <a:defRPr/>
            </a:pPr>
            <a:fld id="{C178E329-0E90-4061-AE68-194B7A06BB58}"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CA7F5AE4-9AB3-48AC-9553-A621D9F5F4B3}" type="datetime1">
              <a:rPr lang="fr-FR" smtClean="0"/>
              <a:t>26/11/2012</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0CA72B1C-F99D-42E9-83F8-3CB5BD96AB21}"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3F3F5BE6-2F2C-41AE-9871-813DD32EA4F7}" type="datetime1">
              <a:rPr lang="fr-FR" smtClean="0"/>
              <a:t>26/11/2012</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D23D86ED-2617-4431-869A-31F7177F2561}" type="slidenum">
              <a:rPr lang="en-GB"/>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extLst/>
          </a:lstStyle>
          <a:p>
            <a:r>
              <a:rPr lang="fr-FR" dirty="0" smtClean="0"/>
              <a:t>Cliquez pour modifier le style du titre</a:t>
            </a:r>
            <a:endParaRPr lang="en-US" dirty="0"/>
          </a:p>
        </p:txBody>
      </p:sp>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E00C8EFA-72B5-4B13-910C-B863544BD437}" type="datetime1">
              <a:rPr lang="fr-FR" smtClean="0"/>
              <a:t>26/11/2012</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62B3A145-B4E2-4219-A370-C1A1C232B7E4}" type="slidenum">
              <a:rPr lang="en-GB"/>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Forme libre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orme libre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orme libre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orme libre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orme libre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orme libre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orme libre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orme libre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orme libre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orme libre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orme libre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orme libre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orme libre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orme libre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orme libre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Espace réservé du texte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fr-FR" smtClean="0"/>
              <a:t>Cliquez pour modifier le style du titre</a:t>
            </a:r>
            <a:endParaRPr lang="en-US"/>
          </a:p>
        </p:txBody>
      </p:sp>
      <p:sp>
        <p:nvSpPr>
          <p:cNvPr id="25" name="Espace réservé de la date 3"/>
          <p:cNvSpPr>
            <a:spLocks noGrp="1"/>
          </p:cNvSpPr>
          <p:nvPr>
            <p:ph type="dt" sz="half" idx="10"/>
          </p:nvPr>
        </p:nvSpPr>
        <p:spPr/>
        <p:txBody>
          <a:bodyPr/>
          <a:lstStyle>
            <a:lvl1pPr>
              <a:defRPr/>
            </a:lvl1pPr>
            <a:extLst/>
          </a:lstStyle>
          <a:p>
            <a:pPr>
              <a:defRPr/>
            </a:pPr>
            <a:fld id="{C1741D24-EFF3-45B8-BED3-ED3D3129E8E2}" type="datetime1">
              <a:rPr lang="fr-FR" smtClean="0"/>
              <a:t>26/11/2012</a:t>
            </a:fld>
            <a:endParaRPr lang="en-GB"/>
          </a:p>
        </p:txBody>
      </p:sp>
      <p:sp>
        <p:nvSpPr>
          <p:cNvPr id="26" name="Espace réservé du pied de page 4"/>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27" name="Espace réservé du numéro de diapositive 5"/>
          <p:cNvSpPr>
            <a:spLocks noGrp="1"/>
          </p:cNvSpPr>
          <p:nvPr>
            <p:ph type="sldNum" sz="quarter" idx="12"/>
          </p:nvPr>
        </p:nvSpPr>
        <p:spPr/>
        <p:txBody>
          <a:bodyPr/>
          <a:lstStyle>
            <a:lvl1pPr>
              <a:defRPr/>
            </a:lvl1pPr>
            <a:extLst/>
          </a:lstStyle>
          <a:p>
            <a:pPr>
              <a:defRPr/>
            </a:pPr>
            <a:fld id="{A7355192-DF09-4BD9-B57F-C608D0B63F00}"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lang="fr-FR" smtClean="0"/>
              <a:t>Cliquez pour modifier le style du titre</a:t>
            </a:r>
            <a:endParaRPr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588DC2B7-BE97-4360-8A63-B37C833AEB58}" type="datetime1">
              <a:rPr lang="fr-FR" smtClean="0"/>
              <a:t>26/11/2012</a:t>
            </a:fld>
            <a:endParaRPr lang="en-GB"/>
          </a:p>
        </p:txBody>
      </p:sp>
      <p:sp>
        <p:nvSpPr>
          <p:cNvPr id="6" name="Espace réservé du pied de page 5"/>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lvl1pPr>
              <a:defRPr/>
            </a:lvl1pPr>
            <a:extLst/>
          </a:lstStyle>
          <a:p>
            <a:pPr>
              <a:defRPr/>
            </a:pPr>
            <a:fld id="{4FC222FB-AC7C-437D-9A55-AFB1B2A78910}"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re 1"/>
          <p:cNvSpPr>
            <a:spLocks noGrp="1"/>
          </p:cNvSpPr>
          <p:nvPr>
            <p:ph type="title"/>
          </p:nvPr>
        </p:nvSpPr>
        <p:spPr>
          <a:xfrm>
            <a:off x="504824" y="512064"/>
            <a:ext cx="7772400" cy="914400"/>
          </a:xfrm>
        </p:spPr>
        <p:txBody>
          <a:bodyPr/>
          <a:lstStyle>
            <a:lvl1pPr>
              <a:defRPr sz="4000"/>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7" name="Espace réservé de la date 6"/>
          <p:cNvSpPr>
            <a:spLocks noGrp="1"/>
          </p:cNvSpPr>
          <p:nvPr>
            <p:ph type="dt" sz="half" idx="10"/>
          </p:nvPr>
        </p:nvSpPr>
        <p:spPr/>
        <p:txBody>
          <a:bodyPr/>
          <a:lstStyle>
            <a:lvl1pPr>
              <a:defRPr/>
            </a:lvl1pPr>
            <a:extLst/>
          </a:lstStyle>
          <a:p>
            <a:pPr>
              <a:defRPr/>
            </a:pPr>
            <a:fld id="{EE17AA43-B7A0-4ACA-A79A-A17E16164531}" type="datetime1">
              <a:rPr lang="fr-FR" smtClean="0"/>
              <a:t>26/11/2012</a:t>
            </a:fld>
            <a:endParaRPr lang="en-GB"/>
          </a:p>
        </p:txBody>
      </p:sp>
      <p:sp>
        <p:nvSpPr>
          <p:cNvPr id="18" name="Espace réservé du pied de page 7"/>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9" name="Espace réservé du numéro de diapositive 8"/>
          <p:cNvSpPr>
            <a:spLocks noGrp="1"/>
          </p:cNvSpPr>
          <p:nvPr>
            <p:ph type="sldNum" sz="quarter" idx="12"/>
          </p:nvPr>
        </p:nvSpPr>
        <p:spPr/>
        <p:txBody>
          <a:bodyPr/>
          <a:lstStyle>
            <a:lvl1pPr>
              <a:defRPr/>
            </a:lvl1pPr>
            <a:extLst/>
          </a:lstStyle>
          <a:p>
            <a:pPr>
              <a:defRPr/>
            </a:pPr>
            <a:fld id="{69F9972E-B32E-4B89-8BFC-FDC53D233070}"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8049BE4C-DDA6-47E0-8B99-D05FE15792AF}" type="datetime1">
              <a:rPr lang="fr-FR" smtClean="0"/>
              <a:t>26/11/2012</a:t>
            </a:fld>
            <a:endParaRPr lang="en-GB"/>
          </a:p>
        </p:txBody>
      </p:sp>
      <p:sp>
        <p:nvSpPr>
          <p:cNvPr id="4"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5" name="Espace réservé du numéro de diapositive 22"/>
          <p:cNvSpPr>
            <a:spLocks noGrp="1"/>
          </p:cNvSpPr>
          <p:nvPr>
            <p:ph type="sldNum" sz="quarter" idx="12"/>
          </p:nvPr>
        </p:nvSpPr>
        <p:spPr/>
        <p:txBody>
          <a:bodyPr/>
          <a:lstStyle>
            <a:lvl1pPr>
              <a:defRPr/>
            </a:lvl1pPr>
          </a:lstStyle>
          <a:p>
            <a:pPr>
              <a:defRPr/>
            </a:pPr>
            <a:fld id="{70F45BB4-B74E-439A-BEC8-D69268510359}"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extLst/>
          </a:lstStyle>
          <a:p>
            <a:pPr>
              <a:defRPr/>
            </a:pPr>
            <a:fld id="{DFBA1BF0-F7F5-475D-8D4B-6E3266F2D627}" type="datetime1">
              <a:rPr lang="fr-FR" smtClean="0"/>
              <a:t>26/11/2012</a:t>
            </a:fld>
            <a:endParaRPr lang="en-GB"/>
          </a:p>
        </p:txBody>
      </p:sp>
      <p:sp>
        <p:nvSpPr>
          <p:cNvPr id="3" name="Espace réservé du pied de page 2"/>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p:txBody>
          <a:bodyPr/>
          <a:lstStyle>
            <a:lvl1pPr>
              <a:defRPr/>
            </a:lvl1pPr>
            <a:extLst/>
          </a:lstStyle>
          <a:p>
            <a:pPr>
              <a:defRPr/>
            </a:pPr>
            <a:fld id="{7647A7FA-854E-4A49-899C-BCAB66229742}"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C0A874BF-42AF-434F-ABF9-C20CBEA37205}" type="datetime1">
              <a:rPr lang="fr-FR" smtClean="0"/>
              <a:t>26/11/2012</a:t>
            </a:fld>
            <a:endParaRPr lang="en-GB"/>
          </a:p>
        </p:txBody>
      </p:sp>
      <p:sp>
        <p:nvSpPr>
          <p:cNvPr id="6"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7" name="Espace réservé du numéro de diapositive 22"/>
          <p:cNvSpPr>
            <a:spLocks noGrp="1"/>
          </p:cNvSpPr>
          <p:nvPr>
            <p:ph type="sldNum" sz="quarter" idx="12"/>
          </p:nvPr>
        </p:nvSpPr>
        <p:spPr/>
        <p:txBody>
          <a:bodyPr/>
          <a:lstStyle>
            <a:lvl1pPr>
              <a:defRPr/>
            </a:lvl1pPr>
          </a:lstStyle>
          <a:p>
            <a:pPr>
              <a:defRPr/>
            </a:pPr>
            <a:fld id="{13D82A1A-C33F-49D8-BA42-5C3ACFFC42A7}"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Connecteur droit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e 19"/>
          <p:cNvGrpSpPr>
            <a:grpSpLocks/>
          </p:cNvGrpSpPr>
          <p:nvPr/>
        </p:nvGrpSpPr>
        <p:grpSpPr bwMode="auto">
          <a:xfrm rot="5400000">
            <a:off x="8515351" y="1219200"/>
            <a:ext cx="131762" cy="128587"/>
            <a:chOff x="6668087" y="1297746"/>
            <a:chExt cx="161840" cy="156602"/>
          </a:xfrm>
        </p:grpSpPr>
        <p:cxnSp>
          <p:nvCxnSpPr>
            <p:cNvPr id="8" name="Connecteur droit 7"/>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e 25"/>
          <p:cNvGrpSpPr>
            <a:grpSpLocks/>
          </p:cNvGrpSpPr>
          <p:nvPr/>
        </p:nvGrpSpPr>
        <p:grpSpPr bwMode="auto">
          <a:xfrm rot="5400000">
            <a:off x="8667751" y="1371600"/>
            <a:ext cx="131762" cy="128587"/>
            <a:chOff x="6668087" y="1297746"/>
            <a:chExt cx="161840" cy="156602"/>
          </a:xfrm>
        </p:grpSpPr>
        <p:cxnSp>
          <p:nvCxnSpPr>
            <p:cNvPr id="12" name="Connecteur droit 11"/>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cteur droit 13"/>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e 29"/>
          <p:cNvGrpSpPr>
            <a:grpSpLocks/>
          </p:cNvGrpSpPr>
          <p:nvPr/>
        </p:nvGrpSpPr>
        <p:grpSpPr bwMode="auto">
          <a:xfrm rot="5400000">
            <a:off x="8320087" y="1474788"/>
            <a:ext cx="131763" cy="128588"/>
            <a:chOff x="6668087" y="1297746"/>
            <a:chExt cx="161840" cy="156602"/>
          </a:xfrm>
        </p:grpSpPr>
        <p:cxnSp>
          <p:nvCxnSpPr>
            <p:cNvPr id="16" name="Connecteur droit 15"/>
            <p:cNvCxnSpPr/>
            <p:nvPr/>
          </p:nvCxnSpPr>
          <p:spPr>
            <a:xfrm rot="16200000">
              <a:off x="6663592" y="12887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rot="5400000" flipH="1">
              <a:off x="6744512" y="12877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lang="fr-FR" smtClean="0"/>
              <a:t>Cliquez pour modifier le style du titre</a:t>
            </a:r>
            <a:endParaRPr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fr-FR" noProof="0" smtClean="0"/>
              <a:t>Cliquez sur l'icône pour ajouter une image</a:t>
            </a:r>
            <a:endParaRPr lang="en-US" noProof="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19" name="Espace réservé de la date 4"/>
          <p:cNvSpPr>
            <a:spLocks noGrp="1"/>
          </p:cNvSpPr>
          <p:nvPr>
            <p:ph type="dt" sz="half" idx="10"/>
          </p:nvPr>
        </p:nvSpPr>
        <p:spPr>
          <a:xfrm>
            <a:off x="6477000" y="55563"/>
            <a:ext cx="2133600" cy="365125"/>
          </a:xfrm>
        </p:spPr>
        <p:txBody>
          <a:bodyPr/>
          <a:lstStyle>
            <a:lvl1pPr>
              <a:defRPr/>
            </a:lvl1pPr>
            <a:extLst/>
          </a:lstStyle>
          <a:p>
            <a:pPr>
              <a:defRPr/>
            </a:pPr>
            <a:fld id="{8E077EC2-DAE6-4242-9727-B9C1963D8CE4}" type="datetime1">
              <a:rPr lang="fr-FR" smtClean="0"/>
              <a:t>26/11/2012</a:t>
            </a:fld>
            <a:endParaRPr lang="en-GB"/>
          </a:p>
        </p:txBody>
      </p:sp>
      <p:sp>
        <p:nvSpPr>
          <p:cNvPr id="20" name="Espace réservé du pied de page 5"/>
          <p:cNvSpPr>
            <a:spLocks noGrp="1"/>
          </p:cNvSpPr>
          <p:nvPr>
            <p:ph type="ftr" sz="quarter" idx="11"/>
          </p:nvPr>
        </p:nvSpPr>
        <p:spPr>
          <a:xfrm>
            <a:off x="914400" y="55563"/>
            <a:ext cx="5562600" cy="365125"/>
          </a:xfrm>
        </p:spPr>
        <p:txBody>
          <a:bodyPr/>
          <a:lstStyle>
            <a:lvl1pPr>
              <a:defRPr/>
            </a:lvl1pPr>
            <a:extLst/>
          </a:lstStyle>
          <a:p>
            <a:pPr>
              <a:defRPr/>
            </a:pPr>
            <a:r>
              <a:rPr lang="fr-FR" smtClean="0"/>
              <a:t>Sharesap.com®. Copyright©. Tous droits réservés. Par Mickael QUESNOT</a:t>
            </a:r>
            <a:endParaRPr lang="en-GB"/>
          </a:p>
        </p:txBody>
      </p:sp>
      <p:sp>
        <p:nvSpPr>
          <p:cNvPr id="21" name="Espace réservé du numéro de diapositive 6"/>
          <p:cNvSpPr>
            <a:spLocks noGrp="1"/>
          </p:cNvSpPr>
          <p:nvPr>
            <p:ph type="sldNum" sz="quarter" idx="12"/>
          </p:nvPr>
        </p:nvSpPr>
        <p:spPr>
          <a:xfrm>
            <a:off x="8610600" y="55563"/>
            <a:ext cx="457200" cy="365125"/>
          </a:xfrm>
        </p:spPr>
        <p:txBody>
          <a:bodyPr/>
          <a:lstStyle>
            <a:lvl1pPr>
              <a:defRPr/>
            </a:lvl1pPr>
            <a:extLst/>
          </a:lstStyle>
          <a:p>
            <a:pPr>
              <a:defRPr/>
            </a:pPr>
            <a:fld id="{79F1AE72-7784-4231-ACEA-49B0350CB2C9}"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Espace réservé du titre 21"/>
          <p:cNvSpPr>
            <a:spLocks noGrp="1"/>
          </p:cNvSpPr>
          <p:nvPr>
            <p:ph type="title"/>
          </p:nvPr>
        </p:nvSpPr>
        <p:spPr>
          <a:xfrm>
            <a:off x="914400" y="512763"/>
            <a:ext cx="7772400" cy="914400"/>
          </a:xfrm>
          <a:prstGeom prst="rect">
            <a:avLst/>
          </a:prstGeom>
        </p:spPr>
        <p:txBody>
          <a:bodyPr vert="horz" anchor="t">
            <a:noAutofit/>
          </a:bodyPr>
          <a:lstStyle>
            <a:extLst/>
          </a:lstStyle>
          <a:p>
            <a:r>
              <a:rPr lang="fr-FR" dirty="0" smtClean="0"/>
              <a:t>Cliquez pour modifier le style du titre</a:t>
            </a:r>
            <a:endParaRPr lang="en-US" dirty="0"/>
          </a:p>
        </p:txBody>
      </p:sp>
      <p:sp>
        <p:nvSpPr>
          <p:cNvPr id="1036" name="Espace réservé du texte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FC97B037-68DF-4928-B288-D96233CB0407}" type="datetime1">
              <a:rPr lang="fr-FR" smtClean="0"/>
              <a:t>26/11/2012</a:t>
            </a:fld>
            <a:endParaRPr lang="en-GB"/>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42CE6BC5-E280-4217-A4D4-7FCB0C000197}" type="slidenum">
              <a:rPr lang="en-GB"/>
              <a:pPr>
                <a:defRPr/>
              </a:pPr>
              <a:t>‹N°›</a:t>
            </a:fld>
            <a:endParaRPr lang="en-GB"/>
          </a:p>
        </p:txBody>
      </p:sp>
    </p:spTree>
  </p:cSld>
  <p:clrMap bg1="dk1" tx1="lt1" bg2="dk2" tx2="lt2" accent1="accent1" accent2="accent2" accent3="accent3" accent4="accent4" accent5="accent5" accent6="accent6" hlink="hlink" folHlink="folHlink"/>
  <p:sldLayoutIdLst>
    <p:sldLayoutId id="2147484123" r:id="rId1"/>
    <p:sldLayoutId id="2147484118" r:id="rId2"/>
    <p:sldLayoutId id="2147484124" r:id="rId3"/>
    <p:sldLayoutId id="2147484125" r:id="rId4"/>
    <p:sldLayoutId id="2147484126" r:id="rId5"/>
    <p:sldLayoutId id="2147484119" r:id="rId6"/>
    <p:sldLayoutId id="2147484127" r:id="rId7"/>
    <p:sldLayoutId id="2147484120" r:id="rId8"/>
    <p:sldLayoutId id="2147484128" r:id="rId9"/>
    <p:sldLayoutId id="2147484121" r:id="rId10"/>
    <p:sldLayoutId id="2147484122" r:id="rId11"/>
  </p:sldLayoutIdLst>
  <p:hf hdr="0"/>
  <p:txStyles>
    <p:titleStyle>
      <a:lvl1pPr algn="l" rtl="0" eaLnBrk="0" fontAlgn="base" hangingPunct="0">
        <a:spcBef>
          <a:spcPct val="0"/>
        </a:spcBef>
        <a:spcAft>
          <a:spcPct val="0"/>
        </a:spcAft>
        <a:defRPr sz="1400" kern="1200" spc="-100">
          <a:solidFill>
            <a:srgbClr val="C1EEFF"/>
          </a:solidFill>
          <a:latin typeface="+mj-lt"/>
          <a:ea typeface="+mj-ea"/>
          <a:cs typeface="+mj-cs"/>
        </a:defRPr>
      </a:lvl1pPr>
      <a:lvl2pPr algn="l" rtl="0" eaLnBrk="0" fontAlgn="base" hangingPunct="0">
        <a:spcBef>
          <a:spcPct val="0"/>
        </a:spcBef>
        <a:spcAft>
          <a:spcPct val="0"/>
        </a:spcAft>
        <a:defRPr sz="1400">
          <a:solidFill>
            <a:srgbClr val="C1EEFF"/>
          </a:solidFill>
          <a:latin typeface="Consolas" pitchFamily="49" charset="0"/>
        </a:defRPr>
      </a:lvl2pPr>
      <a:lvl3pPr algn="l" rtl="0" eaLnBrk="0" fontAlgn="base" hangingPunct="0">
        <a:spcBef>
          <a:spcPct val="0"/>
        </a:spcBef>
        <a:spcAft>
          <a:spcPct val="0"/>
        </a:spcAft>
        <a:defRPr sz="1400">
          <a:solidFill>
            <a:srgbClr val="C1EEFF"/>
          </a:solidFill>
          <a:latin typeface="Consolas" pitchFamily="49" charset="0"/>
        </a:defRPr>
      </a:lvl3pPr>
      <a:lvl4pPr algn="l" rtl="0" eaLnBrk="0" fontAlgn="base" hangingPunct="0">
        <a:spcBef>
          <a:spcPct val="0"/>
        </a:spcBef>
        <a:spcAft>
          <a:spcPct val="0"/>
        </a:spcAft>
        <a:defRPr sz="1400">
          <a:solidFill>
            <a:srgbClr val="C1EEFF"/>
          </a:solidFill>
          <a:latin typeface="Consolas" pitchFamily="49" charset="0"/>
        </a:defRPr>
      </a:lvl4pPr>
      <a:lvl5pPr algn="l" rtl="0" eaLnBrk="0" fontAlgn="base" hangingPunct="0">
        <a:spcBef>
          <a:spcPct val="0"/>
        </a:spcBef>
        <a:spcAft>
          <a:spcPct val="0"/>
        </a:spcAft>
        <a:defRPr sz="1400">
          <a:solidFill>
            <a:srgbClr val="C1EEFF"/>
          </a:solidFill>
          <a:latin typeface="Consolas" pitchFamily="49" charset="0"/>
        </a:defRPr>
      </a:lvl5pPr>
      <a:lvl6pPr marL="457200" algn="l" rtl="0" fontAlgn="base">
        <a:spcBef>
          <a:spcPct val="0"/>
        </a:spcBef>
        <a:spcAft>
          <a:spcPct val="0"/>
        </a:spcAft>
        <a:defRPr sz="1400">
          <a:solidFill>
            <a:srgbClr val="C1EEFF"/>
          </a:solidFill>
          <a:latin typeface="Consolas" pitchFamily="49" charset="0"/>
        </a:defRPr>
      </a:lvl6pPr>
      <a:lvl7pPr marL="914400" algn="l" rtl="0" fontAlgn="base">
        <a:spcBef>
          <a:spcPct val="0"/>
        </a:spcBef>
        <a:spcAft>
          <a:spcPct val="0"/>
        </a:spcAft>
        <a:defRPr sz="1400">
          <a:solidFill>
            <a:srgbClr val="C1EEFF"/>
          </a:solidFill>
          <a:latin typeface="Consolas" pitchFamily="49" charset="0"/>
        </a:defRPr>
      </a:lvl7pPr>
      <a:lvl8pPr marL="1371600" algn="l" rtl="0" fontAlgn="base">
        <a:spcBef>
          <a:spcPct val="0"/>
        </a:spcBef>
        <a:spcAft>
          <a:spcPct val="0"/>
        </a:spcAft>
        <a:defRPr sz="1400">
          <a:solidFill>
            <a:srgbClr val="C1EEFF"/>
          </a:solidFill>
          <a:latin typeface="Consolas" pitchFamily="49" charset="0"/>
        </a:defRPr>
      </a:lvl8pPr>
      <a:lvl9pPr marL="1828800" algn="l" rtl="0" fontAlgn="base">
        <a:spcBef>
          <a:spcPct val="0"/>
        </a:spcBef>
        <a:spcAft>
          <a:spcPct val="0"/>
        </a:spcAft>
        <a:defRPr sz="14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help.sap.com/saphelp_46c/helpdata/fr/35/26bff1afab52b9e10000009b38f974/content.htm"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help.sap.com/saphelp_46c/helpdata/fr/35/2ac0a188e65cd5e10000009b38f974/content.htm"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tmp"/><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6.tmp"/><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9.tmp"/><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0.tmp"/><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0.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1.tmp"/><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tmp"/><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4.tmp"/><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5.tmp"/><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6.tmp"/><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7.tmp"/><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9.tmp"/><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0.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1.tmp"/><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2.tmp"/><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3.tmp"/><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0.tmp"/><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5.tmp"/><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6.tmp"/><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8.tmp"/><Relationship Id="rId2" Type="http://schemas.openxmlformats.org/officeDocument/2006/relationships/image" Target="../media/image67.tmp"/><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70.tmp"/><Relationship Id="rId2" Type="http://schemas.openxmlformats.org/officeDocument/2006/relationships/image" Target="../media/image69.tmp"/><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71.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72.tmp"/><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3.tmp"/><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4.tmp"/><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5.tmp"/><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6.tmp"/><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7.tmp"/><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9.tmp"/><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0.tmp"/><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1.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hyperlink" Target="http://help.sap.com/saphelp_erp2005/helpdata/fr/35/26b454afab52b9e10000009b38f974/content.htm" TargetMode="External"/><Relationship Id="rId2" Type="http://schemas.openxmlformats.org/officeDocument/2006/relationships/hyperlink" Target="http://help.sap.com/saphelp_erp2005/helpdata/fr/36/c0319c310905b0e10000009b38f983/content.htm" TargetMode="External"/><Relationship Id="rId1" Type="http://schemas.openxmlformats.org/officeDocument/2006/relationships/slideLayout" Target="../slideLayouts/slideLayout2.xml"/><Relationship Id="rId4" Type="http://schemas.openxmlformats.org/officeDocument/2006/relationships/image" Target="../media/image83.tmp"/></Relationships>
</file>

<file path=ppt/slides/_rels/slide82.xml.rels><?xml version="1.0" encoding="UTF-8" standalone="yes"?>
<Relationships xmlns="http://schemas.openxmlformats.org/package/2006/relationships"><Relationship Id="rId2" Type="http://schemas.openxmlformats.org/officeDocument/2006/relationships/hyperlink" Target="http://help.sap.com/saphelp_erp2005/helpdata/fr/87/3a8f73d49c11d3b58a006094b9476a/content.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eaLnBrk="1" fontAlgn="auto" hangingPunct="1">
              <a:spcAft>
                <a:spcPts val="0"/>
              </a:spcAft>
              <a:defRPr/>
            </a:pPr>
            <a:r>
              <a:rPr lang="fr-FR" sz="2400" dirty="0" smtClean="0"/>
              <a:t>Commande d'achat avec la nouvelle conception interactive</a:t>
            </a:r>
            <a:endParaRPr lang="fr-FR" sz="2400" dirty="0">
              <a:solidFill>
                <a:schemeClr val="tx2">
                  <a:satMod val="200000"/>
                </a:schemeClr>
              </a:solidFill>
            </a:endParaRPr>
          </a:p>
        </p:txBody>
      </p:sp>
      <p:sp>
        <p:nvSpPr>
          <p:cNvPr id="8198" name="Sous-titre 6"/>
          <p:cNvSpPr>
            <a:spLocks noGrp="1"/>
          </p:cNvSpPr>
          <p:nvPr>
            <p:ph type="subTitle" idx="1"/>
          </p:nvPr>
        </p:nvSpPr>
        <p:spPr>
          <a:xfrm>
            <a:off x="914400" y="2835275"/>
            <a:ext cx="7772400" cy="1508125"/>
          </a:xfrm>
        </p:spPr>
        <p:txBody>
          <a:bodyPr/>
          <a:lstStyle/>
          <a:p>
            <a:pPr eaLnBrk="1" hangingPunct="1">
              <a:spcBef>
                <a:spcPct val="0"/>
              </a:spcBef>
            </a:pPr>
            <a:r>
              <a:rPr lang="fr-FR" dirty="0" smtClean="0"/>
              <a:t>Achats 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vous cliquez sur  (</a:t>
            </a:r>
            <a:r>
              <a:rPr lang="fr-FR" i="1" dirty="0" smtClean="0"/>
              <a:t>Modification rapide</a:t>
            </a:r>
            <a:r>
              <a:rPr lang="fr-FR" dirty="0" smtClean="0"/>
              <a:t>) sans avoir sélectionné de colonne, une boîte de dialogue apparaît. </a:t>
            </a:r>
            <a:endParaRPr lang="fr-FR" dirty="0"/>
          </a:p>
        </p:txBody>
      </p:sp>
      <p:sp>
        <p:nvSpPr>
          <p:cNvPr id="4" name="Espace réservé de la date 3"/>
          <p:cNvSpPr>
            <a:spLocks noGrp="1"/>
          </p:cNvSpPr>
          <p:nvPr>
            <p:ph type="dt" sz="half" idx="10"/>
          </p:nvPr>
        </p:nvSpPr>
        <p:spPr/>
        <p:txBody>
          <a:bodyPr/>
          <a:lstStyle/>
          <a:p>
            <a:pPr>
              <a:defRPr/>
            </a:pPr>
            <a:fld id="{BD2A6F4A-CCF7-4F01-8F2F-463368B4B0CD}"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pic>
        <p:nvPicPr>
          <p:cNvPr id="8194" name="Picture 2"/>
          <p:cNvPicPr>
            <a:picLocks noGrp="1" noChangeAspect="1" noChangeArrowheads="1"/>
          </p:cNvPicPr>
          <p:nvPr>
            <p:ph idx="1"/>
          </p:nvPr>
        </p:nvPicPr>
        <p:blipFill>
          <a:blip r:embed="rId2"/>
          <a:srcRect/>
          <a:stretch>
            <a:fillRect/>
          </a:stretch>
        </p:blipFill>
        <p:spPr bwMode="auto">
          <a:xfrm>
            <a:off x="1133833" y="1784350"/>
            <a:ext cx="7333534" cy="45720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Elle permet de sélectionner les zones souhaitées dans une liste contenant toutes les zones modifiables.</a:t>
            </a:r>
            <a:endParaRPr lang="fr-FR" dirty="0"/>
          </a:p>
        </p:txBody>
      </p:sp>
      <p:sp>
        <p:nvSpPr>
          <p:cNvPr id="4" name="Espace réservé de la date 3"/>
          <p:cNvSpPr>
            <a:spLocks noGrp="1"/>
          </p:cNvSpPr>
          <p:nvPr>
            <p:ph type="dt" sz="half" idx="10"/>
          </p:nvPr>
        </p:nvSpPr>
        <p:spPr/>
        <p:txBody>
          <a:bodyPr/>
          <a:lstStyle/>
          <a:p>
            <a:pPr>
              <a:defRPr/>
            </a:pPr>
            <a:fld id="{2CDF4EEC-193E-4F7F-BCB3-8F5081397CD1}"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pic>
        <p:nvPicPr>
          <p:cNvPr id="9218" name="Picture 2"/>
          <p:cNvPicPr>
            <a:picLocks noGrp="1" noChangeAspect="1" noChangeArrowheads="1"/>
          </p:cNvPicPr>
          <p:nvPr>
            <p:ph idx="1"/>
          </p:nvPr>
        </p:nvPicPr>
        <p:blipFill>
          <a:blip r:embed="rId2"/>
          <a:srcRect/>
          <a:stretch>
            <a:fillRect/>
          </a:stretch>
        </p:blipFill>
        <p:spPr bwMode="auto">
          <a:xfrm>
            <a:off x="2051612" y="1784350"/>
            <a:ext cx="5497975" cy="45720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Cette fonction peut s'avérer utile, par exemple, si vous souhaitez changer le code </a:t>
            </a:r>
            <a:r>
              <a:rPr lang="fr-FR" i="1" dirty="0" smtClean="0"/>
              <a:t>Livraison finale</a:t>
            </a:r>
            <a:r>
              <a:rPr lang="fr-FR" dirty="0" smtClean="0"/>
              <a:t> dans les données de détail des commandes.</a:t>
            </a:r>
            <a:endParaRPr lang="fr-FR" dirty="0"/>
          </a:p>
        </p:txBody>
      </p:sp>
      <p:sp>
        <p:nvSpPr>
          <p:cNvPr id="4" name="Espace réservé de la date 3"/>
          <p:cNvSpPr>
            <a:spLocks noGrp="1"/>
          </p:cNvSpPr>
          <p:nvPr>
            <p:ph type="dt" sz="half" idx="10"/>
          </p:nvPr>
        </p:nvSpPr>
        <p:spPr/>
        <p:txBody>
          <a:bodyPr/>
          <a:lstStyle/>
          <a:p>
            <a:pPr>
              <a:defRPr/>
            </a:pPr>
            <a:fld id="{F026CB4D-9152-4794-AC60-33A0B52E340F}"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pic>
        <p:nvPicPr>
          <p:cNvPr id="10242" name="Picture 2"/>
          <p:cNvPicPr>
            <a:picLocks noGrp="1" noChangeAspect="1" noChangeArrowheads="1"/>
          </p:cNvPicPr>
          <p:nvPr>
            <p:ph idx="1"/>
          </p:nvPr>
        </p:nvPicPr>
        <p:blipFill>
          <a:blip r:embed="rId2"/>
          <a:srcRect/>
          <a:stretch>
            <a:fillRect/>
          </a:stretch>
        </p:blipFill>
        <p:spPr bwMode="auto">
          <a:xfrm>
            <a:off x="1746623" y="1784350"/>
            <a:ext cx="6107953" cy="457200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En général, vous passez commande pour la division de Pfeiffer - </a:t>
            </a:r>
            <a:r>
              <a:rPr lang="fr-FR" dirty="0" err="1" smtClean="0"/>
              <a:t>Eigeltingen</a:t>
            </a:r>
            <a:r>
              <a:rPr lang="fr-FR" dirty="0" smtClean="0"/>
              <a:t>. </a:t>
            </a:r>
            <a:endParaRPr lang="fr-FR" dirty="0"/>
          </a:p>
        </p:txBody>
      </p:sp>
      <p:sp>
        <p:nvSpPr>
          <p:cNvPr id="4" name="Espace réservé de la date 3"/>
          <p:cNvSpPr>
            <a:spLocks noGrp="1"/>
          </p:cNvSpPr>
          <p:nvPr>
            <p:ph type="dt" sz="half" idx="10"/>
          </p:nvPr>
        </p:nvSpPr>
        <p:spPr/>
        <p:txBody>
          <a:bodyPr/>
          <a:lstStyle/>
          <a:p>
            <a:pPr>
              <a:defRPr/>
            </a:pPr>
            <a:fld id="{1F603F5F-97D5-4962-BFE0-DBFD5C9ABDE2}"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13</a:t>
            </a:fld>
            <a:endParaRPr lang="en-GB"/>
          </a:p>
        </p:txBody>
      </p:sp>
      <p:pic>
        <p:nvPicPr>
          <p:cNvPr id="11266" name="Picture 2"/>
          <p:cNvPicPr>
            <a:picLocks noGrp="1" noChangeAspect="1" noChangeArrowheads="1"/>
          </p:cNvPicPr>
          <p:nvPr>
            <p:ph idx="1"/>
          </p:nvPr>
        </p:nvPicPr>
        <p:blipFill>
          <a:blip r:embed="rId2"/>
          <a:srcRect/>
          <a:stretch>
            <a:fillRect/>
          </a:stretch>
        </p:blipFill>
        <p:spPr bwMode="auto">
          <a:xfrm>
            <a:off x="914400" y="1937679"/>
            <a:ext cx="7772400" cy="4265341"/>
          </a:xfrm>
          <a:prstGeom prst="rect">
            <a:avLst/>
          </a:prstGeom>
          <a:noFill/>
          <a:ln w="9525">
            <a:noFill/>
            <a:miter lim="800000"/>
            <a:headEnd/>
            <a:tailEnd/>
          </a:ln>
          <a:effectLst/>
        </p:spPr>
      </p:pic>
      <p:cxnSp>
        <p:nvCxnSpPr>
          <p:cNvPr id="9" name="Connecteur droit avec flèche 8"/>
          <p:cNvCxnSpPr/>
          <p:nvPr/>
        </p:nvCxnSpPr>
        <p:spPr>
          <a:xfrm rot="5400000" flipH="1" flipV="1">
            <a:off x="5750727" y="4250537"/>
            <a:ext cx="1285884" cy="78581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avez donc spécifié dans vos</a:t>
            </a:r>
            <a:r>
              <a:rPr lang="fr-FR" i="1" dirty="0" smtClean="0"/>
              <a:t> options</a:t>
            </a:r>
            <a:r>
              <a:rPr lang="fr-FR" dirty="0" smtClean="0"/>
              <a:t> </a:t>
            </a:r>
            <a:r>
              <a:rPr lang="fr-FR" i="1" dirty="0" smtClean="0"/>
              <a:t>personnelles</a:t>
            </a:r>
            <a:r>
              <a:rPr lang="fr-FR" dirty="0" smtClean="0"/>
              <a:t> que cette division est la valeur par défaut dans les postes de commande.</a:t>
            </a:r>
            <a:endParaRPr lang="fr-FR" dirty="0"/>
          </a:p>
        </p:txBody>
      </p:sp>
      <p:sp>
        <p:nvSpPr>
          <p:cNvPr id="4" name="Espace réservé de la date 3"/>
          <p:cNvSpPr>
            <a:spLocks noGrp="1"/>
          </p:cNvSpPr>
          <p:nvPr>
            <p:ph type="dt" sz="half" idx="10"/>
          </p:nvPr>
        </p:nvSpPr>
        <p:spPr/>
        <p:txBody>
          <a:bodyPr/>
          <a:lstStyle/>
          <a:p>
            <a:pPr>
              <a:defRPr/>
            </a:pPr>
            <a:fld id="{6A451B2B-8682-4891-A616-FB18AF9E214C}"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14</a:t>
            </a:fld>
            <a:endParaRPr lang="en-GB"/>
          </a:p>
        </p:txBody>
      </p:sp>
      <p:pic>
        <p:nvPicPr>
          <p:cNvPr id="12290" name="Picture 2"/>
          <p:cNvPicPr>
            <a:picLocks noGrp="1" noChangeAspect="1" noChangeArrowheads="1"/>
          </p:cNvPicPr>
          <p:nvPr>
            <p:ph idx="1"/>
          </p:nvPr>
        </p:nvPicPr>
        <p:blipFill>
          <a:blip r:embed="rId2"/>
          <a:srcRect/>
          <a:stretch>
            <a:fillRect/>
          </a:stretch>
        </p:blipFill>
        <p:spPr bwMode="auto">
          <a:xfrm>
            <a:off x="1560579" y="1784350"/>
            <a:ext cx="6480041" cy="4572000"/>
          </a:xfrm>
          <a:prstGeom prst="rect">
            <a:avLst/>
          </a:prstGeom>
          <a:noFill/>
          <a:ln w="9525">
            <a:noFill/>
            <a:miter lim="800000"/>
            <a:headEnd/>
            <a:tailEnd/>
          </a:ln>
          <a:effectLst/>
        </p:spPr>
      </p:pic>
      <p:cxnSp>
        <p:nvCxnSpPr>
          <p:cNvPr id="9" name="Connecteur droit avec flèche 8"/>
          <p:cNvCxnSpPr/>
          <p:nvPr/>
        </p:nvCxnSpPr>
        <p:spPr>
          <a:xfrm rot="5400000">
            <a:off x="4750595" y="1821645"/>
            <a:ext cx="928694"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5400000">
            <a:off x="2678893" y="2250273"/>
            <a:ext cx="642942" cy="285752"/>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3" name="Connecteur droit avec flèche 12"/>
          <p:cNvCxnSpPr/>
          <p:nvPr/>
        </p:nvCxnSpPr>
        <p:spPr>
          <a:xfrm rot="5400000">
            <a:off x="3107521" y="2464587"/>
            <a:ext cx="642942" cy="285752"/>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5" name="Connecteur droit avec flèche 14"/>
          <p:cNvCxnSpPr/>
          <p:nvPr/>
        </p:nvCxnSpPr>
        <p:spPr>
          <a:xfrm rot="16200000" flipV="1">
            <a:off x="2643174" y="3643314"/>
            <a:ext cx="500066" cy="50006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7" name="Connecteur droit avec flèche 16"/>
          <p:cNvCxnSpPr/>
          <p:nvPr/>
        </p:nvCxnSpPr>
        <p:spPr>
          <a:xfrm rot="16200000" flipH="1">
            <a:off x="1071538" y="5572140"/>
            <a:ext cx="785818" cy="35719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Lors du traitement d'une commande, vous remarquez que certaines fournitures de bureau doivent être commandées, pas pour la division de Pfeiffer - </a:t>
            </a:r>
            <a:r>
              <a:rPr lang="fr-FR" dirty="0" err="1" smtClean="0"/>
              <a:t>Eigeltingen</a:t>
            </a:r>
            <a:r>
              <a:rPr lang="fr-FR" dirty="0" smtClean="0"/>
              <a:t>, mais pour la division de </a:t>
            </a:r>
            <a:r>
              <a:rPr lang="fr-FR" dirty="0" err="1" smtClean="0"/>
              <a:t>Radolzell</a:t>
            </a:r>
            <a:r>
              <a:rPr lang="fr-FR" dirty="0" smtClean="0"/>
              <a:t> - </a:t>
            </a:r>
            <a:r>
              <a:rPr lang="fr-FR" dirty="0" err="1" smtClean="0"/>
              <a:t>Boehringen</a:t>
            </a:r>
            <a:r>
              <a:rPr lang="fr-FR" dirty="0" smtClean="0"/>
              <a:t>.</a:t>
            </a:r>
            <a:endParaRPr lang="fr-FR" dirty="0"/>
          </a:p>
        </p:txBody>
      </p:sp>
      <p:sp>
        <p:nvSpPr>
          <p:cNvPr id="4" name="Espace réservé de la date 3"/>
          <p:cNvSpPr>
            <a:spLocks noGrp="1"/>
          </p:cNvSpPr>
          <p:nvPr>
            <p:ph type="dt" sz="half" idx="10"/>
          </p:nvPr>
        </p:nvSpPr>
        <p:spPr/>
        <p:txBody>
          <a:bodyPr/>
          <a:lstStyle/>
          <a:p>
            <a:pPr>
              <a:defRPr/>
            </a:pPr>
            <a:fld id="{7F667F24-D577-4670-B958-733253785504}"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pic>
        <p:nvPicPr>
          <p:cNvPr id="13314" name="Picture 2"/>
          <p:cNvPicPr>
            <a:picLocks noGrp="1" noChangeAspect="1" noChangeArrowheads="1"/>
          </p:cNvPicPr>
          <p:nvPr>
            <p:ph idx="1"/>
          </p:nvPr>
        </p:nvPicPr>
        <p:blipFill>
          <a:blip r:embed="rId2"/>
          <a:srcRect/>
          <a:stretch>
            <a:fillRect/>
          </a:stretch>
        </p:blipFill>
        <p:spPr bwMode="auto">
          <a:xfrm>
            <a:off x="914400" y="2036167"/>
            <a:ext cx="7772400" cy="4068366"/>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Sélectionnez les postes concernés et la colonne </a:t>
            </a:r>
            <a:r>
              <a:rPr lang="fr-FR" i="1" dirty="0" smtClean="0"/>
              <a:t>Division</a:t>
            </a:r>
            <a:r>
              <a:rPr lang="fr-FR" dirty="0" smtClean="0"/>
              <a:t>, puis cliquez sur Modification rapide sous la synthèse des postes.</a:t>
            </a:r>
            <a:endParaRPr lang="fr-FR" dirty="0"/>
          </a:p>
        </p:txBody>
      </p:sp>
      <p:sp>
        <p:nvSpPr>
          <p:cNvPr id="4" name="Espace réservé de la date 3"/>
          <p:cNvSpPr>
            <a:spLocks noGrp="1"/>
          </p:cNvSpPr>
          <p:nvPr>
            <p:ph type="dt" sz="half" idx="10"/>
          </p:nvPr>
        </p:nvSpPr>
        <p:spPr/>
        <p:txBody>
          <a:bodyPr/>
          <a:lstStyle/>
          <a:p>
            <a:pPr>
              <a:defRPr/>
            </a:pPr>
            <a:fld id="{7A99158C-F2C9-4A56-BABC-DA16DF8645BC}"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16</a:t>
            </a:fld>
            <a:endParaRPr lang="en-GB"/>
          </a:p>
        </p:txBody>
      </p:sp>
      <p:pic>
        <p:nvPicPr>
          <p:cNvPr id="14338" name="Picture 2"/>
          <p:cNvPicPr>
            <a:picLocks noGrp="1" noChangeAspect="1" noChangeArrowheads="1"/>
          </p:cNvPicPr>
          <p:nvPr>
            <p:ph sz="half" idx="1"/>
          </p:nvPr>
        </p:nvPicPr>
        <p:blipFill>
          <a:blip r:embed="rId2"/>
          <a:srcRect/>
          <a:stretch>
            <a:fillRect/>
          </a:stretch>
        </p:blipFill>
        <p:spPr bwMode="auto">
          <a:xfrm>
            <a:off x="465138" y="2947450"/>
            <a:ext cx="4038600" cy="2171187"/>
          </a:xfrm>
          <a:prstGeom prst="rect">
            <a:avLst/>
          </a:prstGeom>
          <a:noFill/>
          <a:ln w="9525">
            <a:noFill/>
            <a:miter lim="800000"/>
            <a:headEnd/>
            <a:tailEnd/>
          </a:ln>
          <a:effectLst/>
        </p:spPr>
      </p:pic>
      <p:pic>
        <p:nvPicPr>
          <p:cNvPr id="14339" name="Picture 3"/>
          <p:cNvPicPr>
            <a:picLocks noGrp="1" noChangeAspect="1" noChangeArrowheads="1"/>
          </p:cNvPicPr>
          <p:nvPr>
            <p:ph sz="half" idx="2"/>
          </p:nvPr>
        </p:nvPicPr>
        <p:blipFill>
          <a:blip r:embed="rId3"/>
          <a:srcRect/>
          <a:stretch>
            <a:fillRect/>
          </a:stretch>
        </p:blipFill>
        <p:spPr bwMode="auto">
          <a:xfrm>
            <a:off x="4656138" y="2315695"/>
            <a:ext cx="4038600" cy="3434697"/>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idx="1"/>
          </p:nvPr>
        </p:nvSpPr>
        <p:spPr/>
        <p:txBody>
          <a:bodyPr/>
          <a:lstStyle/>
          <a:p>
            <a:r>
              <a:rPr lang="fr-FR" b="1" dirty="0" smtClean="0"/>
              <a:t>Aperçu avant impression directement à partir de la commande</a:t>
            </a:r>
          </a:p>
          <a:p>
            <a:endParaRPr lang="fr-FR" dirty="0"/>
          </a:p>
        </p:txBody>
      </p:sp>
      <p:sp>
        <p:nvSpPr>
          <p:cNvPr id="7" name="Titre 6"/>
          <p:cNvSpPr>
            <a:spLocks noGrp="1"/>
          </p:cNvSpPr>
          <p:nvPr>
            <p:ph type="title"/>
          </p:nvPr>
        </p:nvSpPr>
        <p:spPr/>
        <p:txBody>
          <a:bodyPr/>
          <a:lstStyle/>
          <a:p>
            <a:r>
              <a:rPr lang="fr-FR" b="1" dirty="0" smtClean="0"/>
              <a:t>Fonctionnalités</a:t>
            </a:r>
            <a:endParaRPr lang="fr-FR" b="1" dirty="0"/>
          </a:p>
        </p:txBody>
      </p:sp>
      <p:sp>
        <p:nvSpPr>
          <p:cNvPr id="4" name="Espace réservé de la date 3"/>
          <p:cNvSpPr>
            <a:spLocks noGrp="1"/>
          </p:cNvSpPr>
          <p:nvPr>
            <p:ph type="dt" sz="half" idx="10"/>
          </p:nvPr>
        </p:nvSpPr>
        <p:spPr/>
        <p:txBody>
          <a:bodyPr/>
          <a:lstStyle/>
          <a:p>
            <a:pPr>
              <a:defRPr/>
            </a:pPr>
            <a:fld id="{A592B5AC-7FF5-44E4-9996-E4031BD70A04}"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17</a:t>
            </a:fld>
            <a:endParaRPr lang="en-GB"/>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smtClean="0"/>
              <a:t>Vous pouvez afficher l'aperçu avant impression directement à partir de la commande en cours de traitement.</a:t>
            </a:r>
            <a:br>
              <a:rPr lang="fr-FR" dirty="0" smtClean="0"/>
            </a:br>
            <a:r>
              <a:rPr lang="fr-FR" dirty="0" smtClean="0"/>
              <a:t/>
            </a:r>
            <a:br>
              <a:rPr lang="fr-FR" dirty="0" smtClean="0"/>
            </a:br>
            <a:r>
              <a:rPr lang="fr-FR" dirty="0" err="1" smtClean="0"/>
              <a:t>Tcode</a:t>
            </a:r>
            <a:r>
              <a:rPr lang="fr-FR" dirty="0" smtClean="0"/>
              <a:t> ME21N - Fournisseur/division cédante connus </a:t>
            </a:r>
            <a:endParaRPr lang="fr-FR" dirty="0"/>
          </a:p>
        </p:txBody>
      </p:sp>
      <p:sp>
        <p:nvSpPr>
          <p:cNvPr id="4" name="Espace réservé de la date 3"/>
          <p:cNvSpPr>
            <a:spLocks noGrp="1"/>
          </p:cNvSpPr>
          <p:nvPr>
            <p:ph type="dt" sz="half" idx="10"/>
          </p:nvPr>
        </p:nvSpPr>
        <p:spPr/>
        <p:txBody>
          <a:bodyPr/>
          <a:lstStyle/>
          <a:p>
            <a:pPr>
              <a:defRPr/>
            </a:pPr>
            <a:fld id="{69B74717-3114-429E-BE23-5F8D6183B05E}"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A7355192-DF09-4BD9-B57F-C608D0B63F00}" type="slidenum">
              <a:rPr lang="en-GB" smtClean="0"/>
              <a:pPr>
                <a:defRPr/>
              </a:pPr>
              <a:t>18</a:t>
            </a:fld>
            <a:endParaRPr lang="en-GB"/>
          </a:p>
        </p:txBody>
      </p:sp>
      <p:pic>
        <p:nvPicPr>
          <p:cNvPr id="1027" name="Picture 3"/>
          <p:cNvPicPr>
            <a:picLocks noGrp="1" noChangeAspect="1" noChangeArrowheads="1"/>
          </p:cNvPicPr>
          <p:nvPr>
            <p:ph idx="1"/>
          </p:nvPr>
        </p:nvPicPr>
        <p:blipFill>
          <a:blip r:embed="rId2" cstate="print"/>
          <a:srcRect/>
          <a:stretch>
            <a:fillRect/>
          </a:stretch>
        </p:blipFill>
        <p:spPr bwMode="auto">
          <a:xfrm>
            <a:off x="1703289" y="1784350"/>
            <a:ext cx="6194621" cy="4572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Cette fonction s'applique également aux documents qui n'ont pas encore été lancés.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3AAB9071-48BF-4AC4-A184-15A4F7398892}"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19</a:t>
            </a:fld>
            <a:endParaRPr lang="en-GB"/>
          </a:p>
        </p:txBody>
      </p:sp>
      <p:pic>
        <p:nvPicPr>
          <p:cNvPr id="3074" name="Picture 2"/>
          <p:cNvPicPr>
            <a:picLocks noGrp="1" noChangeAspect="1" noChangeArrowheads="1"/>
          </p:cNvPicPr>
          <p:nvPr>
            <p:ph idx="1"/>
          </p:nvPr>
        </p:nvPicPr>
        <p:blipFill>
          <a:blip r:embed="rId2" cstate="print"/>
          <a:srcRect/>
          <a:stretch>
            <a:fillRect/>
          </a:stretch>
        </p:blipFill>
        <p:spPr bwMode="auto">
          <a:xfrm>
            <a:off x="914400" y="1827640"/>
            <a:ext cx="7772400" cy="4485419"/>
          </a:xfrm>
          <a:prstGeom prst="rect">
            <a:avLst/>
          </a:prstGeom>
          <a:noFill/>
          <a:ln w="9525">
            <a:noFill/>
            <a:miter lim="800000"/>
            <a:headEnd/>
            <a:tailEnd/>
          </a:ln>
        </p:spPr>
      </p:pic>
      <p:sp>
        <p:nvSpPr>
          <p:cNvPr id="8" name="Flèche droite 7"/>
          <p:cNvSpPr/>
          <p:nvPr/>
        </p:nvSpPr>
        <p:spPr>
          <a:xfrm>
            <a:off x="539552" y="2924944"/>
            <a:ext cx="504056"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C3870FFA-15EA-4C58-834E-A3FC1C1E8F82}" type="datetime1">
              <a:rPr lang="fr-FR" smtClean="0"/>
              <a:t>26/11/2012</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4294967295"/>
          </p:nvPr>
        </p:nvSpPr>
        <p:spPr>
          <a:xfrm>
            <a:off x="179388" y="188913"/>
            <a:ext cx="8634412" cy="5824537"/>
          </a:xfrm>
          <a:prstGeom prst="rect">
            <a:avLst/>
          </a:prstGeom>
        </p:spPr>
        <p:txBody>
          <a:bodyPr>
            <a:normAutofit fontScale="40000" lnSpcReduction="20000"/>
          </a:bodyPr>
          <a:lstStyle/>
          <a:p>
            <a:pPr marL="411480">
              <a:spcAft>
                <a:spcPts val="0"/>
              </a:spcAft>
              <a:buNone/>
              <a:defRPr/>
            </a:pPr>
            <a:endParaRPr lang="fr-FR" b="1" dirty="0"/>
          </a:p>
          <a:p>
            <a:pPr>
              <a:defRPr/>
            </a:pPr>
            <a:r>
              <a:rPr lang="fr-FR" dirty="0"/>
              <a:t>Si votre entreprise a besoin d'expertise SD, MM, WM, PS, </a:t>
            </a:r>
            <a:r>
              <a:rPr lang="fr-FR" dirty="0" err="1"/>
              <a:t>Retail</a:t>
            </a:r>
            <a:r>
              <a:rPr lang="fr-FR" dirty="0"/>
              <a:t>, HR… pour renforcer son centre de compétences,</a:t>
            </a:r>
          </a:p>
          <a:p>
            <a:pPr>
              <a:defRPr/>
            </a:pPr>
            <a:endParaRPr lang="fr-FR" dirty="0"/>
          </a:p>
          <a:p>
            <a:pPr>
              <a:defRPr/>
            </a:pPr>
            <a:r>
              <a:rPr lang="fr-FR" dirty="0"/>
              <a:t>Si elle veut libérer son centre de compétences des réponses aux questions sur l'utilisation de SAP pour qu'il se concentre sur la maintenance évolutive,</a:t>
            </a:r>
          </a:p>
          <a:p>
            <a:pPr>
              <a:defRPr/>
            </a:pPr>
            <a:endParaRPr lang="fr-FR" dirty="0"/>
          </a:p>
          <a:p>
            <a:pPr>
              <a:defRPr/>
            </a:pPr>
            <a:r>
              <a:rPr lang="fr-FR" dirty="0"/>
              <a:t> Si elle veut EXTERNALISER son centre de compétences,</a:t>
            </a:r>
          </a:p>
          <a:p>
            <a:pPr>
              <a:defRPr/>
            </a:pPr>
            <a:endParaRPr lang="fr-FR" dirty="0"/>
          </a:p>
          <a:p>
            <a:pPr>
              <a:defRPr/>
            </a:pPr>
            <a:r>
              <a:rPr lang="fr-FR" dirty="0"/>
              <a:t>Si elle veut une Tierce Maintenance Applicative (TMA),</a:t>
            </a:r>
          </a:p>
          <a:p>
            <a:pPr>
              <a:defRPr/>
            </a:pPr>
            <a:endParaRPr lang="fr-FR" dirty="0"/>
          </a:p>
          <a:p>
            <a:pPr>
              <a:defRPr/>
            </a:pPr>
            <a:r>
              <a:rPr lang="fr-FR" dirty="0"/>
              <a:t> Si elle veut former ses utilisateurs, ...</a:t>
            </a:r>
          </a:p>
          <a:p>
            <a:pPr>
              <a:defRPr/>
            </a:pPr>
            <a:endParaRPr lang="fr-FR" dirty="0"/>
          </a:p>
          <a:p>
            <a:pPr>
              <a:defRPr/>
            </a:pPr>
            <a:r>
              <a:rPr lang="fr-FR" dirty="0"/>
              <a:t>SHARESAP peut répondre à l'ensemble de vos besoins avec le meilleur rapport qualité/prix du marché. </a:t>
            </a:r>
          </a:p>
          <a:p>
            <a:pPr>
              <a:defRPr/>
            </a:pPr>
            <a:endParaRPr lang="fr-FR" dirty="0"/>
          </a:p>
          <a:p>
            <a:pPr>
              <a:defRPr/>
            </a:pPr>
            <a:r>
              <a:rPr lang="fr-FR" dirty="0"/>
              <a:t>SHARESAP dispose en autre de plusieurs plateaux de TMA dont un sur la NORMANDIE. SHARESAP a toutes les compétences pour vous satisfaire. </a:t>
            </a:r>
          </a:p>
          <a:p>
            <a:pPr>
              <a:defRPr/>
            </a:pPr>
            <a:endParaRPr lang="fr-FR" dirty="0"/>
          </a:p>
          <a:p>
            <a:pPr>
              <a:defRPr/>
            </a:pPr>
            <a:r>
              <a:rPr lang="fr-FR" dirty="0"/>
              <a:t>Vous pouvez me contacter via la rubrique Contact ou sur mon adresse courriel </a:t>
            </a:r>
            <a:r>
              <a:rPr lang="fr-FR" u="sng" dirty="0">
                <a:hlinkClick r:id="rId2"/>
              </a:rPr>
              <a:t>quesnot@sharesap.com</a:t>
            </a:r>
            <a:r>
              <a:rPr lang="fr-FR" u="sng" dirty="0"/>
              <a:t>.</a:t>
            </a:r>
          </a:p>
          <a:p>
            <a:pPr>
              <a:defRPr/>
            </a:pPr>
            <a:endParaRPr lang="fr-FR" u="sng" dirty="0"/>
          </a:p>
          <a:p>
            <a:pPr>
              <a:defRPr/>
            </a:pPr>
            <a:r>
              <a:rPr lang="fr-FR" dirty="0"/>
              <a:t>Je recherche également un site partenaire ou un sponsor pour développer mon site. </a:t>
            </a:r>
            <a:endParaRPr lang="fr-FR" u="sng" dirty="0"/>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a:t/>
            </a:r>
            <a:br>
              <a:rPr lang="fr-FR"/>
            </a:br>
            <a:r>
              <a:rPr lang="fr-FR"/>
              <a:t>SAP® est une marque déposée par SAP AG ainsi que les noms suivants : SAP ECC, ABAP, R/3.</a:t>
            </a:r>
            <a:br>
              <a:rPr lang="fr-FR"/>
            </a:br>
            <a:endParaRPr lang="fr-FR" dirty="0" smtClean="0"/>
          </a:p>
        </p:txBody>
      </p:sp>
    </p:spTree>
    <p:extLst>
      <p:ext uri="{BB962C8B-B14F-4D97-AF65-F5344CB8AC3E}">
        <p14:creationId xmlns:p14="http://schemas.microsoft.com/office/powerpoint/2010/main" val="1452912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Pour ce faire, cliquez sur  </a:t>
            </a:r>
            <a:r>
              <a:rPr lang="fr-FR" i="1" dirty="0" smtClean="0"/>
              <a:t>Aperçu avant impression</a:t>
            </a:r>
            <a:r>
              <a:rPr lang="fr-FR" dirty="0" smtClean="0"/>
              <a:t>.</a:t>
            </a:r>
            <a:endParaRPr lang="fr-FR" dirty="0"/>
          </a:p>
        </p:txBody>
      </p:sp>
      <p:sp>
        <p:nvSpPr>
          <p:cNvPr id="4" name="Espace réservé de la date 3"/>
          <p:cNvSpPr>
            <a:spLocks noGrp="1"/>
          </p:cNvSpPr>
          <p:nvPr>
            <p:ph type="dt" sz="half" idx="10"/>
          </p:nvPr>
        </p:nvSpPr>
        <p:spPr/>
        <p:txBody>
          <a:bodyPr/>
          <a:lstStyle/>
          <a:p>
            <a:pPr>
              <a:defRPr/>
            </a:pPr>
            <a:fld id="{F6B6B418-8F07-4598-BFEB-744E03AA842C}"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20</a:t>
            </a:fld>
            <a:endParaRPr lang="en-GB"/>
          </a:p>
        </p:txBody>
      </p:sp>
      <p:pic>
        <p:nvPicPr>
          <p:cNvPr id="2051" name="Picture 3"/>
          <p:cNvPicPr>
            <a:picLocks noChangeAspect="1" noChangeArrowheads="1"/>
          </p:cNvPicPr>
          <p:nvPr/>
        </p:nvPicPr>
        <p:blipFill>
          <a:blip r:embed="rId2" cstate="print"/>
          <a:srcRect/>
          <a:stretch>
            <a:fillRect/>
          </a:stretch>
        </p:blipFill>
        <p:spPr bwMode="auto">
          <a:xfrm>
            <a:off x="5580112" y="548680"/>
            <a:ext cx="1762125" cy="409575"/>
          </a:xfrm>
          <a:prstGeom prst="rect">
            <a:avLst/>
          </a:prstGeom>
          <a:noFill/>
          <a:ln w="9525">
            <a:noFill/>
            <a:miter lim="800000"/>
            <a:headEnd/>
            <a:tailEnd/>
          </a:ln>
        </p:spPr>
      </p:pic>
      <p:pic>
        <p:nvPicPr>
          <p:cNvPr id="2052" name="Picture 4"/>
          <p:cNvPicPr>
            <a:picLocks noGrp="1" noChangeAspect="1" noChangeArrowheads="1"/>
          </p:cNvPicPr>
          <p:nvPr>
            <p:ph idx="1"/>
          </p:nvPr>
        </p:nvPicPr>
        <p:blipFill>
          <a:blip r:embed="rId3" cstate="print"/>
          <a:srcRect/>
          <a:stretch>
            <a:fillRect/>
          </a:stretch>
        </p:blipFill>
        <p:spPr bwMode="auto">
          <a:xfrm>
            <a:off x="613642" y="1556792"/>
            <a:ext cx="7198718" cy="4439518"/>
          </a:xfrm>
          <a:prstGeom prst="rect">
            <a:avLst/>
          </a:prstGeom>
          <a:noFill/>
          <a:ln w="9525">
            <a:noFill/>
            <a:miter lim="800000"/>
            <a:headEnd/>
            <a:tailEnd/>
          </a:ln>
        </p:spPr>
      </p:pic>
      <p:cxnSp>
        <p:nvCxnSpPr>
          <p:cNvPr id="14" name="Connecteur droit avec flèche 13"/>
          <p:cNvCxnSpPr/>
          <p:nvPr/>
        </p:nvCxnSpPr>
        <p:spPr>
          <a:xfrm rot="10800000" flipV="1">
            <a:off x="4427984" y="908720"/>
            <a:ext cx="1440160" cy="122413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le cas de documents qui n'ont pas encore été lancés, un message est généré mais ne peut pas être édité.</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1D4BFE1D-8A22-4172-84F6-D09F989CCD5B}"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21</a:t>
            </a:fld>
            <a:endParaRPr lang="en-GB"/>
          </a:p>
        </p:txBody>
      </p:sp>
      <p:pic>
        <p:nvPicPr>
          <p:cNvPr id="6146" name="Picture 2"/>
          <p:cNvPicPr>
            <a:picLocks noGrp="1" noChangeAspect="1" noChangeArrowheads="1"/>
          </p:cNvPicPr>
          <p:nvPr>
            <p:ph idx="1"/>
          </p:nvPr>
        </p:nvPicPr>
        <p:blipFill>
          <a:blip r:embed="rId2" cstate="print"/>
          <a:srcRect/>
          <a:stretch>
            <a:fillRect/>
          </a:stretch>
        </p:blipFill>
        <p:spPr bwMode="auto">
          <a:xfrm>
            <a:off x="1241022" y="1784350"/>
            <a:ext cx="7119155" cy="45720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 message ne peut pas être édité lorsque le code </a:t>
            </a:r>
            <a:r>
              <a:rPr lang="fr-FR" i="1" dirty="0" smtClean="0"/>
              <a:t>Bloqué</a:t>
            </a:r>
            <a:r>
              <a:rPr lang="fr-FR" dirty="0" smtClean="0"/>
              <a:t> est activé dans </a:t>
            </a:r>
            <a:r>
              <a:rPr lang="fr-FR" i="1" dirty="0" smtClean="0"/>
              <a:t>Infos</a:t>
            </a:r>
            <a:r>
              <a:rPr lang="fr-FR" dirty="0" smtClean="0"/>
              <a:t> </a:t>
            </a:r>
            <a:r>
              <a:rPr lang="fr-FR" i="1" dirty="0" smtClean="0"/>
              <a:t>supplémentaires</a:t>
            </a:r>
            <a:r>
              <a:rPr lang="fr-FR" dirty="0" smtClean="0"/>
              <a:t> pour le message.</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78C82A60-D1B2-4AA1-863B-E73A666357F6}"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22</a:t>
            </a:fld>
            <a:endParaRPr lang="en-GB"/>
          </a:p>
        </p:txBody>
      </p:sp>
      <p:pic>
        <p:nvPicPr>
          <p:cNvPr id="7170" name="Picture 2"/>
          <p:cNvPicPr>
            <a:picLocks noGrp="1" noChangeAspect="1" noChangeArrowheads="1"/>
          </p:cNvPicPr>
          <p:nvPr>
            <p:ph idx="1"/>
          </p:nvPr>
        </p:nvPicPr>
        <p:blipFill>
          <a:blip r:embed="rId2" cstate="print"/>
          <a:srcRect/>
          <a:stretch>
            <a:fillRect/>
          </a:stretch>
        </p:blipFill>
        <p:spPr bwMode="auto">
          <a:xfrm>
            <a:off x="1371600" y="1784350"/>
            <a:ext cx="6858000" cy="4572000"/>
          </a:xfrm>
          <a:prstGeom prst="rect">
            <a:avLst/>
          </a:prstGeom>
          <a:noFill/>
          <a:ln w="9525">
            <a:noFill/>
            <a:miter lim="800000"/>
            <a:headEnd/>
            <a:tailEnd/>
          </a:ln>
        </p:spPr>
      </p:pic>
      <p:sp>
        <p:nvSpPr>
          <p:cNvPr id="8" name="Flèche droite 7"/>
          <p:cNvSpPr/>
          <p:nvPr/>
        </p:nvSpPr>
        <p:spPr>
          <a:xfrm>
            <a:off x="827584" y="4581128"/>
            <a:ext cx="576064"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Commandes d'achat incomplètes maintenues</a:t>
            </a:r>
            <a:br>
              <a:rPr lang="fr-FR" b="1" dirty="0" smtClean="0"/>
            </a:br>
            <a:endParaRPr lang="fr-FR" dirty="0"/>
          </a:p>
        </p:txBody>
      </p:sp>
      <p:sp>
        <p:nvSpPr>
          <p:cNvPr id="4" name="Espace réservé de la date 3"/>
          <p:cNvSpPr>
            <a:spLocks noGrp="1"/>
          </p:cNvSpPr>
          <p:nvPr>
            <p:ph type="dt" sz="half" idx="10"/>
          </p:nvPr>
        </p:nvSpPr>
        <p:spPr/>
        <p:txBody>
          <a:bodyPr/>
          <a:lstStyle/>
          <a:p>
            <a:pPr>
              <a:defRPr/>
            </a:pPr>
            <a:fld id="{6DF72315-ADFD-4F10-9B3F-382CBF10F023}"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23</a:t>
            </a:fld>
            <a:endParaRPr lang="en-GB"/>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dirty="0" smtClean="0"/>
              <a:t>Vous pouvez utiliser la fonction </a:t>
            </a:r>
            <a:r>
              <a:rPr lang="fr-FR" i="1" dirty="0" smtClean="0"/>
              <a:t>Maintenir</a:t>
            </a:r>
            <a:r>
              <a:rPr lang="fr-FR" dirty="0" smtClean="0"/>
              <a:t> pour enregistrer les commandes d'achat incorrectes ou incomplètes dans le système ECC. </a:t>
            </a:r>
            <a:endParaRPr lang="fr-FR" dirty="0"/>
          </a:p>
        </p:txBody>
      </p:sp>
      <p:sp>
        <p:nvSpPr>
          <p:cNvPr id="3" name="Espace réservé de la date 2"/>
          <p:cNvSpPr>
            <a:spLocks noGrp="1"/>
          </p:cNvSpPr>
          <p:nvPr>
            <p:ph type="dt" sz="half" idx="10"/>
          </p:nvPr>
        </p:nvSpPr>
        <p:spPr/>
        <p:txBody>
          <a:bodyPr/>
          <a:lstStyle/>
          <a:p>
            <a:pPr>
              <a:defRPr/>
            </a:pPr>
            <a:fld id="{F1951175-1831-45C9-82FA-DF791E39FC91}" type="datetime1">
              <a:rPr lang="fr-FR" smtClean="0"/>
              <a:t>26/11/2012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70F45BB4-B74E-439A-BEC8-D69268510359}" type="slidenum">
              <a:rPr lang="en-GB" smtClean="0"/>
              <a:pPr>
                <a:defRPr/>
              </a:pPr>
              <a:t>24</a:t>
            </a:fld>
            <a:endParaRPr lang="en-GB"/>
          </a:p>
        </p:txBody>
      </p:sp>
      <p:pic>
        <p:nvPicPr>
          <p:cNvPr id="8194" name="Picture 2"/>
          <p:cNvPicPr>
            <a:picLocks noGrp="1" noChangeAspect="1" noChangeArrowheads="1"/>
          </p:cNvPicPr>
          <p:nvPr>
            <p:ph idx="1"/>
          </p:nvPr>
        </p:nvPicPr>
        <p:blipFill>
          <a:blip r:embed="rId2" cstate="print"/>
          <a:srcRect/>
          <a:stretch>
            <a:fillRect/>
          </a:stretch>
        </p:blipFill>
        <p:spPr bwMode="auto">
          <a:xfrm>
            <a:off x="1523588" y="1784350"/>
            <a:ext cx="6554024" cy="4572000"/>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5220072" y="1052736"/>
            <a:ext cx="819150" cy="4191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par exemple, vous saisissez provisoirement une commande que vous recevez par téléphone juste avant de partir le soir, la fonction </a:t>
            </a:r>
            <a:r>
              <a:rPr lang="fr-FR" i="1" dirty="0" smtClean="0"/>
              <a:t>Maintenir</a:t>
            </a:r>
            <a:r>
              <a:rPr lang="fr-FR" dirty="0" smtClean="0"/>
              <a:t> vous permet de récupérer cette commande le lendemain dans la synthèse des documents, de vérifier les données (saisies à la hâte), de les corriger ou les compléter, si nécessaire, et de sauvegarder le document. </a:t>
            </a:r>
            <a:endParaRPr lang="fr-FR" dirty="0"/>
          </a:p>
        </p:txBody>
      </p:sp>
      <p:sp>
        <p:nvSpPr>
          <p:cNvPr id="4" name="Espace réservé de la date 3"/>
          <p:cNvSpPr>
            <a:spLocks noGrp="1"/>
          </p:cNvSpPr>
          <p:nvPr>
            <p:ph type="dt" sz="half" idx="10"/>
          </p:nvPr>
        </p:nvSpPr>
        <p:spPr/>
        <p:txBody>
          <a:bodyPr/>
          <a:lstStyle/>
          <a:p>
            <a:pPr>
              <a:defRPr/>
            </a:pPr>
            <a:fld id="{E47C0687-633F-4C4A-B6CB-272240A97534}"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25</a:t>
            </a:fld>
            <a:endParaRPr lang="en-GB"/>
          </a:p>
        </p:txBody>
      </p:sp>
      <p:pic>
        <p:nvPicPr>
          <p:cNvPr id="15362" name="Picture 2"/>
          <p:cNvPicPr>
            <a:picLocks noGrp="1" noChangeAspect="1" noChangeArrowheads="1"/>
          </p:cNvPicPr>
          <p:nvPr>
            <p:ph idx="1"/>
          </p:nvPr>
        </p:nvPicPr>
        <p:blipFill>
          <a:blip r:embed="rId2"/>
          <a:srcRect/>
          <a:stretch>
            <a:fillRect/>
          </a:stretch>
        </p:blipFill>
        <p:spPr bwMode="auto">
          <a:xfrm>
            <a:off x="914400" y="1931041"/>
            <a:ext cx="7772400" cy="4278618"/>
          </a:xfrm>
          <a:prstGeom prst="rect">
            <a:avLst/>
          </a:prstGeom>
          <a:noFill/>
          <a:ln w="9525">
            <a:noFill/>
            <a:miter lim="800000"/>
            <a:headEnd/>
            <a:tailEnd/>
          </a:ln>
          <a:effectLst/>
        </p:spPr>
      </p:pic>
      <p:cxnSp>
        <p:nvCxnSpPr>
          <p:cNvPr id="9" name="Connecteur droit avec flèche 8"/>
          <p:cNvCxnSpPr/>
          <p:nvPr/>
        </p:nvCxnSpPr>
        <p:spPr>
          <a:xfrm rot="5400000">
            <a:off x="2428860" y="2071678"/>
            <a:ext cx="857256"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commandes mises en attente de cette façon ne sont pas transmises.</a:t>
            </a:r>
            <a:endParaRPr lang="fr-FR" dirty="0"/>
          </a:p>
        </p:txBody>
      </p:sp>
      <p:sp>
        <p:nvSpPr>
          <p:cNvPr id="4" name="Espace réservé de la date 3"/>
          <p:cNvSpPr>
            <a:spLocks noGrp="1"/>
          </p:cNvSpPr>
          <p:nvPr>
            <p:ph type="dt" sz="half" idx="10"/>
          </p:nvPr>
        </p:nvSpPr>
        <p:spPr/>
        <p:txBody>
          <a:bodyPr/>
          <a:lstStyle/>
          <a:p>
            <a:pPr>
              <a:defRPr/>
            </a:pPr>
            <a:fld id="{9AE224C4-2A3A-4AB0-9128-EDAC1066CB0B}"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26</a:t>
            </a:fld>
            <a:endParaRPr lang="en-GB"/>
          </a:p>
        </p:txBody>
      </p:sp>
      <p:pic>
        <p:nvPicPr>
          <p:cNvPr id="16386" name="Picture 2"/>
          <p:cNvPicPr>
            <a:picLocks noGrp="1" noChangeAspect="1" noChangeArrowheads="1"/>
          </p:cNvPicPr>
          <p:nvPr>
            <p:ph idx="1"/>
          </p:nvPr>
        </p:nvPicPr>
        <p:blipFill>
          <a:blip r:embed="rId2"/>
          <a:srcRect/>
          <a:stretch>
            <a:fillRect/>
          </a:stretch>
        </p:blipFill>
        <p:spPr bwMode="auto">
          <a:xfrm>
            <a:off x="1765247" y="1784350"/>
            <a:ext cx="6070705" cy="457200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Elles sont toutefois significatives pour la planification des besoins.</a:t>
            </a:r>
            <a:endParaRPr lang="fr-FR" dirty="0"/>
          </a:p>
        </p:txBody>
      </p:sp>
      <p:sp>
        <p:nvSpPr>
          <p:cNvPr id="4" name="Espace réservé de la date 3"/>
          <p:cNvSpPr>
            <a:spLocks noGrp="1"/>
          </p:cNvSpPr>
          <p:nvPr>
            <p:ph type="dt" sz="half" idx="10"/>
          </p:nvPr>
        </p:nvSpPr>
        <p:spPr/>
        <p:txBody>
          <a:bodyPr/>
          <a:lstStyle/>
          <a:p>
            <a:pPr>
              <a:defRPr/>
            </a:pPr>
            <a:fld id="{73035A89-B81B-418B-993D-9D39DC472229}"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27</a:t>
            </a:fld>
            <a:endParaRPr lang="en-GB"/>
          </a:p>
        </p:txBody>
      </p:sp>
      <p:pic>
        <p:nvPicPr>
          <p:cNvPr id="17410" name="Picture 2"/>
          <p:cNvPicPr>
            <a:picLocks noGrp="1" noChangeAspect="1" noChangeArrowheads="1"/>
          </p:cNvPicPr>
          <p:nvPr>
            <p:ph idx="1"/>
          </p:nvPr>
        </p:nvPicPr>
        <p:blipFill>
          <a:blip r:embed="rId2"/>
          <a:srcRect/>
          <a:stretch>
            <a:fillRect/>
          </a:stretch>
        </p:blipFill>
        <p:spPr bwMode="auto">
          <a:xfrm>
            <a:off x="1520241" y="1784350"/>
            <a:ext cx="6560717" cy="457200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 opposition aux commandes sauvegardées selon le processus classique, les fonctions suivantes ne sont pas disponibles pour les commandes qui ont été mises en attente :</a:t>
            </a:r>
            <a:endParaRPr lang="fr-FR" dirty="0"/>
          </a:p>
        </p:txBody>
      </p:sp>
      <p:sp>
        <p:nvSpPr>
          <p:cNvPr id="4" name="Espace réservé de la date 3"/>
          <p:cNvSpPr>
            <a:spLocks noGrp="1"/>
          </p:cNvSpPr>
          <p:nvPr>
            <p:ph type="dt" sz="half" idx="10"/>
          </p:nvPr>
        </p:nvSpPr>
        <p:spPr/>
        <p:txBody>
          <a:bodyPr/>
          <a:lstStyle/>
          <a:p>
            <a:pPr>
              <a:defRPr/>
            </a:pPr>
            <a:fld id="{C62AEF9B-9919-484F-9005-A3D713367A52}"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28</a:t>
            </a:fld>
            <a:endParaRPr lang="en-GB"/>
          </a:p>
        </p:txBody>
      </p:sp>
      <p:pic>
        <p:nvPicPr>
          <p:cNvPr id="18434" name="Picture 2"/>
          <p:cNvPicPr>
            <a:picLocks noGrp="1" noChangeAspect="1" noChangeArrowheads="1"/>
          </p:cNvPicPr>
          <p:nvPr>
            <p:ph idx="1"/>
          </p:nvPr>
        </p:nvPicPr>
        <p:blipFill>
          <a:blip r:embed="rId2"/>
          <a:srcRect/>
          <a:stretch>
            <a:fillRect/>
          </a:stretch>
        </p:blipFill>
        <p:spPr bwMode="auto">
          <a:xfrm>
            <a:off x="1445003" y="1784350"/>
            <a:ext cx="6711193" cy="4572000"/>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Édition message (impression/transmission de documents au format message) me9f</a:t>
            </a:r>
            <a:endParaRPr lang="fr-FR" dirty="0"/>
          </a:p>
        </p:txBody>
      </p:sp>
      <p:sp>
        <p:nvSpPr>
          <p:cNvPr id="4" name="Espace réservé de la date 3"/>
          <p:cNvSpPr>
            <a:spLocks noGrp="1"/>
          </p:cNvSpPr>
          <p:nvPr>
            <p:ph type="dt" sz="half" idx="10"/>
          </p:nvPr>
        </p:nvSpPr>
        <p:spPr/>
        <p:txBody>
          <a:bodyPr/>
          <a:lstStyle/>
          <a:p>
            <a:pPr>
              <a:defRPr/>
            </a:pPr>
            <a:fld id="{0CB1EF1B-E9C6-4510-96BB-AB64C4258FC5}"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29</a:t>
            </a:fld>
            <a:endParaRPr lang="en-GB"/>
          </a:p>
        </p:txBody>
      </p:sp>
      <p:pic>
        <p:nvPicPr>
          <p:cNvPr id="19459" name="Picture 3"/>
          <p:cNvPicPr>
            <a:picLocks noGrp="1" noChangeAspect="1" noChangeArrowheads="1"/>
          </p:cNvPicPr>
          <p:nvPr>
            <p:ph idx="1"/>
          </p:nvPr>
        </p:nvPicPr>
        <p:blipFill>
          <a:blip r:embed="rId2"/>
          <a:srcRect/>
          <a:stretch>
            <a:fillRect/>
          </a:stretch>
        </p:blipFill>
        <p:spPr bwMode="auto">
          <a:xfrm>
            <a:off x="1639576" y="1784350"/>
            <a:ext cx="6322048" cy="45720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Utilisation</a:t>
            </a:r>
            <a:br>
              <a:rPr lang="fr-FR" b="1" dirty="0" smtClean="0"/>
            </a:br>
            <a:r>
              <a:rPr lang="fr-FR" b="1" dirty="0" smtClean="0"/>
              <a:t/>
            </a:r>
            <a:br>
              <a:rPr lang="fr-FR" b="1" dirty="0" smtClean="0"/>
            </a:br>
            <a:r>
              <a:rPr lang="fr-FR" dirty="0" smtClean="0"/>
              <a:t>La nouvelle conception de la commande met l'accent sur les besoins de l'utilisateur et propose une plus grande prise en charge pour le traitement des documents.</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98183E29-FC4C-466E-B458-02DFF9F08CB0}"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a:t>
            </a:fld>
            <a:endParaRPr lang="en-GB"/>
          </a:p>
        </p:txBody>
      </p:sp>
      <p:pic>
        <p:nvPicPr>
          <p:cNvPr id="1026" name="Picture 2"/>
          <p:cNvPicPr>
            <a:picLocks noGrp="1" noChangeAspect="1" noChangeArrowheads="1"/>
          </p:cNvPicPr>
          <p:nvPr>
            <p:ph idx="1"/>
          </p:nvPr>
        </p:nvPicPr>
        <p:blipFill>
          <a:blip r:embed="rId2"/>
          <a:srcRect/>
          <a:stretch>
            <a:fillRect/>
          </a:stretch>
        </p:blipFill>
        <p:spPr bwMode="auto">
          <a:xfrm>
            <a:off x="1657657" y="1784350"/>
            <a:ext cx="6285886" cy="4572000"/>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Lancement (autorisation) me28</a:t>
            </a:r>
            <a:endParaRPr lang="fr-FR" dirty="0"/>
          </a:p>
        </p:txBody>
      </p:sp>
      <p:sp>
        <p:nvSpPr>
          <p:cNvPr id="4" name="Espace réservé de la date 3"/>
          <p:cNvSpPr>
            <a:spLocks noGrp="1"/>
          </p:cNvSpPr>
          <p:nvPr>
            <p:ph type="dt" sz="half" idx="10"/>
          </p:nvPr>
        </p:nvSpPr>
        <p:spPr/>
        <p:txBody>
          <a:bodyPr/>
          <a:lstStyle/>
          <a:p>
            <a:pPr>
              <a:defRPr/>
            </a:pPr>
            <a:fld id="{950C52D0-EBA4-4465-A29D-92033DEBDE89}"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30</a:t>
            </a:fld>
            <a:endParaRPr lang="en-GB"/>
          </a:p>
        </p:txBody>
      </p:sp>
      <p:pic>
        <p:nvPicPr>
          <p:cNvPr id="20482" name="Picture 2"/>
          <p:cNvPicPr>
            <a:picLocks noGrp="1" noChangeAspect="1" noChangeArrowheads="1"/>
          </p:cNvPicPr>
          <p:nvPr>
            <p:ph idx="1"/>
          </p:nvPr>
        </p:nvPicPr>
        <p:blipFill>
          <a:blip r:embed="rId2"/>
          <a:srcRect/>
          <a:stretch>
            <a:fillRect/>
          </a:stretch>
        </p:blipFill>
        <p:spPr bwMode="auto">
          <a:xfrm>
            <a:off x="1728185" y="1784350"/>
            <a:ext cx="6144830" cy="457200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Enregistrement d'une entrée de marchandises </a:t>
            </a:r>
            <a:r>
              <a:rPr lang="fr-FR" dirty="0" err="1" smtClean="0"/>
              <a:t>migo</a:t>
            </a:r>
            <a:endParaRPr lang="fr-FR" dirty="0"/>
          </a:p>
        </p:txBody>
      </p:sp>
      <p:sp>
        <p:nvSpPr>
          <p:cNvPr id="4" name="Espace réservé de la date 3"/>
          <p:cNvSpPr>
            <a:spLocks noGrp="1"/>
          </p:cNvSpPr>
          <p:nvPr>
            <p:ph type="dt" sz="half" idx="10"/>
          </p:nvPr>
        </p:nvSpPr>
        <p:spPr/>
        <p:txBody>
          <a:bodyPr/>
          <a:lstStyle/>
          <a:p>
            <a:pPr>
              <a:defRPr/>
            </a:pPr>
            <a:fld id="{430ACBD4-E970-43B5-ACE3-E5E1868BAF84}"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31</a:t>
            </a:fld>
            <a:endParaRPr lang="en-GB"/>
          </a:p>
        </p:txBody>
      </p:sp>
      <p:pic>
        <p:nvPicPr>
          <p:cNvPr id="21506" name="Picture 2"/>
          <p:cNvPicPr>
            <a:picLocks noGrp="1" noChangeAspect="1" noChangeArrowheads="1"/>
          </p:cNvPicPr>
          <p:nvPr>
            <p:ph idx="1"/>
          </p:nvPr>
        </p:nvPicPr>
        <p:blipFill>
          <a:blip r:embed="rId2"/>
          <a:srcRect/>
          <a:stretch>
            <a:fillRect/>
          </a:stretch>
        </p:blipFill>
        <p:spPr bwMode="auto">
          <a:xfrm>
            <a:off x="1687541" y="1784350"/>
            <a:ext cx="6226117" cy="457200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Enregistrement d'une facture MIRO</a:t>
            </a:r>
            <a:endParaRPr lang="fr-FR" dirty="0"/>
          </a:p>
        </p:txBody>
      </p:sp>
      <p:sp>
        <p:nvSpPr>
          <p:cNvPr id="4" name="Espace réservé de la date 3"/>
          <p:cNvSpPr>
            <a:spLocks noGrp="1"/>
          </p:cNvSpPr>
          <p:nvPr>
            <p:ph type="dt" sz="half" idx="10"/>
          </p:nvPr>
        </p:nvSpPr>
        <p:spPr/>
        <p:txBody>
          <a:bodyPr/>
          <a:lstStyle/>
          <a:p>
            <a:pPr>
              <a:defRPr/>
            </a:pPr>
            <a:fld id="{09FF88CF-F986-4D62-AD8A-41BF7E8FC830}"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32</a:t>
            </a:fld>
            <a:endParaRPr lang="en-GB"/>
          </a:p>
        </p:txBody>
      </p:sp>
      <p:pic>
        <p:nvPicPr>
          <p:cNvPr id="22530" name="Picture 2"/>
          <p:cNvPicPr>
            <a:picLocks noGrp="1" noChangeAspect="1" noChangeArrowheads="1"/>
          </p:cNvPicPr>
          <p:nvPr>
            <p:ph idx="1"/>
          </p:nvPr>
        </p:nvPicPr>
        <p:blipFill>
          <a:blip r:embed="rId2"/>
          <a:srcRect/>
          <a:stretch>
            <a:fillRect/>
          </a:stretch>
        </p:blipFill>
        <p:spPr bwMode="auto">
          <a:xfrm>
            <a:off x="1623110" y="1784350"/>
            <a:ext cx="6354980" cy="457200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Une fois la commande sauvegardée, elle ne peut plus être traitée à l'aide de la</a:t>
            </a:r>
            <a:r>
              <a:rPr lang="fr-FR" i="1" dirty="0" smtClean="0"/>
              <a:t> </a:t>
            </a:r>
            <a:r>
              <a:rPr lang="fr-FR" dirty="0" smtClean="0"/>
              <a:t>fonction </a:t>
            </a:r>
            <a:r>
              <a:rPr lang="fr-FR" i="1" dirty="0" smtClean="0"/>
              <a:t>Maintenir.</a:t>
            </a:r>
            <a:endParaRPr lang="fr-FR" dirty="0"/>
          </a:p>
        </p:txBody>
      </p:sp>
      <p:sp>
        <p:nvSpPr>
          <p:cNvPr id="4" name="Espace réservé de la date 3"/>
          <p:cNvSpPr>
            <a:spLocks noGrp="1"/>
          </p:cNvSpPr>
          <p:nvPr>
            <p:ph type="dt" sz="half" idx="10"/>
          </p:nvPr>
        </p:nvSpPr>
        <p:spPr/>
        <p:txBody>
          <a:bodyPr/>
          <a:lstStyle/>
          <a:p>
            <a:pPr>
              <a:defRPr/>
            </a:pPr>
            <a:fld id="{245A55B2-C79E-444D-B35C-1B9BC6B79422}"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33</a:t>
            </a:fld>
            <a:endParaRPr lang="en-GB"/>
          </a:p>
        </p:txBody>
      </p:sp>
      <p:pic>
        <p:nvPicPr>
          <p:cNvPr id="23554" name="Picture 2"/>
          <p:cNvPicPr>
            <a:picLocks noGrp="1" noChangeAspect="1" noChangeArrowheads="1"/>
          </p:cNvPicPr>
          <p:nvPr>
            <p:ph idx="1"/>
          </p:nvPr>
        </p:nvPicPr>
        <p:blipFill>
          <a:blip r:embed="rId2"/>
          <a:srcRect/>
          <a:stretch>
            <a:fillRect/>
          </a:stretch>
        </p:blipFill>
        <p:spPr bwMode="auto">
          <a:xfrm>
            <a:off x="1437289" y="1784350"/>
            <a:ext cx="6726621" cy="457200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Lors de l'exécution de vos propres analyses, vous devez vérifier que les commandes qui ont été mises en attente sont incluses dans votre analyse à l'endroit approprié. ME80FN</a:t>
            </a:r>
            <a:endParaRPr lang="fr-FR" dirty="0"/>
          </a:p>
        </p:txBody>
      </p:sp>
      <p:sp>
        <p:nvSpPr>
          <p:cNvPr id="4" name="Espace réservé de la date 3"/>
          <p:cNvSpPr>
            <a:spLocks noGrp="1"/>
          </p:cNvSpPr>
          <p:nvPr>
            <p:ph type="dt" sz="half" idx="10"/>
          </p:nvPr>
        </p:nvSpPr>
        <p:spPr/>
        <p:txBody>
          <a:bodyPr/>
          <a:lstStyle/>
          <a:p>
            <a:pPr>
              <a:defRPr/>
            </a:pPr>
            <a:fld id="{E781DE8F-7F8E-4BDC-B08C-C39CCA22253C}"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34</a:t>
            </a:fld>
            <a:endParaRPr lang="en-GB"/>
          </a:p>
        </p:txBody>
      </p:sp>
      <p:pic>
        <p:nvPicPr>
          <p:cNvPr id="24578" name="Picture 2"/>
          <p:cNvPicPr>
            <a:picLocks noGrp="1" noChangeAspect="1" noChangeArrowheads="1"/>
          </p:cNvPicPr>
          <p:nvPr>
            <p:ph idx="1"/>
          </p:nvPr>
        </p:nvPicPr>
        <p:blipFill>
          <a:blip r:embed="rId2"/>
          <a:srcRect/>
          <a:stretch>
            <a:fillRect/>
          </a:stretch>
        </p:blipFill>
        <p:spPr bwMode="auto">
          <a:xfrm>
            <a:off x="1296619" y="1784350"/>
            <a:ext cx="7007962" cy="4572000"/>
          </a:xfrm>
          <a:prstGeom prst="rect">
            <a:avLst/>
          </a:prstGeom>
          <a:noFill/>
          <a:ln w="9525">
            <a:noFill/>
            <a:miter lim="800000"/>
            <a:headEnd/>
            <a:tailEnd/>
          </a:ln>
          <a:effectLst/>
        </p:spPr>
      </p:pic>
      <p:cxnSp>
        <p:nvCxnSpPr>
          <p:cNvPr id="9" name="Connecteur droit avec flèche 8"/>
          <p:cNvCxnSpPr/>
          <p:nvPr/>
        </p:nvCxnSpPr>
        <p:spPr>
          <a:xfrm rot="5400000" flipH="1" flipV="1">
            <a:off x="2536017" y="5464983"/>
            <a:ext cx="642942" cy="285752"/>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ne pouvez pas mettre des postes de service (P) en attente.</a:t>
            </a:r>
            <a:endParaRPr lang="fr-FR" dirty="0"/>
          </a:p>
        </p:txBody>
      </p:sp>
      <p:sp>
        <p:nvSpPr>
          <p:cNvPr id="4" name="Espace réservé de la date 3"/>
          <p:cNvSpPr>
            <a:spLocks noGrp="1"/>
          </p:cNvSpPr>
          <p:nvPr>
            <p:ph type="dt" sz="half" idx="10"/>
          </p:nvPr>
        </p:nvSpPr>
        <p:spPr/>
        <p:txBody>
          <a:bodyPr/>
          <a:lstStyle/>
          <a:p>
            <a:pPr>
              <a:defRPr/>
            </a:pPr>
            <a:fld id="{711C0F62-8B4A-41B7-B878-8D0FD6C329BB}"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35</a:t>
            </a:fld>
            <a:endParaRPr lang="en-GB"/>
          </a:p>
        </p:txBody>
      </p:sp>
      <p:pic>
        <p:nvPicPr>
          <p:cNvPr id="25602" name="Picture 2"/>
          <p:cNvPicPr>
            <a:picLocks noGrp="1" noChangeAspect="1" noChangeArrowheads="1"/>
          </p:cNvPicPr>
          <p:nvPr>
            <p:ph idx="1"/>
          </p:nvPr>
        </p:nvPicPr>
        <p:blipFill>
          <a:blip r:embed="rId2"/>
          <a:srcRect/>
          <a:stretch>
            <a:fillRect/>
          </a:stretch>
        </p:blipFill>
        <p:spPr bwMode="auto">
          <a:xfrm>
            <a:off x="914400" y="2272982"/>
            <a:ext cx="7772400" cy="3594735"/>
          </a:xfrm>
          <a:prstGeom prst="rect">
            <a:avLst/>
          </a:prstGeom>
          <a:noFill/>
          <a:ln w="9525">
            <a:noFill/>
            <a:miter lim="800000"/>
            <a:headEnd/>
            <a:tailEnd/>
          </a:ln>
          <a:effectLst/>
        </p:spPr>
      </p:pic>
      <p:cxnSp>
        <p:nvCxnSpPr>
          <p:cNvPr id="9" name="Connecteur droit avec flèche 8"/>
          <p:cNvCxnSpPr/>
          <p:nvPr/>
        </p:nvCxnSpPr>
        <p:spPr>
          <a:xfrm rot="5400000" flipH="1" flipV="1">
            <a:off x="1928794" y="4429132"/>
            <a:ext cx="571504" cy="285752"/>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Affichage de la stratégie de lancement de commande</a:t>
            </a:r>
            <a:br>
              <a:rPr lang="fr-FR" b="1" dirty="0" smtClean="0"/>
            </a:br>
            <a:r>
              <a:rPr lang="fr-FR" b="1" dirty="0" smtClean="0"/>
              <a:t/>
            </a:r>
            <a:br>
              <a:rPr lang="fr-FR" b="1" dirty="0" smtClean="0"/>
            </a:br>
            <a:r>
              <a:rPr lang="fr-FR" dirty="0" smtClean="0"/>
              <a:t>Si une commande est soumise à une stratégie de lancement (autorisation), vous pouvez afficher cette stratégie dans les données d'en-tête de la commande.</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C42C20AB-79CB-4663-BD10-574C5A0A1775}"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36</a:t>
            </a:fld>
            <a:endParaRPr lang="en-GB"/>
          </a:p>
        </p:txBody>
      </p:sp>
      <p:pic>
        <p:nvPicPr>
          <p:cNvPr id="26626" name="Picture 2"/>
          <p:cNvPicPr>
            <a:picLocks noGrp="1" noChangeAspect="1" noChangeArrowheads="1"/>
          </p:cNvPicPr>
          <p:nvPr>
            <p:ph idx="1"/>
          </p:nvPr>
        </p:nvPicPr>
        <p:blipFill>
          <a:blip r:embed="rId2"/>
          <a:srcRect/>
          <a:stretch>
            <a:fillRect/>
          </a:stretch>
        </p:blipFill>
        <p:spPr bwMode="auto">
          <a:xfrm>
            <a:off x="914400" y="2223262"/>
            <a:ext cx="7772400" cy="3694176"/>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Elle contient les éléments suivants :</a:t>
            </a:r>
            <a:br>
              <a:rPr lang="fr-FR" dirty="0" smtClean="0"/>
            </a:br>
            <a:r>
              <a:rPr lang="fr-FR" dirty="0" smtClean="0"/>
              <a:t/>
            </a:r>
            <a:br>
              <a:rPr lang="fr-FR" dirty="0" smtClean="0"/>
            </a:br>
            <a:r>
              <a:rPr lang="fr-FR" b="1" dirty="0" smtClean="0"/>
              <a:t>Options de lancement</a:t>
            </a:r>
            <a:br>
              <a:rPr lang="fr-FR" b="1" dirty="0" smtClean="0"/>
            </a:br>
            <a:r>
              <a:rPr lang="fr-FR" dirty="0" smtClean="0"/>
              <a:t/>
            </a:r>
            <a:br>
              <a:rPr lang="fr-FR" dirty="0" smtClean="0"/>
            </a:br>
            <a:r>
              <a:rPr lang="fr-FR" dirty="0" smtClean="0"/>
              <a:t>(Quel département de lancement peut ou doit toujours effectuer le lancement.)</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6F103BAF-8EC0-4088-97EA-D199E8C28DFD}"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37</a:t>
            </a:fld>
            <a:endParaRPr lang="en-GB"/>
          </a:p>
        </p:txBody>
      </p:sp>
      <p:pic>
        <p:nvPicPr>
          <p:cNvPr id="27650" name="Picture 2"/>
          <p:cNvPicPr>
            <a:picLocks noGrp="1" noChangeAspect="1" noChangeArrowheads="1"/>
          </p:cNvPicPr>
          <p:nvPr>
            <p:ph idx="1"/>
          </p:nvPr>
        </p:nvPicPr>
        <p:blipFill>
          <a:blip r:embed="rId2"/>
          <a:srcRect/>
          <a:stretch>
            <a:fillRect/>
          </a:stretch>
        </p:blipFill>
        <p:spPr bwMode="auto">
          <a:xfrm>
            <a:off x="914400" y="2086818"/>
            <a:ext cx="7772400" cy="3967063"/>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a:t>
            </a:r>
            <a:r>
              <a:rPr lang="fr-FR" dirty="0" smtClean="0">
                <a:hlinkClick r:id="rId2"/>
              </a:rPr>
              <a:t>clés de lancement</a:t>
            </a:r>
            <a:r>
              <a:rPr lang="fr-FR" dirty="0" smtClean="0"/>
              <a:t> qui ont déjà effectué le lancement et celles qui vont le faire prochainement sont répertoriées ici.</a:t>
            </a:r>
            <a:endParaRPr lang="fr-FR" dirty="0"/>
          </a:p>
        </p:txBody>
      </p:sp>
      <p:sp>
        <p:nvSpPr>
          <p:cNvPr id="4" name="Espace réservé de la date 3"/>
          <p:cNvSpPr>
            <a:spLocks noGrp="1"/>
          </p:cNvSpPr>
          <p:nvPr>
            <p:ph type="dt" sz="half" idx="10"/>
          </p:nvPr>
        </p:nvSpPr>
        <p:spPr/>
        <p:txBody>
          <a:bodyPr/>
          <a:lstStyle/>
          <a:p>
            <a:pPr>
              <a:defRPr/>
            </a:pPr>
            <a:fld id="{869340D4-F268-4DC8-8389-970F08B0918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38</a:t>
            </a:fld>
            <a:endParaRPr lang="en-GB"/>
          </a:p>
        </p:txBody>
      </p:sp>
      <p:pic>
        <p:nvPicPr>
          <p:cNvPr id="28674" name="Picture 2"/>
          <p:cNvPicPr>
            <a:picLocks noGrp="1" noChangeAspect="1" noChangeArrowheads="1"/>
          </p:cNvPicPr>
          <p:nvPr>
            <p:ph idx="1"/>
          </p:nvPr>
        </p:nvPicPr>
        <p:blipFill>
          <a:blip r:embed="rId3"/>
          <a:srcRect/>
          <a:stretch>
            <a:fillRect/>
          </a:stretch>
        </p:blipFill>
        <p:spPr bwMode="auto">
          <a:xfrm>
            <a:off x="914400" y="2694778"/>
            <a:ext cx="7772400" cy="2751143"/>
          </a:xfrm>
          <a:prstGeom prst="rect">
            <a:avLst/>
          </a:prstGeom>
          <a:noFill/>
          <a:ln w="9525">
            <a:noFill/>
            <a:miter lim="800000"/>
            <a:headEnd/>
            <a:tailEnd/>
          </a:ln>
          <a:effectLst/>
        </p:spPr>
      </p:pic>
      <p:cxnSp>
        <p:nvCxnSpPr>
          <p:cNvPr id="9" name="Connecteur droit avec flèche 8"/>
          <p:cNvCxnSpPr/>
          <p:nvPr/>
        </p:nvCxnSpPr>
        <p:spPr>
          <a:xfrm rot="5400000">
            <a:off x="3321835" y="3821909"/>
            <a:ext cx="1214446"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Combinaisons possibles pour le lancement final</a:t>
            </a:r>
            <a:br>
              <a:rPr lang="fr-FR" b="1" dirty="0" smtClean="0"/>
            </a:br>
            <a:r>
              <a:rPr lang="fr-FR" dirty="0" smtClean="0"/>
              <a:t/>
            </a:r>
            <a:br>
              <a:rPr lang="fr-FR" dirty="0" smtClean="0"/>
            </a:br>
            <a:r>
              <a:rPr lang="fr-FR" dirty="0" smtClean="0"/>
              <a:t>(Quels participants peuvent effectuer le lancement et quelles combinaisons sont possibles pour sécuriser le lancement final.)</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064AE248-BA04-4643-AD42-70819444C242}"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39</a:t>
            </a:fld>
            <a:endParaRPr lang="en-GB"/>
          </a:p>
        </p:txBody>
      </p:sp>
      <p:pic>
        <p:nvPicPr>
          <p:cNvPr id="29698" name="Picture 2"/>
          <p:cNvPicPr>
            <a:picLocks noGrp="1" noChangeAspect="1" noChangeArrowheads="1"/>
          </p:cNvPicPr>
          <p:nvPr>
            <p:ph idx="1"/>
          </p:nvPr>
        </p:nvPicPr>
        <p:blipFill>
          <a:blip r:embed="rId2"/>
          <a:srcRect/>
          <a:stretch>
            <a:fillRect/>
          </a:stretch>
        </p:blipFill>
        <p:spPr bwMode="auto">
          <a:xfrm>
            <a:off x="914400" y="2644662"/>
            <a:ext cx="7772400" cy="2851375"/>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Fonctionnalités</a:t>
            </a:r>
            <a:br>
              <a:rPr lang="fr-FR" b="1" dirty="0" smtClean="0"/>
            </a:br>
            <a:r>
              <a:rPr lang="fr-FR" dirty="0" smtClean="0"/>
              <a:t>Les fonctions suivantes sont disponibles pour les utilisateurs qui traitent des commandes </a:t>
            </a:r>
            <a:r>
              <a:rPr lang="fr-FR" dirty="0" err="1" smtClean="0"/>
              <a:t>Enjoy</a:t>
            </a:r>
            <a:r>
              <a:rPr lang="fr-FR" dirty="0" smtClean="0"/>
              <a:t>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D3DE86F6-4794-48AB-804A-EFAD1F4CFF7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pic>
        <p:nvPicPr>
          <p:cNvPr id="2050" name="Picture 2"/>
          <p:cNvPicPr>
            <a:picLocks noGrp="1" noChangeAspect="1" noChangeArrowheads="1"/>
          </p:cNvPicPr>
          <p:nvPr>
            <p:ph idx="1"/>
          </p:nvPr>
        </p:nvPicPr>
        <p:blipFill>
          <a:blip r:embed="rId2"/>
          <a:srcRect/>
          <a:stretch>
            <a:fillRect/>
          </a:stretch>
        </p:blipFill>
        <p:spPr bwMode="auto">
          <a:xfrm>
            <a:off x="1731112" y="1784350"/>
            <a:ext cx="6138976" cy="4572000"/>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Cette option vous permet de voir quelles clés de lancement doivent accepter la commande pour que le lancement final soit effectué.</a:t>
            </a:r>
            <a:endParaRPr lang="fr-FR" dirty="0"/>
          </a:p>
        </p:txBody>
      </p:sp>
      <p:sp>
        <p:nvSpPr>
          <p:cNvPr id="4" name="Espace réservé de la date 3"/>
          <p:cNvSpPr>
            <a:spLocks noGrp="1"/>
          </p:cNvSpPr>
          <p:nvPr>
            <p:ph type="dt" sz="half" idx="10"/>
          </p:nvPr>
        </p:nvSpPr>
        <p:spPr/>
        <p:txBody>
          <a:bodyPr/>
          <a:lstStyle/>
          <a:p>
            <a:pPr>
              <a:defRPr/>
            </a:pPr>
            <a:fld id="{E46A9C9C-3CE0-4852-92D1-C1157A470E2D}"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40</a:t>
            </a:fld>
            <a:endParaRPr lang="en-GB"/>
          </a:p>
        </p:txBody>
      </p:sp>
      <p:pic>
        <p:nvPicPr>
          <p:cNvPr id="30722" name="Picture 2"/>
          <p:cNvPicPr>
            <a:picLocks noGrp="1" noChangeAspect="1" noChangeArrowheads="1"/>
          </p:cNvPicPr>
          <p:nvPr>
            <p:ph idx="1"/>
          </p:nvPr>
        </p:nvPicPr>
        <p:blipFill>
          <a:blip r:embed="rId2"/>
          <a:srcRect/>
          <a:stretch>
            <a:fillRect/>
          </a:stretch>
        </p:blipFill>
        <p:spPr bwMode="auto">
          <a:xfrm>
            <a:off x="914400" y="2013767"/>
            <a:ext cx="7772400" cy="4113165"/>
          </a:xfrm>
          <a:prstGeom prst="rect">
            <a:avLst/>
          </a:prstGeom>
          <a:noFill/>
          <a:ln w="9525">
            <a:noFill/>
            <a:miter lim="800000"/>
            <a:headEnd/>
            <a:tailEnd/>
          </a:ln>
          <a:effectLst/>
        </p:spPr>
      </p:pic>
      <p:cxnSp>
        <p:nvCxnSpPr>
          <p:cNvPr id="9" name="Connecteur droit avec flèche 8"/>
          <p:cNvCxnSpPr/>
          <p:nvPr/>
        </p:nvCxnSpPr>
        <p:spPr>
          <a:xfrm rot="16200000" flipV="1">
            <a:off x="3679025" y="5179231"/>
            <a:ext cx="571504" cy="7143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commande a été finalement (intégralement) lancée si aucune option de lancement supplémentaire n'est affichée et que le </a:t>
            </a:r>
            <a:r>
              <a:rPr lang="fr-FR" dirty="0" smtClean="0">
                <a:hlinkClick r:id="rId2"/>
              </a:rPr>
              <a:t>code de lancement</a:t>
            </a:r>
            <a:r>
              <a:rPr lang="fr-FR" dirty="0" smtClean="0"/>
              <a:t> affiche le statut </a:t>
            </a:r>
            <a:r>
              <a:rPr lang="fr-FR" i="1" dirty="0" smtClean="0"/>
              <a:t>Lancement effectué</a:t>
            </a:r>
            <a:r>
              <a:rPr lang="fr-FR" dirty="0" smtClean="0"/>
              <a:t>.</a:t>
            </a:r>
            <a:endParaRPr lang="fr-FR" dirty="0"/>
          </a:p>
        </p:txBody>
      </p:sp>
      <p:sp>
        <p:nvSpPr>
          <p:cNvPr id="4" name="Espace réservé de la date 3"/>
          <p:cNvSpPr>
            <a:spLocks noGrp="1"/>
          </p:cNvSpPr>
          <p:nvPr>
            <p:ph type="dt" sz="half" idx="10"/>
          </p:nvPr>
        </p:nvSpPr>
        <p:spPr/>
        <p:txBody>
          <a:bodyPr/>
          <a:lstStyle/>
          <a:p>
            <a:pPr>
              <a:defRPr/>
            </a:pPr>
            <a:fld id="{94481B8F-08DE-45CD-8AB3-1B2AC64C7BBF}"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41</a:t>
            </a:fld>
            <a:endParaRPr lang="en-GB"/>
          </a:p>
        </p:txBody>
      </p:sp>
      <p:pic>
        <p:nvPicPr>
          <p:cNvPr id="31746" name="Picture 2"/>
          <p:cNvPicPr>
            <a:picLocks noGrp="1" noChangeAspect="1" noChangeArrowheads="1"/>
          </p:cNvPicPr>
          <p:nvPr>
            <p:ph idx="1"/>
          </p:nvPr>
        </p:nvPicPr>
        <p:blipFill>
          <a:blip r:embed="rId3"/>
          <a:srcRect/>
          <a:stretch>
            <a:fillRect/>
          </a:stretch>
        </p:blipFill>
        <p:spPr bwMode="auto">
          <a:xfrm>
            <a:off x="914400" y="2355850"/>
            <a:ext cx="7772400" cy="3429000"/>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Imputation</a:t>
            </a:r>
            <a:br>
              <a:rPr lang="fr-FR" b="1" dirty="0" smtClean="0"/>
            </a:br>
            <a:r>
              <a:rPr lang="fr-FR" b="1" dirty="0"/>
              <a:t/>
            </a:r>
            <a:br>
              <a:rPr lang="fr-FR" b="1" dirty="0"/>
            </a:br>
            <a:r>
              <a:rPr lang="fr-FR" dirty="0"/>
              <a:t>Vous pouvez spécifier des imputations simples ou multiples pour la demande d'achat ou les postes de commande.</a:t>
            </a:r>
            <a:br>
              <a:rPr lang="fr-FR" dirty="0"/>
            </a:br>
            <a:endParaRPr lang="fr-FR" dirty="0"/>
          </a:p>
        </p:txBody>
      </p:sp>
      <p:pic>
        <p:nvPicPr>
          <p:cNvPr id="7" name="Espace réservé du contenu 6" descr="Catégorie de récepteur (1)   16 Entrées trouvé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90397" y="1784350"/>
            <a:ext cx="3420405" cy="4572000"/>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42</a:t>
            </a:fld>
            <a:endParaRPr lang="en-GB"/>
          </a:p>
        </p:txBody>
      </p:sp>
    </p:spTree>
    <p:extLst>
      <p:ext uri="{BB962C8B-B14F-4D97-AF65-F5344CB8AC3E}">
        <p14:creationId xmlns:p14="http://schemas.microsoft.com/office/powerpoint/2010/main" val="40328294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Cliquez sur Imputation simple pour passer de l'écran d'imputation multiple à l'écran d'imputation </a:t>
            </a:r>
            <a:r>
              <a:rPr lang="fr-FR" dirty="0" smtClean="0"/>
              <a:t>simple</a:t>
            </a:r>
            <a:br>
              <a:rPr lang="fr-FR" dirty="0" smtClean="0"/>
            </a:br>
            <a:r>
              <a:rPr lang="fr-FR" dirty="0"/>
              <a:t/>
            </a:r>
            <a:br>
              <a:rPr lang="fr-FR" dirty="0"/>
            </a:br>
            <a:r>
              <a:rPr lang="fr-FR" dirty="0"/>
              <a:t/>
            </a:r>
            <a:br>
              <a:rPr lang="fr-FR" dirty="0"/>
            </a:br>
            <a:endParaRPr lang="fr-FR" dirty="0"/>
          </a:p>
        </p:txBody>
      </p:sp>
      <p:pic>
        <p:nvPicPr>
          <p:cNvPr id="7" name="Espace réservé du contenu 6" descr="Commande Invest. 4900000722 créée par Anja Huelsman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43</a:t>
            </a:fld>
            <a:endParaRPr lang="en-GB"/>
          </a:p>
        </p:txBody>
      </p:sp>
      <p:sp>
        <p:nvSpPr>
          <p:cNvPr id="8" name="Flèche droite 7"/>
          <p:cNvSpPr/>
          <p:nvPr/>
        </p:nvSpPr>
        <p:spPr>
          <a:xfrm>
            <a:off x="467544" y="3140968"/>
            <a:ext cx="648072" cy="25202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1521944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ou sur Imputation multiples pour passer à l'écran d'imputation multiple.</a:t>
            </a:r>
          </a:p>
        </p:txBody>
      </p:sp>
      <p:pic>
        <p:nvPicPr>
          <p:cNvPr id="7" name="Espace réservé du contenu 6" descr="Commande Invest. 4900000722 créée par Anja Huelsman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44</a:t>
            </a:fld>
            <a:endParaRPr lang="en-GB"/>
          </a:p>
        </p:txBody>
      </p:sp>
      <p:sp>
        <p:nvSpPr>
          <p:cNvPr id="8" name="Flèche droite 7"/>
          <p:cNvSpPr/>
          <p:nvPr/>
        </p:nvSpPr>
        <p:spPr>
          <a:xfrm>
            <a:off x="467544" y="3212976"/>
            <a:ext cx="720080" cy="24482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685930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le cas d'une imputation multiple, vous pouvez sélectionner la répartition quantitative ou la répartition proportionnelle.</a:t>
            </a:r>
            <a:br>
              <a:rPr lang="fr-FR" dirty="0"/>
            </a:b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45</a:t>
            </a:fld>
            <a:endParaRPr lang="en-GB"/>
          </a:p>
        </p:txBody>
      </p:sp>
      <p:pic>
        <p:nvPicPr>
          <p:cNvPr id="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63497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Copie des postes </a:t>
            </a:r>
            <a:r>
              <a:rPr lang="fr-FR" b="1" dirty="0" smtClean="0"/>
              <a:t>d'imputation</a:t>
            </a:r>
            <a:br>
              <a:rPr lang="fr-FR" b="1" dirty="0" smtClean="0"/>
            </a:br>
            <a:r>
              <a:rPr lang="fr-FR" dirty="0"/>
              <a:t/>
            </a:r>
            <a:br>
              <a:rPr lang="fr-FR" dirty="0"/>
            </a:br>
            <a:r>
              <a:rPr lang="fr-FR" dirty="0"/>
              <a:t>Si vous avez sélectionné l'imputation multiple, vous pouvez copier les données d'imputation dans l'autre demande d'achat ou les postes de commande.</a:t>
            </a:r>
            <a:br>
              <a:rPr lang="fr-FR" dirty="0"/>
            </a:br>
            <a:endParaRPr lang="fr-FR" dirty="0"/>
          </a:p>
        </p:txBody>
      </p:sp>
      <p:pic>
        <p:nvPicPr>
          <p:cNvPr id="7" name="Espace réservé du contenu 6" descr="Commande Invest. 4900000737 créée par Federico MORI"/>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46</a:t>
            </a:fld>
            <a:endParaRPr lang="en-GB"/>
          </a:p>
        </p:txBody>
      </p:sp>
    </p:spTree>
    <p:extLst>
      <p:ext uri="{BB962C8B-B14F-4D97-AF65-F5344CB8AC3E}">
        <p14:creationId xmlns:p14="http://schemas.microsoft.com/office/powerpoint/2010/main" val="3903536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commandez 10 fauteuils pivotants et 10 bureaux dont 5 seront affectés au centre de coûts 1000 et les 5 autres au centre de coûts 2000.</a:t>
            </a:r>
            <a:br>
              <a:rPr lang="fr-FR" dirty="0"/>
            </a:b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47</a:t>
            </a:fld>
            <a:endParaRPr lang="en-GB"/>
          </a:p>
        </p:txBody>
      </p:sp>
      <p:pic>
        <p:nvPicPr>
          <p:cNvPr id="9" name="Espace réservé du contenu 8" descr="Créer commande d'ach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Tree>
    <p:extLst>
      <p:ext uri="{BB962C8B-B14F-4D97-AF65-F5344CB8AC3E}">
        <p14:creationId xmlns:p14="http://schemas.microsoft.com/office/powerpoint/2010/main" val="13383439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saisissez deux postes d'imputation pour les fauteuils pivotants.</a:t>
            </a:r>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48</a:t>
            </a:fld>
            <a:endParaRPr lang="en-GB"/>
          </a:p>
        </p:txBody>
      </p:sp>
      <p:pic>
        <p:nvPicPr>
          <p:cNvPr id="7" name="Espace réservé du contenu 11" descr="Créer commande d'ach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Tree>
    <p:extLst>
      <p:ext uri="{BB962C8B-B14F-4D97-AF65-F5344CB8AC3E}">
        <p14:creationId xmlns:p14="http://schemas.microsoft.com/office/powerpoint/2010/main" val="27099676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saisissez deux postes d'imputation pour les fauteuils pivotants</a:t>
            </a:r>
            <a:r>
              <a:rPr lang="fr-FR" dirty="0" smtClean="0"/>
              <a:t>. </a:t>
            </a:r>
            <a:r>
              <a:rPr lang="fr-FR" dirty="0"/>
              <a:t>Sélectionnez les deux postes d'imputation et cliquez sur </a:t>
            </a:r>
            <a:r>
              <a:rPr lang="fr-FR" dirty="0" smtClean="0"/>
              <a:t>Copier poste d’imputation </a:t>
            </a:r>
            <a:r>
              <a:rPr lang="fr-FR" dirty="0"/>
              <a:t>pour les copier.</a:t>
            </a: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49</a:t>
            </a:fld>
            <a:endParaRPr lang="en-GB"/>
          </a:p>
        </p:txBody>
      </p:sp>
      <p:pic>
        <p:nvPicPr>
          <p:cNvPr id="12" name="Espace réservé du contenu 11" descr="Créer commande d'ach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13" name="Flèche droite 12"/>
          <p:cNvSpPr/>
          <p:nvPr/>
        </p:nvSpPr>
        <p:spPr>
          <a:xfrm>
            <a:off x="683568" y="3861048"/>
            <a:ext cx="504056" cy="18722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 name="Connecteur droit avec flèche 14"/>
          <p:cNvCxnSpPr/>
          <p:nvPr/>
        </p:nvCxnSpPr>
        <p:spPr>
          <a:xfrm flipH="1">
            <a:off x="2051720" y="980728"/>
            <a:ext cx="3240360" cy="475252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365001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Modification rapide</a:t>
            </a:r>
            <a:br>
              <a:rPr lang="fr-FR" b="1" dirty="0" smtClean="0"/>
            </a:br>
            <a:r>
              <a:rPr lang="fr-FR" b="1" dirty="0" smtClean="0"/>
              <a:t/>
            </a:r>
            <a:br>
              <a:rPr lang="fr-FR" b="1" dirty="0" smtClean="0"/>
            </a:br>
            <a:r>
              <a:rPr lang="fr-FR" dirty="0" smtClean="0"/>
              <a:t>Cette fonction permet de modifier des données telles que la division et le magasin simultanément dans plusieurs postes.</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89934D8C-8186-47C9-B16C-2691CA2C8776}"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3074" name="Picture 2"/>
          <p:cNvPicPr>
            <a:picLocks noGrp="1" noChangeAspect="1" noChangeArrowheads="1"/>
          </p:cNvPicPr>
          <p:nvPr>
            <p:ph idx="1"/>
          </p:nvPr>
        </p:nvPicPr>
        <p:blipFill>
          <a:blip r:embed="rId2"/>
          <a:srcRect/>
          <a:stretch>
            <a:fillRect/>
          </a:stretch>
        </p:blipFill>
        <p:spPr bwMode="auto">
          <a:xfrm>
            <a:off x="1354098" y="1784350"/>
            <a:ext cx="6893004" cy="4572000"/>
          </a:xfrm>
          <a:prstGeom prst="rect">
            <a:avLst/>
          </a:prstGeom>
          <a:noFill/>
          <a:ln w="9525">
            <a:noFill/>
            <a:miter lim="800000"/>
            <a:headEnd/>
            <a:tailEnd/>
          </a:ln>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vous souhaitez ensuite saisir l'imputation pour les bureaux, cliquez sur  </a:t>
            </a:r>
            <a:r>
              <a:rPr lang="fr-FR" dirty="0" smtClean="0"/>
              <a:t>Insérer poste d’imputation pour </a:t>
            </a:r>
            <a:r>
              <a:rPr lang="fr-FR" dirty="0"/>
              <a:t>insérer les postes d'imputation copiés.</a:t>
            </a:r>
            <a:endParaRPr lang="fr-FR" dirty="0"/>
          </a:p>
        </p:txBody>
      </p:sp>
      <p:pic>
        <p:nvPicPr>
          <p:cNvPr id="7" name="Espace réservé du contenu 6" descr="Créer commande d'ach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50</a:t>
            </a:fld>
            <a:endParaRPr lang="en-GB"/>
          </a:p>
        </p:txBody>
      </p:sp>
      <p:cxnSp>
        <p:nvCxnSpPr>
          <p:cNvPr id="9" name="Connecteur droit avec flèche 8"/>
          <p:cNvCxnSpPr/>
          <p:nvPr/>
        </p:nvCxnSpPr>
        <p:spPr>
          <a:xfrm>
            <a:off x="1763688" y="980728"/>
            <a:ext cx="432048" cy="468052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441970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ensuite insérer le poste d'imputation soit une seule fois, soit plusieurs fois.</a:t>
            </a: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51</a:t>
            </a:fld>
            <a:endParaRPr lang="en-GB"/>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48373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Résultat</a:t>
            </a:r>
            <a:endParaRPr lang="fr-FR" dirty="0"/>
          </a:p>
        </p:txBody>
      </p:sp>
      <p:pic>
        <p:nvPicPr>
          <p:cNvPr id="7" name="Espace réservé du contenu 6" descr="Créer commande d'ach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52</a:t>
            </a:fld>
            <a:endParaRPr lang="en-GB"/>
          </a:p>
        </p:txBody>
      </p:sp>
    </p:spTree>
    <p:extLst>
      <p:ext uri="{BB962C8B-B14F-4D97-AF65-F5344CB8AC3E}">
        <p14:creationId xmlns:p14="http://schemas.microsoft.com/office/powerpoint/2010/main" val="7285097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Création </a:t>
            </a:r>
            <a:r>
              <a:rPr lang="fr-FR" b="1" dirty="0" smtClean="0"/>
              <a:t>d'immobilisations</a:t>
            </a:r>
            <a:br>
              <a:rPr lang="fr-FR" b="1" dirty="0" smtClean="0"/>
            </a:br>
            <a:r>
              <a:rPr lang="fr-FR" dirty="0"/>
              <a:t/>
            </a:r>
            <a:br>
              <a:rPr lang="fr-FR" dirty="0"/>
            </a:br>
            <a:r>
              <a:rPr lang="fr-FR" dirty="0"/>
              <a:t>Lorsque vous saisissez l'imputation, vous pouvez créer une immobilisation pour chaque poste d'imputation directement à partir de la commande.</a:t>
            </a:r>
            <a:br>
              <a:rPr lang="fr-FR" dirty="0"/>
            </a:br>
            <a:endParaRPr lang="fr-FR" dirty="0"/>
          </a:p>
        </p:txBody>
      </p:sp>
      <p:pic>
        <p:nvPicPr>
          <p:cNvPr id="7" name="Espace réservé du contenu 6" descr="Catégorie de récepteur (1)   16 Entrées trouvé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90397" y="1784350"/>
            <a:ext cx="3420405" cy="4572000"/>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53</a:t>
            </a:fld>
            <a:endParaRPr lang="en-GB"/>
          </a:p>
        </p:txBody>
      </p:sp>
    </p:spTree>
    <p:extLst>
      <p:ext uri="{BB962C8B-B14F-4D97-AF65-F5344CB8AC3E}">
        <p14:creationId xmlns:p14="http://schemas.microsoft.com/office/powerpoint/2010/main" val="36233943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ce faire, sélectionnez les lignes d'imputation significatives dans la page à onglet </a:t>
            </a:r>
            <a:r>
              <a:rPr lang="fr-FR" i="1" dirty="0"/>
              <a:t>Imputation</a:t>
            </a:r>
            <a:r>
              <a:rPr lang="fr-FR" dirty="0"/>
              <a:t> et cliquez sur  </a:t>
            </a:r>
            <a:r>
              <a:rPr lang="fr-FR" i="1" dirty="0"/>
              <a:t>Créer immobilisations</a:t>
            </a:r>
            <a:r>
              <a:rPr lang="fr-FR" dirty="0"/>
              <a:t>.</a:t>
            </a:r>
          </a:p>
        </p:txBody>
      </p:sp>
      <p:pic>
        <p:nvPicPr>
          <p:cNvPr id="7" name="Espace réservé du contenu 6" descr="Créer commande d'ach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54</a:t>
            </a:fld>
            <a:endParaRPr lang="en-GB"/>
          </a:p>
        </p:txBody>
      </p:sp>
      <p:cxnSp>
        <p:nvCxnSpPr>
          <p:cNvPr id="9" name="Connecteur droit avec flèche 8"/>
          <p:cNvCxnSpPr/>
          <p:nvPr/>
        </p:nvCxnSpPr>
        <p:spPr>
          <a:xfrm flipH="1">
            <a:off x="3275856" y="980728"/>
            <a:ext cx="504056" cy="468052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9523474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vous ne sélectionnez aucune ligne d'imputation, des immobilisations seront créées pour toutes les lignes d'imputation auxquelles aucune immobilisation n'a été affectée.</a:t>
            </a:r>
            <a:br>
              <a:rPr lang="fr-FR" dirty="0"/>
            </a:br>
            <a:endParaRPr lang="fr-FR" dirty="0"/>
          </a:p>
        </p:txBody>
      </p:sp>
      <p:pic>
        <p:nvPicPr>
          <p:cNvPr id="7" name="Espace réservé du contenu 6" descr="Créer commande d'ach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55</a:t>
            </a:fld>
            <a:endParaRPr lang="en-GB"/>
          </a:p>
        </p:txBody>
      </p:sp>
    </p:spTree>
    <p:extLst>
      <p:ext uri="{BB962C8B-B14F-4D97-AF65-F5344CB8AC3E}">
        <p14:creationId xmlns:p14="http://schemas.microsoft.com/office/powerpoint/2010/main" val="12089705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résultat</a:t>
            </a:r>
            <a:endParaRPr lang="fr-FR" dirty="0"/>
          </a:p>
        </p:txBody>
      </p:sp>
      <p:pic>
        <p:nvPicPr>
          <p:cNvPr id="7" name="Espace réservé du contenu 6" descr="Répartir sur immobilisation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51693" y="1784350"/>
            <a:ext cx="4097814" cy="4572000"/>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56</a:t>
            </a:fld>
            <a:endParaRPr lang="en-GB"/>
          </a:p>
        </p:txBody>
      </p:sp>
    </p:spTree>
    <p:extLst>
      <p:ext uri="{BB962C8B-B14F-4D97-AF65-F5344CB8AC3E}">
        <p14:creationId xmlns:p14="http://schemas.microsoft.com/office/powerpoint/2010/main" val="10907768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vous utilisez la comptabilité budgétaire (FI-FM), les zones </a:t>
            </a:r>
            <a:r>
              <a:rPr lang="fr-FR" i="1" dirty="0"/>
              <a:t>Compte budgétaire,</a:t>
            </a:r>
            <a:r>
              <a:rPr lang="fr-FR" dirty="0"/>
              <a:t> </a:t>
            </a:r>
            <a:r>
              <a:rPr lang="fr-FR" i="1" dirty="0"/>
              <a:t>Centre financier </a:t>
            </a:r>
            <a:r>
              <a:rPr lang="fr-FR" dirty="0"/>
              <a:t>et </a:t>
            </a:r>
            <a:r>
              <a:rPr lang="fr-FR" i="1" dirty="0"/>
              <a:t>Fonds</a:t>
            </a:r>
            <a:r>
              <a:rPr lang="fr-FR" dirty="0"/>
              <a:t> sont également affichées dans la page à onglet </a:t>
            </a:r>
            <a:r>
              <a:rPr lang="fr-FR" i="1" dirty="0"/>
              <a:t>Imputation </a:t>
            </a:r>
            <a:r>
              <a:rPr lang="fr-FR" dirty="0"/>
              <a:t>dans le cas de postes de commande sans imputation.</a:t>
            </a:r>
            <a:br>
              <a:rPr lang="fr-FR" dirty="0"/>
            </a:b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57</a:t>
            </a:fld>
            <a:endParaRPr lang="en-GB"/>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23430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Aucune imputation dans le cas de postes sans entrée de </a:t>
            </a:r>
            <a:r>
              <a:rPr lang="fr-FR" b="1" dirty="0" smtClean="0"/>
              <a:t>facture</a:t>
            </a:r>
            <a:br>
              <a:rPr lang="fr-FR" b="1" dirty="0" smtClean="0"/>
            </a:br>
            <a:r>
              <a:rPr lang="fr-FR" b="1" dirty="0"/>
              <a:t/>
            </a:r>
            <a:br>
              <a:rPr lang="fr-FR" b="1" dirty="0"/>
            </a:br>
            <a:r>
              <a:rPr lang="fr-FR" dirty="0"/>
              <a:t>Dans la commande d'achat </a:t>
            </a:r>
            <a:r>
              <a:rPr lang="fr-FR" dirty="0" err="1"/>
              <a:t>EnjoySAP</a:t>
            </a:r>
            <a:r>
              <a:rPr lang="fr-FR" dirty="0"/>
              <a:t>, il est inutile de saisir les données d'imputation si vous n'attendez pas une entrée de marchandises </a:t>
            </a:r>
            <a:r>
              <a:rPr lang="fr-FR" dirty="0" smtClean="0"/>
              <a:t>valorisée</a:t>
            </a:r>
            <a:r>
              <a:rPr lang="fr-FR" dirty="0"/>
              <a:t/>
            </a:r>
            <a:br>
              <a:rPr lang="fr-FR" dirty="0"/>
            </a:br>
            <a:endParaRPr lang="fr-FR" dirty="0"/>
          </a:p>
        </p:txBody>
      </p:sp>
      <p:pic>
        <p:nvPicPr>
          <p:cNvPr id="7" name="Espace réservé du contenu 6" descr="Commande standard 4500025988 créée par Mick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58</a:t>
            </a:fld>
            <a:endParaRPr lang="en-GB"/>
          </a:p>
        </p:txBody>
      </p:sp>
      <p:sp>
        <p:nvSpPr>
          <p:cNvPr id="8" name="Flèche droite 7"/>
          <p:cNvSpPr/>
          <p:nvPr/>
        </p:nvSpPr>
        <p:spPr>
          <a:xfrm>
            <a:off x="4067944" y="4293096"/>
            <a:ext cx="360040"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791751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ou une facture fournisseur pour un certain poste de commande.</a:t>
            </a:r>
          </a:p>
        </p:txBody>
      </p:sp>
      <p:pic>
        <p:nvPicPr>
          <p:cNvPr id="7" name="Espace réservé du contenu 6" descr="Commande standard 4500025988 créée par Mick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59</a:t>
            </a:fld>
            <a:endParaRPr lang="en-GB"/>
          </a:p>
        </p:txBody>
      </p:sp>
      <p:sp>
        <p:nvSpPr>
          <p:cNvPr id="8" name="Flèche droite 7"/>
          <p:cNvSpPr/>
          <p:nvPr/>
        </p:nvSpPr>
        <p:spPr>
          <a:xfrm>
            <a:off x="539552" y="4293096"/>
            <a:ext cx="504056" cy="12961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97674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Pour ce faire, procédez comme suit :</a:t>
            </a:r>
            <a:br>
              <a:rPr lang="fr-FR" dirty="0" smtClean="0"/>
            </a:br>
            <a:r>
              <a:rPr lang="fr-FR" dirty="0" smtClean="0"/>
              <a:t/>
            </a:r>
            <a:br>
              <a:rPr lang="fr-FR" dirty="0" smtClean="0"/>
            </a:br>
            <a:r>
              <a:rPr lang="fr-FR" b="1" dirty="0" smtClean="0"/>
              <a:t>Sélectionnez les postes</a:t>
            </a:r>
            <a:br>
              <a:rPr lang="fr-FR" b="1" dirty="0" smtClean="0"/>
            </a:br>
            <a:r>
              <a:rPr lang="fr-FR" dirty="0" smtClean="0"/>
              <a:t/>
            </a:r>
            <a:br>
              <a:rPr lang="fr-FR" dirty="0" smtClean="0"/>
            </a:br>
            <a:r>
              <a:rPr lang="fr-FR" dirty="0" smtClean="0"/>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BB02E600-BC87-4EEE-B91E-9675680D761B}"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pic>
        <p:nvPicPr>
          <p:cNvPr id="4098" name="Picture 2"/>
          <p:cNvPicPr>
            <a:picLocks noGrp="1" noChangeAspect="1" noChangeArrowheads="1"/>
          </p:cNvPicPr>
          <p:nvPr>
            <p:ph idx="1"/>
          </p:nvPr>
        </p:nvPicPr>
        <p:blipFill>
          <a:blip r:embed="rId2"/>
          <a:srcRect/>
          <a:stretch>
            <a:fillRect/>
          </a:stretch>
        </p:blipFill>
        <p:spPr bwMode="auto">
          <a:xfrm>
            <a:off x="914400" y="1967043"/>
            <a:ext cx="7772400" cy="4206613"/>
          </a:xfrm>
          <a:prstGeom prst="rect">
            <a:avLst/>
          </a:prstGeom>
          <a:noFill/>
          <a:ln w="9525">
            <a:noFill/>
            <a:miter lim="800000"/>
            <a:headEnd/>
            <a:tailEnd/>
          </a:ln>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Utilisez votre propre type d'imputation (par exemple, une copie du type d'imputation </a:t>
            </a:r>
            <a:r>
              <a:rPr lang="fr-FR" b="1" dirty="0"/>
              <a:t>U</a:t>
            </a:r>
            <a:r>
              <a:rPr lang="fr-FR" dirty="0"/>
              <a:t>) pour lequel vous avez sélectionné </a:t>
            </a:r>
            <a:r>
              <a:rPr lang="fr-FR" i="1" dirty="0"/>
              <a:t>l'imputation compte consommation</a:t>
            </a:r>
            <a:r>
              <a:rPr lang="fr-FR" dirty="0"/>
              <a:t> U (inconnu)</a:t>
            </a:r>
          </a:p>
        </p:txBody>
      </p:sp>
      <p:pic>
        <p:nvPicPr>
          <p:cNvPr id="7" name="Espace réservé du contenu 6" descr="Catégorie de récepteur (1)   16 Entrées trouvé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90397" y="1784350"/>
            <a:ext cx="3420405" cy="4572000"/>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60</a:t>
            </a:fld>
            <a:endParaRPr lang="en-GB"/>
          </a:p>
        </p:txBody>
      </p:sp>
    </p:spTree>
    <p:extLst>
      <p:ext uri="{BB962C8B-B14F-4D97-AF65-F5344CB8AC3E}">
        <p14:creationId xmlns:p14="http://schemas.microsoft.com/office/powerpoint/2010/main" val="2239025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le </a:t>
            </a:r>
            <a:r>
              <a:rPr lang="fr-FR" dirty="0" err="1"/>
              <a:t>Customizing</a:t>
            </a:r>
            <a:r>
              <a:rPr lang="fr-FR" dirty="0"/>
              <a:t> d'Achats sous </a:t>
            </a:r>
            <a:r>
              <a:rPr lang="fr-FR" i="1" dirty="0"/>
              <a:t>Imputation</a:t>
            </a:r>
            <a:r>
              <a:rPr lang="fr-FR" dirty="0"/>
              <a:t> </a:t>
            </a:r>
            <a:r>
              <a:rPr lang="fr-FR" dirty="0"/>
              <a:t>®</a:t>
            </a:r>
            <a:r>
              <a:rPr lang="fr-FR" dirty="0"/>
              <a:t> </a:t>
            </a:r>
            <a:r>
              <a:rPr lang="fr-FR" i="1" dirty="0"/>
              <a:t>Gérer les types d'imputation</a:t>
            </a:r>
            <a:r>
              <a:rPr lang="fr-FR" dirty="0"/>
              <a:t>.</a:t>
            </a:r>
          </a:p>
        </p:txBody>
      </p:sp>
      <p:pic>
        <p:nvPicPr>
          <p:cNvPr id="7" name="Espace réservé du contenu 6"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61</a:t>
            </a:fld>
            <a:endParaRPr lang="en-GB"/>
          </a:p>
        </p:txBody>
      </p:sp>
    </p:spTree>
    <p:extLst>
      <p:ext uri="{BB962C8B-B14F-4D97-AF65-F5344CB8AC3E}">
        <p14:creationId xmlns:p14="http://schemas.microsoft.com/office/powerpoint/2010/main" val="13987902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Catég</a:t>
            </a:r>
            <a:r>
              <a:rPr lang="fr-FR" dirty="0"/>
              <a:t>. récepteur     U inconnu</a:t>
            </a:r>
          </a:p>
        </p:txBody>
      </p:sp>
      <p:pic>
        <p:nvPicPr>
          <p:cNvPr id="7" name="Espace réservé du contenu 6" descr="Afficher vue &quot;Types d'imputation&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62</a:t>
            </a:fld>
            <a:endParaRPr lang="en-GB"/>
          </a:p>
        </p:txBody>
      </p:sp>
    </p:spTree>
    <p:extLst>
      <p:ext uri="{BB962C8B-B14F-4D97-AF65-F5344CB8AC3E}">
        <p14:creationId xmlns:p14="http://schemas.microsoft.com/office/powerpoint/2010/main" val="2711046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 outre, le code </a:t>
            </a:r>
            <a:r>
              <a:rPr lang="fr-FR" i="1" dirty="0"/>
              <a:t>Entrée de marchandises</a:t>
            </a:r>
            <a:r>
              <a:rPr lang="fr-FR" dirty="0"/>
              <a:t> et le code </a:t>
            </a:r>
            <a:r>
              <a:rPr lang="fr-FR" i="1" dirty="0"/>
              <a:t>EM non </a:t>
            </a:r>
            <a:r>
              <a:rPr lang="fr-FR" i="1" dirty="0" err="1"/>
              <a:t>valoris</a:t>
            </a:r>
            <a:r>
              <a:rPr lang="fr-FR" i="1" dirty="0"/>
              <a:t>.</a:t>
            </a:r>
            <a:r>
              <a:rPr lang="fr-FR" dirty="0"/>
              <a:t> doivent être activés.</a:t>
            </a:r>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63</a:t>
            </a:fld>
            <a:endParaRPr lang="en-GB"/>
          </a:p>
        </p:txBody>
      </p:sp>
      <p:pic>
        <p:nvPicPr>
          <p:cNvPr id="7" name="Espace réservé du contenu 6" descr="Commande standard 4500025988 créée par Mick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Tree>
    <p:extLst>
      <p:ext uri="{BB962C8B-B14F-4D97-AF65-F5344CB8AC3E}">
        <p14:creationId xmlns:p14="http://schemas.microsoft.com/office/powerpoint/2010/main" val="24510591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Création de </a:t>
            </a:r>
            <a:r>
              <a:rPr lang="fr-FR" b="1" dirty="0" smtClean="0"/>
              <a:t>lots</a:t>
            </a:r>
            <a:br>
              <a:rPr lang="fr-FR" b="1" dirty="0" smtClean="0"/>
            </a:br>
            <a:r>
              <a:rPr lang="fr-FR" b="1" dirty="0"/>
              <a:t/>
            </a:r>
            <a:br>
              <a:rPr lang="fr-FR" b="1" dirty="0"/>
            </a:br>
            <a:r>
              <a:rPr lang="fr-FR" dirty="0"/>
              <a:t>Vous pouvez créer un lot pour les articles soumis à une gestion obligatoire par lots directement à partir de la commande. </a:t>
            </a:r>
            <a:br>
              <a:rPr lang="fr-FR" dirty="0"/>
            </a:b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64</a:t>
            </a:fld>
            <a:endParaRPr lang="en-GB"/>
          </a:p>
        </p:txBody>
      </p:sp>
      <p:pic>
        <p:nvPicPr>
          <p:cNvPr id="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Flèche droite 7"/>
          <p:cNvSpPr/>
          <p:nvPr/>
        </p:nvSpPr>
        <p:spPr>
          <a:xfrm>
            <a:off x="467544" y="3429000"/>
            <a:ext cx="504056" cy="13681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154791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ce faire, cliquez sur  </a:t>
            </a:r>
            <a:r>
              <a:rPr lang="fr-FR" i="1" dirty="0"/>
              <a:t>Créer lot MM</a:t>
            </a:r>
            <a:r>
              <a:rPr lang="fr-FR" dirty="0"/>
              <a:t> dans la page à onglet </a:t>
            </a:r>
            <a:r>
              <a:rPr lang="fr-FR" i="1" dirty="0"/>
              <a:t>Données article</a:t>
            </a:r>
            <a:r>
              <a:rPr lang="fr-FR" dirty="0"/>
              <a:t>.</a:t>
            </a:r>
          </a:p>
        </p:txBody>
      </p:sp>
      <p:pic>
        <p:nvPicPr>
          <p:cNvPr id="7" name="Espace réservé du contenu 6" descr="Commande standard 4500025988 créée par Mick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65</a:t>
            </a:fld>
            <a:endParaRPr lang="en-GB"/>
          </a:p>
        </p:txBody>
      </p:sp>
      <p:cxnSp>
        <p:nvCxnSpPr>
          <p:cNvPr id="9" name="Connecteur droit avec flèche 8"/>
          <p:cNvCxnSpPr/>
          <p:nvPr/>
        </p:nvCxnSpPr>
        <p:spPr>
          <a:xfrm flipH="1">
            <a:off x="2627784" y="908720"/>
            <a:ext cx="3456384" cy="4248472"/>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2117421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Affichage de la configuration d'un </a:t>
            </a:r>
            <a:r>
              <a:rPr lang="fr-FR" b="1" dirty="0" smtClean="0"/>
              <a:t>article</a:t>
            </a:r>
            <a:br>
              <a:rPr lang="fr-FR" b="1" dirty="0" smtClean="0"/>
            </a:br>
            <a:r>
              <a:rPr lang="fr-FR" b="1" dirty="0"/>
              <a:t/>
            </a:r>
            <a:br>
              <a:rPr lang="fr-FR" b="1" dirty="0"/>
            </a:br>
            <a:r>
              <a:rPr lang="fr-FR" dirty="0"/>
              <a:t>Vous pouvez utiliser les articles configurables et afficher leur valorisation des caractéristiques.</a:t>
            </a:r>
            <a:br>
              <a:rPr lang="fr-FR" dirty="0"/>
            </a:br>
            <a:endParaRPr lang="fr-FR" dirty="0"/>
          </a:p>
        </p:txBody>
      </p:sp>
      <p:pic>
        <p:nvPicPr>
          <p:cNvPr id="7" name="Espace réservé du contenu 6" descr="Afficher article 10606219 (Matière premièr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66</a:t>
            </a:fld>
            <a:endParaRPr lang="en-GB"/>
          </a:p>
        </p:txBody>
      </p:sp>
      <p:cxnSp>
        <p:nvCxnSpPr>
          <p:cNvPr id="9" name="Connecteur droit avec flèche 8"/>
          <p:cNvCxnSpPr/>
          <p:nvPr/>
        </p:nvCxnSpPr>
        <p:spPr>
          <a:xfrm flipH="1">
            <a:off x="3779912" y="1484784"/>
            <a:ext cx="2664296" cy="360040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6775923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ce faire, cliquez sur </a:t>
            </a:r>
            <a:r>
              <a:rPr lang="fr-FR" i="1" dirty="0" smtClean="0"/>
              <a:t>Configuration</a:t>
            </a:r>
            <a:r>
              <a:rPr lang="fr-FR" dirty="0" smtClean="0"/>
              <a:t> </a:t>
            </a:r>
            <a:r>
              <a:rPr lang="fr-FR" dirty="0"/>
              <a:t>dans les détails du poste dans la page à onglet </a:t>
            </a:r>
            <a:r>
              <a:rPr lang="fr-FR" i="1" dirty="0"/>
              <a:t>Données article</a:t>
            </a:r>
            <a:r>
              <a:rPr lang="fr-FR" dirty="0"/>
              <a:t>.</a:t>
            </a:r>
          </a:p>
        </p:txBody>
      </p:sp>
      <p:pic>
        <p:nvPicPr>
          <p:cNvPr id="9" name="Espace réservé du contenu 8" descr="Commande standard 4500025988 créée par Mickael QUESNOT"/>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65138" y="2945953"/>
            <a:ext cx="4038600" cy="2174181"/>
          </a:xfrm>
        </p:spPr>
      </p:pic>
      <p:pic>
        <p:nvPicPr>
          <p:cNvPr id="10" name="Espace réservé du contenu 9" descr="Capture d’écran"/>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26790" y="3645024"/>
            <a:ext cx="865489" cy="748532"/>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67</a:t>
            </a:fld>
            <a:endParaRPr lang="en-GB"/>
          </a:p>
        </p:txBody>
      </p:sp>
    </p:spTree>
    <p:extLst>
      <p:ext uri="{BB962C8B-B14F-4D97-AF65-F5344CB8AC3E}">
        <p14:creationId xmlns:p14="http://schemas.microsoft.com/office/powerpoint/2010/main" val="32737748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a:t>Affichage de la page d'accueil du </a:t>
            </a:r>
            <a:r>
              <a:rPr lang="fr-FR" b="1" dirty="0" smtClean="0"/>
              <a:t>fournisseur</a:t>
            </a:r>
            <a:br>
              <a:rPr lang="fr-FR" b="1" dirty="0" smtClean="0"/>
            </a:br>
            <a:r>
              <a:rPr lang="fr-FR" b="1" dirty="0"/>
              <a:t/>
            </a:r>
            <a:br>
              <a:rPr lang="fr-FR" b="1" dirty="0"/>
            </a:br>
            <a:r>
              <a:rPr lang="fr-FR" dirty="0"/>
              <a:t>Vous pouvez accéder à la page d'accueil du fournisseur à partir de la commande si vous avez géré l'adresse Internet dans la fiche fournisseur. </a:t>
            </a:r>
            <a:br>
              <a:rPr lang="fr-FR" dirty="0"/>
            </a:br>
            <a:endParaRPr lang="fr-FR" dirty="0"/>
          </a:p>
        </p:txBody>
      </p:sp>
      <p:pic>
        <p:nvPicPr>
          <p:cNvPr id="10" name="Espace réservé du contenu 9" descr="Modifier fournisseur: Adresse"/>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65138" y="2945953"/>
            <a:ext cx="4038600" cy="2174181"/>
          </a:xfrm>
        </p:spPr>
      </p:pic>
      <p:pic>
        <p:nvPicPr>
          <p:cNvPr id="12" name="Espace réservé du contenu 11" descr="Sélectionner type de communication"/>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584673" y="2318304"/>
            <a:ext cx="2181530" cy="3429479"/>
          </a:xfrm>
        </p:spPr>
      </p:pic>
      <p:sp>
        <p:nvSpPr>
          <p:cNvPr id="5" name="Espace réservé de la date 4"/>
          <p:cNvSpPr>
            <a:spLocks noGrp="1"/>
          </p:cNvSpPr>
          <p:nvPr>
            <p:ph type="dt" sz="half" idx="10"/>
          </p:nvPr>
        </p:nvSpPr>
        <p:spPr/>
        <p:txBody>
          <a:bodyPr/>
          <a:lstStyle/>
          <a:p>
            <a:pPr>
              <a:defRPr/>
            </a:pPr>
            <a:fld id="{588DC2B7-BE97-4360-8A63-B37C833AEB58}" type="datetime1">
              <a:rPr lang="fr-FR" smtClean="0"/>
              <a:t>26/11/2012</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68</a:t>
            </a:fld>
            <a:endParaRPr lang="en-GB"/>
          </a:p>
        </p:txBody>
      </p:sp>
    </p:spTree>
    <p:extLst>
      <p:ext uri="{BB962C8B-B14F-4D97-AF65-F5344CB8AC3E}">
        <p14:creationId xmlns:p14="http://schemas.microsoft.com/office/powerpoint/2010/main" val="32518478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dirty="0"/>
              <a:t>Cliquez sur le bouton  </a:t>
            </a:r>
            <a:r>
              <a:rPr lang="fr-FR" i="1" dirty="0"/>
              <a:t>Copie accueil</a:t>
            </a:r>
            <a:r>
              <a:rPr lang="fr-FR" dirty="0"/>
              <a:t> dans la page à onglet </a:t>
            </a:r>
            <a:r>
              <a:rPr lang="fr-FR" i="1" dirty="0"/>
              <a:t>Adresse</a:t>
            </a:r>
            <a:r>
              <a:rPr lang="fr-FR" dirty="0"/>
              <a:t>.</a:t>
            </a:r>
          </a:p>
        </p:txBody>
      </p:sp>
      <p:pic>
        <p:nvPicPr>
          <p:cNvPr id="10" name="Espace réservé du contenu 9" descr="Commande standard 4500025988 créée par Mick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5" name="Espace réservé de la date 4"/>
          <p:cNvSpPr>
            <a:spLocks noGrp="1"/>
          </p:cNvSpPr>
          <p:nvPr>
            <p:ph type="dt" sz="half" idx="10"/>
          </p:nvPr>
        </p:nvSpPr>
        <p:spPr/>
        <p:txBody>
          <a:bodyPr/>
          <a:lstStyle/>
          <a:p>
            <a:pPr>
              <a:defRPr/>
            </a:pPr>
            <a:fld id="{588DC2B7-BE97-4360-8A63-B37C833AEB58}" type="datetime1">
              <a:rPr lang="fr-FR" smtClean="0"/>
              <a:t>26/11/2012</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69</a:t>
            </a:fld>
            <a:endParaRPr lang="en-GB"/>
          </a:p>
        </p:txBody>
      </p:sp>
      <p:cxnSp>
        <p:nvCxnSpPr>
          <p:cNvPr id="12" name="Connecteur droit avec flèche 11"/>
          <p:cNvCxnSpPr/>
          <p:nvPr/>
        </p:nvCxnSpPr>
        <p:spPr>
          <a:xfrm>
            <a:off x="3563888" y="908720"/>
            <a:ext cx="1224136" cy="2376264"/>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683507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utiliser la fonction de modification rapide pour plusieurs postes standard ou pour tous les postes.</a:t>
            </a:r>
            <a:endParaRPr lang="fr-FR" dirty="0"/>
          </a:p>
        </p:txBody>
      </p:sp>
      <p:sp>
        <p:nvSpPr>
          <p:cNvPr id="4" name="Espace réservé de la date 3"/>
          <p:cNvSpPr>
            <a:spLocks noGrp="1"/>
          </p:cNvSpPr>
          <p:nvPr>
            <p:ph type="dt" sz="half" idx="10"/>
          </p:nvPr>
        </p:nvSpPr>
        <p:spPr/>
        <p:txBody>
          <a:bodyPr/>
          <a:lstStyle/>
          <a:p>
            <a:pPr>
              <a:defRPr/>
            </a:pPr>
            <a:fld id="{EAA7EACA-D940-4614-A894-B0F5BB97E778}"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pic>
        <p:nvPicPr>
          <p:cNvPr id="5122" name="Picture 2"/>
          <p:cNvPicPr>
            <a:picLocks noGrp="1" noChangeAspect="1" noChangeArrowheads="1"/>
          </p:cNvPicPr>
          <p:nvPr>
            <p:ph sz="half" idx="1"/>
          </p:nvPr>
        </p:nvPicPr>
        <p:blipFill>
          <a:blip r:embed="rId2"/>
          <a:srcRect/>
          <a:stretch>
            <a:fillRect/>
          </a:stretch>
        </p:blipFill>
        <p:spPr bwMode="auto">
          <a:xfrm>
            <a:off x="465138" y="2462477"/>
            <a:ext cx="4038600" cy="3141133"/>
          </a:xfrm>
          <a:prstGeom prst="rect">
            <a:avLst/>
          </a:prstGeom>
          <a:noFill/>
          <a:ln w="9525">
            <a:noFill/>
            <a:miter lim="800000"/>
            <a:headEnd/>
            <a:tailEnd/>
          </a:ln>
          <a:effectLst/>
        </p:spPr>
      </p:pic>
      <p:cxnSp>
        <p:nvCxnSpPr>
          <p:cNvPr id="12" name="Connecteur droit avec flèche 11"/>
          <p:cNvCxnSpPr/>
          <p:nvPr/>
        </p:nvCxnSpPr>
        <p:spPr>
          <a:xfrm rot="16200000" flipV="1">
            <a:off x="285720" y="3714752"/>
            <a:ext cx="928694" cy="214314"/>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pic>
        <p:nvPicPr>
          <p:cNvPr id="5124" name="Picture 4"/>
          <p:cNvPicPr>
            <a:picLocks noGrp="1" noChangeAspect="1" noChangeArrowheads="1"/>
          </p:cNvPicPr>
          <p:nvPr>
            <p:ph sz="half" idx="2"/>
          </p:nvPr>
        </p:nvPicPr>
        <p:blipFill>
          <a:blip r:embed="rId3"/>
          <a:srcRect/>
          <a:stretch>
            <a:fillRect/>
          </a:stretch>
        </p:blipFill>
        <p:spPr bwMode="auto">
          <a:xfrm>
            <a:off x="4656138" y="2629230"/>
            <a:ext cx="4038600" cy="2807628"/>
          </a:xfrm>
          <a:prstGeom prst="rect">
            <a:avLst/>
          </a:prstGeom>
          <a:noFill/>
          <a:ln w="9525">
            <a:noFill/>
            <a:miter lim="800000"/>
            <a:headEnd/>
            <a:tailEnd/>
          </a:ln>
          <a:effec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Mise à jour de la fiche </a:t>
            </a:r>
            <a:r>
              <a:rPr lang="fr-FR" b="1" dirty="0" smtClean="0"/>
              <a:t>infos-achats</a:t>
            </a:r>
            <a:br>
              <a:rPr lang="fr-FR" b="1" dirty="0" smtClean="0"/>
            </a:br>
            <a:r>
              <a:rPr lang="fr-FR" dirty="0"/>
              <a:t/>
            </a:r>
            <a:br>
              <a:rPr lang="fr-FR" dirty="0"/>
            </a:br>
            <a:r>
              <a:rPr lang="fr-FR" dirty="0"/>
              <a:t>Le code </a:t>
            </a:r>
            <a:r>
              <a:rPr lang="fr-FR" i="1" dirty="0"/>
              <a:t>Info mise à jour</a:t>
            </a:r>
            <a:r>
              <a:rPr lang="fr-FR" dirty="0"/>
              <a:t> vous permet de déterminer si une fiche infos-achats est mise à jour ou récemment créée.</a:t>
            </a:r>
            <a:br>
              <a:rPr lang="fr-FR" dirty="0"/>
            </a:br>
            <a:endParaRPr lang="fr-FR" dirty="0"/>
          </a:p>
        </p:txBody>
      </p:sp>
      <p:pic>
        <p:nvPicPr>
          <p:cNvPr id="7" name="Espace réservé du contenu 6" descr="Commande standard 4500025988 créée par Mick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70</a:t>
            </a:fld>
            <a:endParaRPr lang="en-GB"/>
          </a:p>
        </p:txBody>
      </p:sp>
      <p:sp>
        <p:nvSpPr>
          <p:cNvPr id="8" name="Flèche droite 7"/>
          <p:cNvSpPr/>
          <p:nvPr/>
        </p:nvSpPr>
        <p:spPr>
          <a:xfrm>
            <a:off x="4067944" y="5085184"/>
            <a:ext cx="648072" cy="10801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656260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le code est activé, les cas suivants peuvent se produire :</a:t>
            </a:r>
            <a:br>
              <a:rPr lang="fr-FR" dirty="0"/>
            </a:br>
            <a:r>
              <a:rPr lang="fr-FR" dirty="0"/>
              <a:t>·        Si une seule fiche infos-achats (avec ou sans division) existe, l'enregistrement est mis à jour.</a:t>
            </a:r>
            <a:br>
              <a:rPr lang="fr-FR" dirty="0"/>
            </a:br>
            <a:endParaRPr lang="fr-FR" dirty="0"/>
          </a:p>
        </p:txBody>
      </p:sp>
      <p:pic>
        <p:nvPicPr>
          <p:cNvPr id="8" name="Espace réservé du contenu 7" descr="Afficher fiche infos-achats : données organisation achats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71</a:t>
            </a:fld>
            <a:endParaRPr lang="en-GB"/>
          </a:p>
        </p:txBody>
      </p:sp>
    </p:spTree>
    <p:extLst>
      <p:ext uri="{BB962C8B-B14F-4D97-AF65-F5344CB8AC3E}">
        <p14:creationId xmlns:p14="http://schemas.microsoft.com/office/powerpoint/2010/main" val="30841759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S'il n'existe aucune fiche infos-achats et que des « conditions division obligatoires » ont été spécifiées dans le </a:t>
            </a:r>
            <a:r>
              <a:rPr lang="fr-FR" dirty="0" err="1"/>
              <a:t>Customizing</a:t>
            </a:r>
            <a:r>
              <a:rPr lang="fr-FR" dirty="0"/>
              <a:t>, </a:t>
            </a: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72</a:t>
            </a:fld>
            <a:endParaRPr lang="en-GB"/>
          </a:p>
        </p:txBody>
      </p:sp>
      <p:pic>
        <p:nvPicPr>
          <p:cNvPr id="9" name="Espace réservé du contenu 8" descr="Paramétrage table T162 : zones du groupe d'options de zon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Tree>
    <p:extLst>
      <p:ext uri="{BB962C8B-B14F-4D97-AF65-F5344CB8AC3E}">
        <p14:creationId xmlns:p14="http://schemas.microsoft.com/office/powerpoint/2010/main" val="9739718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SPRO IMG Définir mise en écran </a:t>
            </a:r>
          </a:p>
        </p:txBody>
      </p:sp>
      <p:pic>
        <p:nvPicPr>
          <p:cNvPr id="7" name="Espace réservé du contenu 6"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73</a:t>
            </a:fld>
            <a:endParaRPr lang="en-GB"/>
          </a:p>
        </p:txBody>
      </p:sp>
    </p:spTree>
    <p:extLst>
      <p:ext uri="{BB962C8B-B14F-4D97-AF65-F5344CB8AC3E}">
        <p14:creationId xmlns:p14="http://schemas.microsoft.com/office/powerpoint/2010/main" val="34691088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une fiche infos-achats avec une division est créée. Sinon une fiche infos-achats sans division est créée.</a:t>
            </a:r>
            <a:br>
              <a:rPr lang="fr-FR" dirty="0"/>
            </a:br>
            <a:endParaRPr lang="fr-FR" dirty="0"/>
          </a:p>
        </p:txBody>
      </p:sp>
      <p:pic>
        <p:nvPicPr>
          <p:cNvPr id="7" name="Espace réservé du contenu 6" descr="Créer fiche infos-achats : données organisation ach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74</a:t>
            </a:fld>
            <a:endParaRPr lang="en-GB"/>
          </a:p>
        </p:txBody>
      </p:sp>
    </p:spTree>
    <p:extLst>
      <p:ext uri="{BB962C8B-B14F-4D97-AF65-F5344CB8AC3E}">
        <p14:creationId xmlns:p14="http://schemas.microsoft.com/office/powerpoint/2010/main" val="24827152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S'il existe deux fiches infos-achats, une avec division et une sans division, la fiche infos-achats avec la division est mise à jour.</a:t>
            </a:r>
            <a:br>
              <a:rPr lang="fr-FR" dirty="0"/>
            </a:br>
            <a:endParaRPr lang="fr-FR" dirty="0"/>
          </a:p>
        </p:txBody>
      </p:sp>
      <p:pic>
        <p:nvPicPr>
          <p:cNvPr id="7" name="Espace réservé du contenu 6" descr="Modifier fiche infos-achats : données organ. achats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75</a:t>
            </a:fld>
            <a:endParaRPr lang="en-GB"/>
          </a:p>
        </p:txBody>
      </p:sp>
    </p:spTree>
    <p:extLst>
      <p:ext uri="{BB962C8B-B14F-4D97-AF65-F5344CB8AC3E}">
        <p14:creationId xmlns:p14="http://schemas.microsoft.com/office/powerpoint/2010/main" val="24678397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Affichage des commandes d'achat </a:t>
            </a:r>
            <a:r>
              <a:rPr lang="fr-FR" b="1" dirty="0" smtClean="0"/>
              <a:t>archivées</a:t>
            </a:r>
            <a:br>
              <a:rPr lang="fr-FR" b="1" dirty="0" smtClean="0"/>
            </a:br>
            <a:r>
              <a:rPr lang="fr-FR" b="1" dirty="0"/>
              <a:t/>
            </a:r>
            <a:br>
              <a:rPr lang="fr-FR" b="1" dirty="0"/>
            </a:br>
            <a:r>
              <a:rPr lang="fr-FR" dirty="0"/>
              <a:t>Si vous sélectionnez une commande d'achat déjà archivée dans l'opération de commande d'achat </a:t>
            </a:r>
            <a:r>
              <a:rPr lang="fr-FR" dirty="0" err="1"/>
              <a:t>EnjoySAP</a:t>
            </a:r>
            <a:r>
              <a:rPr lang="fr-FR" dirty="0"/>
              <a:t>, la lecture et l'affichage de cette commande s'effectuent à partir de l'archive. </a:t>
            </a:r>
            <a:br>
              <a:rPr lang="fr-FR" dirty="0"/>
            </a:b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76</a:t>
            </a:fld>
            <a:endParaRPr lang="en-GB"/>
          </a:p>
        </p:txBody>
      </p:sp>
      <p:pic>
        <p:nvPicPr>
          <p:cNvPr id="1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84192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Un message système vous rappelle que la commande en question est une commande archivée. </a:t>
            </a:r>
          </a:p>
        </p:txBody>
      </p:sp>
      <p:pic>
        <p:nvPicPr>
          <p:cNvPr id="8" name="Espace réservé du contenu 7" descr="Documents d'ach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77</a:t>
            </a:fld>
            <a:endParaRPr lang="en-GB"/>
          </a:p>
        </p:txBody>
      </p:sp>
    </p:spTree>
    <p:extLst>
      <p:ext uri="{BB962C8B-B14F-4D97-AF65-F5344CB8AC3E}">
        <p14:creationId xmlns:p14="http://schemas.microsoft.com/office/powerpoint/2010/main" val="3928121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seulement afficher ce document, pas le modifier.</a:t>
            </a:r>
          </a:p>
        </p:txBody>
      </p:sp>
      <p:pic>
        <p:nvPicPr>
          <p:cNvPr id="7" name="Espace réservé du contenu 6" descr="Commande transfert 4200000011 créée par Claudia La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78</a:t>
            </a:fld>
            <a:endParaRPr lang="en-GB"/>
          </a:p>
        </p:txBody>
      </p:sp>
    </p:spTree>
    <p:extLst>
      <p:ext uri="{BB962C8B-B14F-4D97-AF65-F5344CB8AC3E}">
        <p14:creationId xmlns:p14="http://schemas.microsoft.com/office/powerpoint/2010/main" val="28328653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Outre la commande archivée, vous pouvez également afficher l'historique de la commande d'achat et les documents associés.</a:t>
            </a:r>
            <a:br>
              <a:rPr lang="fr-FR" dirty="0"/>
            </a:br>
            <a:endParaRPr lang="fr-FR" dirty="0"/>
          </a:p>
        </p:txBody>
      </p:sp>
      <p:pic>
        <p:nvPicPr>
          <p:cNvPr id="7" name="Espace réservé du contenu 6" descr="Commande transfert 4200000011 créée par Claudia La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79</a:t>
            </a:fld>
            <a:endParaRPr lang="en-GB"/>
          </a:p>
        </p:txBody>
      </p:sp>
    </p:spTree>
    <p:extLst>
      <p:ext uri="{BB962C8B-B14F-4D97-AF65-F5344CB8AC3E}">
        <p14:creationId xmlns:p14="http://schemas.microsoft.com/office/powerpoint/2010/main" val="1925845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Sélectionnez les données</a:t>
            </a:r>
            <a:br>
              <a:rPr lang="fr-FR" b="1" dirty="0" smtClean="0"/>
            </a:br>
            <a:r>
              <a:rPr lang="fr-FR" dirty="0" smtClean="0"/>
              <a:t/>
            </a:r>
            <a:br>
              <a:rPr lang="fr-FR" dirty="0" smtClean="0"/>
            </a:br>
            <a:r>
              <a:rPr lang="fr-FR" dirty="0" smtClean="0"/>
              <a:t>Si vous souhaitez modifier la division, par exemple, vous pouvez sélectionner la colonne </a:t>
            </a:r>
            <a:r>
              <a:rPr lang="fr-FR" i="1" dirty="0" smtClean="0"/>
              <a:t>Division </a:t>
            </a:r>
            <a:r>
              <a:rPr lang="fr-FR" dirty="0" smtClean="0"/>
              <a:t>avant de cliquer sur  pour la </a:t>
            </a:r>
            <a:r>
              <a:rPr lang="fr-FR" i="1" dirty="0" smtClean="0"/>
              <a:t>modification rapide</a:t>
            </a:r>
            <a:r>
              <a:rPr lang="fr-FR" dirty="0" smtClean="0"/>
              <a:t>.</a:t>
            </a:r>
            <a:br>
              <a:rPr lang="fr-FR" dirty="0" smtClean="0"/>
            </a:br>
            <a:endParaRPr lang="fr-FR" dirty="0"/>
          </a:p>
        </p:txBody>
      </p:sp>
      <p:sp>
        <p:nvSpPr>
          <p:cNvPr id="5" name="Espace réservé de la date 4"/>
          <p:cNvSpPr>
            <a:spLocks noGrp="1"/>
          </p:cNvSpPr>
          <p:nvPr>
            <p:ph type="dt" sz="half" idx="10"/>
          </p:nvPr>
        </p:nvSpPr>
        <p:spPr/>
        <p:txBody>
          <a:bodyPr/>
          <a:lstStyle/>
          <a:p>
            <a:pPr>
              <a:defRPr/>
            </a:pPr>
            <a:fld id="{06EBF494-3595-4A9E-ADAD-EDAAD1914DBE}" type="datetime1">
              <a:rPr lang="fr-FR" smtClean="0"/>
              <a:t>26/11/2012</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8</a:t>
            </a:fld>
            <a:endParaRPr lang="en-GB"/>
          </a:p>
        </p:txBody>
      </p:sp>
      <p:pic>
        <p:nvPicPr>
          <p:cNvPr id="6146" name="Picture 2"/>
          <p:cNvPicPr>
            <a:picLocks noGrp="1" noChangeAspect="1" noChangeArrowheads="1"/>
          </p:cNvPicPr>
          <p:nvPr>
            <p:ph sz="half" idx="1"/>
          </p:nvPr>
        </p:nvPicPr>
        <p:blipFill>
          <a:blip r:embed="rId2"/>
          <a:srcRect/>
          <a:stretch>
            <a:fillRect/>
          </a:stretch>
        </p:blipFill>
        <p:spPr bwMode="auto">
          <a:xfrm>
            <a:off x="465138" y="2932795"/>
            <a:ext cx="4038600" cy="2200498"/>
          </a:xfrm>
          <a:prstGeom prst="rect">
            <a:avLst/>
          </a:prstGeom>
          <a:noFill/>
          <a:ln w="9525">
            <a:noFill/>
            <a:miter lim="800000"/>
            <a:headEnd/>
            <a:tailEnd/>
          </a:ln>
          <a:effectLst/>
        </p:spPr>
      </p:pic>
      <p:pic>
        <p:nvPicPr>
          <p:cNvPr id="6147" name="Picture 3"/>
          <p:cNvPicPr>
            <a:picLocks noGrp="1" noChangeAspect="1" noChangeArrowheads="1"/>
          </p:cNvPicPr>
          <p:nvPr>
            <p:ph sz="half" idx="2"/>
          </p:nvPr>
        </p:nvPicPr>
        <p:blipFill>
          <a:blip r:embed="rId3"/>
          <a:srcRect/>
          <a:stretch>
            <a:fillRect/>
          </a:stretch>
        </p:blipFill>
        <p:spPr bwMode="auto">
          <a:xfrm>
            <a:off x="4656138" y="2143699"/>
            <a:ext cx="4038600" cy="3778690"/>
          </a:xfrm>
          <a:prstGeom prst="rect">
            <a:avLst/>
          </a:prstGeom>
          <a:noFill/>
          <a:ln w="9525">
            <a:noFill/>
            <a:miter lim="800000"/>
            <a:headEnd/>
            <a:tailEnd/>
          </a:ln>
          <a:effectLst/>
        </p:spPr>
      </p:pic>
      <p:cxnSp>
        <p:nvCxnSpPr>
          <p:cNvPr id="11" name="Connecteur droit avec flèche 10"/>
          <p:cNvCxnSpPr/>
          <p:nvPr/>
        </p:nvCxnSpPr>
        <p:spPr>
          <a:xfrm rot="16200000" flipH="1">
            <a:off x="2750331" y="2750339"/>
            <a:ext cx="1571636" cy="7143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3" name="Connecteur droit avec flèche 12"/>
          <p:cNvCxnSpPr/>
          <p:nvPr/>
        </p:nvCxnSpPr>
        <p:spPr>
          <a:xfrm rot="5400000" flipH="1" flipV="1">
            <a:off x="5286380" y="5786454"/>
            <a:ext cx="857256" cy="14287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ne pouvez pas afficher les adresses, les confirmations, les services ou les limites dans des commandes archivées.</a:t>
            </a:r>
            <a:br>
              <a:rPr lang="fr-FR" dirty="0"/>
            </a:b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80</a:t>
            </a:fld>
            <a:endParaRPr lang="en-GB"/>
          </a:p>
        </p:txBody>
      </p:sp>
      <p:pic>
        <p:nvPicPr>
          <p:cNvPr id="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30520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que le système puisse rechercher les documents dans les archives, un des éléments suivants doit exister pour les commandes archivées : 1) un index d'archives ou 2) une structure d'information dans le </a:t>
            </a:r>
            <a:r>
              <a:rPr lang="fr-FR" u="sng" dirty="0">
                <a:hlinkClick r:id="rId2" action="ppaction://hlinkfile"/>
              </a:rPr>
              <a:t>système d'information des archives</a:t>
            </a:r>
            <a:r>
              <a:rPr lang="fr-FR" dirty="0"/>
              <a:t> pour l'</a:t>
            </a:r>
            <a:r>
              <a:rPr lang="fr-FR" u="sng" dirty="0">
                <a:hlinkClick r:id="rId3" action="ppaction://hlinkfile"/>
              </a:rPr>
              <a:t>objet d'archivage</a:t>
            </a:r>
            <a:r>
              <a:rPr lang="fr-FR" dirty="0"/>
              <a:t> MM_EKKO</a:t>
            </a:r>
            <a:r>
              <a:rPr lang="fr-FR" dirty="0" smtClean="0"/>
              <a:t>. </a:t>
            </a:r>
            <a:r>
              <a:rPr lang="fr-FR" smtClean="0"/>
              <a:t>SARA</a:t>
            </a:r>
            <a:r>
              <a:rPr lang="fr-FR" dirty="0"/>
              <a:t/>
            </a:r>
            <a:br>
              <a:rPr lang="fr-FR" dirty="0"/>
            </a:br>
            <a:endParaRPr lang="fr-FR" dirty="0"/>
          </a:p>
        </p:txBody>
      </p:sp>
      <p:pic>
        <p:nvPicPr>
          <p:cNvPr id="7" name="Espace réservé du contenu 6" descr="Administration des archives : écran initial"/>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81</a:t>
            </a:fld>
            <a:endParaRPr lang="en-GB"/>
          </a:p>
        </p:txBody>
      </p:sp>
    </p:spTree>
    <p:extLst>
      <p:ext uri="{BB962C8B-B14F-4D97-AF65-F5344CB8AC3E}">
        <p14:creationId xmlns:p14="http://schemas.microsoft.com/office/powerpoint/2010/main" val="31789984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Voir aussi :</a:t>
            </a:r>
            <a:r>
              <a:rPr lang="fr-FR" dirty="0"/>
              <a:t/>
            </a:r>
            <a:br>
              <a:rPr lang="fr-FR" dirty="0"/>
            </a:br>
            <a:r>
              <a:rPr lang="fr-FR" dirty="0"/>
              <a:t/>
            </a:r>
            <a:br>
              <a:rPr lang="fr-FR" dirty="0"/>
            </a:br>
            <a:endParaRPr lang="fr-FR" dirty="0"/>
          </a:p>
        </p:txBody>
      </p:sp>
      <p:sp>
        <p:nvSpPr>
          <p:cNvPr id="3" name="Espace réservé du contenu 2"/>
          <p:cNvSpPr>
            <a:spLocks noGrp="1"/>
          </p:cNvSpPr>
          <p:nvPr>
            <p:ph idx="1"/>
          </p:nvPr>
        </p:nvSpPr>
        <p:spPr/>
        <p:txBody>
          <a:bodyPr/>
          <a:lstStyle/>
          <a:p>
            <a:r>
              <a:rPr lang="fr-FR" u="sng" dirty="0">
                <a:hlinkClick r:id="rId2" action="ppaction://hlinkfile"/>
              </a:rPr>
              <a:t>Création, modification et affichage d'une commande</a:t>
            </a:r>
            <a:endParaRPr lang="fr-FR" dirty="0"/>
          </a:p>
        </p:txBody>
      </p:sp>
      <p:sp>
        <p:nvSpPr>
          <p:cNvPr id="4" name="Espace réservé de la date 3"/>
          <p:cNvSpPr>
            <a:spLocks noGrp="1"/>
          </p:cNvSpPr>
          <p:nvPr>
            <p:ph type="dt" sz="half" idx="10"/>
          </p:nvPr>
        </p:nvSpPr>
        <p:spPr/>
        <p:txBody>
          <a:bodyPr/>
          <a:lstStyle/>
          <a:p>
            <a:pPr>
              <a:defRPr/>
            </a:pPr>
            <a:fld id="{E00C8EFA-72B5-4B13-910C-B863544BD437}" type="datetime1">
              <a:rPr lang="fr-FR" smtClean="0"/>
              <a:t>26/11/2012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82</a:t>
            </a:fld>
            <a:endParaRPr lang="en-GB"/>
          </a:p>
        </p:txBody>
      </p:sp>
    </p:spTree>
    <p:extLst>
      <p:ext uri="{BB962C8B-B14F-4D97-AF65-F5344CB8AC3E}">
        <p14:creationId xmlns:p14="http://schemas.microsoft.com/office/powerpoint/2010/main" val="1054570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t>modification rapide</a:t>
            </a:r>
            <a:endParaRPr lang="fr-FR" dirty="0"/>
          </a:p>
        </p:txBody>
      </p:sp>
      <p:sp>
        <p:nvSpPr>
          <p:cNvPr id="5" name="Espace réservé de la date 4"/>
          <p:cNvSpPr>
            <a:spLocks noGrp="1"/>
          </p:cNvSpPr>
          <p:nvPr>
            <p:ph type="dt" sz="half" idx="10"/>
          </p:nvPr>
        </p:nvSpPr>
        <p:spPr/>
        <p:txBody>
          <a:bodyPr/>
          <a:lstStyle/>
          <a:p>
            <a:pPr>
              <a:defRPr/>
            </a:pPr>
            <a:fld id="{0B3C13B7-90F2-41C7-B4F0-818C94A8FDA3}" type="datetime1">
              <a:rPr lang="fr-FR" smtClean="0"/>
              <a:t>26/11/2012</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9</a:t>
            </a:fld>
            <a:endParaRPr lang="en-GB"/>
          </a:p>
        </p:txBody>
      </p:sp>
      <p:pic>
        <p:nvPicPr>
          <p:cNvPr id="7170" name="Picture 2"/>
          <p:cNvPicPr>
            <a:picLocks noGrp="1" noChangeAspect="1" noChangeArrowheads="1"/>
          </p:cNvPicPr>
          <p:nvPr>
            <p:ph idx="1"/>
          </p:nvPr>
        </p:nvPicPr>
        <p:blipFill>
          <a:blip r:embed="rId2"/>
          <a:srcRect/>
          <a:stretch>
            <a:fillRect/>
          </a:stretch>
        </p:blipFill>
        <p:spPr bwMode="auto">
          <a:xfrm>
            <a:off x="1081057" y="1784350"/>
            <a:ext cx="7439086" cy="45720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lnDef>
      <a:spPr>
        <a:ln w="31750">
          <a:tailEnd type="arrow"/>
        </a:ln>
      </a:spPr>
      <a:bodyPr/>
      <a:lstStyle/>
      <a:style>
        <a:lnRef idx="1">
          <a:schemeClr val="accent2"/>
        </a:lnRef>
        <a:fillRef idx="0">
          <a:schemeClr val="accent2"/>
        </a:fillRef>
        <a:effectRef idx="0">
          <a:schemeClr val="accent2"/>
        </a:effectRef>
        <a:fontRef idx="minor">
          <a:schemeClr val="tx1"/>
        </a:fontRef>
      </a:style>
    </a:ln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1093</TotalTime>
  <Words>2181</Words>
  <Application>Microsoft Office PowerPoint</Application>
  <PresentationFormat>Affichage à l'écran (4:3)</PresentationFormat>
  <Paragraphs>348</Paragraphs>
  <Slides>82</Slides>
  <Notes>0</Notes>
  <HiddenSlides>0</HiddenSlides>
  <MMClips>0</MMClips>
  <ScaleCrop>false</ScaleCrop>
  <HeadingPairs>
    <vt:vector size="4" baseType="variant">
      <vt:variant>
        <vt:lpstr>Thème</vt:lpstr>
      </vt:variant>
      <vt:variant>
        <vt:i4>1</vt:i4>
      </vt:variant>
      <vt:variant>
        <vt:lpstr>Titres des diapositives</vt:lpstr>
      </vt:variant>
      <vt:variant>
        <vt:i4>82</vt:i4>
      </vt:variant>
    </vt:vector>
  </HeadingPairs>
  <TitlesOfParts>
    <vt:vector size="83" baseType="lpstr">
      <vt:lpstr>Métro</vt:lpstr>
      <vt:lpstr>Commande d'achat avec la nouvelle conception interactive</vt:lpstr>
      <vt:lpstr>Présentation PowerPoint</vt:lpstr>
      <vt:lpstr>Utilisation  La nouvelle conception de la commande met l'accent sur les besoins de l'utilisateur et propose une plus grande prise en charge pour le traitement des documents. </vt:lpstr>
      <vt:lpstr>Fonctionnalités Les fonctions suivantes sont disponibles pour les utilisateurs qui traitent des commandes Enjoy : </vt:lpstr>
      <vt:lpstr>Modification rapide  Cette fonction permet de modifier des données telles que la division et le magasin simultanément dans plusieurs postes. </vt:lpstr>
      <vt:lpstr>Pour ce faire, procédez comme suit :  Sélectionnez les postes   </vt:lpstr>
      <vt:lpstr>Vous pouvez utiliser la fonction de modification rapide pour plusieurs postes standard ou pour tous les postes.</vt:lpstr>
      <vt:lpstr>Sélectionnez les données  Si vous souhaitez modifier la division, par exemple, vous pouvez sélectionner la colonne Division avant de cliquer sur  pour la modification rapide. </vt:lpstr>
      <vt:lpstr>modification rapide</vt:lpstr>
      <vt:lpstr>Si vous cliquez sur  (Modification rapide) sans avoir sélectionné de colonne, une boîte de dialogue apparaît. </vt:lpstr>
      <vt:lpstr>Elle permet de sélectionner les zones souhaitées dans une liste contenant toutes les zones modifiables.</vt:lpstr>
      <vt:lpstr>Cette fonction peut s'avérer utile, par exemple, si vous souhaitez changer le code Livraison finale dans les données de détail des commandes.</vt:lpstr>
      <vt:lpstr>En général, vous passez commande pour la division de Pfeiffer - Eigeltingen. </vt:lpstr>
      <vt:lpstr>Vous avez donc spécifié dans vos options personnelles que cette division est la valeur par défaut dans les postes de commande.</vt:lpstr>
      <vt:lpstr>Lors du traitement d'une commande, vous remarquez que certaines fournitures de bureau doivent être commandées, pas pour la division de Pfeiffer - Eigeltingen, mais pour la division de Radolzell - Boehringen.</vt:lpstr>
      <vt:lpstr>Sélectionnez les postes concernés et la colonne Division, puis cliquez sur Modification rapide sous la synthèse des postes.</vt:lpstr>
      <vt:lpstr>Fonctionnalités</vt:lpstr>
      <vt:lpstr>Vous pouvez afficher l'aperçu avant impression directement à partir de la commande en cours de traitement.  Tcode ME21N - Fournisseur/division cédante connus </vt:lpstr>
      <vt:lpstr>Cette fonction s'applique également aux documents qui n'ont pas encore été lancés.  </vt:lpstr>
      <vt:lpstr>Pour ce faire, cliquez sur  Aperçu avant impression.</vt:lpstr>
      <vt:lpstr>Dans le cas de documents qui n'ont pas encore été lancés, un message est généré mais ne peut pas être édité. </vt:lpstr>
      <vt:lpstr>Un message ne peut pas être édité lorsque le code Bloqué est activé dans Infos supplémentaires pour le message. </vt:lpstr>
      <vt:lpstr>Commandes d'achat incomplètes maintenues </vt:lpstr>
      <vt:lpstr>Vous pouvez utiliser la fonction Maintenir pour enregistrer les commandes d'achat incorrectes ou incomplètes dans le système ECC. </vt:lpstr>
      <vt:lpstr>Si, par exemple, vous saisissez provisoirement une commande que vous recevez par téléphone juste avant de partir le soir, la fonction Maintenir vous permet de récupérer cette commande le lendemain dans la synthèse des documents, de vérifier les données (saisies à la hâte), de les corriger ou les compléter, si nécessaire, et de sauvegarder le document. </vt:lpstr>
      <vt:lpstr>Les commandes mises en attente de cette façon ne sont pas transmises.</vt:lpstr>
      <vt:lpstr> Elles sont toutefois significatives pour la planification des besoins.</vt:lpstr>
      <vt:lpstr>Par opposition aux commandes sauvegardées selon le processus classique, les fonctions suivantes ne sont pas disponibles pour les commandes qui ont été mises en attente :</vt:lpstr>
      <vt:lpstr>Édition message (impression/transmission de documents au format message) me9f</vt:lpstr>
      <vt:lpstr>Lancement (autorisation) me28</vt:lpstr>
      <vt:lpstr>Enregistrement d'une entrée de marchandises migo</vt:lpstr>
      <vt:lpstr>Enregistrement d'une facture MIRO</vt:lpstr>
      <vt:lpstr>Une fois la commande sauvegardée, elle ne peut plus être traitée à l'aide de la fonction Maintenir.</vt:lpstr>
      <vt:lpstr>Lors de l'exécution de vos propres analyses, vous devez vérifier que les commandes qui ont été mises en attente sont incluses dans votre analyse à l'endroit approprié. ME80FN</vt:lpstr>
      <vt:lpstr>Vous ne pouvez pas mettre des postes de service (P) en attente.</vt:lpstr>
      <vt:lpstr>Affichage de la stratégie de lancement de commande  Si une commande est soumise à une stratégie de lancement (autorisation), vous pouvez afficher cette stratégie dans les données d'en-tête de la commande. </vt:lpstr>
      <vt:lpstr>Elle contient les éléments suivants :  Options de lancement  (Quel département de lancement peut ou doit toujours effectuer le lancement.) </vt:lpstr>
      <vt:lpstr>Les clés de lancement qui ont déjà effectué le lancement et celles qui vont le faire prochainement sont répertoriées ici.</vt:lpstr>
      <vt:lpstr>Combinaisons possibles pour le lancement final  (Quels participants peuvent effectuer le lancement et quelles combinaisons sont possibles pour sécuriser le lancement final.) </vt:lpstr>
      <vt:lpstr>Cette option vous permet de voir quelles clés de lancement doivent accepter la commande pour que le lancement final soit effectué.</vt:lpstr>
      <vt:lpstr>La commande a été finalement (intégralement) lancée si aucune option de lancement supplémentaire n'est affichée et que le code de lancement affiche le statut Lancement effectué.</vt:lpstr>
      <vt:lpstr>Imputation  Vous pouvez spécifier des imputations simples ou multiples pour la demande d'achat ou les postes de commande. </vt:lpstr>
      <vt:lpstr>Cliquez sur Imputation simple pour passer de l'écran d'imputation multiple à l'écran d'imputation simple   </vt:lpstr>
      <vt:lpstr>ou sur Imputation multiples pour passer à l'écran d'imputation multiple.</vt:lpstr>
      <vt:lpstr>Dans le cas d'une imputation multiple, vous pouvez sélectionner la répartition quantitative ou la répartition proportionnelle. </vt:lpstr>
      <vt:lpstr>Copie des postes d'imputation  Si vous avez sélectionné l'imputation multiple, vous pouvez copier les données d'imputation dans l'autre demande d'achat ou les postes de commande. </vt:lpstr>
      <vt:lpstr>Vous commandez 10 fauteuils pivotants et 10 bureaux dont 5 seront affectés au centre de coûts 1000 et les 5 autres au centre de coûts 2000. </vt:lpstr>
      <vt:lpstr>Vous saisissez deux postes d'imputation pour les fauteuils pivotants.</vt:lpstr>
      <vt:lpstr>Vous saisissez deux postes d'imputation pour les fauteuils pivotants. Sélectionnez les deux postes d'imputation et cliquez sur Copier poste d’imputation pour les copier.</vt:lpstr>
      <vt:lpstr>Si vous souhaitez ensuite saisir l'imputation pour les bureaux, cliquez sur  Insérer poste d’imputation pour insérer les postes d'imputation copiés.</vt:lpstr>
      <vt:lpstr>Vous pouvez ensuite insérer le poste d'imputation soit une seule fois, soit plusieurs fois.</vt:lpstr>
      <vt:lpstr>Résultat</vt:lpstr>
      <vt:lpstr>Création d'immobilisations  Lorsque vous saisissez l'imputation, vous pouvez créer une immobilisation pour chaque poste d'imputation directement à partir de la commande. </vt:lpstr>
      <vt:lpstr>Pour ce faire, sélectionnez les lignes d'imputation significatives dans la page à onglet Imputation et cliquez sur  Créer immobilisations.</vt:lpstr>
      <vt:lpstr>Si vous ne sélectionnez aucune ligne d'imputation, des immobilisations seront créées pour toutes les lignes d'imputation auxquelles aucune immobilisation n'a été affectée. </vt:lpstr>
      <vt:lpstr>résultat</vt:lpstr>
      <vt:lpstr>Si vous utilisez la comptabilité budgétaire (FI-FM), les zones Compte budgétaire, Centre financier et Fonds sont également affichées dans la page à onglet Imputation dans le cas de postes de commande sans imputation. </vt:lpstr>
      <vt:lpstr>Aucune imputation dans le cas de postes sans entrée de facture  Dans la commande d'achat EnjoySAP, il est inutile de saisir les données d'imputation si vous n'attendez pas une entrée de marchandises valorisée </vt:lpstr>
      <vt:lpstr>ou une facture fournisseur pour un certain poste de commande.</vt:lpstr>
      <vt:lpstr>Utilisez votre propre type d'imputation (par exemple, une copie du type d'imputation U) pour lequel vous avez sélectionné l'imputation compte consommation U (inconnu)</vt:lpstr>
      <vt:lpstr>dans le Customizing d'Achats sous Imputation ® Gérer les types d'imputation.</vt:lpstr>
      <vt:lpstr>Catég. récepteur     U inconnu</vt:lpstr>
      <vt:lpstr>En outre, le code Entrée de marchandises et le code EM non valoris. doivent être activés.</vt:lpstr>
      <vt:lpstr>Création de lots  Vous pouvez créer un lot pour les articles soumis à une gestion obligatoire par lots directement à partir de la commande.  </vt:lpstr>
      <vt:lpstr>Pour ce faire, cliquez sur  Créer lot MM dans la page à onglet Données article.</vt:lpstr>
      <vt:lpstr>Affichage de la configuration d'un article  Vous pouvez utiliser les articles configurables et afficher leur valorisation des caractéristiques. </vt:lpstr>
      <vt:lpstr>Pour ce faire, cliquez sur Configuration dans les détails du poste dans la page à onglet Données article.</vt:lpstr>
      <vt:lpstr>Affichage de la page d'accueil du fournisseur  Vous pouvez accéder à la page d'accueil du fournisseur à partir de la commande si vous avez géré l'adresse Internet dans la fiche fournisseur.  </vt:lpstr>
      <vt:lpstr>Cliquez sur le bouton  Copie accueil dans la page à onglet Adresse.</vt:lpstr>
      <vt:lpstr>Mise à jour de la fiche infos-achats  Le code Info mise à jour vous permet de déterminer si une fiche infos-achats est mise à jour ou récemment créée. </vt:lpstr>
      <vt:lpstr>Si le code est activé, les cas suivants peuvent se produire : ·        Si une seule fiche infos-achats (avec ou sans division) existe, l'enregistrement est mis à jour. </vt:lpstr>
      <vt:lpstr>·        S'il n'existe aucune fiche infos-achats et que des « conditions division obligatoires » ont été spécifiées dans le Customizing, </vt:lpstr>
      <vt:lpstr>SPRO IMG Définir mise en écran </vt:lpstr>
      <vt:lpstr>une fiche infos-achats avec une division est créée. Sinon une fiche infos-achats sans division est créée. </vt:lpstr>
      <vt:lpstr>·        S'il existe deux fiches infos-achats, une avec division et une sans division, la fiche infos-achats avec la division est mise à jour. </vt:lpstr>
      <vt:lpstr>Affichage des commandes d'achat archivées  Si vous sélectionnez une commande d'achat déjà archivée dans l'opération de commande d'achat EnjoySAP, la lecture et l'affichage de cette commande s'effectuent à partir de l'archive.  </vt:lpstr>
      <vt:lpstr>Un message système vous rappelle que la commande en question est une commande archivée. </vt:lpstr>
      <vt:lpstr>Vous pouvez seulement afficher ce document, pas le modifier.</vt:lpstr>
      <vt:lpstr>Outre la commande archivée, vous pouvez également afficher l'historique de la commande d'achat et les documents associés. </vt:lpstr>
      <vt:lpstr>Vous ne pouvez pas afficher les adresses, les confirmations, les services ou les limites dans des commandes archivées. </vt:lpstr>
      <vt:lpstr>Pour que le système puisse rechercher les documents dans les archives, un des éléments suivants doit exister pour les commandes archivées : 1) un index d'archives ou 2) une structure d'information dans le système d'information des archives pour l'objet d'archivage MM_EKKO. SARA </vt:lpstr>
      <vt:lpstr>Voir aussi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QUESNOT, Mickael</dc:creator>
  <cp:lastModifiedBy>QUESNOT, Mickael</cp:lastModifiedBy>
  <cp:revision>120</cp:revision>
  <dcterms:modified xsi:type="dcterms:W3CDTF">2012-11-26T13:03:35Z</dcterms:modified>
</cp:coreProperties>
</file>