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64" r:id="rId2"/>
    <p:sldId id="265" r:id="rId3"/>
    <p:sldId id="266" r:id="rId4"/>
    <p:sldId id="290" r:id="rId5"/>
    <p:sldId id="298" r:id="rId6"/>
    <p:sldId id="285" r:id="rId7"/>
    <p:sldId id="292" r:id="rId8"/>
    <p:sldId id="286" r:id="rId9"/>
    <p:sldId id="288" r:id="rId10"/>
    <p:sldId id="289" r:id="rId11"/>
    <p:sldId id="293" r:id="rId12"/>
    <p:sldId id="299" r:id="rId13"/>
    <p:sldId id="300" r:id="rId14"/>
    <p:sldId id="301" r:id="rId15"/>
    <p:sldId id="302" r:id="rId16"/>
    <p:sldId id="277" r:id="rId17"/>
    <p:sldId id="278" r:id="rId18"/>
    <p:sldId id="279" r:id="rId19"/>
    <p:sldId id="280" r:id="rId20"/>
    <p:sldId id="294" r:id="rId21"/>
    <p:sldId id="282" r:id="rId22"/>
    <p:sldId id="304" r:id="rId23"/>
    <p:sldId id="305" r:id="rId24"/>
    <p:sldId id="283" r:id="rId25"/>
    <p:sldId id="284" r:id="rId26"/>
    <p:sldId id="303" r:id="rId2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3895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9116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7" d="100"/>
          <a:sy n="77" d="100"/>
        </p:scale>
        <p:origin x="-209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r-CH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CEDFB-1D9F-475C-B870-D8E56AC6F190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7" name="Image 6" descr="ACC_Flag_small_sansPoint_sansOrang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92777" y="-35"/>
            <a:ext cx="1290647" cy="323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060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C2747B-02D7-4A5E-B775-618E4EBB34D3}" type="datetimeFigureOut">
              <a:rPr lang="fr-FR" smtClean="0"/>
              <a:pPr/>
              <a:t>19/04/2013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5751CC-0980-4901-9758-98C28EF9CF2B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730676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3</a:t>
            </a:fld>
            <a:endParaRPr lang="fr-C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4</a:t>
            </a:fld>
            <a:endParaRPr lang="fr-C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7</a:t>
            </a:fld>
            <a:endParaRPr lang="fr-C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11</a:t>
            </a:fld>
            <a:endParaRPr lang="fr-CH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20</a:t>
            </a:fld>
            <a:endParaRPr lang="fr-C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26</a:t>
            </a:fld>
            <a:endParaRPr lang="fr-C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685800" y="1428736"/>
            <a:ext cx="7772400" cy="1571636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068960"/>
            <a:ext cx="6400800" cy="1224136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err="1" smtClean="0"/>
              <a:t>Subtitle</a:t>
            </a:r>
            <a:endParaRPr lang="fr-CH" dirty="0"/>
          </a:p>
        </p:txBody>
      </p:sp>
      <p:pic>
        <p:nvPicPr>
          <p:cNvPr id="4" name="Picture 7" descr="bottom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42088"/>
            <a:ext cx="9145588" cy="315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cription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buFont typeface="Arial" pitchFamily="34" charset="0"/>
              <a:buChar char="•"/>
              <a:defRPr sz="1100" baseline="0"/>
            </a:lvl5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  <a:p>
            <a:pPr lvl="4"/>
            <a:r>
              <a:rPr lang="fr-FR" dirty="0" err="1" smtClean="0"/>
              <a:t>Level</a:t>
            </a:r>
            <a:r>
              <a:rPr lang="fr-FR" dirty="0" smtClean="0"/>
              <a:t> 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cription Dou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1428736"/>
            <a:ext cx="4038600" cy="4929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4648200" y="1428736"/>
            <a:ext cx="4038600" cy="4929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Puzzle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285720" y="5214950"/>
            <a:ext cx="1785950" cy="1357322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1428736"/>
            <a:ext cx="5043494" cy="4929222"/>
          </a:xfrm>
        </p:spPr>
        <p:txBody>
          <a:bodyPr/>
          <a:lstStyle>
            <a:lvl1pPr algn="r">
              <a:lnSpc>
                <a:spcPct val="150000"/>
              </a:lnSpc>
              <a:buNone/>
              <a:defRPr sz="2400"/>
            </a:lvl1pPr>
            <a:lvl2pPr algn="r">
              <a:buNone/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6000760" y="1428736"/>
            <a:ext cx="2686040" cy="4929222"/>
          </a:xfrm>
          <a:noFill/>
        </p:spPr>
        <p:txBody>
          <a:bodyPr/>
          <a:lstStyle>
            <a:lvl1pPr>
              <a:lnSpc>
                <a:spcPct val="150000"/>
              </a:lnSpc>
              <a:buNone/>
              <a:defRPr sz="2400" b="0">
                <a:solidFill>
                  <a:srgbClr val="0070C0"/>
                </a:solidFill>
              </a:defRPr>
            </a:lvl1pPr>
            <a:lvl2pPr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5715008" y="1428736"/>
            <a:ext cx="72000" cy="4932000"/>
          </a:xfrm>
          <a:prstGeom prst="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-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Puzzl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85720" y="5214950"/>
            <a:ext cx="1429789" cy="108896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1428736"/>
            <a:ext cx="5043494" cy="4929222"/>
          </a:xfrm>
        </p:spPr>
        <p:txBody>
          <a:bodyPr/>
          <a:lstStyle>
            <a:lvl1pPr algn="r">
              <a:lnSpc>
                <a:spcPct val="150000"/>
              </a:lnSpc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algn="r">
              <a:buNone/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6000760" y="1428736"/>
            <a:ext cx="2819712" cy="4929222"/>
          </a:xfrm>
          <a:noFill/>
        </p:spPr>
        <p:txBody>
          <a:bodyPr anchor="ctr">
            <a:normAutofit/>
          </a:bodyPr>
          <a:lstStyle>
            <a:lvl1pPr marL="0" indent="0">
              <a:lnSpc>
                <a:spcPct val="150000"/>
              </a:lnSpc>
              <a:buNone/>
              <a:defRPr sz="1800" b="0">
                <a:solidFill>
                  <a:srgbClr val="0070C0"/>
                </a:solidFill>
              </a:defRPr>
            </a:lvl1pPr>
            <a:lvl2pPr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5715008" y="1428736"/>
            <a:ext cx="72000" cy="4929222"/>
          </a:xfrm>
          <a:prstGeom prst="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722313" y="1285860"/>
            <a:ext cx="7772400" cy="164307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0" cap="none" baseline="0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6" name="Espace réservé du contenu 2"/>
          <p:cNvSpPr>
            <a:spLocks noGrp="1"/>
          </p:cNvSpPr>
          <p:nvPr>
            <p:ph sz="half" idx="10" hasCustomPrompt="1"/>
          </p:nvPr>
        </p:nvSpPr>
        <p:spPr>
          <a:xfrm>
            <a:off x="1357290" y="3143248"/>
            <a:ext cx="7143800" cy="3214710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300"/>
            </a:lvl3pPr>
            <a:lvl4pPr>
              <a:buNone/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</p:txBody>
      </p:sp>
      <p:sp>
        <p:nvSpPr>
          <p:cNvPr id="4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715404" y="6357958"/>
            <a:ext cx="428628" cy="500042"/>
          </a:xfrm>
        </p:spPr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Jo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722313" y="1285860"/>
            <a:ext cx="7772400" cy="164307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0" cap="none" baseline="0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6" name="Espace réservé du contenu 2"/>
          <p:cNvSpPr>
            <a:spLocks noGrp="1"/>
          </p:cNvSpPr>
          <p:nvPr>
            <p:ph sz="half" idx="10" hasCustomPrompt="1"/>
          </p:nvPr>
        </p:nvSpPr>
        <p:spPr>
          <a:xfrm>
            <a:off x="1357290" y="3143248"/>
            <a:ext cx="4366838" cy="3214710"/>
          </a:xfrm>
        </p:spPr>
        <p:txBody>
          <a:bodyPr/>
          <a:lstStyle>
            <a:lvl1pPr>
              <a:defRPr sz="2000">
                <a:solidFill>
                  <a:srgbClr val="0070C0"/>
                </a:solidFill>
              </a:defRPr>
            </a:lvl1pPr>
            <a:lvl2pPr>
              <a:defRPr sz="1600"/>
            </a:lvl2pPr>
            <a:lvl3pPr>
              <a:defRPr sz="1300"/>
            </a:lvl3pPr>
            <a:lvl4pPr>
              <a:buNone/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</p:txBody>
      </p:sp>
      <p:sp>
        <p:nvSpPr>
          <p:cNvPr id="4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715404" y="6357958"/>
            <a:ext cx="428628" cy="500042"/>
          </a:xfrm>
        </p:spPr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 dirty="0"/>
          </a:p>
        </p:txBody>
      </p:sp>
      <p:pic>
        <p:nvPicPr>
          <p:cNvPr id="5" name="Picture 2" descr="http://www.blog-marrant.com/images/sisto-bd-2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8853" y="4200359"/>
            <a:ext cx="2805595" cy="22529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42984"/>
            <a:ext cx="8229600" cy="52149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15404" y="6357958"/>
            <a:ext cx="428628" cy="5000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D1695-9A20-4ABF-B09F-F410403341A1}" type="slidenum">
              <a:rPr lang="fr-CH" smtClean="0"/>
              <a:pPr/>
              <a:t>‹N°›</a:t>
            </a:fld>
            <a:endParaRPr lang="fr-CH" dirty="0"/>
          </a:p>
        </p:txBody>
      </p:sp>
      <p:sp>
        <p:nvSpPr>
          <p:cNvPr id="9" name="Rectangle 19" descr="sap2"/>
          <p:cNvSpPr>
            <a:spLocks noChangeArrowheads="1"/>
          </p:cNvSpPr>
          <p:nvPr/>
        </p:nvSpPr>
        <p:spPr bwMode="auto">
          <a:xfrm>
            <a:off x="8964613" y="2285992"/>
            <a:ext cx="179387" cy="36004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0" name="Rectangle 29"/>
          <p:cNvSpPr>
            <a:spLocks noChangeArrowheads="1"/>
          </p:cNvSpPr>
          <p:nvPr/>
        </p:nvSpPr>
        <p:spPr bwMode="auto">
          <a:xfrm>
            <a:off x="0" y="1314446"/>
            <a:ext cx="323850" cy="1614488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/>
          <a:lstStyle/>
          <a:p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8" r:id="rId5"/>
    <p:sldLayoutId id="2147483655" r:id="rId6"/>
    <p:sldLayoutId id="2147483654" r:id="rId7"/>
    <p:sldLayoutId id="2147483656" r:id="rId8"/>
    <p:sldLayoutId id="2147483659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700" indent="-257175" algn="just" defTabSz="914400" rtl="0" eaLnBrk="1" latinLnBrk="0" hangingPunct="1">
        <a:spcBef>
          <a:spcPct val="20000"/>
        </a:spcBef>
        <a:buClr>
          <a:srgbClr val="FFC000"/>
        </a:buClr>
        <a:buFont typeface="Wingdings" pitchFamily="2" charset="2"/>
        <a:buChar char="§"/>
        <a:defRPr sz="24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spcBef>
          <a:spcPct val="20000"/>
        </a:spcBef>
        <a:buFont typeface="Wingdings" pitchFamily="2" charset="2"/>
        <a:buChar char="§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spcBef>
          <a:spcPct val="20000"/>
        </a:spcBef>
        <a:buFont typeface="Arial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H" dirty="0" smtClean="0"/>
              <a:t>SAP Basis</a:t>
            </a:r>
            <a:endParaRPr lang="fr-CH" sz="2400" b="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Gestion de projet / Customizing / Transport</a:t>
            </a:r>
          </a:p>
        </p:txBody>
      </p:sp>
      <p:pic>
        <p:nvPicPr>
          <p:cNvPr id="4" name="Picture 2" descr="click to zo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54923" y="3910068"/>
            <a:ext cx="2234154" cy="23272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err="1" smtClean="0"/>
              <a:t>Repository</a:t>
            </a:r>
            <a:endParaRPr lang="fr-CH" u="sng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Comprend tous les objets de développement :</a:t>
            </a:r>
          </a:p>
          <a:p>
            <a:pPr lvl="2"/>
            <a:r>
              <a:rPr lang="fr-CH" dirty="0" smtClean="0"/>
              <a:t>ABAP </a:t>
            </a:r>
            <a:r>
              <a:rPr lang="fr-CH" dirty="0" err="1" smtClean="0"/>
              <a:t>Dictionary</a:t>
            </a:r>
            <a:r>
              <a:rPr lang="fr-CH" dirty="0" smtClean="0"/>
              <a:t> </a:t>
            </a:r>
            <a:r>
              <a:rPr lang="fr-CH" dirty="0" err="1" smtClean="0"/>
              <a:t>Objects</a:t>
            </a:r>
            <a:endParaRPr lang="fr-CH" dirty="0" smtClean="0"/>
          </a:p>
          <a:p>
            <a:pPr lvl="2"/>
            <a:r>
              <a:rPr lang="fr-CH" dirty="0" smtClean="0"/>
              <a:t>Transactions</a:t>
            </a:r>
          </a:p>
          <a:p>
            <a:pPr lvl="2"/>
            <a:r>
              <a:rPr lang="fr-CH" dirty="0" smtClean="0"/>
              <a:t>Programmes</a:t>
            </a:r>
          </a:p>
          <a:p>
            <a:pPr lvl="2"/>
            <a:r>
              <a:rPr lang="fr-CH" dirty="0" smtClean="0"/>
              <a:t>Modules de fonction</a:t>
            </a:r>
          </a:p>
          <a:p>
            <a:pPr lvl="2"/>
            <a:r>
              <a:rPr lang="fr-CH" dirty="0" smtClean="0"/>
              <a:t>….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10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Structure des données</a:t>
            </a:r>
            <a:endParaRPr lang="fr-CH" dirty="0"/>
          </a:p>
        </p:txBody>
      </p:sp>
      <p:grpSp>
        <p:nvGrpSpPr>
          <p:cNvPr id="2" name="Groupe 7"/>
          <p:cNvGrpSpPr/>
          <p:nvPr/>
        </p:nvGrpSpPr>
        <p:grpSpPr>
          <a:xfrm>
            <a:off x="755576" y="4077072"/>
            <a:ext cx="7776864" cy="2304256"/>
            <a:chOff x="3851920" y="4005064"/>
            <a:chExt cx="1800200" cy="2304256"/>
          </a:xfrm>
        </p:grpSpPr>
        <p:sp>
          <p:nvSpPr>
            <p:cNvPr id="9" name="Rectangle 8"/>
            <p:cNvSpPr/>
            <p:nvPr/>
          </p:nvSpPr>
          <p:spPr>
            <a:xfrm>
              <a:off x="3851920" y="4365104"/>
              <a:ext cx="1800000" cy="1944216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fr-CH" sz="12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851920" y="4005064"/>
              <a:ext cx="1800200" cy="360040"/>
            </a:xfrm>
            <a:prstGeom prst="rect">
              <a:avLst/>
            </a:prstGeom>
            <a:solidFill>
              <a:srgbClr val="00B0F0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err="1" smtClean="0">
                  <a:solidFill>
                    <a:schemeClr val="tx1"/>
                  </a:solidFill>
                </a:rPr>
                <a:t>Repository</a:t>
              </a:r>
              <a:endParaRPr lang="fr-CH" dirty="0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971600" y="4653136"/>
            <a:ext cx="1368152" cy="151216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>
                <a:solidFill>
                  <a:schemeClr val="tx1"/>
                </a:solidFill>
              </a:rPr>
              <a:t>SAP NetWeaver</a:t>
            </a:r>
          </a:p>
          <a:p>
            <a:pPr algn="ctr"/>
            <a:endParaRPr lang="fr-CH" sz="1400" dirty="0" smtClean="0">
              <a:solidFill>
                <a:schemeClr val="tx1"/>
              </a:solidFill>
            </a:endParaRPr>
          </a:p>
          <a:p>
            <a:pPr algn="ctr"/>
            <a:r>
              <a:rPr lang="fr-CH" sz="1400" dirty="0" err="1" smtClean="0">
                <a:solidFill>
                  <a:schemeClr val="tx1"/>
                </a:solidFill>
              </a:rPr>
              <a:t>Technology</a:t>
            </a:r>
            <a:endParaRPr lang="fr-CH" sz="1400" dirty="0" smtClean="0">
              <a:solidFill>
                <a:schemeClr val="tx1"/>
              </a:solidFill>
            </a:endParaRPr>
          </a:p>
        </p:txBody>
      </p:sp>
      <p:grpSp>
        <p:nvGrpSpPr>
          <p:cNvPr id="6" name="Groupe 7"/>
          <p:cNvGrpSpPr/>
          <p:nvPr/>
        </p:nvGrpSpPr>
        <p:grpSpPr>
          <a:xfrm>
            <a:off x="6444208" y="4653136"/>
            <a:ext cx="1872208" cy="1512168"/>
            <a:chOff x="3851920" y="4005064"/>
            <a:chExt cx="1800200" cy="1512168"/>
          </a:xfrm>
        </p:grpSpPr>
        <p:sp>
          <p:nvSpPr>
            <p:cNvPr id="23" name="Rectangle 22"/>
            <p:cNvSpPr/>
            <p:nvPr/>
          </p:nvSpPr>
          <p:spPr>
            <a:xfrm>
              <a:off x="3851920" y="4365104"/>
              <a:ext cx="1800000" cy="1152128"/>
            </a:xfrm>
            <a:prstGeom prst="rect">
              <a:avLst/>
            </a:prstGeom>
            <a:solidFill>
              <a:srgbClr val="FFC000">
                <a:alpha val="20000"/>
              </a:srgbClr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fr-CH" sz="1200" dirty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851920" y="4005064"/>
              <a:ext cx="1800200" cy="360040"/>
            </a:xfrm>
            <a:prstGeom prst="rect">
              <a:avLst/>
            </a:prstGeom>
            <a:solidFill>
              <a:srgbClr val="FFC000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600" dirty="0" smtClean="0">
                  <a:solidFill>
                    <a:schemeClr val="tx1"/>
                  </a:solidFill>
                </a:rPr>
                <a:t>Namespace Client</a:t>
              </a:r>
            </a:p>
          </p:txBody>
        </p:sp>
      </p:grpSp>
      <p:sp>
        <p:nvSpPr>
          <p:cNvPr id="18" name="Rectangle 17"/>
          <p:cNvSpPr/>
          <p:nvPr/>
        </p:nvSpPr>
        <p:spPr>
          <a:xfrm>
            <a:off x="6606226" y="5229200"/>
            <a:ext cx="1548172" cy="79208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err="1" smtClean="0">
                <a:solidFill>
                  <a:schemeClr val="tx1"/>
                </a:solidFill>
              </a:rPr>
              <a:t>Development</a:t>
            </a:r>
            <a:endParaRPr lang="fr-CH" sz="1400" dirty="0" smtClean="0">
              <a:solidFill>
                <a:schemeClr val="tx1"/>
              </a:solidFill>
            </a:endParaRPr>
          </a:p>
          <a:p>
            <a:pPr algn="ctr"/>
            <a:r>
              <a:rPr lang="fr-CH" sz="1400" dirty="0" smtClean="0">
                <a:solidFill>
                  <a:schemeClr val="tx1"/>
                </a:solidFill>
              </a:rPr>
              <a:t>Client</a:t>
            </a:r>
          </a:p>
        </p:txBody>
      </p:sp>
      <p:grpSp>
        <p:nvGrpSpPr>
          <p:cNvPr id="7" name="Groupe 7"/>
          <p:cNvGrpSpPr/>
          <p:nvPr/>
        </p:nvGrpSpPr>
        <p:grpSpPr>
          <a:xfrm>
            <a:off x="2555776" y="4653136"/>
            <a:ext cx="3672408" cy="1512168"/>
            <a:chOff x="3851920" y="4005064"/>
            <a:chExt cx="1800200" cy="1512168"/>
          </a:xfrm>
        </p:grpSpPr>
        <p:sp>
          <p:nvSpPr>
            <p:cNvPr id="26" name="Rectangle 25"/>
            <p:cNvSpPr/>
            <p:nvPr/>
          </p:nvSpPr>
          <p:spPr>
            <a:xfrm>
              <a:off x="3851920" y="4365104"/>
              <a:ext cx="1800000" cy="1152128"/>
            </a:xfrm>
            <a:prstGeom prst="rect">
              <a:avLst/>
            </a:prstGeom>
            <a:solidFill>
              <a:srgbClr val="92D050">
                <a:alpha val="20000"/>
              </a:srgbClr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fr-CH" sz="1200" dirty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851920" y="4005064"/>
              <a:ext cx="1800200" cy="36004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600" dirty="0" smtClean="0">
                  <a:solidFill>
                    <a:schemeClr val="tx1"/>
                  </a:solidFill>
                </a:rPr>
                <a:t>Namespace SAP</a:t>
              </a:r>
            </a:p>
          </p:txBody>
        </p:sp>
      </p:grpSp>
      <p:sp>
        <p:nvSpPr>
          <p:cNvPr id="12" name="Rectangle 11"/>
          <p:cNvSpPr/>
          <p:nvPr/>
        </p:nvSpPr>
        <p:spPr>
          <a:xfrm>
            <a:off x="2699792" y="5229200"/>
            <a:ext cx="504056" cy="79208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>
                <a:solidFill>
                  <a:schemeClr val="tx1"/>
                </a:solidFill>
              </a:rPr>
              <a:t>FI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275856" y="5229200"/>
            <a:ext cx="504056" cy="79208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>
                <a:solidFill>
                  <a:schemeClr val="tx1"/>
                </a:solidFill>
              </a:rPr>
              <a:t>CO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851920" y="5229200"/>
            <a:ext cx="504056" cy="79208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>
                <a:solidFill>
                  <a:schemeClr val="tx1"/>
                </a:solidFill>
              </a:rPr>
              <a:t>MM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427984" y="5229200"/>
            <a:ext cx="504056" cy="79208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>
                <a:solidFill>
                  <a:schemeClr val="tx1"/>
                </a:solidFill>
              </a:rPr>
              <a:t>HR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004048" y="5229200"/>
            <a:ext cx="504056" cy="79208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>
                <a:solidFill>
                  <a:schemeClr val="tx1"/>
                </a:solidFill>
              </a:rPr>
              <a:t>SD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580112" y="5229200"/>
            <a:ext cx="504056" cy="79208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>
                <a:solidFill>
                  <a:schemeClr val="tx1"/>
                </a:solidFill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Introduction</a:t>
            </a:r>
          </a:p>
          <a:p>
            <a:r>
              <a:rPr lang="fr-CH" dirty="0" smtClean="0"/>
              <a:t>Structure des données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SAP Transport</a:t>
            </a:r>
          </a:p>
          <a:p>
            <a:r>
              <a:rPr lang="fr-CH" dirty="0" smtClean="0"/>
              <a:t>Gestion de projet</a:t>
            </a:r>
          </a:p>
          <a:p>
            <a:r>
              <a:rPr lang="fr-CH" dirty="0" smtClean="0"/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Ordre de transport</a:t>
            </a:r>
          </a:p>
          <a:p>
            <a:r>
              <a:rPr lang="fr-CH" dirty="0" smtClean="0"/>
              <a:t>Type d'ordre</a:t>
            </a:r>
          </a:p>
          <a:p>
            <a:r>
              <a:rPr lang="fr-CH" dirty="0" smtClean="0"/>
              <a:t>Attribution des tâches</a:t>
            </a:r>
          </a:p>
          <a:p>
            <a:r>
              <a:rPr lang="fr-CH" dirty="0" smtClean="0"/>
              <a:t>Export &amp; Import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11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Ordre de transport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Permet de transporter les modifications/développement d'un système SAP à un autre</a:t>
            </a:r>
          </a:p>
          <a:p>
            <a:pPr lvl="2"/>
            <a:r>
              <a:rPr lang="fr-CH" dirty="0" smtClean="0"/>
              <a:t>Paysage SAP Standard : DEV =&gt; QAS =&gt; PRD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Permet d'enregistrer chaque cycle de développement</a:t>
            </a:r>
          </a:p>
          <a:p>
            <a:pPr lvl="2"/>
            <a:r>
              <a:rPr lang="fr-CH" dirty="0" smtClean="0"/>
              <a:t>Regrouper toutes les tâches des membres de l'équipe de travail</a:t>
            </a:r>
          </a:p>
          <a:p>
            <a:pPr lvl="2"/>
            <a:r>
              <a:rPr lang="fr-CH" dirty="0" smtClean="0"/>
              <a:t>Garantit l'intégrité et la cohérence de données</a:t>
            </a:r>
          </a:p>
          <a:p>
            <a:pPr lvl="3"/>
            <a:r>
              <a:rPr lang="fr-CH" dirty="0" smtClean="0"/>
              <a:t>Aucune personne hors de l'équipe ne peut modifier/supprimer les éléments contenus dans l'ordre !!</a:t>
            </a:r>
          </a:p>
          <a:p>
            <a:pPr lvl="3"/>
            <a:r>
              <a:rPr lang="fr-CH" dirty="0" smtClean="0"/>
              <a:t>Permet de revenir à l'état du dernier transport effectué (= validé)</a:t>
            </a:r>
          </a:p>
          <a:p>
            <a:pPr lvl="4"/>
            <a:r>
              <a:rPr lang="fr-CH" dirty="0" smtClean="0"/>
              <a:t>Gestion des versions des objets</a:t>
            </a:r>
          </a:p>
          <a:p>
            <a:pPr lvl="2"/>
            <a:r>
              <a:rPr lang="fr-CH" dirty="0" smtClean="0"/>
              <a:t>Est validé par le responsable du projet</a:t>
            </a:r>
          </a:p>
          <a:p>
            <a:pPr lvl="3"/>
            <a:r>
              <a:rPr lang="fr-CH" dirty="0" smtClean="0"/>
              <a:t>Suite à la validation de chaque membre de l'équipe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12</a:t>
            </a:fld>
            <a:endParaRPr lang="fr-CH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SAP Transport</a:t>
            </a:r>
            <a:endParaRPr lang="fr-CH" dirty="0"/>
          </a:p>
        </p:txBody>
      </p:sp>
      <p:sp>
        <p:nvSpPr>
          <p:cNvPr id="5" name="Carré corné 4"/>
          <p:cNvSpPr/>
          <p:nvPr/>
        </p:nvSpPr>
        <p:spPr>
          <a:xfrm>
            <a:off x="6804248" y="5373216"/>
            <a:ext cx="1728192" cy="1008112"/>
          </a:xfrm>
          <a:prstGeom prst="foldedCorner">
            <a:avLst>
              <a:gd name="adj" fmla="val 30456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600" dirty="0" smtClean="0">
                <a:solidFill>
                  <a:schemeClr val="bg1"/>
                </a:solidFill>
              </a:rPr>
              <a:t>Ordre </a:t>
            </a:r>
            <a:br>
              <a:rPr lang="fr-CH" sz="1600" dirty="0" smtClean="0">
                <a:solidFill>
                  <a:schemeClr val="bg1"/>
                </a:solidFill>
              </a:rPr>
            </a:br>
            <a:r>
              <a:rPr lang="fr-CH" sz="1600" dirty="0" smtClean="0">
                <a:solidFill>
                  <a:schemeClr val="bg1"/>
                </a:solidFill>
              </a:rPr>
              <a:t>Transport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Type d'ordre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Customizing</a:t>
            </a:r>
          </a:p>
          <a:p>
            <a:pPr lvl="2"/>
            <a:r>
              <a:rPr lang="fr-CH" dirty="0" smtClean="0"/>
              <a:t>Dépendant du mandant</a:t>
            </a:r>
          </a:p>
          <a:p>
            <a:pPr lvl="3"/>
            <a:r>
              <a:rPr lang="fr-CH" dirty="0" smtClean="0"/>
              <a:t>Paramétrage de la société</a:t>
            </a:r>
          </a:p>
          <a:p>
            <a:pPr lvl="3"/>
            <a:r>
              <a:rPr lang="fr-CH" dirty="0" smtClean="0"/>
              <a:t>Création de division</a:t>
            </a:r>
          </a:p>
          <a:p>
            <a:pPr lvl="3"/>
            <a:r>
              <a:rPr lang="fr-CH" dirty="0" smtClean="0"/>
              <a:t>…</a:t>
            </a:r>
          </a:p>
          <a:p>
            <a:pPr lvl="3"/>
            <a:endParaRPr lang="fr-CH" dirty="0" smtClean="0"/>
          </a:p>
          <a:p>
            <a:pPr lvl="1"/>
            <a:r>
              <a:rPr lang="fr-CH" dirty="0" err="1" smtClean="0"/>
              <a:t>Workbench</a:t>
            </a:r>
            <a:endParaRPr lang="fr-CH" dirty="0" smtClean="0"/>
          </a:p>
          <a:p>
            <a:pPr lvl="2"/>
            <a:r>
              <a:rPr lang="fr-CH" dirty="0" smtClean="0"/>
              <a:t>Indépendant du mandant</a:t>
            </a:r>
          </a:p>
          <a:p>
            <a:pPr lvl="3"/>
            <a:r>
              <a:rPr lang="fr-CH" dirty="0" smtClean="0"/>
              <a:t>Développement client</a:t>
            </a:r>
          </a:p>
          <a:p>
            <a:pPr lvl="3"/>
            <a:r>
              <a:rPr lang="fr-CH" dirty="0" smtClean="0"/>
              <a:t>Modification de programme</a:t>
            </a:r>
          </a:p>
          <a:p>
            <a:pPr lvl="3"/>
            <a:r>
              <a:rPr lang="fr-CH" dirty="0" smtClean="0"/>
              <a:t>…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13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SAP Transport</a:t>
            </a:r>
            <a:endParaRPr lang="fr-CH" dirty="0"/>
          </a:p>
        </p:txBody>
      </p:sp>
      <p:grpSp>
        <p:nvGrpSpPr>
          <p:cNvPr id="2" name="Groupe 7"/>
          <p:cNvGrpSpPr/>
          <p:nvPr/>
        </p:nvGrpSpPr>
        <p:grpSpPr>
          <a:xfrm>
            <a:off x="5724128" y="4005064"/>
            <a:ext cx="2952328" cy="2592288"/>
            <a:chOff x="3851920" y="4077072"/>
            <a:chExt cx="1800200" cy="2592288"/>
          </a:xfrm>
        </p:grpSpPr>
        <p:sp>
          <p:nvSpPr>
            <p:cNvPr id="9" name="Rectangle 8"/>
            <p:cNvSpPr/>
            <p:nvPr/>
          </p:nvSpPr>
          <p:spPr>
            <a:xfrm>
              <a:off x="3851920" y="4437112"/>
              <a:ext cx="1800000" cy="2232248"/>
            </a:xfrm>
            <a:prstGeom prst="rect">
              <a:avLst/>
            </a:prstGeom>
            <a:solidFill>
              <a:srgbClr val="92D050">
                <a:alpha val="20000"/>
              </a:srgbClr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fr-CH" sz="12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851920" y="4077072"/>
              <a:ext cx="1800200" cy="36004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>
                  <a:solidFill>
                    <a:schemeClr val="tx1"/>
                  </a:solidFill>
                </a:rPr>
                <a:t>DEV</a:t>
              </a:r>
            </a:p>
          </p:txBody>
        </p:sp>
      </p:grpSp>
      <p:sp>
        <p:nvSpPr>
          <p:cNvPr id="18" name="Rectangle 17"/>
          <p:cNvSpPr/>
          <p:nvPr/>
        </p:nvSpPr>
        <p:spPr>
          <a:xfrm>
            <a:off x="5868144" y="5877272"/>
            <a:ext cx="2664296" cy="576064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err="1" smtClean="0">
                <a:solidFill>
                  <a:schemeClr val="tx1"/>
                </a:solidFill>
              </a:rPr>
              <a:t>Repository</a:t>
            </a:r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868144" y="5373216"/>
            <a:ext cx="2664296" cy="36004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>
                <a:solidFill>
                  <a:schemeClr val="tx1"/>
                </a:solidFill>
              </a:rPr>
              <a:t>Cross client Customizing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868144" y="4509120"/>
            <a:ext cx="792088" cy="72008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>
                <a:solidFill>
                  <a:schemeClr val="tx1"/>
                </a:solidFill>
              </a:rPr>
              <a:t>Client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804248" y="4509120"/>
            <a:ext cx="792088" cy="72008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33" name="Accolade ouvrante 32"/>
          <p:cNvSpPr/>
          <p:nvPr/>
        </p:nvSpPr>
        <p:spPr>
          <a:xfrm>
            <a:off x="5148064" y="4509120"/>
            <a:ext cx="504056" cy="1224136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4" name="Accolade ouvrante 33"/>
          <p:cNvSpPr/>
          <p:nvPr/>
        </p:nvSpPr>
        <p:spPr>
          <a:xfrm>
            <a:off x="5148064" y="5805264"/>
            <a:ext cx="504056" cy="72008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5" name="Rectangle 34"/>
          <p:cNvSpPr/>
          <p:nvPr/>
        </p:nvSpPr>
        <p:spPr>
          <a:xfrm>
            <a:off x="3563888" y="4509120"/>
            <a:ext cx="1656184" cy="115212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 smtClean="0">
                <a:solidFill>
                  <a:schemeClr val="tx1"/>
                </a:solidFill>
              </a:rPr>
              <a:t>Ordre de Customizing</a:t>
            </a:r>
          </a:p>
        </p:txBody>
      </p:sp>
      <p:sp>
        <p:nvSpPr>
          <p:cNvPr id="36" name="Rectangle 35"/>
          <p:cNvSpPr/>
          <p:nvPr/>
        </p:nvSpPr>
        <p:spPr>
          <a:xfrm>
            <a:off x="3563888" y="5805264"/>
            <a:ext cx="1656184" cy="72008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 smtClean="0">
                <a:solidFill>
                  <a:schemeClr val="tx1"/>
                </a:solidFill>
              </a:rPr>
              <a:t>Ordre de </a:t>
            </a:r>
            <a:r>
              <a:rPr lang="fr-CH" sz="1200" dirty="0" err="1" smtClean="0">
                <a:solidFill>
                  <a:schemeClr val="tx1"/>
                </a:solidFill>
              </a:rPr>
              <a:t>Workbench</a:t>
            </a:r>
            <a:endParaRPr lang="fr-CH" sz="12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Attribution des tâches</a:t>
            </a:r>
          </a:p>
          <a:p>
            <a:pPr lvl="2"/>
            <a:endParaRPr lang="fr-CH" dirty="0" smtClean="0"/>
          </a:p>
          <a:p>
            <a:pPr lvl="1"/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14</a:t>
            </a:fld>
            <a:endParaRPr lang="fr-CH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SAP Transport</a:t>
            </a:r>
            <a:endParaRPr lang="fr-CH" dirty="0"/>
          </a:p>
        </p:txBody>
      </p:sp>
      <p:sp>
        <p:nvSpPr>
          <p:cNvPr id="8" name="Carré corné 7"/>
          <p:cNvSpPr/>
          <p:nvPr/>
        </p:nvSpPr>
        <p:spPr>
          <a:xfrm>
            <a:off x="3347864" y="2708920"/>
            <a:ext cx="2520280" cy="3744416"/>
          </a:xfrm>
          <a:prstGeom prst="foldedCorner">
            <a:avLst>
              <a:gd name="adj" fmla="val 24691"/>
            </a:avLst>
          </a:prstGeom>
          <a:solidFill>
            <a:srgbClr val="7030A0">
              <a:alpha val="20000"/>
            </a:srgbClr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CH" dirty="0" smtClean="0">
                <a:solidFill>
                  <a:schemeClr val="tx1"/>
                </a:solidFill>
              </a:rPr>
              <a:t>Ordre de Transport</a:t>
            </a:r>
          </a:p>
        </p:txBody>
      </p:sp>
      <p:grpSp>
        <p:nvGrpSpPr>
          <p:cNvPr id="2" name="Groupe 11"/>
          <p:cNvGrpSpPr/>
          <p:nvPr/>
        </p:nvGrpSpPr>
        <p:grpSpPr>
          <a:xfrm>
            <a:off x="899592" y="1916832"/>
            <a:ext cx="1800200" cy="648072"/>
            <a:chOff x="899592" y="1916832"/>
            <a:chExt cx="1800200" cy="648072"/>
          </a:xfrm>
        </p:grpSpPr>
        <p:sp>
          <p:nvSpPr>
            <p:cNvPr id="10" name="Rectangle 9"/>
            <p:cNvSpPr/>
            <p:nvPr/>
          </p:nvSpPr>
          <p:spPr>
            <a:xfrm>
              <a:off x="899592" y="1916832"/>
              <a:ext cx="1800200" cy="648072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541338"/>
              <a:r>
                <a:rPr lang="fr-CH" sz="1600" dirty="0" smtClean="0">
                  <a:solidFill>
                    <a:schemeClr val="tx1"/>
                  </a:solidFill>
                </a:rPr>
                <a:t>Responsable</a:t>
              </a:r>
            </a:p>
          </p:txBody>
        </p:sp>
        <p:pic>
          <p:nvPicPr>
            <p:cNvPr id="9" name="Image 8" descr="User_Transparent_Blue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4110" y="1959806"/>
              <a:ext cx="469538" cy="562124"/>
            </a:xfrm>
            <a:prstGeom prst="rect">
              <a:avLst/>
            </a:prstGeom>
          </p:spPr>
        </p:pic>
      </p:grpSp>
      <p:sp>
        <p:nvSpPr>
          <p:cNvPr id="13" name="Rectangle 12"/>
          <p:cNvSpPr/>
          <p:nvPr/>
        </p:nvSpPr>
        <p:spPr>
          <a:xfrm>
            <a:off x="3635896" y="3212976"/>
            <a:ext cx="1872208" cy="648072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>
                <a:solidFill>
                  <a:schemeClr val="bg1"/>
                </a:solidFill>
              </a:rPr>
              <a:t>Tâche 1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635896" y="4149080"/>
            <a:ext cx="1872208" cy="648072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>
                <a:solidFill>
                  <a:schemeClr val="bg1"/>
                </a:solidFill>
              </a:rPr>
              <a:t>Tâche 2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635896" y="5085184"/>
            <a:ext cx="1872208" cy="648072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>
                <a:solidFill>
                  <a:schemeClr val="bg1"/>
                </a:solidFill>
              </a:rPr>
              <a:t>Tâche 3</a:t>
            </a:r>
          </a:p>
        </p:txBody>
      </p:sp>
      <p:sp>
        <p:nvSpPr>
          <p:cNvPr id="16" name="Flèche à angle droit 15"/>
          <p:cNvSpPr/>
          <p:nvPr/>
        </p:nvSpPr>
        <p:spPr>
          <a:xfrm rot="5400000">
            <a:off x="2015716" y="2672915"/>
            <a:ext cx="1152128" cy="1224136"/>
          </a:xfrm>
          <a:prstGeom prst="bentUpArrow">
            <a:avLst>
              <a:gd name="adj1" fmla="val 18173"/>
              <a:gd name="adj2" fmla="val 25000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 smtClean="0">
              <a:solidFill>
                <a:schemeClr val="tx1"/>
              </a:solidFill>
            </a:endParaRPr>
          </a:p>
        </p:txBody>
      </p:sp>
      <p:grpSp>
        <p:nvGrpSpPr>
          <p:cNvPr id="3" name="Groupe 16"/>
          <p:cNvGrpSpPr/>
          <p:nvPr/>
        </p:nvGrpSpPr>
        <p:grpSpPr>
          <a:xfrm>
            <a:off x="6372200" y="3212976"/>
            <a:ext cx="2016224" cy="648072"/>
            <a:chOff x="899592" y="1916832"/>
            <a:chExt cx="2016224" cy="648072"/>
          </a:xfrm>
        </p:grpSpPr>
        <p:sp>
          <p:nvSpPr>
            <p:cNvPr id="18" name="Rectangle 17"/>
            <p:cNvSpPr/>
            <p:nvPr/>
          </p:nvSpPr>
          <p:spPr>
            <a:xfrm>
              <a:off x="899592" y="1916832"/>
              <a:ext cx="2016224" cy="648072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541338"/>
              <a:r>
                <a:rPr lang="fr-CH" sz="1600" dirty="0" smtClean="0">
                  <a:solidFill>
                    <a:schemeClr val="tx1"/>
                  </a:solidFill>
                </a:rPr>
                <a:t>Développeur  1</a:t>
              </a:r>
            </a:p>
          </p:txBody>
        </p:sp>
        <p:pic>
          <p:nvPicPr>
            <p:cNvPr id="19" name="Image 18" descr="User_Transparent_Blue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4110" y="1959806"/>
              <a:ext cx="469538" cy="562124"/>
            </a:xfrm>
            <a:prstGeom prst="rect">
              <a:avLst/>
            </a:prstGeom>
          </p:spPr>
        </p:pic>
      </p:grpSp>
      <p:grpSp>
        <p:nvGrpSpPr>
          <p:cNvPr id="7" name="Groupe 19"/>
          <p:cNvGrpSpPr/>
          <p:nvPr/>
        </p:nvGrpSpPr>
        <p:grpSpPr>
          <a:xfrm>
            <a:off x="6372200" y="4149080"/>
            <a:ext cx="2016224" cy="648072"/>
            <a:chOff x="899592" y="1916832"/>
            <a:chExt cx="2016224" cy="648072"/>
          </a:xfrm>
        </p:grpSpPr>
        <p:sp>
          <p:nvSpPr>
            <p:cNvPr id="21" name="Rectangle 20"/>
            <p:cNvSpPr/>
            <p:nvPr/>
          </p:nvSpPr>
          <p:spPr>
            <a:xfrm>
              <a:off x="899592" y="1916832"/>
              <a:ext cx="2016224" cy="648072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541338"/>
              <a:r>
                <a:rPr lang="fr-CH" sz="1600" dirty="0" smtClean="0">
                  <a:solidFill>
                    <a:schemeClr val="tx1"/>
                  </a:solidFill>
                </a:rPr>
                <a:t>Développeur  2</a:t>
              </a:r>
            </a:p>
          </p:txBody>
        </p:sp>
        <p:pic>
          <p:nvPicPr>
            <p:cNvPr id="22" name="Image 21" descr="User_Transparent_Blue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4110" y="1959806"/>
              <a:ext cx="469538" cy="562124"/>
            </a:xfrm>
            <a:prstGeom prst="rect">
              <a:avLst/>
            </a:prstGeom>
          </p:spPr>
        </p:pic>
      </p:grpSp>
      <p:grpSp>
        <p:nvGrpSpPr>
          <p:cNvPr id="11" name="Groupe 22"/>
          <p:cNvGrpSpPr/>
          <p:nvPr/>
        </p:nvGrpSpPr>
        <p:grpSpPr>
          <a:xfrm>
            <a:off x="6372200" y="5085184"/>
            <a:ext cx="2016224" cy="648072"/>
            <a:chOff x="899592" y="1916832"/>
            <a:chExt cx="2016224" cy="648072"/>
          </a:xfrm>
        </p:grpSpPr>
        <p:sp>
          <p:nvSpPr>
            <p:cNvPr id="24" name="Rectangle 23"/>
            <p:cNvSpPr/>
            <p:nvPr/>
          </p:nvSpPr>
          <p:spPr>
            <a:xfrm>
              <a:off x="899592" y="1916832"/>
              <a:ext cx="2016224" cy="648072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541338"/>
              <a:r>
                <a:rPr lang="fr-CH" sz="1600" dirty="0" smtClean="0">
                  <a:solidFill>
                    <a:schemeClr val="tx1"/>
                  </a:solidFill>
                </a:rPr>
                <a:t>Développeur  3</a:t>
              </a:r>
            </a:p>
          </p:txBody>
        </p:sp>
        <p:pic>
          <p:nvPicPr>
            <p:cNvPr id="25" name="Image 24" descr="User_Transparent_Blue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4110" y="1959806"/>
              <a:ext cx="469538" cy="562124"/>
            </a:xfrm>
            <a:prstGeom prst="rect">
              <a:avLst/>
            </a:prstGeom>
          </p:spPr>
        </p:pic>
      </p:grpSp>
      <p:sp>
        <p:nvSpPr>
          <p:cNvPr id="26" name="Flèche gauche 25"/>
          <p:cNvSpPr/>
          <p:nvPr/>
        </p:nvSpPr>
        <p:spPr>
          <a:xfrm>
            <a:off x="5580112" y="3356992"/>
            <a:ext cx="720080" cy="36004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 smtClean="0">
              <a:solidFill>
                <a:schemeClr val="tx1"/>
              </a:solidFill>
            </a:endParaRPr>
          </a:p>
        </p:txBody>
      </p:sp>
      <p:sp>
        <p:nvSpPr>
          <p:cNvPr id="27" name="Flèche gauche 26"/>
          <p:cNvSpPr/>
          <p:nvPr/>
        </p:nvSpPr>
        <p:spPr>
          <a:xfrm>
            <a:off x="5580112" y="4293096"/>
            <a:ext cx="720080" cy="36004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 smtClean="0">
              <a:solidFill>
                <a:schemeClr val="tx1"/>
              </a:solidFill>
            </a:endParaRPr>
          </a:p>
        </p:txBody>
      </p:sp>
      <p:sp>
        <p:nvSpPr>
          <p:cNvPr id="28" name="Flèche gauche 27"/>
          <p:cNvSpPr/>
          <p:nvPr/>
        </p:nvSpPr>
        <p:spPr>
          <a:xfrm>
            <a:off x="5580112" y="5229200"/>
            <a:ext cx="720080" cy="36004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Export &amp; Import des modifications</a:t>
            </a:r>
          </a:p>
          <a:p>
            <a:pPr lvl="2"/>
            <a:endParaRPr lang="fr-CH" dirty="0" smtClean="0"/>
          </a:p>
          <a:p>
            <a:pPr lvl="1"/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15</a:t>
            </a:fld>
            <a:endParaRPr lang="fr-CH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SAP Transport</a:t>
            </a:r>
            <a:endParaRPr lang="fr-CH" dirty="0"/>
          </a:p>
        </p:txBody>
      </p:sp>
      <p:grpSp>
        <p:nvGrpSpPr>
          <p:cNvPr id="2" name="Groupe 44"/>
          <p:cNvGrpSpPr/>
          <p:nvPr/>
        </p:nvGrpSpPr>
        <p:grpSpPr>
          <a:xfrm>
            <a:off x="683568" y="1988840"/>
            <a:ext cx="7776864" cy="4104456"/>
            <a:chOff x="3347864" y="4149160"/>
            <a:chExt cx="5400600" cy="4104456"/>
          </a:xfrm>
        </p:grpSpPr>
        <p:sp>
          <p:nvSpPr>
            <p:cNvPr id="9" name="Rectangle 8"/>
            <p:cNvSpPr/>
            <p:nvPr/>
          </p:nvSpPr>
          <p:spPr>
            <a:xfrm>
              <a:off x="3347864" y="4509160"/>
              <a:ext cx="5400600" cy="3744456"/>
            </a:xfrm>
            <a:prstGeom prst="rect">
              <a:avLst/>
            </a:prstGeom>
            <a:solidFill>
              <a:schemeClr val="bg1">
                <a:lumMod val="85000"/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fr-CH" dirty="0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347864" y="4149160"/>
              <a:ext cx="5400600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fr-CH" dirty="0" smtClean="0">
                  <a:solidFill>
                    <a:schemeClr val="tx1"/>
                  </a:solidFill>
                </a:rPr>
                <a:t>Entreprise</a:t>
              </a:r>
            </a:p>
          </p:txBody>
        </p:sp>
      </p:grpSp>
      <p:grpSp>
        <p:nvGrpSpPr>
          <p:cNvPr id="3" name="Groupe 10"/>
          <p:cNvGrpSpPr/>
          <p:nvPr/>
        </p:nvGrpSpPr>
        <p:grpSpPr>
          <a:xfrm>
            <a:off x="4644008" y="2492856"/>
            <a:ext cx="1512168" cy="2016224"/>
            <a:chOff x="3851920" y="4149080"/>
            <a:chExt cx="1800200" cy="2016224"/>
          </a:xfrm>
        </p:grpSpPr>
        <p:sp>
          <p:nvSpPr>
            <p:cNvPr id="12" name="Rectangle 11"/>
            <p:cNvSpPr/>
            <p:nvPr/>
          </p:nvSpPr>
          <p:spPr>
            <a:xfrm>
              <a:off x="3851920" y="4509120"/>
              <a:ext cx="1800000" cy="1656184"/>
            </a:xfrm>
            <a:prstGeom prst="rect">
              <a:avLst/>
            </a:prstGeom>
            <a:solidFill>
              <a:srgbClr val="92D050">
                <a:alpha val="20000"/>
              </a:srgbClr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fr-CH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851920" y="4149080"/>
              <a:ext cx="1800200" cy="36004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>
                  <a:solidFill>
                    <a:schemeClr val="tx1"/>
                  </a:solidFill>
                </a:rPr>
                <a:t>QAS</a:t>
              </a:r>
            </a:p>
          </p:txBody>
        </p:sp>
      </p:grpSp>
      <p:sp>
        <p:nvSpPr>
          <p:cNvPr id="14" name="Rectangle 13"/>
          <p:cNvSpPr/>
          <p:nvPr/>
        </p:nvSpPr>
        <p:spPr>
          <a:xfrm>
            <a:off x="4774932" y="3861008"/>
            <a:ext cx="1237228" cy="50405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774932" y="3428960"/>
            <a:ext cx="1237228" cy="31503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788024" y="2978910"/>
            <a:ext cx="549879" cy="37804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grpSp>
        <p:nvGrpSpPr>
          <p:cNvPr id="7" name="Groupe 16"/>
          <p:cNvGrpSpPr/>
          <p:nvPr/>
        </p:nvGrpSpPr>
        <p:grpSpPr>
          <a:xfrm>
            <a:off x="6588224" y="3789040"/>
            <a:ext cx="1512168" cy="2016224"/>
            <a:chOff x="3851920" y="4149080"/>
            <a:chExt cx="1800200" cy="2016224"/>
          </a:xfrm>
        </p:grpSpPr>
        <p:sp>
          <p:nvSpPr>
            <p:cNvPr id="18" name="Rectangle 17"/>
            <p:cNvSpPr/>
            <p:nvPr/>
          </p:nvSpPr>
          <p:spPr>
            <a:xfrm>
              <a:off x="3851920" y="4509120"/>
              <a:ext cx="1800000" cy="1656184"/>
            </a:xfrm>
            <a:prstGeom prst="rect">
              <a:avLst/>
            </a:prstGeom>
            <a:solidFill>
              <a:srgbClr val="92D050">
                <a:alpha val="20000"/>
              </a:srgbClr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fr-CH" sz="1200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851920" y="4149080"/>
              <a:ext cx="1800200" cy="36004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>
                  <a:solidFill>
                    <a:schemeClr val="tx1"/>
                  </a:solidFill>
                </a:rPr>
                <a:t>PRD</a:t>
              </a:r>
            </a:p>
          </p:txBody>
        </p:sp>
      </p:grpSp>
      <p:sp>
        <p:nvSpPr>
          <p:cNvPr id="20" name="Rectangle 19"/>
          <p:cNvSpPr/>
          <p:nvPr/>
        </p:nvSpPr>
        <p:spPr>
          <a:xfrm>
            <a:off x="6719148" y="5157192"/>
            <a:ext cx="1237228" cy="50405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719148" y="4725144"/>
            <a:ext cx="1237228" cy="31503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732240" y="4275094"/>
            <a:ext cx="549879" cy="37804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grpSp>
        <p:nvGrpSpPr>
          <p:cNvPr id="8" name="Groupe 22"/>
          <p:cNvGrpSpPr/>
          <p:nvPr/>
        </p:nvGrpSpPr>
        <p:grpSpPr>
          <a:xfrm>
            <a:off x="1115616" y="2492856"/>
            <a:ext cx="1512168" cy="2016224"/>
            <a:chOff x="3851920" y="4149080"/>
            <a:chExt cx="1800200" cy="2016224"/>
          </a:xfrm>
        </p:grpSpPr>
        <p:sp>
          <p:nvSpPr>
            <p:cNvPr id="24" name="Rectangle 23"/>
            <p:cNvSpPr/>
            <p:nvPr/>
          </p:nvSpPr>
          <p:spPr>
            <a:xfrm>
              <a:off x="3851920" y="4509120"/>
              <a:ext cx="1800000" cy="1656184"/>
            </a:xfrm>
            <a:prstGeom prst="rect">
              <a:avLst/>
            </a:prstGeom>
            <a:solidFill>
              <a:srgbClr val="92D050">
                <a:alpha val="20000"/>
              </a:srgbClr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fr-CH" sz="1200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851920" y="4149080"/>
              <a:ext cx="1800200" cy="36004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>
                  <a:solidFill>
                    <a:schemeClr val="tx1"/>
                  </a:solidFill>
                </a:rPr>
                <a:t>DEV</a:t>
              </a:r>
            </a:p>
          </p:txBody>
        </p:sp>
      </p:grpSp>
      <p:sp>
        <p:nvSpPr>
          <p:cNvPr id="26" name="Rectangle 25"/>
          <p:cNvSpPr/>
          <p:nvPr/>
        </p:nvSpPr>
        <p:spPr>
          <a:xfrm>
            <a:off x="1246540" y="3861008"/>
            <a:ext cx="1237228" cy="50405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246540" y="3428960"/>
            <a:ext cx="1237228" cy="31503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259632" y="2978910"/>
            <a:ext cx="549879" cy="37804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grpSp>
        <p:nvGrpSpPr>
          <p:cNvPr id="11" name="Groupe 17"/>
          <p:cNvGrpSpPr/>
          <p:nvPr/>
        </p:nvGrpSpPr>
        <p:grpSpPr>
          <a:xfrm>
            <a:off x="3563888" y="5288792"/>
            <a:ext cx="936104" cy="516472"/>
            <a:chOff x="6228184" y="2852936"/>
            <a:chExt cx="1872208" cy="1008112"/>
          </a:xfrm>
        </p:grpSpPr>
        <p:sp>
          <p:nvSpPr>
            <p:cNvPr id="30" name="Rectangle 29"/>
            <p:cNvSpPr/>
            <p:nvPr/>
          </p:nvSpPr>
          <p:spPr>
            <a:xfrm>
              <a:off x="7740352" y="3068960"/>
              <a:ext cx="360040" cy="576064"/>
            </a:xfrm>
            <a:prstGeom prst="rect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6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6228184" y="2852936"/>
              <a:ext cx="1512168" cy="64807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6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812360" y="3140968"/>
              <a:ext cx="216024" cy="21602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600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33" name="Image 32" descr="SAP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48766" y="2960948"/>
              <a:ext cx="871005" cy="432048"/>
            </a:xfrm>
            <a:prstGeom prst="rect">
              <a:avLst/>
            </a:prstGeom>
          </p:spPr>
        </p:pic>
        <p:sp>
          <p:nvSpPr>
            <p:cNvPr id="34" name="Rectangle 33"/>
            <p:cNvSpPr/>
            <p:nvPr/>
          </p:nvSpPr>
          <p:spPr>
            <a:xfrm>
              <a:off x="6228184" y="3501008"/>
              <a:ext cx="1512168" cy="144016"/>
            </a:xfrm>
            <a:prstGeom prst="rect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6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35" name="Ellipse 34"/>
            <p:cNvSpPr/>
            <p:nvPr/>
          </p:nvSpPr>
          <p:spPr>
            <a:xfrm>
              <a:off x="6516216" y="3573016"/>
              <a:ext cx="288032" cy="288032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6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36" name="Ellipse 35"/>
            <p:cNvSpPr/>
            <p:nvPr/>
          </p:nvSpPr>
          <p:spPr>
            <a:xfrm>
              <a:off x="7683243" y="3573016"/>
              <a:ext cx="288032" cy="288032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600" dirty="0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7" name="Carré corné 36"/>
          <p:cNvSpPr/>
          <p:nvPr/>
        </p:nvSpPr>
        <p:spPr>
          <a:xfrm>
            <a:off x="1295636" y="5085184"/>
            <a:ext cx="1152128" cy="792088"/>
          </a:xfrm>
          <a:prstGeom prst="foldedCorner">
            <a:avLst>
              <a:gd name="adj" fmla="val 28692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600" dirty="0" smtClean="0">
                <a:solidFill>
                  <a:schemeClr val="bg1"/>
                </a:solidFill>
              </a:rPr>
              <a:t>Ordre </a:t>
            </a:r>
            <a:br>
              <a:rPr lang="fr-CH" sz="1600" dirty="0" smtClean="0">
                <a:solidFill>
                  <a:schemeClr val="bg1"/>
                </a:solidFill>
              </a:rPr>
            </a:br>
            <a:r>
              <a:rPr lang="fr-CH" sz="1600" dirty="0" smtClean="0">
                <a:solidFill>
                  <a:schemeClr val="bg1"/>
                </a:solidFill>
              </a:rPr>
              <a:t>Transport</a:t>
            </a:r>
          </a:p>
        </p:txBody>
      </p:sp>
      <p:sp>
        <p:nvSpPr>
          <p:cNvPr id="38" name="Flèche vers le bas 37"/>
          <p:cNvSpPr/>
          <p:nvPr/>
        </p:nvSpPr>
        <p:spPr>
          <a:xfrm>
            <a:off x="1619700" y="4653136"/>
            <a:ext cx="504000" cy="360040"/>
          </a:xfrm>
          <a:prstGeom prst="downArrow">
            <a:avLst/>
          </a:prstGeom>
          <a:solidFill>
            <a:srgbClr val="7030A0">
              <a:alpha val="20000"/>
            </a:srgbClr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 smtClean="0">
              <a:solidFill>
                <a:schemeClr val="tx1"/>
              </a:solidFill>
            </a:endParaRPr>
          </a:p>
        </p:txBody>
      </p:sp>
      <p:sp>
        <p:nvSpPr>
          <p:cNvPr id="39" name="Flèche vers le haut 38"/>
          <p:cNvSpPr/>
          <p:nvPr/>
        </p:nvSpPr>
        <p:spPr>
          <a:xfrm rot="2578228">
            <a:off x="4788024" y="4581128"/>
            <a:ext cx="504056" cy="720080"/>
          </a:xfrm>
          <a:prstGeom prst="upArrow">
            <a:avLst/>
          </a:prstGeom>
          <a:solidFill>
            <a:srgbClr val="7030A0">
              <a:alpha val="20000"/>
            </a:srgbClr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 smtClean="0">
              <a:solidFill>
                <a:schemeClr val="tx1"/>
              </a:solidFill>
            </a:endParaRPr>
          </a:p>
        </p:txBody>
      </p:sp>
      <p:sp>
        <p:nvSpPr>
          <p:cNvPr id="40" name="Flèche vers le haut 39"/>
          <p:cNvSpPr/>
          <p:nvPr/>
        </p:nvSpPr>
        <p:spPr>
          <a:xfrm rot="4687741">
            <a:off x="5188300" y="4974388"/>
            <a:ext cx="504056" cy="1080000"/>
          </a:xfrm>
          <a:prstGeom prst="upArrow">
            <a:avLst/>
          </a:prstGeom>
          <a:solidFill>
            <a:srgbClr val="7030A0">
              <a:alpha val="20000"/>
            </a:srgbClr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 smtClean="0">
              <a:solidFill>
                <a:schemeClr val="tx1"/>
              </a:solidFill>
            </a:endParaRPr>
          </a:p>
        </p:txBody>
      </p:sp>
      <p:sp>
        <p:nvSpPr>
          <p:cNvPr id="42" name="Flèche droite 41"/>
          <p:cNvSpPr/>
          <p:nvPr/>
        </p:nvSpPr>
        <p:spPr>
          <a:xfrm>
            <a:off x="2627784" y="5301208"/>
            <a:ext cx="792088" cy="504000"/>
          </a:xfrm>
          <a:prstGeom prst="rightArrow">
            <a:avLst/>
          </a:prstGeom>
          <a:solidFill>
            <a:srgbClr val="7030A0">
              <a:alpha val="20000"/>
            </a:srgbClr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b="1" dirty="0" smtClean="0">
                <a:solidFill>
                  <a:schemeClr val="tx1"/>
                </a:solidFill>
                <a:sym typeface="Wingdings 2"/>
              </a:rPr>
              <a:t></a:t>
            </a:r>
            <a:endParaRPr lang="fr-CH" sz="14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Pratique</a:t>
            </a:r>
            <a:endParaRPr lang="fr-CH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10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Transport</a:t>
            </a:r>
          </a:p>
          <a:p>
            <a:pPr lvl="1"/>
            <a:r>
              <a:rPr lang="fr-CH" dirty="0" smtClean="0"/>
              <a:t>Modification de l'image d'accueil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16</a:t>
            </a:fld>
            <a:endParaRPr lang="fr-CH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Transport</a:t>
            </a:r>
          </a:p>
          <a:p>
            <a:pPr lvl="2"/>
            <a:endParaRPr lang="fr-CH" dirty="0" smtClean="0"/>
          </a:p>
          <a:p>
            <a:pPr lvl="1"/>
            <a:r>
              <a:rPr lang="fr-CH" dirty="0" smtClean="0"/>
              <a:t>Systèmes utilisés</a:t>
            </a:r>
          </a:p>
          <a:p>
            <a:pPr lvl="2"/>
            <a:r>
              <a:rPr lang="fr-CH" dirty="0" smtClean="0"/>
              <a:t>D07 : Système de développement</a:t>
            </a:r>
          </a:p>
          <a:p>
            <a:pPr lvl="2"/>
            <a:r>
              <a:rPr lang="fr-CH" dirty="0" smtClean="0"/>
              <a:t>Q06 : Système de qualité</a:t>
            </a:r>
          </a:p>
          <a:p>
            <a:pPr lvl="2"/>
            <a:endParaRPr lang="fr-CH" dirty="0" smtClean="0"/>
          </a:p>
          <a:p>
            <a:pPr lvl="2"/>
            <a:endParaRPr lang="fr-CH" dirty="0" smtClean="0"/>
          </a:p>
          <a:p>
            <a:pPr lvl="1"/>
            <a:r>
              <a:rPr lang="fr-CH" dirty="0" smtClean="0"/>
              <a:t>Package de transport</a:t>
            </a:r>
          </a:p>
          <a:p>
            <a:pPr lvl="2"/>
            <a:r>
              <a:rPr lang="fr-CH" dirty="0" err="1" smtClean="0"/>
              <a:t>ZP_Transport</a:t>
            </a:r>
            <a:endParaRPr lang="fr-CH" dirty="0" smtClean="0"/>
          </a:p>
          <a:p>
            <a:pPr lvl="2"/>
            <a:endParaRPr lang="fr-CH" dirty="0" smtClean="0"/>
          </a:p>
          <a:p>
            <a:pPr lvl="2"/>
            <a:endParaRPr lang="fr-CH" dirty="0" smtClean="0"/>
          </a:p>
          <a:p>
            <a:pPr lvl="1"/>
            <a:r>
              <a:rPr lang="fr-CH" dirty="0" smtClean="0"/>
              <a:t>Scénario</a:t>
            </a:r>
          </a:p>
          <a:p>
            <a:pPr lvl="2"/>
            <a:r>
              <a:rPr lang="fr-CH" dirty="0" smtClean="0"/>
              <a:t>Modification de l'image d'accueil</a:t>
            </a:r>
          </a:p>
          <a:p>
            <a:pPr lvl="2"/>
            <a:endParaRPr lang="fr-CH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17</a:t>
            </a:fld>
            <a:endParaRPr lang="fr-CH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Pratique</a:t>
            </a:r>
            <a:endParaRPr lang="fr-CH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7366" y="2643182"/>
            <a:ext cx="3929090" cy="3712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194544"/>
            <a:ext cx="8229600" cy="5214974"/>
          </a:xfrm>
        </p:spPr>
        <p:txBody>
          <a:bodyPr>
            <a:normAutofit lnSpcReduction="10000"/>
          </a:bodyPr>
          <a:lstStyle/>
          <a:p>
            <a:r>
              <a:rPr lang="fr-CH" u="sng" dirty="0" smtClean="0"/>
              <a:t>Transport</a:t>
            </a:r>
          </a:p>
          <a:p>
            <a:pPr lvl="2"/>
            <a:endParaRPr lang="fr-CH" dirty="0" smtClean="0"/>
          </a:p>
          <a:p>
            <a:pPr lvl="1"/>
            <a:r>
              <a:rPr lang="fr-CH" dirty="0" smtClean="0"/>
              <a:t>Système de développement : </a:t>
            </a:r>
            <a:r>
              <a:rPr lang="fr-CH" b="1" dirty="0" smtClean="0">
                <a:solidFill>
                  <a:srgbClr val="FF0000"/>
                </a:solidFill>
              </a:rPr>
              <a:t>D07</a:t>
            </a:r>
          </a:p>
          <a:p>
            <a:pPr lvl="2">
              <a:tabLst>
                <a:tab pos="2514600" algn="l"/>
                <a:tab pos="3498850" algn="l"/>
              </a:tabLst>
            </a:pPr>
            <a:r>
              <a:rPr lang="fr-CH" dirty="0" smtClean="0"/>
              <a:t>Chef de projet   	: WS_</a:t>
            </a:r>
            <a:r>
              <a:rPr lang="fr-CH" b="1" dirty="0" smtClean="0"/>
              <a:t>RESP</a:t>
            </a:r>
            <a:r>
              <a:rPr lang="fr-CH" dirty="0" smtClean="0"/>
              <a:t>	(mot de passe : pwd4D07)</a:t>
            </a:r>
          </a:p>
          <a:p>
            <a:pPr lvl="2">
              <a:tabLst>
                <a:tab pos="2514600" algn="l"/>
                <a:tab pos="3498850" algn="l"/>
              </a:tabLst>
            </a:pPr>
            <a:r>
              <a:rPr lang="fr-CH" dirty="0" smtClean="0"/>
              <a:t>Développeur 	: WS_</a:t>
            </a:r>
            <a:r>
              <a:rPr lang="fr-CH" b="1" dirty="0" smtClean="0"/>
              <a:t>DEV</a:t>
            </a:r>
            <a:r>
              <a:rPr lang="fr-CH" dirty="0" smtClean="0"/>
              <a:t>	(mot de passe : pwd4DEV)</a:t>
            </a:r>
          </a:p>
          <a:p>
            <a:pPr lvl="2">
              <a:buNone/>
            </a:pPr>
            <a:endParaRPr lang="fr-CH" dirty="0" smtClean="0"/>
          </a:p>
          <a:p>
            <a:pPr marL="1162050" lvl="2" indent="-266700">
              <a:buFont typeface="+mj-lt"/>
              <a:buAutoNum type="arabicPeriod"/>
            </a:pPr>
            <a:r>
              <a:rPr lang="fr-CH" dirty="0" smtClean="0"/>
              <a:t>Le chef de projet attribue des tâches à un développeur</a:t>
            </a:r>
          </a:p>
          <a:p>
            <a:pPr lvl="3">
              <a:tabLst>
                <a:tab pos="2152650" algn="l"/>
              </a:tabLst>
            </a:pPr>
            <a:r>
              <a:rPr lang="fr-CH" dirty="0" smtClean="0"/>
              <a:t>RESP 	</a:t>
            </a:r>
            <a:r>
              <a:rPr lang="fr-CH" b="1" dirty="0" smtClean="0">
                <a:solidFill>
                  <a:srgbClr val="00B050"/>
                </a:solidFill>
              </a:rPr>
              <a:t>SE09</a:t>
            </a:r>
            <a:r>
              <a:rPr lang="fr-CH" dirty="0" smtClean="0"/>
              <a:t> : Création d'un ordre de workbench</a:t>
            </a:r>
          </a:p>
          <a:p>
            <a:pPr lvl="3">
              <a:tabLst>
                <a:tab pos="2152650" algn="l"/>
              </a:tabLst>
            </a:pPr>
            <a:endParaRPr lang="fr-CH" dirty="0" smtClean="0"/>
          </a:p>
          <a:p>
            <a:pPr marL="1162050" lvl="2" indent="-266700">
              <a:buFont typeface="+mj-lt"/>
              <a:buAutoNum type="arabicPeriod"/>
            </a:pPr>
            <a:r>
              <a:rPr lang="fr-CH" dirty="0" smtClean="0"/>
              <a:t>Le développeur consulte ses ordres &amp; effectue ses tâches</a:t>
            </a:r>
          </a:p>
          <a:p>
            <a:pPr lvl="3">
              <a:tabLst>
                <a:tab pos="2152650" algn="l"/>
              </a:tabLst>
            </a:pPr>
            <a:r>
              <a:rPr lang="fr-CH" dirty="0" smtClean="0"/>
              <a:t>DEV	</a:t>
            </a:r>
            <a:r>
              <a:rPr lang="fr-CH" b="1" dirty="0" smtClean="0">
                <a:solidFill>
                  <a:srgbClr val="00B050"/>
                </a:solidFill>
              </a:rPr>
              <a:t>SE09</a:t>
            </a:r>
            <a:r>
              <a:rPr lang="fr-CH" dirty="0" smtClean="0"/>
              <a:t> : Consultation de ses ordres</a:t>
            </a:r>
          </a:p>
          <a:p>
            <a:pPr lvl="3">
              <a:tabLst>
                <a:tab pos="2152650" algn="l"/>
              </a:tabLst>
            </a:pPr>
            <a:r>
              <a:rPr lang="fr-CH" dirty="0" smtClean="0"/>
              <a:t>DEV	</a:t>
            </a:r>
            <a:r>
              <a:rPr lang="fr-CH" b="1" dirty="0" smtClean="0">
                <a:solidFill>
                  <a:srgbClr val="00B050"/>
                </a:solidFill>
              </a:rPr>
              <a:t>SMW0 + SM30 </a:t>
            </a:r>
            <a:r>
              <a:rPr lang="fr-CH" dirty="0" smtClean="0"/>
              <a:t>: Importation et modification de l'image</a:t>
            </a:r>
          </a:p>
          <a:p>
            <a:pPr lvl="3">
              <a:tabLst>
                <a:tab pos="2152650" algn="l"/>
              </a:tabLst>
            </a:pPr>
            <a:endParaRPr lang="fr-CH" dirty="0" smtClean="0"/>
          </a:p>
          <a:p>
            <a:pPr lvl="3">
              <a:buNone/>
              <a:tabLst>
                <a:tab pos="2152650" algn="l"/>
              </a:tabLst>
            </a:pPr>
            <a:endParaRPr lang="fr-CH" dirty="0" smtClean="0"/>
          </a:p>
          <a:p>
            <a:pPr marL="1162050" lvl="2" indent="-266700">
              <a:buFont typeface="+mj-lt"/>
              <a:buAutoNum type="arabicPeriod"/>
            </a:pPr>
            <a:r>
              <a:rPr lang="fr-CH" dirty="0" smtClean="0"/>
              <a:t>Le développeur valide ses tâches une fois terminées</a:t>
            </a:r>
          </a:p>
          <a:p>
            <a:pPr lvl="3">
              <a:tabLst>
                <a:tab pos="2152650" algn="l"/>
              </a:tabLst>
            </a:pPr>
            <a:r>
              <a:rPr lang="fr-CH" dirty="0" smtClean="0"/>
              <a:t>DEV	</a:t>
            </a:r>
            <a:r>
              <a:rPr lang="fr-CH" b="1" dirty="0" smtClean="0">
                <a:solidFill>
                  <a:srgbClr val="00B050"/>
                </a:solidFill>
              </a:rPr>
              <a:t>SE09</a:t>
            </a:r>
            <a:r>
              <a:rPr lang="fr-CH" dirty="0" smtClean="0"/>
              <a:t> : Validation de l'ordre</a:t>
            </a:r>
          </a:p>
          <a:p>
            <a:pPr lvl="3">
              <a:tabLst>
                <a:tab pos="2152650" algn="l"/>
              </a:tabLst>
            </a:pPr>
            <a:endParaRPr lang="fr-CH" dirty="0" smtClean="0"/>
          </a:p>
          <a:p>
            <a:pPr marL="1162050" lvl="2" indent="-266700">
              <a:buFont typeface="+mj-lt"/>
              <a:buAutoNum type="arabicPeriod"/>
            </a:pPr>
            <a:r>
              <a:rPr lang="fr-CH" dirty="0" smtClean="0"/>
              <a:t>Le chef de projet contrôle les tâches du développeur et valide à son tour les tâches pour activer (lancer) le transport</a:t>
            </a:r>
          </a:p>
          <a:p>
            <a:pPr lvl="3">
              <a:tabLst>
                <a:tab pos="2152650" algn="l"/>
              </a:tabLst>
            </a:pPr>
            <a:r>
              <a:rPr lang="fr-CH" dirty="0" smtClean="0"/>
              <a:t>RESP 	</a:t>
            </a:r>
            <a:r>
              <a:rPr lang="fr-CH" b="1" dirty="0" smtClean="0">
                <a:solidFill>
                  <a:srgbClr val="00B050"/>
                </a:solidFill>
              </a:rPr>
              <a:t>SE09</a:t>
            </a:r>
            <a:r>
              <a:rPr lang="fr-CH" dirty="0" smtClean="0"/>
              <a:t> : Validation de l'ordre</a:t>
            </a:r>
          </a:p>
          <a:p>
            <a:pPr lvl="2"/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18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Pratique</a:t>
            </a:r>
            <a:endParaRPr lang="fr-CH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1357298"/>
            <a:ext cx="1773703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3" y="4429133"/>
            <a:ext cx="2357453" cy="376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Transport</a:t>
            </a:r>
          </a:p>
          <a:p>
            <a:pPr lvl="2"/>
            <a:endParaRPr lang="fr-CH" dirty="0" smtClean="0"/>
          </a:p>
          <a:p>
            <a:pPr lvl="1"/>
            <a:r>
              <a:rPr lang="fr-CH" dirty="0" smtClean="0"/>
              <a:t>Système de qualité : </a:t>
            </a:r>
            <a:r>
              <a:rPr lang="fr-CH" b="1" dirty="0" smtClean="0">
                <a:solidFill>
                  <a:srgbClr val="FF0000"/>
                </a:solidFill>
              </a:rPr>
              <a:t>Q06</a:t>
            </a:r>
          </a:p>
          <a:p>
            <a:pPr lvl="2">
              <a:tabLst>
                <a:tab pos="2514600" algn="l"/>
                <a:tab pos="3498850" algn="l"/>
              </a:tabLst>
            </a:pPr>
            <a:r>
              <a:rPr lang="fr-CH" dirty="0" smtClean="0"/>
              <a:t>Chef de projet   	: WS_</a:t>
            </a:r>
            <a:r>
              <a:rPr lang="fr-CH" b="1" dirty="0" smtClean="0"/>
              <a:t>RESP</a:t>
            </a:r>
            <a:r>
              <a:rPr lang="fr-CH" dirty="0" smtClean="0"/>
              <a:t>	(mot de passe : pwd4QAS)</a:t>
            </a:r>
          </a:p>
          <a:p>
            <a:pPr lvl="2"/>
            <a:endParaRPr lang="fr-CH" dirty="0" smtClean="0"/>
          </a:p>
          <a:p>
            <a:pPr lvl="2"/>
            <a:endParaRPr lang="fr-CH" dirty="0" smtClean="0"/>
          </a:p>
          <a:p>
            <a:pPr marL="1162050" lvl="2" indent="-266700">
              <a:buFont typeface="+mj-lt"/>
              <a:buAutoNum type="arabicPeriod"/>
            </a:pPr>
            <a:r>
              <a:rPr lang="fr-CH" dirty="0" smtClean="0"/>
              <a:t>Le chef de projet importe les tâches effectuées sur le système de développement sur le système de qualité</a:t>
            </a:r>
          </a:p>
          <a:p>
            <a:pPr lvl="3">
              <a:tabLst>
                <a:tab pos="2152650" algn="l"/>
              </a:tabLst>
            </a:pPr>
            <a:r>
              <a:rPr lang="fr-CH" dirty="0" smtClean="0"/>
              <a:t>RESP 	</a:t>
            </a:r>
            <a:r>
              <a:rPr lang="fr-CH" dirty="0" smtClean="0">
                <a:solidFill>
                  <a:srgbClr val="00B050"/>
                </a:solidFill>
              </a:rPr>
              <a:t>STMS</a:t>
            </a:r>
            <a:r>
              <a:rPr lang="fr-CH" dirty="0" smtClean="0"/>
              <a:t> : Importation des modifications</a:t>
            </a:r>
          </a:p>
          <a:p>
            <a:pPr lvl="2">
              <a:tabLst>
                <a:tab pos="2152650" algn="l"/>
              </a:tabLst>
            </a:pPr>
            <a:endParaRPr lang="fr-CH" dirty="0" smtClean="0"/>
          </a:p>
          <a:p>
            <a:pPr lvl="2">
              <a:tabLst>
                <a:tab pos="2152650" algn="l"/>
              </a:tabLst>
            </a:pPr>
            <a:endParaRPr lang="fr-CH" dirty="0" smtClean="0"/>
          </a:p>
          <a:p>
            <a:pPr lvl="2">
              <a:tabLst>
                <a:tab pos="2152650" algn="l"/>
              </a:tabLst>
            </a:pPr>
            <a:r>
              <a:rPr lang="fr-CH" dirty="0" smtClean="0"/>
              <a:t>L'importation dans le système de qualité ne se fait pas instantanément</a:t>
            </a:r>
          </a:p>
          <a:p>
            <a:pPr lvl="3">
              <a:tabLst>
                <a:tab pos="2152650" algn="l"/>
              </a:tabLst>
            </a:pPr>
            <a:r>
              <a:rPr lang="fr-CH" dirty="0" smtClean="0"/>
              <a:t>Prévoir un certain temps pour que le transfert se fasse correctement</a:t>
            </a:r>
          </a:p>
          <a:p>
            <a:pPr lvl="2"/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19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Pratique</a:t>
            </a:r>
            <a:endParaRPr lang="fr-CH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1357298"/>
            <a:ext cx="1773703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CH" u="sng" dirty="0" smtClean="0"/>
              <a:t>Buts de la formation</a:t>
            </a:r>
          </a:p>
          <a:p>
            <a:pPr>
              <a:lnSpc>
                <a:spcPct val="200000"/>
              </a:lnSpc>
              <a:buNone/>
            </a:pPr>
            <a:r>
              <a:rPr lang="fr-CH" sz="2200" dirty="0" smtClean="0"/>
              <a:t>A l'issue de la formation les participants sont en mesure :</a:t>
            </a:r>
          </a:p>
          <a:p>
            <a:pPr lvl="1">
              <a:lnSpc>
                <a:spcPct val="150000"/>
              </a:lnSpc>
            </a:pPr>
            <a:r>
              <a:rPr lang="fr-CH" dirty="0" smtClean="0"/>
              <a:t>De </a:t>
            </a:r>
            <a:r>
              <a:rPr lang="fr-CH" b="1" dirty="0" smtClean="0"/>
              <a:t>mémoriser</a:t>
            </a:r>
            <a:r>
              <a:rPr lang="fr-CH" dirty="0" smtClean="0"/>
              <a:t> la structuration des données d'un système SAP</a:t>
            </a:r>
          </a:p>
          <a:p>
            <a:pPr lvl="1">
              <a:lnSpc>
                <a:spcPct val="150000"/>
              </a:lnSpc>
            </a:pPr>
            <a:r>
              <a:rPr lang="fr-CH" dirty="0" smtClean="0"/>
              <a:t>De </a:t>
            </a:r>
            <a:r>
              <a:rPr lang="fr-CH" b="1" dirty="0" smtClean="0"/>
              <a:t>comprendre</a:t>
            </a:r>
            <a:r>
              <a:rPr lang="fr-CH" dirty="0" smtClean="0"/>
              <a:t> le fonctionnement du transport SAP</a:t>
            </a:r>
          </a:p>
          <a:p>
            <a:pPr lvl="1">
              <a:lnSpc>
                <a:spcPct val="150000"/>
              </a:lnSpc>
            </a:pPr>
            <a:r>
              <a:rPr lang="fr-CH" dirty="0" smtClean="0"/>
              <a:t>De </a:t>
            </a:r>
            <a:r>
              <a:rPr lang="fr-CH" b="1" dirty="0" smtClean="0"/>
              <a:t>créer</a:t>
            </a:r>
            <a:r>
              <a:rPr lang="fr-CH" dirty="0" smtClean="0"/>
              <a:t> un projet de Customizing simple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SAP Basis</a:t>
            </a:r>
            <a:endParaRPr lang="fr-CH" dirty="0"/>
          </a:p>
        </p:txBody>
      </p:sp>
      <p:pic>
        <p:nvPicPr>
          <p:cNvPr id="5" name="Picture 2" descr="sticker decoratif cible militaire de ti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1194" y="4786322"/>
            <a:ext cx="2738458" cy="1643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Introduction</a:t>
            </a:r>
          </a:p>
          <a:p>
            <a:r>
              <a:rPr lang="fr-CH" dirty="0" smtClean="0"/>
              <a:t>Structure des données</a:t>
            </a:r>
          </a:p>
          <a:p>
            <a:r>
              <a:rPr lang="fr-CH" dirty="0" smtClean="0"/>
              <a:t>SAP Transport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Gestion de projet</a:t>
            </a:r>
          </a:p>
          <a:p>
            <a:r>
              <a:rPr lang="fr-CH" dirty="0" smtClean="0"/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Guide d'implémentation</a:t>
            </a:r>
          </a:p>
          <a:p>
            <a:r>
              <a:rPr lang="fr-CH" dirty="0" smtClean="0"/>
              <a:t>Project Administration</a:t>
            </a:r>
          </a:p>
          <a:p>
            <a:r>
              <a:rPr lang="fr-CH" dirty="0" err="1" smtClean="0"/>
              <a:t>Execute</a:t>
            </a:r>
            <a:r>
              <a:rPr lang="fr-CH" dirty="0" smtClean="0"/>
              <a:t> Project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20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Guide d'implémentation [ IMG ]</a:t>
            </a:r>
          </a:p>
          <a:p>
            <a:pPr lvl="2"/>
            <a:endParaRPr lang="fr-CH" dirty="0" smtClean="0"/>
          </a:p>
          <a:p>
            <a:pPr lvl="1"/>
            <a:r>
              <a:rPr lang="fr-CH" dirty="0" smtClean="0"/>
              <a:t>Le guide d'implémentation est l‘outil qui permet d‘ajuster le système SAP pour les besoins d‘une entreprise</a:t>
            </a:r>
          </a:p>
          <a:p>
            <a:pPr lvl="2"/>
            <a:r>
              <a:rPr lang="fr-CH" dirty="0" smtClean="0"/>
              <a:t>Guide de référence créé par SAP</a:t>
            </a:r>
          </a:p>
          <a:p>
            <a:pPr lvl="1"/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21</a:t>
            </a:fld>
            <a:endParaRPr lang="fr-CH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Gestion de projet</a:t>
            </a:r>
            <a:endParaRPr lang="fr-C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140968"/>
            <a:ext cx="6768752" cy="3089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Project Administration</a:t>
            </a:r>
            <a:r>
              <a:rPr lang="fr-CH" dirty="0" smtClean="0"/>
              <a:t> : </a:t>
            </a:r>
            <a:r>
              <a:rPr lang="fr-CH" dirty="0" smtClean="0">
                <a:solidFill>
                  <a:srgbClr val="00B050"/>
                </a:solidFill>
              </a:rPr>
              <a:t>SPRO_ADMIN</a:t>
            </a:r>
            <a:endParaRPr lang="fr-CH" u="sng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Accessible par le responsable de projet uniquement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Permet </a:t>
            </a:r>
          </a:p>
          <a:p>
            <a:pPr lvl="2"/>
            <a:r>
              <a:rPr lang="fr-CH" dirty="0" smtClean="0"/>
              <a:t>De créer des projets d'implémentation pour un groupe de projet spécifique</a:t>
            </a:r>
          </a:p>
          <a:p>
            <a:pPr lvl="2"/>
            <a:r>
              <a:rPr lang="fr-CH" dirty="0" smtClean="0"/>
              <a:t>De générer des vues (activités critiques et non-critiques)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22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Gestion de projet</a:t>
            </a:r>
            <a:endParaRPr lang="fr-CH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467748"/>
            <a:ext cx="2952328" cy="1481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3645024"/>
            <a:ext cx="4860032" cy="288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3707904" y="3573016"/>
            <a:ext cx="4968552" cy="288032"/>
          </a:xfrm>
          <a:prstGeom prst="rect">
            <a:avLst/>
          </a:prstGeom>
          <a:solidFill>
            <a:srgbClr val="FF0000">
              <a:alpha val="2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err="1" smtClean="0"/>
              <a:t>Execute</a:t>
            </a:r>
            <a:r>
              <a:rPr lang="fr-CH" u="sng" dirty="0" smtClean="0"/>
              <a:t> Project</a:t>
            </a:r>
            <a:r>
              <a:rPr lang="fr-CH" dirty="0" smtClean="0"/>
              <a:t> : </a:t>
            </a:r>
            <a:r>
              <a:rPr lang="fr-CH" dirty="0" smtClean="0">
                <a:solidFill>
                  <a:srgbClr val="00B050"/>
                </a:solidFill>
              </a:rPr>
              <a:t>SPRO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Accessible par les membres du projet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Permet </a:t>
            </a:r>
          </a:p>
          <a:p>
            <a:pPr lvl="2"/>
            <a:r>
              <a:rPr lang="fr-CH" dirty="0" smtClean="0"/>
              <a:t>De </a:t>
            </a:r>
            <a:r>
              <a:rPr lang="fr-CH" b="1" dirty="0" smtClean="0">
                <a:solidFill>
                  <a:srgbClr val="00B050"/>
                </a:solidFill>
              </a:rPr>
              <a:t>réduire</a:t>
            </a:r>
            <a:r>
              <a:rPr lang="fr-CH" dirty="0" smtClean="0"/>
              <a:t> l'affichage du guide de référence d'implémentation</a:t>
            </a:r>
          </a:p>
          <a:p>
            <a:pPr lvl="2"/>
            <a:r>
              <a:rPr lang="fr-CH" dirty="0" smtClean="0"/>
              <a:t>D'effectuer un suivi (Statut, Date planification / réel)</a:t>
            </a:r>
          </a:p>
          <a:p>
            <a:pPr lvl="2"/>
            <a:r>
              <a:rPr lang="fr-CH" dirty="0" smtClean="0"/>
              <a:t>D'ajouter des logs</a:t>
            </a:r>
          </a:p>
          <a:p>
            <a:pPr lvl="2"/>
            <a:r>
              <a:rPr lang="fr-CH" dirty="0" smtClean="0"/>
              <a:t>…</a:t>
            </a:r>
          </a:p>
          <a:p>
            <a:pPr lvl="3"/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23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Gestion de projet</a:t>
            </a:r>
            <a:endParaRPr lang="fr-CH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3712617"/>
            <a:ext cx="4752528" cy="2841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157" y="4609678"/>
            <a:ext cx="273367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Connecteur en angle 8"/>
          <p:cNvCxnSpPr>
            <a:stCxn id="10" idx="3"/>
            <a:endCxn id="6" idx="1"/>
          </p:cNvCxnSpPr>
          <p:nvPr/>
        </p:nvCxnSpPr>
        <p:spPr>
          <a:xfrm flipV="1">
            <a:off x="2915816" y="5133256"/>
            <a:ext cx="1008112" cy="340518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23528" y="5401766"/>
            <a:ext cx="2592288" cy="144016"/>
          </a:xfrm>
          <a:prstGeom prst="rect">
            <a:avLst/>
          </a:prstGeom>
          <a:solidFill>
            <a:srgbClr val="FF0000">
              <a:alpha val="2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Pratique</a:t>
            </a:r>
            <a:endParaRPr lang="fr-CH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10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Gestion de projet</a:t>
            </a:r>
          </a:p>
          <a:p>
            <a:pPr lvl="1"/>
            <a:r>
              <a:rPr lang="fr-CH" dirty="0" smtClean="0"/>
              <a:t>Voir </a:t>
            </a:r>
            <a:r>
              <a:rPr lang="fr-CH" dirty="0" err="1" smtClean="0"/>
              <a:t>slide</a:t>
            </a:r>
            <a:r>
              <a:rPr lang="fr-CH" dirty="0" smtClean="0"/>
              <a:t> suivante</a:t>
            </a:r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24</a:t>
            </a:fld>
            <a:endParaRPr lang="fr-CH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CH" u="sng" dirty="0" smtClean="0"/>
              <a:t>Gestion de projet</a:t>
            </a:r>
          </a:p>
          <a:p>
            <a:pPr lvl="2"/>
            <a:endParaRPr lang="fr-CH" dirty="0" smtClean="0"/>
          </a:p>
          <a:p>
            <a:pPr lvl="1">
              <a:tabLst>
                <a:tab pos="2333625" algn="l"/>
                <a:tab pos="7896225" algn="r"/>
              </a:tabLst>
            </a:pPr>
            <a:r>
              <a:rPr lang="fr-CH" dirty="0" smtClean="0">
                <a:solidFill>
                  <a:srgbClr val="00B050"/>
                </a:solidFill>
              </a:rPr>
              <a:t>SPRO_ADMIN</a:t>
            </a:r>
            <a:r>
              <a:rPr lang="fr-CH" dirty="0" smtClean="0"/>
              <a:t> 	:  Gestion de projet 	chef de projet</a:t>
            </a:r>
          </a:p>
          <a:p>
            <a:pPr lvl="2"/>
            <a:r>
              <a:rPr lang="fr-CH" dirty="0" smtClean="0"/>
              <a:t>Création du projet</a:t>
            </a:r>
          </a:p>
          <a:p>
            <a:pPr lvl="2"/>
            <a:r>
              <a:rPr lang="fr-CH" dirty="0" smtClean="0"/>
              <a:t>Délimitation du projet (ADV / Ventes / Fonctions de base)</a:t>
            </a:r>
          </a:p>
          <a:p>
            <a:pPr lvl="2"/>
            <a:r>
              <a:rPr lang="fr-CH" dirty="0" smtClean="0"/>
              <a:t>Création de vue</a:t>
            </a:r>
          </a:p>
          <a:p>
            <a:pPr lvl="2"/>
            <a:r>
              <a:rPr lang="fr-CH" dirty="0" smtClean="0"/>
              <a:t>Définir les membres de l'équipe</a:t>
            </a:r>
          </a:p>
          <a:p>
            <a:pPr lvl="2"/>
            <a:r>
              <a:rPr lang="fr-CH" dirty="0" smtClean="0"/>
              <a:t>Générer le projet</a:t>
            </a:r>
          </a:p>
          <a:p>
            <a:pPr lvl="2"/>
            <a:r>
              <a:rPr lang="fr-CH" dirty="0" smtClean="0"/>
              <a:t>Assigner le projet à l'équipe</a:t>
            </a:r>
          </a:p>
          <a:p>
            <a:pPr lvl="2"/>
            <a:endParaRPr lang="fr-CH" dirty="0" smtClean="0"/>
          </a:p>
          <a:p>
            <a:pPr lvl="1">
              <a:tabLst>
                <a:tab pos="2333625" algn="l"/>
                <a:tab pos="7896225" algn="r"/>
              </a:tabLst>
            </a:pPr>
            <a:r>
              <a:rPr lang="fr-CH" sz="2100" dirty="0" smtClean="0">
                <a:solidFill>
                  <a:srgbClr val="00B050"/>
                </a:solidFill>
              </a:rPr>
              <a:t>SPRO </a:t>
            </a:r>
            <a:r>
              <a:rPr lang="fr-CH" sz="2100" dirty="0" smtClean="0"/>
              <a:t>	:  Travailler sur le projet 	équipe de travail</a:t>
            </a:r>
          </a:p>
          <a:p>
            <a:pPr lvl="2"/>
            <a:r>
              <a:rPr lang="fr-CH" dirty="0" smtClean="0"/>
              <a:t>Visualise le projet</a:t>
            </a:r>
          </a:p>
          <a:p>
            <a:pPr lvl="2"/>
            <a:r>
              <a:rPr lang="fr-CH" dirty="0" smtClean="0"/>
              <a:t>Travail sur le projet</a:t>
            </a:r>
          </a:p>
          <a:p>
            <a:pPr lvl="2"/>
            <a:r>
              <a:rPr lang="fr-CH" dirty="0" smtClean="0"/>
              <a:t>Valide des étapes du projet</a:t>
            </a:r>
          </a:p>
          <a:p>
            <a:pPr lvl="2"/>
            <a:endParaRPr lang="fr-CH" dirty="0" smtClean="0"/>
          </a:p>
          <a:p>
            <a:pPr lvl="1">
              <a:tabLst>
                <a:tab pos="2333625" algn="l"/>
                <a:tab pos="7896225" algn="r"/>
              </a:tabLst>
            </a:pPr>
            <a:r>
              <a:rPr lang="fr-CH" sz="2100" dirty="0" smtClean="0">
                <a:solidFill>
                  <a:srgbClr val="00B050"/>
                </a:solidFill>
              </a:rPr>
              <a:t>SSTO</a:t>
            </a:r>
            <a:r>
              <a:rPr lang="fr-CH" sz="2100" dirty="0" smtClean="0"/>
              <a:t>	:  Analyse du projet 	chef de projet</a:t>
            </a:r>
          </a:p>
          <a:p>
            <a:pPr lvl="2"/>
            <a:r>
              <a:rPr lang="fr-CH" dirty="0" smtClean="0"/>
              <a:t>Nom du projet</a:t>
            </a:r>
          </a:p>
          <a:p>
            <a:pPr lvl="2"/>
            <a:r>
              <a:rPr lang="fr-CH" dirty="0" smtClean="0"/>
              <a:t>Statut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25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Pratique</a:t>
            </a:r>
            <a:endParaRPr lang="fr-CH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Introduction</a:t>
            </a:r>
          </a:p>
          <a:p>
            <a:r>
              <a:rPr lang="fr-CH" dirty="0" smtClean="0"/>
              <a:t>Structure des données</a:t>
            </a:r>
          </a:p>
          <a:p>
            <a:r>
              <a:rPr lang="fr-CH" dirty="0" smtClean="0"/>
              <a:t>SAP Transport</a:t>
            </a:r>
          </a:p>
          <a:p>
            <a:r>
              <a:rPr lang="fr-CH" dirty="0" smtClean="0"/>
              <a:t>Gestion de projet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Questions</a:t>
            </a:r>
          </a:p>
          <a:p>
            <a:r>
              <a:rPr lang="fr-CH" dirty="0" smtClean="0"/>
              <a:t>Discussion</a:t>
            </a:r>
          </a:p>
          <a:p>
            <a:r>
              <a:rPr lang="fr-CH" dirty="0" smtClean="0"/>
              <a:t>Contact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26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Introduction</a:t>
            </a:r>
          </a:p>
          <a:p>
            <a:r>
              <a:rPr lang="fr-CH" dirty="0" smtClean="0"/>
              <a:t>Structure des données</a:t>
            </a:r>
          </a:p>
          <a:p>
            <a:r>
              <a:rPr lang="fr-CH" dirty="0" smtClean="0"/>
              <a:t>SAP Transport</a:t>
            </a:r>
          </a:p>
          <a:p>
            <a:r>
              <a:rPr lang="fr-CH" dirty="0" smtClean="0"/>
              <a:t>Gestion de projet</a:t>
            </a:r>
          </a:p>
          <a:p>
            <a:r>
              <a:rPr lang="fr-CH" dirty="0" smtClean="0"/>
              <a:t>Conclusion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4 - 6</a:t>
            </a:r>
          </a:p>
          <a:p>
            <a:r>
              <a:rPr lang="fr-CH" dirty="0" smtClean="0"/>
              <a:t>7 - 10</a:t>
            </a:r>
          </a:p>
          <a:p>
            <a:r>
              <a:rPr lang="fr-CH" dirty="0" smtClean="0"/>
              <a:t>11 - 19</a:t>
            </a:r>
          </a:p>
          <a:p>
            <a:r>
              <a:rPr lang="fr-CH" dirty="0" smtClean="0"/>
              <a:t>20 - 25</a:t>
            </a:r>
          </a:p>
          <a:p>
            <a:r>
              <a:rPr lang="fr-CH" dirty="0" smtClean="0"/>
              <a:t>26 - 27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b="1" u="sng" dirty="0" smtClean="0">
                <a:solidFill>
                  <a:srgbClr val="0070C0"/>
                </a:solidFill>
              </a:rPr>
              <a:t>Introduction</a:t>
            </a:r>
          </a:p>
          <a:p>
            <a:r>
              <a:rPr lang="fr-CH" dirty="0" smtClean="0"/>
              <a:t>Structure des données</a:t>
            </a:r>
          </a:p>
          <a:p>
            <a:r>
              <a:rPr lang="fr-CH" dirty="0" smtClean="0"/>
              <a:t>SAP Transport</a:t>
            </a:r>
          </a:p>
          <a:p>
            <a:r>
              <a:rPr lang="fr-CH" dirty="0" smtClean="0"/>
              <a:t>Gestion de projet</a:t>
            </a:r>
          </a:p>
          <a:p>
            <a:r>
              <a:rPr lang="fr-CH" dirty="0" smtClean="0"/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Paysage système</a:t>
            </a:r>
          </a:p>
          <a:p>
            <a:r>
              <a:rPr lang="fr-CH" dirty="0" smtClean="0"/>
              <a:t>Customizing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Paysage système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Au minimum </a:t>
            </a:r>
            <a:r>
              <a:rPr lang="fr-CH" b="1" dirty="0" smtClean="0">
                <a:solidFill>
                  <a:srgbClr val="FF0000"/>
                </a:solidFill>
              </a:rPr>
              <a:t>3</a:t>
            </a:r>
            <a:r>
              <a:rPr lang="fr-CH" dirty="0" smtClean="0"/>
              <a:t> systèmes SAP </a:t>
            </a:r>
            <a:r>
              <a:rPr lang="fr-CH" b="1" dirty="0" smtClean="0">
                <a:solidFill>
                  <a:srgbClr val="FF0000"/>
                </a:solidFill>
              </a:rPr>
              <a:t>identiques</a:t>
            </a:r>
            <a:r>
              <a:rPr lang="fr-CH" dirty="0" smtClean="0"/>
              <a:t> 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Pour garantir un système productif à 100% </a:t>
            </a:r>
          </a:p>
          <a:p>
            <a:pPr lvl="2"/>
            <a:r>
              <a:rPr lang="fr-CH" dirty="0" smtClean="0"/>
              <a:t>Séparer les développements du productif</a:t>
            </a:r>
          </a:p>
          <a:p>
            <a:pPr lvl="2"/>
            <a:r>
              <a:rPr lang="fr-CH" dirty="0" smtClean="0"/>
              <a:t>Séparer les tests</a:t>
            </a:r>
          </a:p>
          <a:p>
            <a:pPr lvl="2"/>
            <a:r>
              <a:rPr lang="fr-CH" dirty="0" smtClean="0"/>
              <a:t>Séparer les paramétrages</a:t>
            </a:r>
          </a:p>
          <a:p>
            <a:pPr lvl="2"/>
            <a:r>
              <a:rPr lang="fr-CH" dirty="0" smtClean="0"/>
              <a:t>Mise à jour, update, upgrade, patch de sécurité</a:t>
            </a:r>
          </a:p>
          <a:p>
            <a:pPr lvl="2"/>
            <a:r>
              <a:rPr lang="fr-CH" dirty="0" smtClean="0"/>
              <a:t>…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5</a:t>
            </a:fld>
            <a:endParaRPr lang="fr-CH" dirty="0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Introduction</a:t>
            </a:r>
            <a:endParaRPr lang="fr-CH" dirty="0"/>
          </a:p>
        </p:txBody>
      </p:sp>
      <p:grpSp>
        <p:nvGrpSpPr>
          <p:cNvPr id="2" name="Groupe 63"/>
          <p:cNvGrpSpPr/>
          <p:nvPr/>
        </p:nvGrpSpPr>
        <p:grpSpPr>
          <a:xfrm>
            <a:off x="935596" y="4509120"/>
            <a:ext cx="7272808" cy="2088198"/>
            <a:chOff x="1115616" y="4581162"/>
            <a:chExt cx="7272808" cy="2088198"/>
          </a:xfrm>
        </p:grpSpPr>
        <p:grpSp>
          <p:nvGrpSpPr>
            <p:cNvPr id="3" name="Groupe 45"/>
            <p:cNvGrpSpPr/>
            <p:nvPr/>
          </p:nvGrpSpPr>
          <p:grpSpPr>
            <a:xfrm>
              <a:off x="1115616" y="4581162"/>
              <a:ext cx="7272808" cy="2088198"/>
              <a:chOff x="3347864" y="4581195"/>
              <a:chExt cx="5400600" cy="2088165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3347864" y="4941195"/>
                <a:ext cx="5400600" cy="1728165"/>
              </a:xfrm>
              <a:prstGeom prst="rect">
                <a:avLst/>
              </a:prstGeom>
              <a:solidFill>
                <a:schemeClr val="bg1">
                  <a:lumMod val="85000"/>
                  <a:alpha val="20000"/>
                </a:schemeClr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fr-CH" sz="1200" dirty="0" smtClean="0">
                    <a:solidFill>
                      <a:schemeClr val="tx1"/>
                    </a:solidFill>
                  </a:rPr>
                  <a:t>Physiques ou Virtuels</a:t>
                </a:r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3347864" y="4581195"/>
                <a:ext cx="5400600" cy="3600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fr-CH" dirty="0" smtClean="0">
                    <a:solidFill>
                      <a:schemeClr val="tx1"/>
                    </a:solidFill>
                  </a:rPr>
                  <a:t>Serveur</a:t>
                </a:r>
                <a:r>
                  <a:rPr lang="fr-CH" dirty="0" smtClean="0">
                    <a:solidFill>
                      <a:srgbClr val="FF0000"/>
                    </a:solidFill>
                  </a:rPr>
                  <a:t>s</a:t>
                </a:r>
              </a:p>
            </p:txBody>
          </p:sp>
        </p:grpSp>
        <p:grpSp>
          <p:nvGrpSpPr>
            <p:cNvPr id="5" name="Groupe 60"/>
            <p:cNvGrpSpPr/>
            <p:nvPr/>
          </p:nvGrpSpPr>
          <p:grpSpPr>
            <a:xfrm>
              <a:off x="1403648" y="5301208"/>
              <a:ext cx="2071245" cy="1224080"/>
              <a:chOff x="1619672" y="5301208"/>
              <a:chExt cx="2071245" cy="1224080"/>
            </a:xfrm>
          </p:grpSpPr>
          <p:grpSp>
            <p:nvGrpSpPr>
              <p:cNvPr id="8" name="Groupe 48"/>
              <p:cNvGrpSpPr/>
              <p:nvPr/>
            </p:nvGrpSpPr>
            <p:grpSpPr>
              <a:xfrm>
                <a:off x="1619672" y="5661248"/>
                <a:ext cx="1800200" cy="864040"/>
                <a:chOff x="755576" y="5013176"/>
                <a:chExt cx="1800200" cy="864040"/>
              </a:xfrm>
            </p:grpSpPr>
            <p:sp>
              <p:nvSpPr>
                <p:cNvPr id="14" name="Rectangle 13"/>
                <p:cNvSpPr/>
                <p:nvPr/>
              </p:nvSpPr>
              <p:spPr>
                <a:xfrm>
                  <a:off x="755576" y="5373216"/>
                  <a:ext cx="1800000" cy="504000"/>
                </a:xfrm>
                <a:prstGeom prst="rect">
                  <a:avLst/>
                </a:prstGeom>
                <a:solidFill>
                  <a:srgbClr val="92D050">
                    <a:alpha val="20000"/>
                  </a:srgbClr>
                </a:solidFill>
                <a:ln w="2857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CH" sz="1200" dirty="0" smtClean="0">
                      <a:solidFill>
                        <a:schemeClr val="tx1"/>
                      </a:solidFill>
                    </a:rPr>
                    <a:t>Système de développement</a:t>
                  </a:r>
                  <a:endParaRPr lang="fr-CH" sz="12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Rectangle 26"/>
                <p:cNvSpPr/>
                <p:nvPr/>
              </p:nvSpPr>
              <p:spPr>
                <a:xfrm>
                  <a:off x="755576" y="5013176"/>
                  <a:ext cx="1800200" cy="360040"/>
                </a:xfrm>
                <a:prstGeom prst="rect">
                  <a:avLst/>
                </a:prstGeom>
                <a:solidFill>
                  <a:srgbClr val="92D050"/>
                </a:solidFill>
                <a:ln w="2857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CH" dirty="0" smtClean="0">
                      <a:solidFill>
                        <a:schemeClr val="tx1"/>
                      </a:solidFill>
                    </a:rPr>
                    <a:t>DEV</a:t>
                  </a:r>
                </a:p>
              </p:txBody>
            </p:sp>
          </p:grpSp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059832" y="5301208"/>
                <a:ext cx="631085" cy="540000"/>
              </a:xfrm>
              <a:prstGeom prst="rect">
                <a:avLst/>
              </a:prstGeom>
              <a:noFill/>
              <a:ln w="28575">
                <a:solidFill>
                  <a:srgbClr val="92D050"/>
                </a:solidFill>
                <a:miter lim="800000"/>
                <a:headEnd/>
                <a:tailEnd/>
              </a:ln>
            </p:spPr>
          </p:pic>
        </p:grpSp>
        <p:grpSp>
          <p:nvGrpSpPr>
            <p:cNvPr id="9" name="Groupe 61"/>
            <p:cNvGrpSpPr/>
            <p:nvPr/>
          </p:nvGrpSpPr>
          <p:grpSpPr>
            <a:xfrm>
              <a:off x="3707904" y="5301208"/>
              <a:ext cx="2143253" cy="1224136"/>
              <a:chOff x="3707904" y="5301208"/>
              <a:chExt cx="2143253" cy="1224136"/>
            </a:xfrm>
          </p:grpSpPr>
          <p:grpSp>
            <p:nvGrpSpPr>
              <p:cNvPr id="10" name="Groupe 43"/>
              <p:cNvGrpSpPr/>
              <p:nvPr/>
            </p:nvGrpSpPr>
            <p:grpSpPr>
              <a:xfrm>
                <a:off x="3707904" y="5661248"/>
                <a:ext cx="1800200" cy="864096"/>
                <a:chOff x="3635896" y="4653136"/>
                <a:chExt cx="1800200" cy="864096"/>
              </a:xfrm>
            </p:grpSpPr>
            <p:sp>
              <p:nvSpPr>
                <p:cNvPr id="15" name="Rectangle 14"/>
                <p:cNvSpPr/>
                <p:nvPr/>
              </p:nvSpPr>
              <p:spPr>
                <a:xfrm>
                  <a:off x="3636096" y="5013176"/>
                  <a:ext cx="1800000" cy="504056"/>
                </a:xfrm>
                <a:prstGeom prst="rect">
                  <a:avLst/>
                </a:prstGeom>
                <a:solidFill>
                  <a:srgbClr val="92D050">
                    <a:alpha val="20000"/>
                  </a:srgbClr>
                </a:solidFill>
                <a:ln w="2857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CH" sz="1200" dirty="0" smtClean="0">
                      <a:solidFill>
                        <a:schemeClr val="tx1"/>
                      </a:solidFill>
                    </a:rPr>
                    <a:t>Système de test</a:t>
                  </a:r>
                </a:p>
                <a:p>
                  <a:pPr algn="ctr"/>
                  <a:r>
                    <a:rPr lang="fr-CH" sz="1200" dirty="0" smtClean="0">
                      <a:solidFill>
                        <a:schemeClr val="tx1"/>
                      </a:solidFill>
                    </a:rPr>
                    <a:t>Système de qualité</a:t>
                  </a:r>
                  <a:endParaRPr lang="fr-CH" sz="12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Rectangle 27"/>
                <p:cNvSpPr/>
                <p:nvPr/>
              </p:nvSpPr>
              <p:spPr>
                <a:xfrm>
                  <a:off x="3635896" y="4653136"/>
                  <a:ext cx="1800200" cy="360040"/>
                </a:xfrm>
                <a:prstGeom prst="rect">
                  <a:avLst/>
                </a:prstGeom>
                <a:solidFill>
                  <a:srgbClr val="92D050"/>
                </a:solidFill>
                <a:ln w="2857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CH" dirty="0" smtClean="0">
                      <a:solidFill>
                        <a:schemeClr val="tx1"/>
                      </a:solidFill>
                    </a:rPr>
                    <a:t>QAS</a:t>
                  </a:r>
                </a:p>
              </p:txBody>
            </p:sp>
          </p:grpSp>
          <p:pic>
            <p:nvPicPr>
              <p:cNvPr id="56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220072" y="5301208"/>
                <a:ext cx="631085" cy="540000"/>
              </a:xfrm>
              <a:prstGeom prst="rect">
                <a:avLst/>
              </a:prstGeom>
              <a:noFill/>
              <a:ln w="28575">
                <a:solidFill>
                  <a:srgbClr val="92D050"/>
                </a:solidFill>
                <a:miter lim="800000"/>
                <a:headEnd/>
                <a:tailEnd/>
              </a:ln>
            </p:spPr>
          </p:pic>
        </p:grpSp>
        <p:grpSp>
          <p:nvGrpSpPr>
            <p:cNvPr id="11" name="Groupe 62"/>
            <p:cNvGrpSpPr/>
            <p:nvPr/>
          </p:nvGrpSpPr>
          <p:grpSpPr>
            <a:xfrm>
              <a:off x="6101155" y="5301208"/>
              <a:ext cx="2071245" cy="1224136"/>
              <a:chOff x="5796136" y="5301208"/>
              <a:chExt cx="2071245" cy="1224136"/>
            </a:xfrm>
          </p:grpSpPr>
          <p:grpSp>
            <p:nvGrpSpPr>
              <p:cNvPr id="12" name="Groupe 44"/>
              <p:cNvGrpSpPr/>
              <p:nvPr/>
            </p:nvGrpSpPr>
            <p:grpSpPr>
              <a:xfrm>
                <a:off x="5796136" y="5661248"/>
                <a:ext cx="1800200" cy="864096"/>
                <a:chOff x="6588224" y="4653136"/>
                <a:chExt cx="1800200" cy="864096"/>
              </a:xfrm>
            </p:grpSpPr>
            <p:sp>
              <p:nvSpPr>
                <p:cNvPr id="29" name="Rectangle 28"/>
                <p:cNvSpPr/>
                <p:nvPr/>
              </p:nvSpPr>
              <p:spPr>
                <a:xfrm>
                  <a:off x="6588424" y="5013176"/>
                  <a:ext cx="1800000" cy="504056"/>
                </a:xfrm>
                <a:prstGeom prst="rect">
                  <a:avLst/>
                </a:prstGeom>
                <a:solidFill>
                  <a:srgbClr val="92D050">
                    <a:alpha val="20000"/>
                  </a:srgbClr>
                </a:solidFill>
                <a:ln w="2857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CH" sz="1200" dirty="0" smtClean="0">
                      <a:solidFill>
                        <a:schemeClr val="tx1"/>
                      </a:solidFill>
                    </a:rPr>
                    <a:t>Système de production</a:t>
                  </a:r>
                  <a:endParaRPr lang="fr-CH" sz="12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Rectangle 39"/>
                <p:cNvSpPr/>
                <p:nvPr/>
              </p:nvSpPr>
              <p:spPr>
                <a:xfrm>
                  <a:off x="6588224" y="4653136"/>
                  <a:ext cx="1800200" cy="360040"/>
                </a:xfrm>
                <a:prstGeom prst="rect">
                  <a:avLst/>
                </a:prstGeom>
                <a:solidFill>
                  <a:srgbClr val="92D050"/>
                </a:solidFill>
                <a:ln w="2857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CH" dirty="0" smtClean="0">
                      <a:solidFill>
                        <a:schemeClr val="tx1"/>
                      </a:solidFill>
                    </a:rPr>
                    <a:t>PRD</a:t>
                  </a:r>
                </a:p>
              </p:txBody>
            </p:sp>
          </p:grpSp>
          <p:pic>
            <p:nvPicPr>
              <p:cNvPr id="57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7236296" y="5301208"/>
                <a:ext cx="631085" cy="540000"/>
              </a:xfrm>
              <a:prstGeom prst="rect">
                <a:avLst/>
              </a:prstGeom>
              <a:noFill/>
              <a:ln w="28575">
                <a:solidFill>
                  <a:srgbClr val="92D050"/>
                </a:solidFill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fr-CH" u="sng" dirty="0" smtClean="0"/>
              <a:t>Customizing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Si une entreprise décide d‘implémenter un système SAP, elle doit adapter le programme pour répondre aux besoins et aux processus de l‘entreprise</a:t>
            </a:r>
          </a:p>
          <a:p>
            <a:pPr lvl="2"/>
            <a:r>
              <a:rPr lang="fr-CH" dirty="0" smtClean="0"/>
              <a:t>Pour implémenter le système SAP, l‘entreprise crée un groupe de projet responsable de la planification et de l‘implémentation des projets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Le terme "</a:t>
            </a:r>
            <a:r>
              <a:rPr lang="fr-CH" b="1" dirty="0" smtClean="0">
                <a:solidFill>
                  <a:srgbClr val="FF0000"/>
                </a:solidFill>
              </a:rPr>
              <a:t>Customizing</a:t>
            </a:r>
            <a:r>
              <a:rPr lang="fr-CH" dirty="0" smtClean="0"/>
              <a:t>" se réfère au processus de configuration du système durant lequel, les membres du groupe de projet effectuent les paramétrages nécessaires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Type de paramétrage</a:t>
            </a:r>
          </a:p>
          <a:p>
            <a:pPr lvl="2">
              <a:tabLst>
                <a:tab pos="2333625" algn="l"/>
                <a:tab pos="2419350" algn="l"/>
              </a:tabLst>
            </a:pPr>
            <a:r>
              <a:rPr lang="fr-CH" dirty="0" smtClean="0"/>
              <a:t> </a:t>
            </a:r>
            <a:r>
              <a:rPr lang="fr-CH" dirty="0" smtClean="0">
                <a:solidFill>
                  <a:srgbClr val="00B050"/>
                </a:solidFill>
              </a:rPr>
              <a:t>Workbench</a:t>
            </a:r>
            <a:r>
              <a:rPr lang="fr-CH" dirty="0" smtClean="0"/>
              <a:t> 	:  indépendant du mandant</a:t>
            </a:r>
          </a:p>
          <a:p>
            <a:pPr lvl="2">
              <a:tabLst>
                <a:tab pos="2333625" algn="l"/>
                <a:tab pos="2419350" algn="l"/>
              </a:tabLst>
            </a:pPr>
            <a:r>
              <a:rPr lang="fr-CH" dirty="0" smtClean="0"/>
              <a:t> </a:t>
            </a:r>
            <a:r>
              <a:rPr lang="fr-CH" dirty="0" smtClean="0">
                <a:solidFill>
                  <a:srgbClr val="00B050"/>
                </a:solidFill>
              </a:rPr>
              <a:t>Customizing</a:t>
            </a:r>
            <a:r>
              <a:rPr lang="fr-CH" dirty="0" smtClean="0"/>
              <a:t> 	:  dépendant du mandant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Remarque</a:t>
            </a:r>
          </a:p>
          <a:p>
            <a:pPr lvl="2"/>
            <a:r>
              <a:rPr lang="fr-CH" dirty="0" smtClean="0"/>
              <a:t>Le paramétrage est effectué uniquement sur le système de développement [ DEV ]</a:t>
            </a:r>
          </a:p>
          <a:p>
            <a:pPr lvl="2"/>
            <a:r>
              <a:rPr lang="fr-CH" dirty="0" smtClean="0"/>
              <a:t>Puis, transport des éléments sur les systèmes de qualité [ QAS ] et de production [ PRD ]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6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Introduction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Introduction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Structure des données</a:t>
            </a:r>
          </a:p>
          <a:p>
            <a:r>
              <a:rPr lang="fr-CH" dirty="0" smtClean="0"/>
              <a:t>SAP Transport</a:t>
            </a:r>
          </a:p>
          <a:p>
            <a:r>
              <a:rPr lang="fr-CH" dirty="0" smtClean="0"/>
              <a:t>Gestion de projet</a:t>
            </a:r>
          </a:p>
          <a:p>
            <a:r>
              <a:rPr lang="fr-CH" dirty="0" smtClean="0"/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Définition</a:t>
            </a:r>
          </a:p>
          <a:p>
            <a:r>
              <a:rPr lang="fr-CH" dirty="0" smtClean="0"/>
              <a:t>Serveur d'application SAP</a:t>
            </a:r>
          </a:p>
          <a:p>
            <a:r>
              <a:rPr lang="fr-CH" dirty="0" smtClean="0"/>
              <a:t>Mandant</a:t>
            </a:r>
          </a:p>
          <a:p>
            <a:r>
              <a:rPr lang="fr-CH" dirty="0" err="1" smtClean="0"/>
              <a:t>Repository</a:t>
            </a:r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7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Serveur d'application SAP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Chaque système SAP </a:t>
            </a:r>
            <a:r>
              <a:rPr lang="fr-CH" b="1" dirty="0" smtClean="0">
                <a:solidFill>
                  <a:srgbClr val="FF0000"/>
                </a:solidFill>
              </a:rPr>
              <a:t>DOIT</a:t>
            </a:r>
            <a:r>
              <a:rPr lang="fr-CH" dirty="0" smtClean="0"/>
              <a:t> avoir la même configuration</a:t>
            </a:r>
          </a:p>
          <a:p>
            <a:pPr lvl="2"/>
            <a:r>
              <a:rPr lang="fr-CH" dirty="0" smtClean="0"/>
              <a:t>=&gt; cohérence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8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Structure des données</a:t>
            </a:r>
            <a:endParaRPr lang="fr-CH" dirty="0"/>
          </a:p>
        </p:txBody>
      </p:sp>
      <p:grpSp>
        <p:nvGrpSpPr>
          <p:cNvPr id="2" name="Groupe 44"/>
          <p:cNvGrpSpPr/>
          <p:nvPr/>
        </p:nvGrpSpPr>
        <p:grpSpPr>
          <a:xfrm>
            <a:off x="683568" y="2924984"/>
            <a:ext cx="7776864" cy="3384336"/>
            <a:chOff x="3347864" y="4149160"/>
            <a:chExt cx="5400600" cy="3384336"/>
          </a:xfrm>
        </p:grpSpPr>
        <p:sp>
          <p:nvSpPr>
            <p:cNvPr id="6" name="Rectangle 5"/>
            <p:cNvSpPr/>
            <p:nvPr/>
          </p:nvSpPr>
          <p:spPr>
            <a:xfrm>
              <a:off x="3347864" y="4509160"/>
              <a:ext cx="5400600" cy="3024336"/>
            </a:xfrm>
            <a:prstGeom prst="rect">
              <a:avLst/>
            </a:prstGeom>
            <a:solidFill>
              <a:schemeClr val="bg1">
                <a:lumMod val="85000"/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fr-CH" dirty="0" smtClean="0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347864" y="4149160"/>
              <a:ext cx="5400600" cy="36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fr-CH" dirty="0" smtClean="0">
                  <a:solidFill>
                    <a:schemeClr val="tx1"/>
                  </a:solidFill>
                </a:rPr>
                <a:t>Entreprise</a:t>
              </a:r>
            </a:p>
          </p:txBody>
        </p:sp>
      </p:grpSp>
      <p:grpSp>
        <p:nvGrpSpPr>
          <p:cNvPr id="5" name="Groupe 7"/>
          <p:cNvGrpSpPr/>
          <p:nvPr/>
        </p:nvGrpSpPr>
        <p:grpSpPr>
          <a:xfrm>
            <a:off x="827584" y="3573016"/>
            <a:ext cx="2952328" cy="2520280"/>
            <a:chOff x="3851920" y="4149080"/>
            <a:chExt cx="1800200" cy="2520280"/>
          </a:xfrm>
        </p:grpSpPr>
        <p:sp>
          <p:nvSpPr>
            <p:cNvPr id="9" name="Rectangle 8"/>
            <p:cNvSpPr/>
            <p:nvPr/>
          </p:nvSpPr>
          <p:spPr>
            <a:xfrm>
              <a:off x="3851920" y="4509120"/>
              <a:ext cx="1800000" cy="2160240"/>
            </a:xfrm>
            <a:prstGeom prst="rect">
              <a:avLst/>
            </a:prstGeom>
            <a:solidFill>
              <a:srgbClr val="92D050">
                <a:alpha val="20000"/>
              </a:srgbClr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fr-CH" sz="12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851920" y="4149080"/>
              <a:ext cx="1800200" cy="36004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>
                  <a:solidFill>
                    <a:schemeClr val="tx1"/>
                  </a:solidFill>
                </a:rPr>
                <a:t>DEV</a:t>
              </a:r>
            </a:p>
          </p:txBody>
        </p:sp>
      </p:grpSp>
      <p:grpSp>
        <p:nvGrpSpPr>
          <p:cNvPr id="8" name="Groupe 11"/>
          <p:cNvGrpSpPr/>
          <p:nvPr/>
        </p:nvGrpSpPr>
        <p:grpSpPr>
          <a:xfrm>
            <a:off x="4499992" y="3573016"/>
            <a:ext cx="1512168" cy="2520280"/>
            <a:chOff x="3851920" y="4149080"/>
            <a:chExt cx="1800200" cy="2520280"/>
          </a:xfrm>
        </p:grpSpPr>
        <p:sp>
          <p:nvSpPr>
            <p:cNvPr id="13" name="Rectangle 12"/>
            <p:cNvSpPr/>
            <p:nvPr/>
          </p:nvSpPr>
          <p:spPr>
            <a:xfrm>
              <a:off x="3851920" y="4509120"/>
              <a:ext cx="1800000" cy="2160240"/>
            </a:xfrm>
            <a:prstGeom prst="rect">
              <a:avLst/>
            </a:prstGeom>
            <a:solidFill>
              <a:srgbClr val="92D050">
                <a:alpha val="20000"/>
              </a:srgbClr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fr-CH" sz="12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851920" y="4149080"/>
              <a:ext cx="1800200" cy="36004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>
                  <a:solidFill>
                    <a:schemeClr val="tx1"/>
                  </a:solidFill>
                </a:rPr>
                <a:t>QAS</a:t>
              </a:r>
            </a:p>
          </p:txBody>
        </p:sp>
      </p:grpSp>
      <p:grpSp>
        <p:nvGrpSpPr>
          <p:cNvPr id="12" name="Groupe 14"/>
          <p:cNvGrpSpPr/>
          <p:nvPr/>
        </p:nvGrpSpPr>
        <p:grpSpPr>
          <a:xfrm>
            <a:off x="6732240" y="3573016"/>
            <a:ext cx="1512168" cy="2520280"/>
            <a:chOff x="3851920" y="4149080"/>
            <a:chExt cx="1800200" cy="2520280"/>
          </a:xfrm>
        </p:grpSpPr>
        <p:sp>
          <p:nvSpPr>
            <p:cNvPr id="16" name="Rectangle 15"/>
            <p:cNvSpPr/>
            <p:nvPr/>
          </p:nvSpPr>
          <p:spPr>
            <a:xfrm>
              <a:off x="3851920" y="4509120"/>
              <a:ext cx="1800000" cy="2160240"/>
            </a:xfrm>
            <a:prstGeom prst="rect">
              <a:avLst/>
            </a:prstGeom>
            <a:solidFill>
              <a:srgbClr val="92D050">
                <a:alpha val="20000"/>
              </a:srgbClr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fr-CH" sz="1200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851920" y="4149080"/>
              <a:ext cx="1800200" cy="36004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>
                  <a:solidFill>
                    <a:schemeClr val="tx1"/>
                  </a:solidFill>
                </a:rPr>
                <a:t>PRD</a:t>
              </a:r>
            </a:p>
          </p:txBody>
        </p:sp>
      </p:grpSp>
      <p:sp>
        <p:nvSpPr>
          <p:cNvPr id="18" name="Rectangle 17"/>
          <p:cNvSpPr/>
          <p:nvPr/>
        </p:nvSpPr>
        <p:spPr>
          <a:xfrm>
            <a:off x="971600" y="5373216"/>
            <a:ext cx="2664296" cy="576064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err="1" smtClean="0">
                <a:solidFill>
                  <a:schemeClr val="tx1"/>
                </a:solidFill>
              </a:rPr>
              <a:t>Repository</a:t>
            </a:r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71600" y="4869160"/>
            <a:ext cx="2664296" cy="36004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>
                <a:solidFill>
                  <a:schemeClr val="tx1"/>
                </a:solidFill>
              </a:rPr>
              <a:t>Cross client Customizing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71600" y="4077072"/>
            <a:ext cx="792088" cy="64807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>
                <a:solidFill>
                  <a:schemeClr val="tx1"/>
                </a:solidFill>
              </a:rPr>
              <a:t>Client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907704" y="4077072"/>
            <a:ext cx="792088" cy="64807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630916" y="5373216"/>
            <a:ext cx="1237228" cy="576064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630916" y="4869160"/>
            <a:ext cx="1237228" cy="36004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644008" y="4077072"/>
            <a:ext cx="549879" cy="64807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863164" y="5373216"/>
            <a:ext cx="1237228" cy="576064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863164" y="4869160"/>
            <a:ext cx="1237228" cy="36004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876256" y="4077072"/>
            <a:ext cx="549879" cy="64807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sp>
        <p:nvSpPr>
          <p:cNvPr id="30" name="Flèche droite 29"/>
          <p:cNvSpPr/>
          <p:nvPr/>
        </p:nvSpPr>
        <p:spPr>
          <a:xfrm>
            <a:off x="3923928" y="4653136"/>
            <a:ext cx="432048" cy="504056"/>
          </a:xfrm>
          <a:prstGeom prst="rightArrow">
            <a:avLst/>
          </a:prstGeom>
          <a:solidFill>
            <a:srgbClr val="FF0000">
              <a:alpha val="2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000" dirty="0" smtClean="0">
              <a:solidFill>
                <a:schemeClr val="tx1"/>
              </a:solidFill>
            </a:endParaRPr>
          </a:p>
        </p:txBody>
      </p:sp>
      <p:sp>
        <p:nvSpPr>
          <p:cNvPr id="31" name="Flèche droite 30"/>
          <p:cNvSpPr/>
          <p:nvPr/>
        </p:nvSpPr>
        <p:spPr>
          <a:xfrm>
            <a:off x="6156176" y="4653136"/>
            <a:ext cx="432048" cy="504056"/>
          </a:xfrm>
          <a:prstGeom prst="rightArrow">
            <a:avLst/>
          </a:prstGeom>
          <a:solidFill>
            <a:srgbClr val="FF0000">
              <a:alpha val="2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0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Mandant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Comprend 3 types de données :</a:t>
            </a:r>
          </a:p>
          <a:p>
            <a:pPr lvl="3"/>
            <a:endParaRPr lang="fr-CH" dirty="0" smtClean="0"/>
          </a:p>
          <a:p>
            <a:pPr lvl="2"/>
            <a:r>
              <a:rPr lang="fr-CH" dirty="0" smtClean="0"/>
              <a:t>Données liées aux utilisateurs</a:t>
            </a:r>
          </a:p>
          <a:p>
            <a:pPr lvl="3"/>
            <a:r>
              <a:rPr lang="fr-CH" dirty="0" smtClean="0"/>
              <a:t>Rôles &amp; autorisations</a:t>
            </a:r>
          </a:p>
          <a:p>
            <a:pPr lvl="3"/>
            <a:r>
              <a:rPr lang="fr-CH" dirty="0" smtClean="0"/>
              <a:t>....</a:t>
            </a:r>
          </a:p>
          <a:p>
            <a:pPr lvl="3"/>
            <a:endParaRPr lang="fr-CH" dirty="0" smtClean="0"/>
          </a:p>
          <a:p>
            <a:pPr lvl="2"/>
            <a:r>
              <a:rPr lang="fr-CH" dirty="0" smtClean="0"/>
              <a:t>Données liées aux applications</a:t>
            </a:r>
          </a:p>
          <a:p>
            <a:pPr lvl="3"/>
            <a:r>
              <a:rPr lang="fr-CH" dirty="0" smtClean="0"/>
              <a:t>Offres</a:t>
            </a:r>
          </a:p>
          <a:p>
            <a:pPr lvl="3"/>
            <a:r>
              <a:rPr lang="fr-CH" dirty="0" smtClean="0"/>
              <a:t>Commandes clients</a:t>
            </a:r>
          </a:p>
          <a:p>
            <a:pPr lvl="3"/>
            <a:r>
              <a:rPr lang="fr-CH" dirty="0" smtClean="0"/>
              <a:t>Bulletins de livraisons</a:t>
            </a:r>
          </a:p>
          <a:p>
            <a:pPr lvl="3"/>
            <a:r>
              <a:rPr lang="fr-CH" dirty="0" smtClean="0"/>
              <a:t>...</a:t>
            </a:r>
          </a:p>
          <a:p>
            <a:pPr lvl="3"/>
            <a:endParaRPr lang="fr-CH" dirty="0" smtClean="0"/>
          </a:p>
          <a:p>
            <a:pPr lvl="2"/>
            <a:r>
              <a:rPr lang="fr-CH" dirty="0" smtClean="0"/>
              <a:t>Données spécifiques au mandant</a:t>
            </a:r>
          </a:p>
          <a:p>
            <a:pPr lvl="3"/>
            <a:r>
              <a:rPr lang="fr-CH" dirty="0" smtClean="0"/>
              <a:t>Société</a:t>
            </a:r>
          </a:p>
          <a:p>
            <a:pPr lvl="3"/>
            <a:r>
              <a:rPr lang="fr-CH" dirty="0" smtClean="0"/>
              <a:t>Division</a:t>
            </a:r>
          </a:p>
          <a:p>
            <a:pPr lvl="3"/>
            <a:r>
              <a:rPr lang="fr-CH" dirty="0" smtClean="0"/>
              <a:t>Secteur d'activité</a:t>
            </a:r>
          </a:p>
          <a:p>
            <a:pPr lvl="3"/>
            <a:r>
              <a:rPr lang="fr-CH" dirty="0" smtClean="0"/>
              <a:t>...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9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Structure des données</a:t>
            </a:r>
            <a:endParaRPr lang="fr-CH" dirty="0"/>
          </a:p>
        </p:txBody>
      </p:sp>
      <p:grpSp>
        <p:nvGrpSpPr>
          <p:cNvPr id="5" name="Groupe 7"/>
          <p:cNvGrpSpPr/>
          <p:nvPr/>
        </p:nvGrpSpPr>
        <p:grpSpPr>
          <a:xfrm>
            <a:off x="4860032" y="2348880"/>
            <a:ext cx="3816424" cy="3240360"/>
            <a:chOff x="3851920" y="4005064"/>
            <a:chExt cx="1800200" cy="3240360"/>
          </a:xfrm>
        </p:grpSpPr>
        <p:sp>
          <p:nvSpPr>
            <p:cNvPr id="8" name="Rectangle 7"/>
            <p:cNvSpPr/>
            <p:nvPr/>
          </p:nvSpPr>
          <p:spPr>
            <a:xfrm>
              <a:off x="3851920" y="4365104"/>
              <a:ext cx="1800000" cy="2880320"/>
            </a:xfrm>
            <a:prstGeom prst="rect">
              <a:avLst/>
            </a:prstGeom>
            <a:solidFill>
              <a:srgbClr val="FFC000">
                <a:alpha val="20000"/>
              </a:srgbClr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fr-CH" sz="12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851920" y="4005064"/>
              <a:ext cx="1800200" cy="360040"/>
            </a:xfrm>
            <a:prstGeom prst="rect">
              <a:avLst/>
            </a:prstGeom>
            <a:solidFill>
              <a:srgbClr val="FFC000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>
                  <a:solidFill>
                    <a:schemeClr val="tx1"/>
                  </a:solidFill>
                </a:rPr>
                <a:t>Client</a:t>
              </a:r>
            </a:p>
          </p:txBody>
        </p:sp>
      </p:grpSp>
      <p:sp>
        <p:nvSpPr>
          <p:cNvPr id="11" name="Rectangle 10"/>
          <p:cNvSpPr/>
          <p:nvPr/>
        </p:nvSpPr>
        <p:spPr>
          <a:xfrm>
            <a:off x="6084168" y="2924944"/>
            <a:ext cx="1224136" cy="136815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>
                <a:solidFill>
                  <a:schemeClr val="tx1"/>
                </a:solidFill>
              </a:rPr>
              <a:t>Application Data</a:t>
            </a:r>
          </a:p>
        </p:txBody>
      </p:sp>
      <p:sp>
        <p:nvSpPr>
          <p:cNvPr id="12" name="Forme en L 11"/>
          <p:cNvSpPr/>
          <p:nvPr/>
        </p:nvSpPr>
        <p:spPr>
          <a:xfrm>
            <a:off x="5076056" y="2924944"/>
            <a:ext cx="2232248" cy="2448272"/>
          </a:xfrm>
          <a:prstGeom prst="corner">
            <a:avLst>
              <a:gd name="adj1" fmla="val 38906"/>
              <a:gd name="adj2" fmla="val 35492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524328" y="2924944"/>
            <a:ext cx="936104" cy="244827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>
                <a:solidFill>
                  <a:schemeClr val="tx1"/>
                </a:solidFill>
              </a:rPr>
              <a:t>User</a:t>
            </a:r>
            <a:br>
              <a:rPr lang="fr-CH" sz="1600" dirty="0" smtClean="0">
                <a:solidFill>
                  <a:schemeClr val="tx1"/>
                </a:solidFill>
              </a:rPr>
            </a:br>
            <a:r>
              <a:rPr lang="fr-CH" sz="1600" dirty="0" smtClean="0">
                <a:solidFill>
                  <a:schemeClr val="tx1"/>
                </a:solidFill>
              </a:rPr>
              <a:t>Data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48064" y="4581128"/>
            <a:ext cx="2088232" cy="72008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>
                <a:solidFill>
                  <a:schemeClr val="tx1"/>
                </a:solidFill>
              </a:rPr>
              <a:t>Client-</a:t>
            </a:r>
            <a:r>
              <a:rPr lang="fr-CH" sz="1600" dirty="0" err="1" smtClean="0">
                <a:solidFill>
                  <a:schemeClr val="tx1"/>
                </a:solidFill>
              </a:rPr>
              <a:t>Specific</a:t>
            </a:r>
            <a:r>
              <a:rPr lang="fr-CH" sz="1600" dirty="0" smtClean="0">
                <a:solidFill>
                  <a:schemeClr val="tx1"/>
                </a:solidFill>
              </a:rPr>
              <a:t/>
            </a:r>
            <a:br>
              <a:rPr lang="fr-CH" sz="1600" dirty="0" smtClean="0">
                <a:solidFill>
                  <a:schemeClr val="tx1"/>
                </a:solidFill>
              </a:rPr>
            </a:br>
            <a:r>
              <a:rPr lang="fr-CH" sz="1600" dirty="0" smtClean="0">
                <a:solidFill>
                  <a:schemeClr val="tx1"/>
                </a:solidFill>
              </a:rPr>
              <a:t>Customizing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_ACC_V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>
            <a:alpha val="20000"/>
          </a:srgbClr>
        </a:solidFill>
        <a:ln w="28575">
          <a:solidFill>
            <a:srgbClr val="FF0000"/>
          </a:solidFill>
        </a:ln>
      </a:spPr>
      <a:bodyPr rtlCol="0" anchor="ctr"/>
      <a:lstStyle>
        <a:defPPr algn="ctr"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solidFill>
          <a:schemeClr val="bg1"/>
        </a:solidFill>
      </a:spPr>
      <a:bodyPr/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800" b="1" i="0" u="none" strike="noStrike" kern="1200" cap="none" spc="0" normalizeH="0" baseline="0" noProof="0" dirty="0" smtClean="0">
            <a:ln>
              <a:noFill/>
            </a:ln>
            <a:solidFill>
              <a:schemeClr val="accent6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Template_ACC_V4</Template>
  <TotalTime>0</TotalTime>
  <Words>764</Words>
  <Application>Microsoft Office PowerPoint</Application>
  <PresentationFormat>Affichage à l'écran (4:3)</PresentationFormat>
  <Paragraphs>341</Paragraphs>
  <Slides>26</Slides>
  <Notes>6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27" baseType="lpstr">
      <vt:lpstr>Template_ACC_V4</vt:lpstr>
      <vt:lpstr>SAP Basis</vt:lpstr>
      <vt:lpstr>SAP Basis</vt:lpstr>
      <vt:lpstr>Sommaire</vt:lpstr>
      <vt:lpstr>Sommaire</vt:lpstr>
      <vt:lpstr>Introduction</vt:lpstr>
      <vt:lpstr>Introduction</vt:lpstr>
      <vt:lpstr>Sommaire</vt:lpstr>
      <vt:lpstr>Structure des données</vt:lpstr>
      <vt:lpstr>Structure des données</vt:lpstr>
      <vt:lpstr>Structure des données</vt:lpstr>
      <vt:lpstr>Sommaire</vt:lpstr>
      <vt:lpstr>SAP Transport</vt:lpstr>
      <vt:lpstr>SAP Transport</vt:lpstr>
      <vt:lpstr>SAP Transport</vt:lpstr>
      <vt:lpstr>SAP Transport</vt:lpstr>
      <vt:lpstr>Pratique</vt:lpstr>
      <vt:lpstr>Pratique</vt:lpstr>
      <vt:lpstr>Pratique</vt:lpstr>
      <vt:lpstr>Pratique</vt:lpstr>
      <vt:lpstr>Sommaire</vt:lpstr>
      <vt:lpstr>Gestion de projet</vt:lpstr>
      <vt:lpstr>Gestion de projet</vt:lpstr>
      <vt:lpstr>Gestion de projet</vt:lpstr>
      <vt:lpstr>Pratique</vt:lpstr>
      <vt:lpstr>Pratique</vt:lpstr>
      <vt:lpstr>Sommaire</vt:lpstr>
    </vt:vector>
  </TitlesOfParts>
  <Company>HES-SO Valais // Valais - Wallis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mod</dc:creator>
  <cp:lastModifiedBy>QUESNOT, Mickael</cp:lastModifiedBy>
  <cp:revision>35</cp:revision>
  <dcterms:created xsi:type="dcterms:W3CDTF">2010-12-20T14:21:32Z</dcterms:created>
  <dcterms:modified xsi:type="dcterms:W3CDTF">2013-04-19T08:10:46Z</dcterms:modified>
</cp:coreProperties>
</file>