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16"/>
  </p:notesMasterIdLst>
  <p:sldIdLst>
    <p:sldId id="268" r:id="rId2"/>
    <p:sldId id="280" r:id="rId3"/>
    <p:sldId id="281" r:id="rId4"/>
    <p:sldId id="267" r:id="rId5"/>
    <p:sldId id="271" r:id="rId6"/>
    <p:sldId id="272" r:id="rId7"/>
    <p:sldId id="273" r:id="rId8"/>
    <p:sldId id="274" r:id="rId9"/>
    <p:sldId id="275" r:id="rId10"/>
    <p:sldId id="276" r:id="rId11"/>
    <p:sldId id="277" r:id="rId12"/>
    <p:sldId id="278" r:id="rId13"/>
    <p:sldId id="279" r:id="rId14"/>
    <p:sldId id="270" r:id="rId15"/>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3600375570"/>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14</a:t>
            </a:fld>
            <a:endParaRPr lang="en-GB" smtClean="0"/>
          </a:p>
        </p:txBody>
      </p:sp>
      <p:sp>
        <p:nvSpPr>
          <p:cNvPr id="13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4B0476-0C96-4AA2-AC64-CB436B3095A4}" type="slidenum">
              <a:rPr lang="en-GB" sz="1200">
                <a:solidFill>
                  <a:srgbClr val="000000"/>
                </a:solidFill>
              </a:rPr>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14</a:t>
            </a:fld>
            <a:endParaRPr lang="en-GB" sz="1200">
              <a:solidFill>
                <a:srgbClr val="000000"/>
              </a:solidFill>
            </a:endParaRPr>
          </a:p>
        </p:txBody>
      </p:sp>
      <p:sp>
        <p:nvSpPr>
          <p:cNvPr id="13316" name="Text Box 2"/>
          <p:cNvSpPr txBox="1">
            <a:spLocks noChangeArrowheads="1"/>
          </p:cNvSpPr>
          <p:nvPr/>
        </p:nvSpPr>
        <p:spPr bwMode="auto">
          <a:xfrm>
            <a:off x="0" y="8685213"/>
            <a:ext cx="2971800" cy="457200"/>
          </a:xfrm>
          <a:prstGeom prst="rect">
            <a:avLst/>
          </a:prstGeom>
          <a:noFill/>
          <a:ln w="9525">
            <a:noFill/>
            <a:round/>
            <a:headEnd/>
            <a:tailEnd/>
          </a:ln>
        </p:spPr>
        <p:txBody>
          <a:bodyPr lIns="90000" tIns="46800" rIns="90000" bIns="46800" anchor="b"/>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7" name="Text Box 3"/>
          <p:cNvSpPr txBox="1">
            <a:spLocks noChangeArrowheads="1"/>
          </p:cNvSpPr>
          <p:nvPr/>
        </p:nvSpPr>
        <p:spPr bwMode="auto">
          <a:xfrm>
            <a:off x="0" y="0"/>
            <a:ext cx="2971800" cy="457200"/>
          </a:xfrm>
          <a:prstGeom prst="rect">
            <a:avLst/>
          </a:prstGeom>
          <a:noFill/>
          <a:ln w="9525">
            <a:noFill/>
            <a:round/>
            <a:headEnd/>
            <a:tailEnd/>
          </a:ln>
        </p:spPr>
        <p:txBody>
          <a:bodyPr lIns="90000" tIns="46800" rIns="90000" bIns="46800"/>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8" name="Text Box 4"/>
          <p:cNvSpPr txBox="1">
            <a:spLocks noChangeArrowheads="1"/>
          </p:cNvSpPr>
          <p:nvPr/>
        </p:nvSpPr>
        <p:spPr bwMode="auto">
          <a:xfrm>
            <a:off x="3884613" y="0"/>
            <a:ext cx="2971800" cy="457200"/>
          </a:xfrm>
          <a:prstGeom prst="rect">
            <a:avLst/>
          </a:prstGeom>
          <a:noFill/>
          <a:ln w="9525">
            <a:noFill/>
            <a:round/>
            <a:headEnd/>
            <a:tailEnd/>
          </a:ln>
        </p:spPr>
        <p:txBody>
          <a:bodyPr lIns="90000" tIns="46800" rIns="90000" bIns="46800"/>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9" name="Text Box 5"/>
          <p:cNvSpPr txBox="1">
            <a:spLocks noChangeArrowheads="1"/>
          </p:cNvSpPr>
          <p:nvPr/>
        </p:nvSpPr>
        <p:spPr bwMode="auto">
          <a:xfrm>
            <a:off x="1146175" y="685800"/>
            <a:ext cx="4572000" cy="3429000"/>
          </a:xfrm>
          <a:prstGeom prst="rect">
            <a:avLst/>
          </a:prstGeom>
          <a:solidFill>
            <a:srgbClr val="FFFFFF"/>
          </a:solidFill>
          <a:ln w="9360">
            <a:solidFill>
              <a:srgbClr val="000000"/>
            </a:solidFill>
            <a:miter lim="800000"/>
            <a:headEnd/>
            <a:tailEnd/>
          </a:ln>
        </p:spPr>
        <p:txBody>
          <a:bodyPr wrap="none" anchor="ctr"/>
          <a:lstStyle/>
          <a:p>
            <a:endParaRPr lang="fr-FR"/>
          </a:p>
        </p:txBody>
      </p:sp>
      <p:sp>
        <p:nvSpPr>
          <p:cNvPr id="13320" name="Rectangle 6"/>
          <p:cNvSpPr>
            <a:spLocks noGrp="1" noChangeArrowheads="1"/>
          </p:cNvSpPr>
          <p:nvPr>
            <p:ph type="body"/>
          </p:nvPr>
        </p:nvSpPr>
        <p:spPr>
          <a:xfrm>
            <a:off x="685800" y="4343400"/>
            <a:ext cx="5481638" cy="4114800"/>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11E855EA-65CD-42B0-8727-50E107598CB4}" type="datetime1">
              <a:rPr lang="fr-FR" smtClean="0"/>
              <a:t>31/10/2013</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76BFBE3C-36D2-4530-B8F5-01B5EEAA62AE}" type="datetime1">
              <a:rPr lang="fr-FR" smtClean="0"/>
              <a:t>31/10/2013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277B44A0-49B8-4EE5-ADCA-255B5DFBB2E5}" type="datetime1">
              <a:rPr lang="fr-FR" smtClean="0"/>
              <a:t>31/10/2013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4204269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ED9280A6-FF63-4A66-8D8B-7C47DD3376ED}" type="datetime1">
              <a:rPr lang="fr-FR" smtClean="0"/>
              <a:t>31/10/2013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34F75681-A4EB-45C7-BD9C-57D17A13E604}" type="datetime1">
              <a:rPr lang="fr-FR" smtClean="0"/>
              <a:t>31/10/2013</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5652D01B-85C2-4A47-A2FC-200B8CC1BDBD}" type="datetime1">
              <a:rPr lang="fr-FR" smtClean="0"/>
              <a:t>31/10/2013</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020684BE-EC9E-436C-ADDB-B706746E8937}" type="datetime1">
              <a:rPr lang="fr-FR" smtClean="0"/>
              <a:t>31/10/2013</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82789353-420B-4076-A712-DA02F68C28C4}" type="datetime1">
              <a:rPr lang="fr-FR" smtClean="0"/>
              <a:t>31/10/2013</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41389E3E-8A8D-4615-B7C8-8E93BA279B9F}" type="datetime1">
              <a:rPr lang="fr-FR" smtClean="0"/>
              <a:t>31/10/2013</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649FCAE3-12C0-4CAF-8D38-C3DA45BBC7B6}" type="datetime1">
              <a:rPr lang="fr-FR" smtClean="0"/>
              <a:t>31/10/2013</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BBD008D9-1BEE-4E04-9E62-E8F24C036E1B}" type="datetime1">
              <a:rPr lang="fr-FR" smtClean="0"/>
              <a:t>31/10/2013</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D73F70CB-6FD8-4025-A1B3-35A85211ED57}" type="datetime1">
              <a:rPr lang="fr-FR" smtClean="0"/>
              <a:t>31/10/2013</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 id="2147484129" r:id="rId12"/>
  </p:sldLayoutIdLst>
  <p:hf sldNum="0" hdr="0" dt="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help.sap.com/saphelp_46c/helpdata/fr/04/92770246f311d189470000e829fbbd/frameset.ht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dirty="0" smtClean="0"/>
              <a:t>Clé de lancement</a:t>
            </a:r>
            <a:br>
              <a:rPr lang="fr-FR" dirty="0" smtClean="0"/>
            </a:br>
            <a:r>
              <a:rPr lang="fr-FR" dirty="0"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IMG Organiser la procédure avec classification</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146" name="Picture 2"/>
          <p:cNvPicPr>
            <a:picLocks noGrp="1" noChangeAspect="1" noChangeArrowheads="1"/>
          </p:cNvPicPr>
          <p:nvPr>
            <p:ph idx="1"/>
          </p:nvPr>
        </p:nvPicPr>
        <p:blipFill>
          <a:blip r:embed="rId2"/>
          <a:srcRect/>
          <a:stretch>
            <a:fillRect/>
          </a:stretch>
        </p:blipFill>
        <p:spPr bwMode="auto">
          <a:xfrm>
            <a:off x="1420327" y="1784350"/>
            <a:ext cx="6760546" cy="45720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Workflow</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8194" name="Picture 2"/>
          <p:cNvPicPr>
            <a:picLocks noGrp="1" noChangeAspect="1" noChangeArrowheads="1"/>
          </p:cNvPicPr>
          <p:nvPr>
            <p:ph idx="1"/>
          </p:nvPr>
        </p:nvPicPr>
        <p:blipFill>
          <a:blip r:embed="rId2"/>
          <a:srcRect/>
          <a:stretch>
            <a:fillRect/>
          </a:stretch>
        </p:blipFill>
        <p:spPr bwMode="auto">
          <a:xfrm>
            <a:off x="1896687" y="1784350"/>
            <a:ext cx="5807825" cy="45720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ce cas, il doit exister une liaison avec </a:t>
            </a:r>
            <a:r>
              <a:rPr lang="fr-FR" dirty="0" smtClean="0">
                <a:hlinkClick r:id="rId2"/>
              </a:rPr>
              <a:t> SAP Business </a:t>
            </a:r>
            <a:r>
              <a:rPr lang="fr-FR" dirty="0" err="1" smtClean="0">
                <a:hlinkClick r:id="rId2"/>
              </a:rPr>
              <a:t>Workflow</a:t>
            </a:r>
            <a:r>
              <a:rPr lang="fr-FR" dirty="0" smtClean="0"/>
              <a:t>.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218" name="Picture 2"/>
          <p:cNvPicPr>
            <a:picLocks noGrp="1" noChangeAspect="1" noChangeArrowheads="1"/>
          </p:cNvPicPr>
          <p:nvPr>
            <p:ph idx="1"/>
          </p:nvPr>
        </p:nvPicPr>
        <p:blipFill>
          <a:blip r:embed="rId3"/>
          <a:srcRect/>
          <a:stretch>
            <a:fillRect/>
          </a:stretch>
        </p:blipFill>
        <p:spPr bwMode="auto">
          <a:xfrm>
            <a:off x="1503759" y="1784350"/>
            <a:ext cx="6593681" cy="4572000"/>
          </a:xfrm>
          <a:prstGeom prst="rect">
            <a:avLst/>
          </a:prstGeom>
          <a:noFill/>
          <a:ln w="9525">
            <a:noFill/>
            <a:miter lim="800000"/>
            <a:headEnd/>
            <a:tailEnd/>
          </a:ln>
          <a:effectLst/>
        </p:spPr>
      </p:pic>
      <p:cxnSp>
        <p:nvCxnSpPr>
          <p:cNvPr id="9" name="Connecteur droit avec flèche 8"/>
          <p:cNvCxnSpPr/>
          <p:nvPr/>
        </p:nvCxnSpPr>
        <p:spPr>
          <a:xfrm rot="5400000">
            <a:off x="2143108" y="2143116"/>
            <a:ext cx="857256" cy="42862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clés de lancement sont affectées à un objet de gestion de l'organisation dans chaque cas (par ex. un poste). Le système détermine ensuite au cas par cas le responsable de la procédure.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42" name="Picture 2"/>
          <p:cNvPicPr>
            <a:picLocks noGrp="1" noChangeAspect="1" noChangeArrowheads="1"/>
          </p:cNvPicPr>
          <p:nvPr>
            <p:ph idx="1"/>
          </p:nvPr>
        </p:nvPicPr>
        <p:blipFill>
          <a:blip r:embed="rId2"/>
          <a:srcRect/>
          <a:stretch>
            <a:fillRect/>
          </a:stretch>
        </p:blipFill>
        <p:spPr bwMode="auto">
          <a:xfrm>
            <a:off x="1612726" y="1784350"/>
            <a:ext cx="6375748" cy="4572000"/>
          </a:xfrm>
          <a:prstGeom prst="rect">
            <a:avLst/>
          </a:prstGeom>
          <a:noFill/>
          <a:ln w="9525">
            <a:noFill/>
            <a:miter lim="800000"/>
            <a:headEnd/>
            <a:tailEnd/>
          </a:ln>
          <a:effectLst/>
        </p:spPr>
      </p:pic>
      <p:cxnSp>
        <p:nvCxnSpPr>
          <p:cNvPr id="9" name="Connecteur droit avec flèche 8"/>
          <p:cNvCxnSpPr/>
          <p:nvPr/>
        </p:nvCxnSpPr>
        <p:spPr>
          <a:xfrm rot="5400000">
            <a:off x="2928926" y="2214554"/>
            <a:ext cx="714380"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16200000" flipH="1">
            <a:off x="3178959" y="2250273"/>
            <a:ext cx="1285884" cy="107157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idx="1"/>
          </p:nvPr>
        </p:nvSpPr>
        <p:spPr>
          <a:xfrm>
            <a:off x="395288" y="0"/>
            <a:ext cx="8748712" cy="6092825"/>
          </a:xfrm>
        </p:spPr>
        <p:txBody>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smtClean="0"/>
              <a:t>Mes références SAP  </a:t>
            </a:r>
            <a:r>
              <a:rPr lang="fr-FR" sz="1200" b="1" cap="small" smtClean="0"/>
              <a:t>:  APTAR</a:t>
            </a:r>
            <a:r>
              <a:rPr lang="fr-FR" sz="1200" b="1" cap="small" dirty="0" smtClean="0"/>
              <a:t>, VALOIS, Janssen </a:t>
            </a:r>
            <a:r>
              <a:rPr lang="fr-FR" sz="1200" b="1" cap="small" dirty="0" err="1" smtClean="0"/>
              <a:t>Cilag</a:t>
            </a:r>
            <a:r>
              <a:rPr lang="fr-FR" sz="1200" b="1" cap="small" dirty="0" smtClean="0"/>
              <a:t>, Aventis, </a:t>
            </a:r>
            <a:r>
              <a:rPr lang="fr-FR" sz="1200" b="1" cap="small" dirty="0" err="1" smtClean="0"/>
              <a:t>Lubrizol</a:t>
            </a:r>
            <a:r>
              <a:rPr lang="fr-FR" sz="1200" b="1" cap="small" dirty="0" smtClean="0"/>
              <a:t>, Bayer, Le CESI</a:t>
            </a:r>
            <a:br>
              <a:rPr lang="fr-FR" sz="1200" b="1" cap="small" dirty="0" smtClean="0"/>
            </a:br>
            <a:endParaRPr lang="fr-FR"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Toute</a:t>
            </a:r>
            <a:r>
              <a:rPr lang="en-GB" sz="1200" b="1" cap="small" dirty="0" smtClean="0"/>
              <a:t> </a:t>
            </a:r>
            <a:r>
              <a:rPr lang="en-GB" sz="1200" b="1" cap="small" dirty="0" err="1" smtClean="0"/>
              <a:t>représentation</a:t>
            </a:r>
            <a:r>
              <a:rPr lang="en-GB" sz="1200" b="1" cap="small" dirty="0" smtClean="0"/>
              <a:t> </a:t>
            </a:r>
            <a:r>
              <a:rPr lang="en-GB" sz="1200" b="1" cap="small" dirty="0" err="1" smtClean="0"/>
              <a:t>ou</a:t>
            </a:r>
            <a:r>
              <a:rPr lang="en-GB" sz="1200" b="1" cap="small" dirty="0" smtClean="0"/>
              <a:t> reproduction de </a:t>
            </a:r>
            <a:r>
              <a:rPr lang="en-GB" sz="1200" b="1" cap="small" dirty="0" err="1" smtClean="0"/>
              <a:t>mes</a:t>
            </a:r>
            <a:r>
              <a:rPr lang="en-GB" sz="1200" b="1" cap="small" dirty="0" smtClean="0"/>
              <a:t> guides , </a:t>
            </a:r>
            <a:r>
              <a:rPr lang="en-GB" sz="1200" b="1" cap="small" dirty="0" err="1" smtClean="0"/>
              <a:t>même</a:t>
            </a:r>
            <a:r>
              <a:rPr lang="en-GB" sz="1200" b="1" cap="small" dirty="0" smtClean="0"/>
              <a:t> </a:t>
            </a:r>
            <a:r>
              <a:rPr lang="en-GB" sz="1200" b="1" cap="small" dirty="0" err="1" smtClean="0"/>
              <a:t>partielle</a:t>
            </a:r>
            <a:r>
              <a:rPr lang="en-GB" sz="1200" b="1" cap="small" dirty="0" smtClean="0"/>
              <a:t>, par </a:t>
            </a:r>
            <a:r>
              <a:rPr lang="en-GB" sz="1200" b="1" cap="small" dirty="0" err="1" smtClean="0"/>
              <a:t>quelques</a:t>
            </a:r>
            <a:r>
              <a:rPr lang="en-GB" sz="1200" b="1" cap="small" dirty="0" smtClean="0"/>
              <a:t> </a:t>
            </a:r>
            <a:r>
              <a:rPr lang="en-GB" sz="1200" b="1" cap="small" dirty="0" err="1" smtClean="0"/>
              <a:t>procédés</a:t>
            </a:r>
            <a:r>
              <a:rPr lang="en-GB" sz="12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quelques</a:t>
            </a:r>
            <a:r>
              <a:rPr lang="en-GB" sz="1200" b="1" cap="small" dirty="0" smtClean="0"/>
              <a:t> fins </a:t>
            </a:r>
            <a:r>
              <a:rPr lang="en-GB" sz="1200" b="1" cap="small" dirty="0" err="1" smtClean="0"/>
              <a:t>que</a:t>
            </a:r>
            <a:r>
              <a:rPr lang="en-GB" sz="1200" b="1" cap="small" dirty="0" smtClean="0"/>
              <a:t> </a:t>
            </a:r>
            <a:r>
              <a:rPr lang="en-GB" sz="1200" b="1" cap="small" dirty="0" err="1" smtClean="0"/>
              <a:t>ce</a:t>
            </a:r>
            <a:r>
              <a:rPr lang="en-GB" sz="1200" b="1" cap="small" dirty="0" smtClean="0"/>
              <a:t> </a:t>
            </a:r>
            <a:r>
              <a:rPr lang="en-GB" sz="1200" b="1" cap="small" dirty="0" err="1" smtClean="0"/>
              <a:t>soit</a:t>
            </a:r>
            <a:r>
              <a:rPr lang="en-GB" sz="1200" b="1" cap="small" dirty="0" smtClean="0"/>
              <a:t>, </a:t>
            </a:r>
            <a:r>
              <a:rPr lang="en-GB" sz="1200" b="1" cap="small" dirty="0" err="1" smtClean="0"/>
              <a:t>est</a:t>
            </a:r>
            <a:r>
              <a:rPr lang="en-GB" sz="1200" b="1" cap="small" dirty="0" smtClean="0"/>
              <a:t> </a:t>
            </a:r>
            <a:r>
              <a:rPr lang="en-GB" sz="1200" b="1" cap="small" dirty="0" err="1" smtClean="0"/>
              <a:t>interdite</a:t>
            </a:r>
            <a:r>
              <a:rPr lang="en-GB" sz="1200" b="1" cap="small" dirty="0" smtClean="0"/>
              <a:t> sans </a:t>
            </a:r>
            <a:r>
              <a:rPr lang="en-GB" sz="1200" b="1" cap="small" dirty="0" err="1" smtClean="0"/>
              <a:t>mon</a:t>
            </a:r>
            <a:r>
              <a:rPr lang="en-GB" sz="1200" b="1" cap="small" dirty="0" smtClean="0"/>
              <a:t> </a:t>
            </a:r>
            <a:r>
              <a:rPr lang="en-GB" sz="1200" b="1" cap="small" dirty="0" err="1" smtClean="0"/>
              <a:t>autorisation</a:t>
            </a:r>
            <a:r>
              <a:rPr lang="en-GB" sz="1200" b="1" cap="small" dirty="0" smtClean="0"/>
              <a:t> </a:t>
            </a:r>
            <a:r>
              <a:rPr lang="en-GB" sz="1200" b="1" cap="small" dirty="0" err="1" smtClean="0"/>
              <a:t>écrite</a:t>
            </a:r>
            <a:r>
              <a:rPr lang="en-GB" sz="1200" b="1" cap="small" dirty="0" smtClean="0"/>
              <a:t> </a:t>
            </a:r>
            <a:r>
              <a:rPr lang="en-GB" sz="1200" b="1" cap="small" dirty="0" err="1" smtClean="0"/>
              <a:t>explicite</a:t>
            </a:r>
            <a:r>
              <a:rPr lang="en-GB" sz="12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L'utilisation</a:t>
            </a:r>
            <a:r>
              <a:rPr lang="en-GB" sz="1200" b="1" cap="small" dirty="0" smtClean="0"/>
              <a:t> de </a:t>
            </a:r>
            <a:r>
              <a:rPr lang="en-GB" sz="1200" b="1" cap="small" dirty="0" err="1" smtClean="0"/>
              <a:t>mes</a:t>
            </a:r>
            <a:r>
              <a:rPr lang="en-GB" sz="1200" b="1" cap="small" dirty="0" smtClean="0"/>
              <a:t> documents </a:t>
            </a:r>
            <a:r>
              <a:rPr lang="en-GB" sz="1200" b="1" cap="small" dirty="0" err="1" smtClean="0"/>
              <a:t>est</a:t>
            </a:r>
            <a:r>
              <a:rPr lang="en-GB" sz="1200" b="1" cap="small" dirty="0" smtClean="0"/>
              <a:t> </a:t>
            </a:r>
            <a:r>
              <a:rPr lang="en-GB" sz="1200" b="1" cap="small" dirty="0" err="1" smtClean="0"/>
              <a:t>strictement</a:t>
            </a:r>
            <a:r>
              <a:rPr lang="en-GB" sz="1200" b="1" cap="small" dirty="0" smtClean="0"/>
              <a:t> </a:t>
            </a:r>
            <a:r>
              <a:rPr lang="en-GB" sz="1200" b="1" cap="small" dirty="0" err="1" smtClean="0"/>
              <a:t>réservée</a:t>
            </a:r>
            <a:r>
              <a:rPr lang="en-GB" sz="1200" b="1" cap="small" dirty="0" smtClean="0"/>
              <a:t> à un usage </a:t>
            </a:r>
            <a:r>
              <a:rPr lang="en-GB" sz="1200" b="1" cap="small" dirty="0" err="1" smtClean="0"/>
              <a:t>privé</a:t>
            </a:r>
            <a:r>
              <a:rPr lang="en-GB" sz="12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Propriété</a:t>
            </a:r>
            <a:r>
              <a:rPr lang="en-GB" sz="1200" b="1" cap="small" dirty="0" smtClean="0"/>
              <a:t> </a:t>
            </a:r>
            <a:r>
              <a:rPr lang="en-GB" sz="1200" b="1" cap="small" dirty="0" err="1" smtClean="0"/>
              <a:t>intellectuelle</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Pour tout </a:t>
            </a:r>
            <a:r>
              <a:rPr lang="en-GB" sz="1200" b="1" cap="small" dirty="0" err="1" smtClean="0"/>
              <a:t>autre</a:t>
            </a:r>
            <a:r>
              <a:rPr lang="en-GB" sz="1200" b="1" cap="small" dirty="0" smtClean="0"/>
              <a:t> usage, </a:t>
            </a:r>
            <a:r>
              <a:rPr lang="en-GB" sz="1200" b="1" cap="small" dirty="0" err="1" smtClean="0"/>
              <a:t>merci</a:t>
            </a:r>
            <a:r>
              <a:rPr lang="en-GB" sz="1200" b="1" cap="small" dirty="0" smtClean="0"/>
              <a:t> de me consulter </a:t>
            </a:r>
            <a:r>
              <a:rPr lang="en-GB" sz="1200" b="1" cap="small" dirty="0" err="1" smtClean="0"/>
              <a:t>préalablement</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SAP , Marque </a:t>
            </a:r>
            <a:r>
              <a:rPr lang="en-GB" sz="1200" b="1" cap="small" dirty="0" err="1" smtClean="0"/>
              <a:t>déposée</a:t>
            </a:r>
            <a:r>
              <a:rPr lang="en-GB" sz="1200" b="1" cap="small" dirty="0" smtClean="0"/>
              <a:t> par SAP AG et </a:t>
            </a:r>
            <a:r>
              <a:rPr lang="en-GB" sz="1200" b="1" cap="small" dirty="0" err="1" smtClean="0"/>
              <a:t>noms</a:t>
            </a:r>
            <a:r>
              <a:rPr lang="en-GB" sz="1200" b="1" cap="small" dirty="0" smtClean="0"/>
              <a:t> </a:t>
            </a:r>
            <a:r>
              <a:rPr lang="en-GB" sz="1200" b="1" cap="small" dirty="0" err="1" smtClean="0"/>
              <a:t>suivants</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ABAP, ABAP/4, BAPI, Management Cockpit, </a:t>
            </a:r>
            <a:r>
              <a:rPr lang="en-GB" sz="1200" b="1" cap="small" dirty="0" err="1" smtClean="0"/>
              <a:t>InterSAP</a:t>
            </a:r>
            <a:r>
              <a:rPr lang="en-GB" sz="1200" b="1" cap="small" dirty="0" smtClean="0"/>
              <a:t>, RIVA, R/2, R/3, R/3 Retail, SAP (Logo), SAP (Word), </a:t>
            </a:r>
            <a:r>
              <a:rPr lang="en-GB" sz="1200" b="1" cap="small" dirty="0" err="1" smtClean="0"/>
              <a:t>SAPaccess</a:t>
            </a:r>
            <a:r>
              <a:rPr lang="en-GB" sz="1200" b="1" cap="small" dirty="0" smtClean="0"/>
              <a:t>, </a:t>
            </a:r>
            <a:r>
              <a:rPr lang="en-GB" sz="1200" b="1" cap="small" dirty="0" err="1" smtClean="0"/>
              <a:t>SAPfile</a:t>
            </a:r>
            <a:r>
              <a:rPr lang="en-GB" sz="1200" b="1" cap="small" dirty="0" smtClean="0"/>
              <a:t>, </a:t>
            </a:r>
            <a:r>
              <a:rPr lang="en-GB" sz="1200" b="1" cap="small" dirty="0" err="1" smtClean="0"/>
              <a:t>SAPfind</a:t>
            </a:r>
            <a:r>
              <a:rPr lang="en-GB" sz="1200" b="1" cap="small" dirty="0" smtClean="0"/>
              <a:t>, </a:t>
            </a:r>
            <a:r>
              <a:rPr lang="en-GB" sz="1200" b="1" cap="small" dirty="0" err="1" smtClean="0"/>
              <a:t>SAPmail</a:t>
            </a:r>
            <a:r>
              <a:rPr lang="en-GB" sz="1200" b="1" cap="small" dirty="0" smtClean="0"/>
              <a:t>, </a:t>
            </a:r>
            <a:r>
              <a:rPr lang="en-GB" sz="1200" b="1" cap="small" dirty="0" err="1" smtClean="0"/>
              <a:t>SAPoffice</a:t>
            </a:r>
            <a:r>
              <a:rPr lang="en-GB" sz="1200" b="1" cap="small" dirty="0" smtClean="0"/>
              <a:t>, </a:t>
            </a:r>
            <a:r>
              <a:rPr lang="en-GB" sz="1200" b="1" cap="small" dirty="0" err="1" smtClean="0"/>
              <a:t>SAPscript</a:t>
            </a:r>
            <a:r>
              <a:rPr lang="en-GB" sz="1200" b="1" cap="small" dirty="0" smtClean="0"/>
              <a:t>, </a:t>
            </a:r>
            <a:r>
              <a:rPr lang="en-GB" sz="1200" b="1" cap="small" dirty="0" err="1" smtClean="0"/>
              <a:t>SAPtime</a:t>
            </a:r>
            <a:r>
              <a:rPr lang="en-GB" sz="1200" b="1" cap="small" dirty="0" smtClean="0"/>
              <a:t>, </a:t>
            </a:r>
            <a:r>
              <a:rPr lang="en-GB" sz="1200" b="1" cap="small" dirty="0" err="1" smtClean="0"/>
              <a:t>SAPtronic</a:t>
            </a:r>
            <a:r>
              <a:rPr lang="en-GB" sz="1200" b="1" cap="small" dirty="0" smtClean="0"/>
              <a:t>, SAP-EDI, SAP </a:t>
            </a:r>
            <a:r>
              <a:rPr lang="en-GB" sz="1200" b="1" cap="small" dirty="0" err="1" smtClean="0"/>
              <a:t>EarlyWatch</a:t>
            </a:r>
            <a:r>
              <a:rPr lang="en-GB" sz="1200" b="1" cap="small" dirty="0" smtClean="0"/>
              <a:t>, SAP </a:t>
            </a:r>
            <a:r>
              <a:rPr lang="en-GB" sz="1200" b="1" cap="small" dirty="0" err="1" smtClean="0"/>
              <a:t>ArchiveLink</a:t>
            </a:r>
            <a:r>
              <a:rPr lang="en-GB" sz="1200" b="1" cap="small" dirty="0" smtClean="0"/>
              <a:t>, SAP Business Workflow, ALE/WEB, SAPPHIRE, </a:t>
            </a:r>
            <a:r>
              <a:rPr lang="en-GB" sz="1200" b="1" cap="small" dirty="0" err="1" smtClean="0"/>
              <a:t>TeamSAP</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Je ne </a:t>
            </a:r>
            <a:r>
              <a:rPr lang="en-GB" sz="1200" b="1" cap="small" dirty="0" err="1" smtClean="0"/>
              <a:t>peux</a:t>
            </a:r>
            <a:r>
              <a:rPr lang="en-GB" sz="1200" b="1" cap="small" dirty="0" smtClean="0"/>
              <a:t> </a:t>
            </a:r>
            <a:r>
              <a:rPr lang="en-GB" sz="1200" b="1" cap="small" dirty="0" err="1" smtClean="0"/>
              <a:t>être</a:t>
            </a:r>
            <a:r>
              <a:rPr lang="en-GB" sz="1200" b="1" cap="small" dirty="0" smtClean="0"/>
              <a:t> </a:t>
            </a:r>
            <a:r>
              <a:rPr lang="en-GB" sz="1200" b="1" cap="small" dirty="0" err="1" smtClean="0"/>
              <a:t>accusé</a:t>
            </a:r>
            <a:r>
              <a:rPr lang="en-GB" sz="1200" b="1" cap="small" dirty="0" smtClean="0"/>
              <a:t> de </a:t>
            </a:r>
            <a:r>
              <a:rPr lang="en-GB" sz="1200" b="1" cap="small" dirty="0" err="1" smtClean="0"/>
              <a:t>contrefaçon</a:t>
            </a:r>
            <a:r>
              <a:rPr lang="en-GB" sz="1200" b="1" cap="small" dirty="0" smtClean="0"/>
              <a:t> </a:t>
            </a:r>
            <a:r>
              <a:rPr lang="en-GB" sz="1200" b="1" cap="small" dirty="0" err="1" smtClean="0"/>
              <a:t>ou</a:t>
            </a:r>
            <a:r>
              <a:rPr lang="en-GB" sz="1200" b="1" cap="small" dirty="0" smtClean="0"/>
              <a:t> de reproductions </a:t>
            </a:r>
            <a:r>
              <a:rPr lang="en-GB" sz="1200" b="1" cap="small" dirty="0" err="1" smtClean="0"/>
              <a:t>interdites</a:t>
            </a:r>
            <a:r>
              <a:rPr lang="en-GB" sz="1200" b="1" cap="small" dirty="0" smtClean="0"/>
              <a:t> pour les raisons </a:t>
            </a:r>
            <a:r>
              <a:rPr lang="en-GB" sz="1200" b="1" cap="small" dirty="0" err="1" smtClean="0"/>
              <a:t>suivantes</a:t>
            </a:r>
            <a:r>
              <a:rPr lang="en-GB" sz="1200" b="1" cap="small" dirty="0" smtClean="0"/>
              <a:t> :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Mes</a:t>
            </a:r>
            <a:r>
              <a:rPr lang="en-GB" sz="1200" b="1" cap="small" dirty="0" smtClean="0"/>
              <a:t> guides </a:t>
            </a:r>
            <a:r>
              <a:rPr lang="en-GB" sz="1200" b="1" cap="small" dirty="0" err="1" smtClean="0"/>
              <a:t>utilisateurs</a:t>
            </a:r>
            <a:r>
              <a:rPr lang="en-GB" sz="1200" b="1" cap="small" dirty="0" smtClean="0"/>
              <a:t> et de </a:t>
            </a:r>
            <a:r>
              <a:rPr lang="en-GB" sz="1200" b="1" cap="small" dirty="0" err="1" smtClean="0"/>
              <a:t>paramétrage</a:t>
            </a:r>
            <a:r>
              <a:rPr lang="en-GB" sz="1200" b="1" cap="small" dirty="0" smtClean="0"/>
              <a:t> </a:t>
            </a:r>
            <a:r>
              <a:rPr lang="en-GB" sz="1200" b="1" cap="small" dirty="0" err="1" smtClean="0"/>
              <a:t>sont</a:t>
            </a:r>
            <a:r>
              <a:rPr lang="en-GB" sz="1200" b="1" cap="small" dirty="0" smtClean="0"/>
              <a:t> </a:t>
            </a:r>
            <a:r>
              <a:rPr lang="en-GB" sz="1200" b="1" cap="small" dirty="0" err="1" smtClean="0"/>
              <a:t>issus</a:t>
            </a:r>
            <a:r>
              <a:rPr lang="en-GB" sz="1200" b="1" cap="small" dirty="0" smtClean="0"/>
              <a:t> de </a:t>
            </a:r>
            <a:r>
              <a:rPr lang="en-GB" sz="1200" b="1" cap="small" dirty="0" err="1" smtClean="0"/>
              <a:t>mes</a:t>
            </a:r>
            <a:r>
              <a:rPr lang="en-GB" sz="1200" b="1" cap="small" dirty="0" smtClean="0"/>
              <a:t> </a:t>
            </a:r>
            <a:r>
              <a:rPr lang="en-GB" sz="1200" b="1" cap="small" dirty="0" err="1" smtClean="0"/>
              <a:t>connaissances</a:t>
            </a:r>
            <a:r>
              <a:rPr lang="en-GB" sz="1200" b="1" cap="small" dirty="0" smtClean="0"/>
              <a:t> </a:t>
            </a:r>
            <a:r>
              <a:rPr lang="en-GB" sz="1200" b="1" cap="small" dirty="0" err="1" smtClean="0"/>
              <a:t>personnelles</a:t>
            </a:r>
            <a:r>
              <a:rPr lang="en-GB" sz="1200" b="1" cap="small" dirty="0" smtClean="0"/>
              <a:t> et de sites web.</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Les </a:t>
            </a:r>
            <a:r>
              <a:rPr lang="en-GB" sz="1200" b="1" cap="small" dirty="0" err="1" smtClean="0"/>
              <a:t>noms</a:t>
            </a:r>
            <a:r>
              <a:rPr lang="en-GB" sz="1200" b="1" cap="small" dirty="0" smtClean="0"/>
              <a:t> des </a:t>
            </a:r>
            <a:r>
              <a:rPr lang="en-GB" sz="1200" b="1" cap="small" dirty="0" err="1" smtClean="0"/>
              <a:t>personnes</a:t>
            </a:r>
            <a:r>
              <a:rPr lang="en-GB" sz="1200" b="1" cap="small" dirty="0" smtClean="0"/>
              <a:t> et sites </a:t>
            </a:r>
            <a:r>
              <a:rPr lang="en-GB" sz="1200" b="1" cap="small" dirty="0" err="1" smtClean="0"/>
              <a:t>sont</a:t>
            </a:r>
            <a:r>
              <a:rPr lang="en-GB" sz="1200" b="1" cap="small" dirty="0" smtClean="0"/>
              <a:t> </a:t>
            </a:r>
            <a:r>
              <a:rPr lang="en-GB" sz="1200" b="1" cap="small" dirty="0" err="1" smtClean="0"/>
              <a:t>clairement</a:t>
            </a:r>
            <a:r>
              <a:rPr lang="en-GB" sz="1200" b="1" cap="small" dirty="0" smtClean="0"/>
              <a:t> </a:t>
            </a:r>
            <a:r>
              <a:rPr lang="en-GB" sz="1200" b="1" cap="small" dirty="0" err="1" smtClean="0"/>
              <a:t>énoncés</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SAP AG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NEURONES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hlinkClick r:id="rId3"/>
              </a:rPr>
              <a:t>www.sharesap.com</a:t>
            </a:r>
            <a:r>
              <a:rPr lang="en-GB" sz="1200" b="1" cap="small" dirty="0" smtClean="0"/>
              <a:t>. Copyright (C) . </a:t>
            </a:r>
            <a:r>
              <a:rPr lang="en-GB" sz="1200" b="1" cap="small" dirty="0" err="1" smtClean="0"/>
              <a:t>Tous</a:t>
            </a:r>
            <a:r>
              <a:rPr lang="en-GB" sz="1200" b="1" cap="small" dirty="0" smtClean="0"/>
              <a:t> </a:t>
            </a:r>
            <a:r>
              <a:rPr lang="en-GB" sz="1200" b="1" cap="small" dirty="0" err="1" smtClean="0"/>
              <a:t>droits</a:t>
            </a:r>
            <a:r>
              <a:rPr lang="en-GB" sz="1200" b="1" cap="small" dirty="0" smtClean="0"/>
              <a:t> </a:t>
            </a:r>
            <a:r>
              <a:rPr lang="en-GB" sz="1200" b="1" cap="small" dirty="0" err="1" smtClean="0"/>
              <a:t>réservés</a:t>
            </a:r>
            <a:r>
              <a:rPr lang="en-GB" sz="1200" b="1" cap="small" dirty="0" smtClean="0"/>
              <a:t>. </a:t>
            </a:r>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3159461908"/>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887879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Définition</a:t>
            </a:r>
            <a:br>
              <a:rPr lang="fr-FR" b="1" dirty="0" smtClean="0"/>
            </a:br>
            <a:r>
              <a:rPr lang="fr-FR" b="1" dirty="0" smtClean="0"/>
              <a:t/>
            </a:r>
            <a:br>
              <a:rPr lang="fr-FR" b="1" dirty="0" smtClean="0"/>
            </a:br>
            <a:r>
              <a:rPr lang="fr-FR" dirty="0" smtClean="0"/>
              <a:t>La clé de lancement est une ID de deux caractères autorisant une personne à lancer (valider ou approuver) une demande d'achat ou un document d'achat externe.</a:t>
            </a:r>
            <a:br>
              <a:rPr lang="fr-FR" dirty="0" smtClean="0"/>
            </a:br>
            <a:endParaRPr lang="fr-FR" dirty="0">
              <a:solidFill>
                <a:schemeClr val="tx2">
                  <a:satMod val="200000"/>
                </a:schemeClr>
              </a:solidFill>
            </a:endParaRPr>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pic>
        <p:nvPicPr>
          <p:cNvPr id="1026" name="Picture 2"/>
          <p:cNvPicPr>
            <a:picLocks noGrp="1" noChangeAspect="1" noChangeArrowheads="1"/>
          </p:cNvPicPr>
          <p:nvPr>
            <p:ph idx="1"/>
          </p:nvPr>
        </p:nvPicPr>
        <p:blipFill>
          <a:blip r:embed="rId2"/>
          <a:srcRect/>
          <a:stretch>
            <a:fillRect/>
          </a:stretch>
        </p:blipFill>
        <p:spPr bwMode="auto">
          <a:xfrm>
            <a:off x="1213461" y="1784350"/>
            <a:ext cx="7174277" cy="4572000"/>
          </a:xfrm>
          <a:prstGeom prst="rect">
            <a:avLst/>
          </a:prstGeom>
          <a:noFill/>
          <a:ln w="9525">
            <a:noFill/>
            <a:miter lim="800000"/>
            <a:headEnd/>
            <a:tailEnd/>
          </a:ln>
          <a:effectLst/>
        </p:spPr>
      </p:pic>
      <p:cxnSp>
        <p:nvCxnSpPr>
          <p:cNvPr id="9" name="Connecteur droit avec flèche 8"/>
          <p:cNvCxnSpPr/>
          <p:nvPr/>
        </p:nvCxnSpPr>
        <p:spPr>
          <a:xfrm rot="10800000" flipV="1">
            <a:off x="3286116" y="2428868"/>
            <a:ext cx="571504" cy="50006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 système d'autorisations (objet d'autorisation M_EINK_FRG) détermine qui peut travailler avec quelles clés de lancement.</a:t>
            </a:r>
            <a:br>
              <a:rPr lang="fr-FR" dirty="0" smtClean="0"/>
            </a:br>
            <a:r>
              <a:rPr lang="fr-FR" dirty="0" smtClean="0"/>
              <a:t/>
            </a:r>
            <a:br>
              <a:rPr lang="fr-FR" dirty="0" smtClean="0"/>
            </a:br>
            <a:r>
              <a:rPr lang="fr-FR" dirty="0" smtClean="0"/>
              <a:t>SUIM</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50" name="Picture 2"/>
          <p:cNvPicPr>
            <a:picLocks noGrp="1" noChangeAspect="1" noChangeArrowheads="1"/>
          </p:cNvPicPr>
          <p:nvPr>
            <p:ph idx="1"/>
          </p:nvPr>
        </p:nvPicPr>
        <p:blipFill>
          <a:blip r:embed="rId2"/>
          <a:srcRect/>
          <a:stretch>
            <a:fillRect/>
          </a:stretch>
        </p:blipFill>
        <p:spPr bwMode="auto">
          <a:xfrm>
            <a:off x="1219200" y="2084387"/>
            <a:ext cx="7162800" cy="397192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Suite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4" name="Picture 2"/>
          <p:cNvPicPr>
            <a:picLocks noGrp="1" noChangeAspect="1" noChangeArrowheads="1"/>
          </p:cNvPicPr>
          <p:nvPr>
            <p:ph idx="1"/>
          </p:nvPr>
        </p:nvPicPr>
        <p:blipFill>
          <a:blip r:embed="rId2"/>
          <a:srcRect/>
          <a:stretch>
            <a:fillRect/>
          </a:stretch>
        </p:blipFill>
        <p:spPr bwMode="auto">
          <a:xfrm>
            <a:off x="1084322" y="1784350"/>
            <a:ext cx="7432556" cy="45720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suite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098" name="Picture 2"/>
          <p:cNvPicPr>
            <a:picLocks noGrp="1" noChangeAspect="1" noChangeArrowheads="1"/>
          </p:cNvPicPr>
          <p:nvPr>
            <p:ph idx="1"/>
          </p:nvPr>
        </p:nvPicPr>
        <p:blipFill>
          <a:blip r:embed="rId2"/>
          <a:srcRect/>
          <a:stretch>
            <a:fillRect/>
          </a:stretch>
        </p:blipFill>
        <p:spPr bwMode="auto">
          <a:xfrm>
            <a:off x="1393315" y="1784350"/>
            <a:ext cx="6814570" cy="4572000"/>
          </a:xfrm>
          <a:prstGeom prst="rect">
            <a:avLst/>
          </a:prstGeom>
          <a:noFill/>
          <a:ln w="9525">
            <a:noFill/>
            <a:miter lim="800000"/>
            <a:headEnd/>
            <a:tailEnd/>
          </a:ln>
          <a:effectLst/>
        </p:spPr>
      </p:pic>
      <p:cxnSp>
        <p:nvCxnSpPr>
          <p:cNvPr id="9" name="Connecteur droit avec flèche 8"/>
          <p:cNvCxnSpPr/>
          <p:nvPr/>
        </p:nvCxnSpPr>
        <p:spPr>
          <a:xfrm rot="16200000" flipH="1">
            <a:off x="714348" y="5072074"/>
            <a:ext cx="1000132" cy="571504"/>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 outre, l'affectation de la clé de lancement aux responsables du traitement est définie en fonction de critères organisationnels, c'est-à-dire que les différents services précisent les utilisateurs qui travailleront avec telle ou telle clé de lancement.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122" name="Picture 2"/>
          <p:cNvPicPr>
            <a:picLocks noGrp="1" noChangeAspect="1" noChangeArrowheads="1"/>
          </p:cNvPicPr>
          <p:nvPr>
            <p:ph idx="1"/>
          </p:nvPr>
        </p:nvPicPr>
        <p:blipFill>
          <a:blip r:embed="rId2"/>
          <a:srcRect/>
          <a:stretch>
            <a:fillRect/>
          </a:stretch>
        </p:blipFill>
        <p:spPr bwMode="auto">
          <a:xfrm>
            <a:off x="914400" y="2052515"/>
            <a:ext cx="7772400" cy="4035669"/>
          </a:xfrm>
          <a:prstGeom prst="rect">
            <a:avLst/>
          </a:prstGeom>
          <a:noFill/>
          <a:ln w="9525">
            <a:noFill/>
            <a:miter lim="800000"/>
            <a:headEnd/>
            <a:tailEnd/>
          </a:ln>
          <a:effectLst/>
        </p:spPr>
      </p:pic>
      <p:cxnSp>
        <p:nvCxnSpPr>
          <p:cNvPr id="9" name="Connecteur droit avec flèche 8"/>
          <p:cNvCxnSpPr/>
          <p:nvPr/>
        </p:nvCxnSpPr>
        <p:spPr>
          <a:xfrm rot="10800000" flipV="1">
            <a:off x="6572264" y="3714752"/>
            <a:ext cx="1285884" cy="857256"/>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1" name="Connecteur droit avec flèche 10"/>
          <p:cNvCxnSpPr/>
          <p:nvPr/>
        </p:nvCxnSpPr>
        <p:spPr>
          <a:xfrm rot="5400000">
            <a:off x="4714876" y="2214554"/>
            <a:ext cx="1143008" cy="158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le cas de la procédure de lancement avec répartition par classe pour les demandes d'achat, l'affectation de la clé de lancement au responsable de la procédure peut également s'effectuer via le </a:t>
            </a:r>
            <a:r>
              <a:rPr lang="fr-FR" dirty="0" err="1" smtClean="0"/>
              <a:t>Customizing</a:t>
            </a:r>
            <a:r>
              <a:rPr lang="fr-FR" dirty="0" smtClean="0"/>
              <a: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7170" name="Picture 2"/>
          <p:cNvPicPr>
            <a:picLocks noGrp="1" noChangeAspect="1" noChangeArrowheads="1"/>
          </p:cNvPicPr>
          <p:nvPr>
            <p:ph idx="1"/>
          </p:nvPr>
        </p:nvPicPr>
        <p:blipFill>
          <a:blip r:embed="rId2"/>
          <a:srcRect/>
          <a:stretch>
            <a:fillRect/>
          </a:stretch>
        </p:blipFill>
        <p:spPr bwMode="auto">
          <a:xfrm>
            <a:off x="1565628" y="1784350"/>
            <a:ext cx="6469944" cy="4572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799</TotalTime>
  <Words>489</Words>
  <Application>Microsoft Office PowerPoint</Application>
  <PresentationFormat>Affichage à l'écran (4:3)</PresentationFormat>
  <Paragraphs>71</Paragraphs>
  <Slides>14</Slides>
  <Notes>2</Notes>
  <HiddenSlides>0</HiddenSlides>
  <MMClips>0</MMClips>
  <ScaleCrop>false</ScaleCrop>
  <HeadingPairs>
    <vt:vector size="4" baseType="variant">
      <vt:variant>
        <vt:lpstr>Thème</vt:lpstr>
      </vt:variant>
      <vt:variant>
        <vt:i4>1</vt:i4>
      </vt:variant>
      <vt:variant>
        <vt:lpstr>Titres des diapositives</vt:lpstr>
      </vt:variant>
      <vt:variant>
        <vt:i4>14</vt:i4>
      </vt:variant>
    </vt:vector>
  </HeadingPairs>
  <TitlesOfParts>
    <vt:vector size="15" baseType="lpstr">
      <vt:lpstr>Métro</vt:lpstr>
      <vt:lpstr>Clé de lancement ®</vt:lpstr>
      <vt:lpstr>Présentation PowerPoint</vt:lpstr>
      <vt:lpstr>Présentation PowerPoint</vt:lpstr>
      <vt:lpstr>Définition  La clé de lancement est une ID de deux caractères autorisant une personne à lancer (valider ou approuver) une demande d'achat ou un document d'achat externe. </vt:lpstr>
      <vt:lpstr>Un système d'autorisations (objet d'autorisation M_EINK_FRG) détermine qui peut travailler avec quelles clés de lancement.  SUIM</vt:lpstr>
      <vt:lpstr>Suite</vt:lpstr>
      <vt:lpstr>suite</vt:lpstr>
      <vt:lpstr>En outre, l'affectation de la clé de lancement aux responsables du traitement est définie en fonction de critères organisationnels, c'est-à-dire que les différents services précisent les utilisateurs qui travailleront avec telle ou telle clé de lancement.</vt:lpstr>
      <vt:lpstr>Dans le cas de la procédure de lancement avec répartition par classe pour les demandes d'achat, l'affectation de la clé de lancement au responsable de la procédure peut également s'effectuer via le Customizing.</vt:lpstr>
      <vt:lpstr>IMG Organiser la procédure avec classification</vt:lpstr>
      <vt:lpstr>Workflow</vt:lpstr>
      <vt:lpstr>Dans ce cas, il doit exister une liaison avec  SAP Business Workflow. </vt:lpstr>
      <vt:lpstr>Les clés de lancement sont affectées à un objet de gestion de l'organisation dans chaque cas (par ex. un poste). Le système détermine ensuite au cas par cas le responsable de la procédure.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86</cp:revision>
  <cp:lastPrinted>2013-10-31T15:50:47Z</cp:lastPrinted>
  <dcterms:modified xsi:type="dcterms:W3CDTF">2013-10-31T15:50:53Z</dcterms:modified>
</cp:coreProperties>
</file>