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</p:sldMasterIdLst>
  <p:notesMasterIdLst>
    <p:notesMasterId r:id="rId23"/>
  </p:notesMasterIdLst>
  <p:sldIdLst>
    <p:sldId id="272" r:id="rId11"/>
    <p:sldId id="256" r:id="rId12"/>
    <p:sldId id="261" r:id="rId13"/>
    <p:sldId id="270" r:id="rId14"/>
    <p:sldId id="262" r:id="rId15"/>
    <p:sldId id="263" r:id="rId16"/>
    <p:sldId id="271" r:id="rId17"/>
    <p:sldId id="264" r:id="rId18"/>
    <p:sldId id="266" r:id="rId19"/>
    <p:sldId id="267" r:id="rId20"/>
    <p:sldId id="268" r:id="rId21"/>
    <p:sldId id="269" r:id="rId22"/>
  </p:sldIdLst>
  <p:sldSz cx="6858000" cy="9144000" type="screen4x3"/>
  <p:notesSz cx="6669088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776" y="198"/>
      </p:cViewPr>
      <p:guideLst>
        <p:guide orient="horz" pos="2926"/>
        <p:guide pos="216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28" d="100"/>
          <a:sy n="28" d="100"/>
        </p:scale>
        <p:origin x="-1266" y="-78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66" tIns="45983" rIns="91966" bIns="45983" numCol="1" anchor="t" anchorCtr="0" compatLnSpc="1">
            <a:prstTxWarp prst="textNoShape">
              <a:avLst/>
            </a:prstTxWarp>
          </a:bodyPr>
          <a:lstStyle>
            <a:lvl1pPr defTabSz="922338">
              <a:defRPr sz="1200"/>
            </a:lvl1pPr>
          </a:lstStyle>
          <a:p>
            <a:endParaRPr lang="fr-F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9838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66" tIns="45983" rIns="91966" bIns="45983" numCol="1" anchor="t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endParaRPr lang="fr-FR"/>
          </a:p>
        </p:txBody>
      </p:sp>
      <p:sp>
        <p:nvSpPr>
          <p:cNvPr id="307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941513" y="742950"/>
            <a:ext cx="2792412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66" tIns="45983" rIns="91966" bIns="459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66" tIns="45983" rIns="91966" bIns="45983" numCol="1" anchor="b" anchorCtr="0" compatLnSpc="1">
            <a:prstTxWarp prst="textNoShape">
              <a:avLst/>
            </a:prstTxWarp>
          </a:bodyPr>
          <a:lstStyle>
            <a:lvl1pPr defTabSz="922338">
              <a:defRPr sz="1200"/>
            </a:lvl1pPr>
          </a:lstStyle>
          <a:p>
            <a:endParaRPr lang="fr-FR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9838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66" tIns="45983" rIns="91966" bIns="45983" numCol="1" anchor="b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fld id="{0082FADF-FA06-4822-B00A-3CB518D8FAB6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CCE45F-8906-4F68-9364-9A9C49562E4D}" type="slidenum">
              <a:rPr lang="fr-FR"/>
              <a:pPr/>
              <a:t>2</a:t>
            </a:fld>
            <a:endParaRPr lang="fr-FR"/>
          </a:p>
        </p:txBody>
      </p:sp>
      <p:sp>
        <p:nvSpPr>
          <p:cNvPr id="215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79AD5E-CAF5-448E-9B51-CD61A8E1E2B1}" type="slidenum">
              <a:rPr lang="fr-FR"/>
              <a:pPr/>
              <a:t>4</a:t>
            </a:fld>
            <a:endParaRPr lang="fr-FR"/>
          </a:p>
        </p:txBody>
      </p:sp>
      <p:sp>
        <p:nvSpPr>
          <p:cNvPr id="563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D45B16-5EBF-48A6-8867-296EF472F5AA}" type="slidenum">
              <a:rPr lang="fr-FR"/>
              <a:pPr/>
              <a:t>7</a:t>
            </a:fld>
            <a:endParaRPr lang="fr-FR"/>
          </a:p>
        </p:txBody>
      </p:sp>
      <p:sp>
        <p:nvSpPr>
          <p:cNvPr id="583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C161782F-6A22-412C-B011-83E115666847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8F165C38-06C5-4CB8-B6DD-F0880749BBD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410E3F36-6A8A-4BEA-91E9-1A63842D0C8D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ED040836-7624-4BD3-BFA0-5C7C4445E3F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456D60-68F5-4881-AE79-2CFB686F9043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A32A3-2F50-4143-ACA0-9F3101FE9F6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22F037-6772-4C36-A6FF-96D9A23FC66C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32F53D-B406-49A7-BF0F-B38B4436011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E315E6-C8F4-4B5A-AD89-ECBF14D59D49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F6D26-264C-4F24-AFC8-A8CB6B4B4C4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4B9C5F-3000-4EE8-943F-72FFC4C67F27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5DC52E-8C60-43D0-B8EA-8DDC2118476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E65775-FB97-4C7B-A29D-AD6046153C31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4AB362-7EE5-4D69-AD00-C3B9F995272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DE34A3-6B06-4A17-ABAC-280486F90F96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927F8B-1559-40C6-8F4D-3AB0168F5D4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6AABC5-F8F9-404F-BD46-8CC0E8822CCD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34FFE6-F0EC-4077-9FED-0BE34079707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9F556F-14A2-4FA9-980F-D5F1315AA14C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68F26-EBE5-4D6E-8A1D-E74EE8FD88B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F1F55C-7C82-4998-9496-70290A485F3D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F1E40-BDEB-4764-BDE8-EBC17A39409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5693A0-E606-4DC2-BC11-49870D95EA42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B62DAF-57BD-4135-A25A-A2F3564C912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886325" y="812800"/>
            <a:ext cx="1457325" cy="73152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14350" y="812800"/>
            <a:ext cx="4219575" cy="73152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F95203D6-AD23-4A99-B441-B00E55D1D0B9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BBF6EE25-EF3F-49BF-9240-3C36E6CFC82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C54811-8EEB-49F7-B971-BE1789F42921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A0848-5725-45D3-994F-1012D60A720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490DFC-EB1E-46B3-977F-78FE08D52126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4B63EB-DAA4-413A-AF67-C7CD88647B9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005B41-15D0-49B4-A7A5-A18643009522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AD5FE8-E5E0-4D6D-AA8A-5B0FB473CBA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503B0C-1D62-4FE2-A3B4-C4B37EB31E93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C9E5F-5A92-4EFB-B7F4-186223EB9A1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CDDA7A-C74D-472B-BB8D-8478B9A155E0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73A0-DB58-4951-BEB3-BEED48BB1E7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34E8D9-D7E1-4B42-8146-7B5BFD810A1F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0EDD89-9077-4E2B-94A5-921B85996DF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330876A-A86F-430B-B8A6-FCAC383FA6E4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93092F-D08C-4972-94C9-B5A3E8AE272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9A587F-9D1C-44D2-AA58-5F8CD83185B1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77092-8CFA-42CF-9A5A-42C12E8AA35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231D65-9200-45CE-B257-2B3224E6AFCB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D1B014-3F7B-4A2D-9561-890EBA0DB7A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58CF189F-A25F-4F66-836B-A667BB31CC83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54B0EB9B-ED96-4EFF-A999-865D4FD6ED0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C728C4-7476-4F77-9F0F-9077DCBE0987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709E59-BFDA-422F-8F2D-D760A5B1155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CC48D8-121F-432E-BEB7-4F517BF47EFF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DAC59-A826-48A7-B66B-D88E654FC5C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9DDF9-6581-4845-8AA6-55205003B5F2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9E3F09-685F-43B6-A3FD-24DC47ABA7C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B5E0AE-1501-4FD4-ABC8-9D270B43636D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143B3-F0AE-48B8-9B02-1B7B04CA96C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579D91-967B-444A-9449-9DD7CBEBDC6A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B9C8F3-2717-4A7B-8663-62A417E48E0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6FB502-4B15-4E41-99B6-0FFC752A15C0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3CA57-80DF-49D7-893C-01DD6F486BD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840503-ED99-4933-AFB9-2570965CB7F5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3E78A6-60FA-4001-B594-2361FEA74D9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CA4C98-9242-45A5-A606-89B1FC495470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FBE3BC-02D4-4A3B-BA48-1EEC881359E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E2AE11-A26B-4A77-9803-55DA93995197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30F3EB-8FB4-468E-8CBD-719FA13EEE0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DAFB9E-AC96-49A3-A396-4C7D983538AA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7A97F9-EE65-43C5-B766-2853DCA3DD8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DAB72B12-6B8E-4348-9FA4-5F4E1D228A4C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4770964A-BCAC-4580-827E-22ADBD01DBE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FF4037-7CE9-4A60-9BF8-ED9C813CBC5B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AEAF29-8D71-46F6-999E-3462A8F48E3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69741F-7C1E-4BEB-9980-773DE7D04367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8FD80C-0620-42BB-A783-33DF12AFDB6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CEB92A-BE70-473A-9197-80C8CBE82DE9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E133E4-3A9D-45A0-95A6-C8B4D862280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B0BBC9-784B-4FCC-8F4C-595A097A3D9B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9E27E6-6FCA-4040-A5F4-A470C9D96AA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8AF454-A4D4-458B-AD33-BCE349E186F3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2DA63C-6248-445C-B740-AF8A48A3D6F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83B49E-7929-4DDB-90B1-37DFDF190B57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B105BE-05F0-426D-8289-E39AF6C696C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EAF593-B422-4C94-A1A2-266271A1C605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C5D62B-3DE0-4D21-AAB5-20135F51031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1D17D3-C84B-444B-BE7F-6C6794EAAA75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ABE23-7EAB-48B2-BF53-BBF6F250D89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B816F6-57E3-4EF8-8D9D-AB165568A217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91BDAF-1A83-4300-87AB-15009AEDEF9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D92336-E055-49B8-840A-74B30F77980D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50BBD-D151-4029-951D-6E45D46F808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14350" y="2641600"/>
            <a:ext cx="283845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05200" y="2641600"/>
            <a:ext cx="283845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E349CF65-00C5-46BD-9676-A75A3C7F95CE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DC347075-0465-4F55-96C5-D22273B0C7F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8E24-1DCB-419A-8FA6-197E64EDC2F7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F7B9BF-71D1-4AE9-8420-4B234537D94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FEB353-B85E-4852-8188-812BD9B222C9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DE65CA-4EFB-4139-95E6-EE816C02935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98F89B-483B-4EE9-AD01-60E0A5A8FC20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DFD4DA-F6F1-4D49-A0F1-8729A33F17A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966A7-D9F3-4E13-8832-F36A5CE428E6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533B64-D06B-42D3-99D2-14DC4457DE2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1D8230-78C9-45B8-93C4-45C89D5DA73E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D4DDE-B30D-44DB-8361-B47CA6715F8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2E1BD6-DCE6-4012-BE0C-D69F93E3C321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AC1514-B618-4981-A718-C47F630F0E1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045AD3-BE47-4CB0-9A68-2AD474F1C684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50C4EA-B95B-4FC7-ACC7-05B0ECD66FA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11915F-C52B-406B-B9CC-B8AE46B147B9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6FF0F1-B02A-4012-9BB2-EBB931E9C72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E1B114-6FAC-40D9-9BD9-CEF9B983061C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627E2F-DD70-4AE9-B289-AA9ADCF1722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5D8F07-3FDB-4FCB-8406-9619D1296159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4615BE-1524-467F-9111-30E9A1BDE53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F522A049-6F6D-43BC-8583-09FC450BFB0F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13FC3DD8-AD0C-45E8-92A9-E9F74DB0EE8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37CC8B-D712-46A7-8101-ABBEE8C0FF21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68A706-85E0-4502-AA94-06309ACA44B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FAD072-C6D3-4A23-98C1-37F8B7550941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DA3787-E98C-4518-A799-CCCAC05152B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F68C16-1A06-4A0A-A74E-BE0FCFF34EA4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3FC511-CA72-448A-A3B1-80B9A97B81A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FF72E5-00C4-447E-8473-30CE498A0D95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6741C-027F-4410-A548-632461683CE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AB32A7-C409-489C-B038-51BF2042B628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D5A653-9C29-4F3E-8973-583001E3A69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ACA68F-DFEA-4F03-81EA-B3E0789F7AFD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C8BE1B-2868-47A8-8383-E10FF9F0794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C25A6F-EC9F-48B3-8AAA-BAF1EAA8807A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9EED06-766A-4624-A2F4-802DEA22BEC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EC12DD-26A3-4BF0-9F31-ED8D7DED7FF3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1E7A78-B252-4B32-BFBB-EFF63D1816F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6CE1C1-97C2-4AEA-B6C0-331A4CA46599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7E0536-0663-4191-B830-79F4C3BCB0D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528B85-A66C-4F2C-B86B-1F9BAD388C25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95973B-5D5E-4CAE-A3FC-F897C2292E2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9DF1060F-C042-43EA-8C22-89F9EDA40F64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D08925B1-1375-450B-9EE2-DF3CBBC9017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B20FFA-F4B8-4B92-854F-E5A3067C8AB6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E6803-3FF5-44E7-BE3C-36AC00FFBDD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4F5516-FC38-4C3F-891E-202B912DD20A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998235-8E1D-464E-8939-A13360E09F9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AEF0B5-C925-4828-95A8-B8A60B5A8CDB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8EE940-DE4F-4003-A7F9-D969A950974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AA9FDD-DC30-418D-96DC-93E2F80EBF58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0C1214-90B0-49DD-AB8E-B3FAFB47733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93F1B9-8F89-43F3-98E5-91F82633793C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6EE89F-C216-43D9-BF97-4CA79A42178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4B3154-F84A-41B6-B2B3-7C8C18FA13C4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29DB46-3487-4498-97CC-32DDFCDEAB5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48BA38-A7CC-4E6D-8513-187434B5BE55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8EE14-7D86-46DF-9D9D-8718BC13A78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F728AC-1D33-46BD-B507-97A101DAD870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A10EAB-1A19-47F6-BA30-191D3639107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B1F6F0-DC38-4246-9869-5D98B8006868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77AF65-6E4A-4456-9137-09D5299C6D2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240C0D-8568-4646-9D20-6D0BA54FC515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0217CA-52EB-4A10-8A44-3818232989E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942D8282-D844-445C-974C-3A0A3BD4B92F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0AD9EDC7-BA0A-42C0-9AA6-280D0BEE490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F45D3C-1E66-4F6E-A6F3-D714BED52DDF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873D20-3876-4DA5-95C7-29A59E3660D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5FD328-2EF0-4057-964C-5E1E3822E277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734470-9880-4247-9A0C-854E154516E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7AF87E-F7F7-4985-802C-8B683CCD6FE0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F225D-C745-4862-812A-3421815AFED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314F9D-6C1F-42D7-A27C-FC2E1ABF4AE8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5353CE-ADC2-4D94-99F7-00E9134512F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FCE954-EC2E-4483-A5C9-71D5B38DD1A9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6E5FD9-6C54-4E35-8A56-88482554E40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773FB1-4AC5-40C7-9E8F-360A7C714088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96168A-C902-4C45-B26B-1D55C7628FA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AB6B9E-20F9-446B-835B-377770F603C9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3DE5D-6173-4B9C-BE66-4120FB2E49A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8F8ED3-FB7F-4408-B3A8-1F0B8F886DE7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AE197F-A960-4BD0-A39C-CC8169B71B2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2AB841-EEA6-4DE5-A37B-FD16DF0D535C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6704C4-9B16-4CEF-A7A5-CFB19935CB5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348694-A3AC-40A5-9317-DC59A8D4A24F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C2BF61-46F5-41A3-8A95-0C4845106B9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A53C67AE-9288-4D33-837A-E50DD1440093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FA6953C2-7AE3-4804-A53F-3639998460C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14441F-4D4E-4E5B-95A6-8BAB3F4B563B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78B2F-D941-4010-9241-49F30F828AC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95F6B8-3671-4F2B-B7B1-69E087356D42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55BDCC-0898-45E7-9736-2DBC602C238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5C28AD-4B60-48BE-B596-D90D66E6BF64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93943-6BFB-453A-B1EF-8D72C28FBE5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F30AE0-DCC4-4AD0-A1C8-4F8072ECF526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507B0-4F21-462A-B315-26E838B1FF3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84CFD-FA13-45D0-83AE-4C907D0BF97F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EEE30D-A6B2-4B73-B716-5A5C7C7270B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DA197A-CCCA-4DD0-A4F3-B85612D2A0E3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DE7E5-4BE1-46BE-BCD7-6BE00261D80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5564CD-F45A-49E0-8867-4C48D8294141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9C49A8-985A-4F78-AC74-FA18B6BFAE2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3BD7BC3-60C6-402D-8088-8106A1AF84FA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0074BB-A972-40D8-96CF-67BA4BCE382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D2D795-0681-4DB5-8EFB-4827E99DCDD2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34A83-9886-4168-B703-680C2DCF085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560CC3-4385-4921-8DC3-B876AA630B88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893E7-C6B9-4225-AA29-EEDD10D4F3B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FD8B7E7C-8C34-4F5C-8E6B-E6327908C84D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6352EA29-AAD6-4F09-941F-4BB45617CCB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4CD015-4C6A-43EA-8943-A6B09E40AB7F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031657-8297-4678-AD85-5C0B5A1936D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60EC8C-B1A6-419C-BF3B-43AA6C0B2C8A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A5E1D4-DA94-41A6-96DF-AACB86D8F95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F565A2-CD4F-4206-8D60-5FFF67E8F565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654DEF-A9F0-4DC1-8FAB-169F2C9524D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635F70-0AAB-42D6-9E7D-0F63ABAFF642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A2FE03-1C0F-410B-854C-42DD1D47093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8B86BD-AF3A-4942-9B54-8F805791D994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01F5F7-E6F6-485F-B0FF-818FF78FAEA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305D1C-16FA-4B9B-BBE6-90F672DAB848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E332A6-6892-41CA-8B3A-945F1B51437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36FC5E-B748-4885-948D-050BFE5142B5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A08085-78D7-4A09-99A1-569F57636A6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76A85A-0750-4D45-A51D-FE23DA5D95CE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03DD52-4EC8-4C4D-86D6-F52875DF05A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3606BB-CDB2-4AE8-882F-5C958BB25CBF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A0AC88-5389-41CD-AB5F-47A0A5FE833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A515ED-9B37-41F5-B992-D30DAE3C41B9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B5452B-5A13-493D-BB12-04BE94A3DBF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812800"/>
            <a:ext cx="5829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 du masque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2641600"/>
            <a:ext cx="58293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8331200"/>
            <a:ext cx="1428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5954EA28-6946-486E-A36F-1D5DA085B17B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31200"/>
            <a:ext cx="2171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31200"/>
            <a:ext cx="1428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fld id="{C8A45EC9-C908-4FE4-8CE1-7C23E0CCA4B6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3DB0D09-A3DE-46E4-8900-671A16EFD6B0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5EA84C7-B7F5-483E-BFC2-469DDCD904F4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6B62D5DF-47F2-474E-B70A-C31A35AAB0FE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57C398E-6B63-4D93-8EA1-0B94A3BC1592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DF441A8B-FA9F-434D-8E29-E7DDD1C732B8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DCD4C5F-F218-4F8F-8844-156D2BE0A489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E502A39-9582-466C-8B21-A1D88B884179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9291D36-7C18-4C15-B55F-AD978D550B5A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CD8E8DC6-EBA3-40FB-ADBA-BE2B1CA05E0F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38D7162-7EDB-45ED-8025-2894A48BD577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E7C7BA2B-6E7D-40F5-9DBD-A894F7C1D2B8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6610039-83FA-4EFC-80B6-4FE6AEE8C207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F6E508E6-E64D-40BB-BAA1-8F3C4B385943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0E4A9AE-55BC-4342-A207-161236D1C87F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8FD57B6D-8591-4BAF-9A12-B05F7543155B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F5F36F2-5F9E-4FE9-839C-3A0510473DF3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A7767A6-7ADA-43F4-9661-F388900881F4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83E4588-2BFC-40B2-8CC2-D21D7449C1BA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3586300E-C4DB-4CB6-AB09-BD518C4E3245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8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CBB56FDA-C25D-4D60-A740-3776E6EDF181}" type="slidenum">
              <a:rPr lang="fr-FR"/>
              <a:pPr/>
              <a:t>1</a:t>
            </a:fld>
            <a:endParaRPr lang="fr-FR"/>
          </a:p>
        </p:txBody>
      </p:sp>
      <p:sp>
        <p:nvSpPr>
          <p:cNvPr id="59402" name="Rectangle 10"/>
          <p:cNvSpPr>
            <a:spLocks noChangeArrowheads="1"/>
          </p:cNvSpPr>
          <p:nvPr/>
        </p:nvSpPr>
        <p:spPr bwMode="auto">
          <a:xfrm>
            <a:off x="1595438" y="3298825"/>
            <a:ext cx="36957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sz="3600" b="1" dirty="0"/>
              <a:t>DOSSIER DE PROCEDURES</a:t>
            </a:r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2638425" y="8759825"/>
            <a:ext cx="1676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/>
              <a:t>Référence : VAL_PROC_V0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D06E87C3-03C5-40BE-9BCD-AC9F030F1799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31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7EAB1434-AA78-4895-BFCC-E6188AF479F9}" type="slidenum">
              <a:rPr lang="fr-FR"/>
              <a:pPr/>
              <a:t>10</a:t>
            </a:fld>
            <a:endParaRPr lang="fr-FR"/>
          </a:p>
        </p:txBody>
      </p: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4288" y="0"/>
            <a:ext cx="6858000" cy="2841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200" b="1"/>
              <a:t>PROCEDURE DEMANDE D ’EVOLUTION (DTI)  </a:t>
            </a:r>
            <a:r>
              <a:rPr lang="fr-FR" b="1"/>
              <a:t>  </a:t>
            </a:r>
            <a:r>
              <a:rPr lang="fr-FR" sz="1200" b="1"/>
              <a:t>4/4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763838" y="555625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TMA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5160963" y="555625"/>
            <a:ext cx="990600" cy="2381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CCSAP / GDC </a:t>
            </a:r>
          </a:p>
        </p:txBody>
      </p:sp>
      <p:sp>
        <p:nvSpPr>
          <p:cNvPr id="16467" name="Line 83"/>
          <p:cNvSpPr>
            <a:spLocks noChangeShapeType="1"/>
          </p:cNvSpPr>
          <p:nvPr/>
        </p:nvSpPr>
        <p:spPr bwMode="auto">
          <a:xfrm flipH="1">
            <a:off x="4583113" y="696913"/>
            <a:ext cx="14287" cy="69373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6486" name="Line 102"/>
          <p:cNvSpPr>
            <a:spLocks noChangeShapeType="1"/>
          </p:cNvSpPr>
          <p:nvPr/>
        </p:nvSpPr>
        <p:spPr bwMode="auto">
          <a:xfrm>
            <a:off x="0" y="9144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6488" name="Text Box 104"/>
          <p:cNvSpPr txBox="1">
            <a:spLocks noChangeArrowheads="1"/>
          </p:cNvSpPr>
          <p:nvPr/>
        </p:nvSpPr>
        <p:spPr bwMode="auto">
          <a:xfrm>
            <a:off x="2678113" y="1390650"/>
            <a:ext cx="990600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transport en P01 au Point of Control </a:t>
            </a:r>
          </a:p>
        </p:txBody>
      </p:sp>
      <p:sp>
        <p:nvSpPr>
          <p:cNvPr id="16489" name="Text Box 105"/>
          <p:cNvSpPr txBox="1">
            <a:spLocks noChangeArrowheads="1"/>
          </p:cNvSpPr>
          <p:nvPr/>
        </p:nvSpPr>
        <p:spPr bwMode="auto">
          <a:xfrm>
            <a:off x="2243138" y="2565400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6490" name="Text Box 106"/>
          <p:cNvSpPr txBox="1">
            <a:spLocks noChangeArrowheads="1"/>
          </p:cNvSpPr>
          <p:nvPr/>
        </p:nvSpPr>
        <p:spPr bwMode="auto">
          <a:xfrm>
            <a:off x="5240338" y="2217738"/>
            <a:ext cx="990600" cy="37465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Transport en P01 par GDC</a:t>
            </a:r>
          </a:p>
        </p:txBody>
      </p:sp>
      <p:sp>
        <p:nvSpPr>
          <p:cNvPr id="16491" name="AutoShape 107"/>
          <p:cNvSpPr>
            <a:spLocks noChangeArrowheads="1"/>
          </p:cNvSpPr>
          <p:nvPr/>
        </p:nvSpPr>
        <p:spPr bwMode="auto">
          <a:xfrm>
            <a:off x="2551113" y="2357438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Validation transport ?</a:t>
            </a:r>
          </a:p>
        </p:txBody>
      </p:sp>
      <p:sp>
        <p:nvSpPr>
          <p:cNvPr id="16492" name="Text Box 108"/>
          <p:cNvSpPr txBox="1">
            <a:spLocks noChangeArrowheads="1"/>
          </p:cNvSpPr>
          <p:nvPr/>
        </p:nvSpPr>
        <p:spPr bwMode="auto">
          <a:xfrm>
            <a:off x="3538538" y="3671888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Analyse du problème</a:t>
            </a:r>
          </a:p>
        </p:txBody>
      </p:sp>
      <p:sp>
        <p:nvSpPr>
          <p:cNvPr id="16493" name="Text Box 109"/>
          <p:cNvSpPr txBox="1">
            <a:spLocks noChangeArrowheads="1"/>
          </p:cNvSpPr>
          <p:nvPr/>
        </p:nvSpPr>
        <p:spPr bwMode="auto">
          <a:xfrm>
            <a:off x="215900" y="3908425"/>
            <a:ext cx="990600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Information par mail</a:t>
            </a:r>
          </a:p>
        </p:txBody>
      </p:sp>
      <p:sp>
        <p:nvSpPr>
          <p:cNvPr id="16494" name="Text Box 110"/>
          <p:cNvSpPr txBox="1">
            <a:spLocks noChangeArrowheads="1"/>
          </p:cNvSpPr>
          <p:nvPr/>
        </p:nvSpPr>
        <p:spPr bwMode="auto">
          <a:xfrm>
            <a:off x="1982788" y="3978275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Clôture</a:t>
            </a:r>
          </a:p>
        </p:txBody>
      </p:sp>
      <p:sp>
        <p:nvSpPr>
          <p:cNvPr id="16495" name="Text Box 111"/>
          <p:cNvSpPr txBox="1">
            <a:spLocks noChangeArrowheads="1"/>
          </p:cNvSpPr>
          <p:nvPr/>
        </p:nvSpPr>
        <p:spPr bwMode="auto">
          <a:xfrm>
            <a:off x="3167063" y="3043238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6496" name="Text Box 112"/>
          <p:cNvSpPr txBox="1">
            <a:spLocks noChangeArrowheads="1"/>
          </p:cNvSpPr>
          <p:nvPr/>
        </p:nvSpPr>
        <p:spPr bwMode="auto">
          <a:xfrm>
            <a:off x="3543300" y="4251325"/>
            <a:ext cx="990600" cy="5111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Reprise processus au niveau adéquat</a:t>
            </a:r>
          </a:p>
        </p:txBody>
      </p:sp>
      <p:sp>
        <p:nvSpPr>
          <p:cNvPr id="16497" name="Text Box 113"/>
          <p:cNvSpPr txBox="1">
            <a:spLocks noChangeArrowheads="1"/>
          </p:cNvSpPr>
          <p:nvPr/>
        </p:nvSpPr>
        <p:spPr bwMode="auto">
          <a:xfrm>
            <a:off x="5240338" y="1454150"/>
            <a:ext cx="990600" cy="5111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transport en P01 au GDC</a:t>
            </a:r>
          </a:p>
        </p:txBody>
      </p:sp>
      <p:cxnSp>
        <p:nvCxnSpPr>
          <p:cNvPr id="16498" name="AutoShape 114"/>
          <p:cNvCxnSpPr>
            <a:cxnSpLocks noChangeShapeType="1"/>
            <a:stCxn id="16488" idx="3"/>
            <a:endCxn id="16497" idx="1"/>
          </p:cNvCxnSpPr>
          <p:nvPr/>
        </p:nvCxnSpPr>
        <p:spPr bwMode="auto">
          <a:xfrm flipV="1">
            <a:off x="3668713" y="1709738"/>
            <a:ext cx="1571625" cy="47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6499" name="AutoShape 115"/>
          <p:cNvCxnSpPr>
            <a:cxnSpLocks noChangeShapeType="1"/>
            <a:stCxn id="16497" idx="2"/>
            <a:endCxn id="16490" idx="0"/>
          </p:cNvCxnSpPr>
          <p:nvPr/>
        </p:nvCxnSpPr>
        <p:spPr bwMode="auto">
          <a:xfrm>
            <a:off x="5735638" y="1965325"/>
            <a:ext cx="0" cy="2524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6501" name="AutoShape 117"/>
          <p:cNvCxnSpPr>
            <a:cxnSpLocks noChangeShapeType="1"/>
            <a:stCxn id="16491" idx="2"/>
            <a:endCxn id="16492" idx="0"/>
          </p:cNvCxnSpPr>
          <p:nvPr/>
        </p:nvCxnSpPr>
        <p:spPr bwMode="auto">
          <a:xfrm rot="16200000" flipH="1">
            <a:off x="3340101" y="2978150"/>
            <a:ext cx="552450" cy="8350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6502" name="AutoShape 118"/>
          <p:cNvCxnSpPr>
            <a:cxnSpLocks noChangeShapeType="1"/>
            <a:stCxn id="16492" idx="2"/>
            <a:endCxn id="16496" idx="0"/>
          </p:cNvCxnSpPr>
          <p:nvPr/>
        </p:nvCxnSpPr>
        <p:spPr bwMode="auto">
          <a:xfrm>
            <a:off x="4033838" y="4046538"/>
            <a:ext cx="4762" cy="2047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6503" name="AutoShape 119"/>
          <p:cNvCxnSpPr>
            <a:cxnSpLocks noChangeShapeType="1"/>
            <a:stCxn id="16491" idx="1"/>
            <a:endCxn id="16494" idx="0"/>
          </p:cNvCxnSpPr>
          <p:nvPr/>
        </p:nvCxnSpPr>
        <p:spPr bwMode="auto">
          <a:xfrm rot="10800000" flipV="1">
            <a:off x="2478088" y="2738438"/>
            <a:ext cx="73025" cy="123983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6504" name="AutoShape 120"/>
          <p:cNvCxnSpPr>
            <a:cxnSpLocks noChangeShapeType="1"/>
            <a:stCxn id="16494" idx="1"/>
            <a:endCxn id="16493" idx="3"/>
          </p:cNvCxnSpPr>
          <p:nvPr/>
        </p:nvCxnSpPr>
        <p:spPr bwMode="auto">
          <a:xfrm flipH="1" flipV="1">
            <a:off x="1206500" y="4095750"/>
            <a:ext cx="776288" cy="1588"/>
          </a:xfrm>
          <a:prstGeom prst="straightConnector1">
            <a:avLst/>
          </a:prstGeom>
          <a:noFill/>
          <a:ln w="9525" cap="rnd">
            <a:solidFill>
              <a:srgbClr val="FF99CC"/>
            </a:solidFill>
            <a:prstDash val="sysDot"/>
            <a:round/>
            <a:headEnd/>
            <a:tailEnd type="triangle" w="med" len="med"/>
          </a:ln>
          <a:effectLst/>
        </p:spPr>
      </p:cxnSp>
      <p:sp>
        <p:nvSpPr>
          <p:cNvPr id="16505" name="Text Box 121"/>
          <p:cNvSpPr txBox="1">
            <a:spLocks noChangeArrowheads="1"/>
          </p:cNvSpPr>
          <p:nvPr/>
        </p:nvSpPr>
        <p:spPr bwMode="auto">
          <a:xfrm>
            <a:off x="266700" y="504825"/>
            <a:ext cx="990600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User/Key User / Resp info site</a:t>
            </a:r>
          </a:p>
        </p:txBody>
      </p:sp>
      <p:sp>
        <p:nvSpPr>
          <p:cNvPr id="16506" name="Line 122"/>
          <p:cNvSpPr>
            <a:spLocks noChangeShapeType="1"/>
          </p:cNvSpPr>
          <p:nvPr/>
        </p:nvSpPr>
        <p:spPr bwMode="auto">
          <a:xfrm flipH="1">
            <a:off x="1674813" y="696913"/>
            <a:ext cx="14287" cy="69373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cxnSp>
        <p:nvCxnSpPr>
          <p:cNvPr id="16510" name="AutoShape 126"/>
          <p:cNvCxnSpPr>
            <a:cxnSpLocks noChangeShapeType="1"/>
            <a:endCxn id="16488" idx="0"/>
          </p:cNvCxnSpPr>
          <p:nvPr/>
        </p:nvCxnSpPr>
        <p:spPr bwMode="auto">
          <a:xfrm>
            <a:off x="3173413" y="1219200"/>
            <a:ext cx="0" cy="1714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6511" name="Text Box 127"/>
          <p:cNvSpPr txBox="1">
            <a:spLocks noChangeArrowheads="1"/>
          </p:cNvSpPr>
          <p:nvPr/>
        </p:nvSpPr>
        <p:spPr bwMode="auto">
          <a:xfrm>
            <a:off x="5240338" y="2852738"/>
            <a:ext cx="990600" cy="5111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Retour info sur statut du transport</a:t>
            </a:r>
          </a:p>
        </p:txBody>
      </p:sp>
      <p:cxnSp>
        <p:nvCxnSpPr>
          <p:cNvPr id="16512" name="AutoShape 128"/>
          <p:cNvCxnSpPr>
            <a:cxnSpLocks noChangeShapeType="1"/>
            <a:stCxn id="16490" idx="2"/>
            <a:endCxn id="16511" idx="0"/>
          </p:cNvCxnSpPr>
          <p:nvPr/>
        </p:nvCxnSpPr>
        <p:spPr bwMode="auto">
          <a:xfrm>
            <a:off x="5735638" y="2592388"/>
            <a:ext cx="0" cy="2603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6513" name="AutoShape 129"/>
          <p:cNvCxnSpPr>
            <a:cxnSpLocks noChangeShapeType="1"/>
            <a:stCxn id="16511" idx="1"/>
            <a:endCxn id="16491" idx="3"/>
          </p:cNvCxnSpPr>
          <p:nvPr/>
        </p:nvCxnSpPr>
        <p:spPr bwMode="auto">
          <a:xfrm rot="10800000">
            <a:off x="3846513" y="2738438"/>
            <a:ext cx="1393825" cy="3698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FD615FB6-DB84-40CA-8399-624C96E40049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97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E31AAB73-D728-4586-8750-F9761A27C90E}" type="slidenum">
              <a:rPr lang="fr-FR"/>
              <a:pPr/>
              <a:t>11</a:t>
            </a:fld>
            <a:endParaRPr lang="fr-FR"/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4288" y="14288"/>
            <a:ext cx="6858000" cy="28416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200" b="1"/>
              <a:t>ANNEXE : PROCEDURE DEMANDE DE CORRECTION : Cas particuliers</a:t>
            </a:r>
            <a:r>
              <a:rPr lang="fr-FR" b="1"/>
              <a:t> </a:t>
            </a:r>
            <a:r>
              <a:rPr lang="fr-FR" sz="1200" b="1"/>
              <a:t>1/2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895600" y="422275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TMA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901950" y="3246438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Diagnostic du problème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2763838" y="4410075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Escalade SAP ?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911475" y="5513388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Ouverture incident OSS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2911475" y="6280150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Suivi réponse SAP et relance</a:t>
            </a:r>
          </a:p>
        </p:txBody>
      </p:sp>
      <p:cxnSp>
        <p:nvCxnSpPr>
          <p:cNvPr id="17418" name="AutoShape 10"/>
          <p:cNvCxnSpPr>
            <a:cxnSpLocks noChangeShapeType="1"/>
            <a:stCxn id="17415" idx="2"/>
            <a:endCxn id="17417" idx="0"/>
          </p:cNvCxnSpPr>
          <p:nvPr/>
        </p:nvCxnSpPr>
        <p:spPr bwMode="auto">
          <a:xfrm>
            <a:off x="3406775" y="5888038"/>
            <a:ext cx="0" cy="3921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7419" name="AutoShape 11"/>
          <p:cNvSpPr>
            <a:spLocks noChangeArrowheads="1"/>
          </p:cNvSpPr>
          <p:nvPr/>
        </p:nvSpPr>
        <p:spPr bwMode="auto">
          <a:xfrm>
            <a:off x="2762250" y="6950075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Solution donnée</a:t>
            </a:r>
          </a:p>
          <a:p>
            <a:pPr algn="ctr"/>
            <a:r>
              <a:rPr lang="fr-FR" sz="900"/>
              <a:t>par SAP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2914650" y="8101013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Application note OSS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4397375" y="7934325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Transport dans DO1 500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4397375" y="8464550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Tests unitaires</a:t>
            </a:r>
          </a:p>
        </p:txBody>
      </p:sp>
      <p:cxnSp>
        <p:nvCxnSpPr>
          <p:cNvPr id="17424" name="AutoShape 16"/>
          <p:cNvCxnSpPr>
            <a:cxnSpLocks noChangeShapeType="1"/>
            <a:stCxn id="17417" idx="2"/>
            <a:endCxn id="17419" idx="0"/>
          </p:cNvCxnSpPr>
          <p:nvPr/>
        </p:nvCxnSpPr>
        <p:spPr bwMode="auto">
          <a:xfrm>
            <a:off x="3406775" y="6654800"/>
            <a:ext cx="3175" cy="2952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7425" name="AutoShape 17"/>
          <p:cNvCxnSpPr>
            <a:cxnSpLocks noChangeShapeType="1"/>
            <a:stCxn id="17419" idx="2"/>
            <a:endCxn id="17420" idx="0"/>
          </p:cNvCxnSpPr>
          <p:nvPr/>
        </p:nvCxnSpPr>
        <p:spPr bwMode="auto">
          <a:xfrm>
            <a:off x="3409950" y="7712075"/>
            <a:ext cx="0" cy="3889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3883025" y="4540250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2028825" y="5064125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3028950" y="7604125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4935538" y="504983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5646738" y="358775"/>
            <a:ext cx="990600" cy="3746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CCSAP Projet / MES</a:t>
            </a:r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5465763" y="5502275"/>
            <a:ext cx="990600" cy="2381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Analyse</a:t>
            </a:r>
          </a:p>
        </p:txBody>
      </p:sp>
      <p:sp>
        <p:nvSpPr>
          <p:cNvPr id="17432" name="AutoShape 24"/>
          <p:cNvSpPr>
            <a:spLocks noChangeArrowheads="1"/>
          </p:cNvSpPr>
          <p:nvPr/>
        </p:nvSpPr>
        <p:spPr bwMode="auto">
          <a:xfrm>
            <a:off x="5318125" y="5943600"/>
            <a:ext cx="1295400" cy="762000"/>
          </a:xfrm>
          <a:prstGeom prst="flowChartDecision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Confirmation </a:t>
            </a:r>
          </a:p>
          <a:p>
            <a:pPr algn="ctr"/>
            <a:r>
              <a:rPr lang="fr-FR" sz="900"/>
              <a:t>Correction ?</a:t>
            </a:r>
          </a:p>
        </p:txBody>
      </p:sp>
      <p:cxnSp>
        <p:nvCxnSpPr>
          <p:cNvPr id="17433" name="AutoShape 25"/>
          <p:cNvCxnSpPr>
            <a:cxnSpLocks noChangeShapeType="1"/>
            <a:stCxn id="17422" idx="2"/>
            <a:endCxn id="17423" idx="0"/>
          </p:cNvCxnSpPr>
          <p:nvPr/>
        </p:nvCxnSpPr>
        <p:spPr bwMode="auto">
          <a:xfrm>
            <a:off x="4892675" y="8308975"/>
            <a:ext cx="0" cy="1555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7434" name="AutoShape 26"/>
          <p:cNvCxnSpPr>
            <a:cxnSpLocks noChangeShapeType="1"/>
            <a:stCxn id="17431" idx="2"/>
            <a:endCxn id="17432" idx="0"/>
          </p:cNvCxnSpPr>
          <p:nvPr/>
        </p:nvCxnSpPr>
        <p:spPr bwMode="auto">
          <a:xfrm>
            <a:off x="5961063" y="5740400"/>
            <a:ext cx="4762" cy="203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7435" name="Text Box 27"/>
          <p:cNvSpPr txBox="1">
            <a:spLocks noChangeArrowheads="1"/>
          </p:cNvSpPr>
          <p:nvPr/>
        </p:nvSpPr>
        <p:spPr bwMode="auto">
          <a:xfrm>
            <a:off x="5956300" y="6721475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7436" name="Text Box 28"/>
          <p:cNvSpPr txBox="1">
            <a:spLocks noChangeArrowheads="1"/>
          </p:cNvSpPr>
          <p:nvPr/>
        </p:nvSpPr>
        <p:spPr bwMode="auto">
          <a:xfrm>
            <a:off x="5437188" y="4533900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6321425" y="6015038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cxnSp>
        <p:nvCxnSpPr>
          <p:cNvPr id="17438" name="AutoShape 30"/>
          <p:cNvCxnSpPr>
            <a:cxnSpLocks noChangeShapeType="1"/>
            <a:stCxn id="17420" idx="3"/>
            <a:endCxn id="17422" idx="1"/>
          </p:cNvCxnSpPr>
          <p:nvPr/>
        </p:nvCxnSpPr>
        <p:spPr bwMode="auto">
          <a:xfrm flipV="1">
            <a:off x="3905250" y="8121650"/>
            <a:ext cx="492125" cy="16668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7439" name="Text Box 31"/>
          <p:cNvSpPr txBox="1">
            <a:spLocks noChangeArrowheads="1"/>
          </p:cNvSpPr>
          <p:nvPr/>
        </p:nvSpPr>
        <p:spPr bwMode="auto">
          <a:xfrm>
            <a:off x="2570163" y="7288213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7441" name="Oval 33"/>
          <p:cNvSpPr>
            <a:spLocks noChangeArrowheads="1"/>
          </p:cNvSpPr>
          <p:nvPr/>
        </p:nvSpPr>
        <p:spPr bwMode="auto">
          <a:xfrm>
            <a:off x="2271713" y="823913"/>
            <a:ext cx="582612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B1</a:t>
            </a:r>
          </a:p>
        </p:txBody>
      </p:sp>
      <p:sp>
        <p:nvSpPr>
          <p:cNvPr id="17446" name="Text Box 38"/>
          <p:cNvSpPr txBox="1">
            <a:spLocks noChangeArrowheads="1"/>
          </p:cNvSpPr>
          <p:nvPr/>
        </p:nvSpPr>
        <p:spPr bwMode="auto">
          <a:xfrm>
            <a:off x="1706563" y="3249613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Recherche nouvelle solution</a:t>
            </a:r>
          </a:p>
        </p:txBody>
      </p:sp>
      <p:sp>
        <p:nvSpPr>
          <p:cNvPr id="17447" name="AutoShape 39"/>
          <p:cNvSpPr>
            <a:spLocks noChangeArrowheads="1"/>
          </p:cNvSpPr>
          <p:nvPr/>
        </p:nvSpPr>
        <p:spPr bwMode="auto">
          <a:xfrm>
            <a:off x="2743200" y="1668463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Problème </a:t>
            </a:r>
          </a:p>
          <a:p>
            <a:pPr algn="ctr"/>
            <a:r>
              <a:rPr lang="fr-FR" sz="900"/>
              <a:t>« Very High » ? </a:t>
            </a:r>
          </a:p>
        </p:txBody>
      </p:sp>
      <p:sp>
        <p:nvSpPr>
          <p:cNvPr id="17450" name="Text Box 42"/>
          <p:cNvSpPr txBox="1">
            <a:spLocks noChangeArrowheads="1"/>
          </p:cNvSpPr>
          <p:nvPr/>
        </p:nvSpPr>
        <p:spPr bwMode="auto">
          <a:xfrm>
            <a:off x="3402013" y="2289175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cxnSp>
        <p:nvCxnSpPr>
          <p:cNvPr id="17454" name="AutoShape 46"/>
          <p:cNvCxnSpPr>
            <a:cxnSpLocks noChangeShapeType="1"/>
            <a:stCxn id="17446" idx="3"/>
            <a:endCxn id="17412" idx="1"/>
          </p:cNvCxnSpPr>
          <p:nvPr/>
        </p:nvCxnSpPr>
        <p:spPr bwMode="auto">
          <a:xfrm flipV="1">
            <a:off x="2697163" y="3433763"/>
            <a:ext cx="20478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7457" name="AutoShape 49"/>
          <p:cNvSpPr>
            <a:spLocks noChangeArrowheads="1"/>
          </p:cNvSpPr>
          <p:nvPr/>
        </p:nvSpPr>
        <p:spPr bwMode="auto">
          <a:xfrm>
            <a:off x="4208463" y="4410075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Correction avec modif </a:t>
            </a:r>
          </a:p>
          <a:p>
            <a:pPr algn="ctr"/>
            <a:r>
              <a:rPr lang="fr-FR" sz="900"/>
              <a:t>De code standard ?</a:t>
            </a:r>
          </a:p>
        </p:txBody>
      </p:sp>
      <p:cxnSp>
        <p:nvCxnSpPr>
          <p:cNvPr id="17458" name="AutoShape 50"/>
          <p:cNvCxnSpPr>
            <a:cxnSpLocks noChangeShapeType="1"/>
            <a:stCxn id="17413" idx="3"/>
            <a:endCxn id="17457" idx="1"/>
          </p:cNvCxnSpPr>
          <p:nvPr/>
        </p:nvCxnSpPr>
        <p:spPr bwMode="auto">
          <a:xfrm>
            <a:off x="4059238" y="4791075"/>
            <a:ext cx="1492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7460" name="Text Box 52"/>
          <p:cNvSpPr txBox="1">
            <a:spLocks noChangeArrowheads="1"/>
          </p:cNvSpPr>
          <p:nvPr/>
        </p:nvSpPr>
        <p:spPr bwMode="auto">
          <a:xfrm>
            <a:off x="4397375" y="7235825"/>
            <a:ext cx="990600" cy="44291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Correction dans</a:t>
            </a:r>
          </a:p>
          <a:p>
            <a:pPr algn="ctr">
              <a:spcBef>
                <a:spcPct val="50000"/>
              </a:spcBef>
            </a:pPr>
            <a:r>
              <a:rPr lang="fr-FR" sz="900"/>
              <a:t>D01 200</a:t>
            </a:r>
          </a:p>
        </p:txBody>
      </p:sp>
      <p:sp>
        <p:nvSpPr>
          <p:cNvPr id="17462" name="Text Box 54"/>
          <p:cNvSpPr txBox="1">
            <a:spLocks noChangeArrowheads="1"/>
          </p:cNvSpPr>
          <p:nvPr/>
        </p:nvSpPr>
        <p:spPr bwMode="auto">
          <a:xfrm>
            <a:off x="4368800" y="5367338"/>
            <a:ext cx="990600" cy="5111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confirmation CCSAP Projet</a:t>
            </a:r>
          </a:p>
        </p:txBody>
      </p:sp>
      <p:sp>
        <p:nvSpPr>
          <p:cNvPr id="17465" name="Text Box 57"/>
          <p:cNvSpPr txBox="1">
            <a:spLocks noChangeArrowheads="1"/>
          </p:cNvSpPr>
          <p:nvPr/>
        </p:nvSpPr>
        <p:spPr bwMode="auto">
          <a:xfrm>
            <a:off x="4397375" y="6588125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Recherche clé de modification</a:t>
            </a:r>
          </a:p>
        </p:txBody>
      </p:sp>
      <p:sp>
        <p:nvSpPr>
          <p:cNvPr id="17481" name="AutoShape 73"/>
          <p:cNvSpPr>
            <a:spLocks noChangeArrowheads="1"/>
          </p:cNvSpPr>
          <p:nvPr/>
        </p:nvSpPr>
        <p:spPr bwMode="auto">
          <a:xfrm>
            <a:off x="1354138" y="4410075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Escalade dans </a:t>
            </a:r>
          </a:p>
          <a:p>
            <a:pPr algn="ctr"/>
            <a:r>
              <a:rPr lang="fr-FR" sz="900"/>
              <a:t>Périmètre TMA</a:t>
            </a:r>
          </a:p>
          <a:p>
            <a:pPr algn="ctr"/>
            <a:r>
              <a:rPr lang="fr-FR" sz="900"/>
              <a:t> (SPIN, EVA etc)?</a:t>
            </a:r>
          </a:p>
        </p:txBody>
      </p:sp>
      <p:cxnSp>
        <p:nvCxnSpPr>
          <p:cNvPr id="17483" name="AutoShape 75"/>
          <p:cNvCxnSpPr>
            <a:cxnSpLocks noChangeShapeType="1"/>
            <a:stCxn id="17481" idx="3"/>
            <a:endCxn id="17413" idx="1"/>
          </p:cNvCxnSpPr>
          <p:nvPr/>
        </p:nvCxnSpPr>
        <p:spPr bwMode="auto">
          <a:xfrm>
            <a:off x="2649538" y="4791075"/>
            <a:ext cx="1143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7484" name="Text Box 76"/>
          <p:cNvSpPr txBox="1">
            <a:spLocks noChangeArrowheads="1"/>
          </p:cNvSpPr>
          <p:nvPr/>
        </p:nvSpPr>
        <p:spPr bwMode="auto">
          <a:xfrm>
            <a:off x="2436813" y="4481513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7485" name="Text Box 77"/>
          <p:cNvSpPr txBox="1">
            <a:spLocks noChangeArrowheads="1"/>
          </p:cNvSpPr>
          <p:nvPr/>
        </p:nvSpPr>
        <p:spPr bwMode="auto">
          <a:xfrm>
            <a:off x="3378200" y="507523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7486" name="Text Box 78"/>
          <p:cNvSpPr txBox="1">
            <a:spLocks noChangeArrowheads="1"/>
          </p:cNvSpPr>
          <p:nvPr/>
        </p:nvSpPr>
        <p:spPr bwMode="auto">
          <a:xfrm>
            <a:off x="1501775" y="5367338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Escalade auprès équipe concernée</a:t>
            </a:r>
          </a:p>
        </p:txBody>
      </p:sp>
      <p:cxnSp>
        <p:nvCxnSpPr>
          <p:cNvPr id="17487" name="AutoShape 79"/>
          <p:cNvCxnSpPr>
            <a:cxnSpLocks noChangeShapeType="1"/>
            <a:stCxn id="17481" idx="2"/>
            <a:endCxn id="17486" idx="0"/>
          </p:cNvCxnSpPr>
          <p:nvPr/>
        </p:nvCxnSpPr>
        <p:spPr bwMode="auto">
          <a:xfrm flipH="1">
            <a:off x="1997075" y="5172075"/>
            <a:ext cx="4763" cy="1952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7491" name="Line 83"/>
          <p:cNvSpPr>
            <a:spLocks noChangeShapeType="1"/>
          </p:cNvSpPr>
          <p:nvPr/>
        </p:nvSpPr>
        <p:spPr bwMode="auto">
          <a:xfrm>
            <a:off x="5529263" y="490538"/>
            <a:ext cx="0" cy="83597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cxnSp>
        <p:nvCxnSpPr>
          <p:cNvPr id="17492" name="AutoShape 84"/>
          <p:cNvCxnSpPr>
            <a:cxnSpLocks noChangeShapeType="1"/>
            <a:stCxn id="17457" idx="2"/>
            <a:endCxn id="17462" idx="0"/>
          </p:cNvCxnSpPr>
          <p:nvPr/>
        </p:nvCxnSpPr>
        <p:spPr bwMode="auto">
          <a:xfrm>
            <a:off x="4856163" y="5172075"/>
            <a:ext cx="7937" cy="1952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7495" name="AutoShape 87"/>
          <p:cNvCxnSpPr>
            <a:cxnSpLocks noChangeShapeType="1"/>
          </p:cNvCxnSpPr>
          <p:nvPr/>
        </p:nvCxnSpPr>
        <p:spPr bwMode="auto">
          <a:xfrm>
            <a:off x="5649913" y="4791075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7505" name="Text Box 97"/>
          <p:cNvSpPr txBox="1">
            <a:spLocks noChangeArrowheads="1"/>
          </p:cNvSpPr>
          <p:nvPr/>
        </p:nvSpPr>
        <p:spPr bwMode="auto">
          <a:xfrm>
            <a:off x="4111625" y="3248025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Recherche nouvelle solution</a:t>
            </a:r>
          </a:p>
        </p:txBody>
      </p:sp>
      <p:cxnSp>
        <p:nvCxnSpPr>
          <p:cNvPr id="17506" name="AutoShape 98"/>
          <p:cNvCxnSpPr>
            <a:cxnSpLocks noChangeShapeType="1"/>
            <a:stCxn id="17505" idx="1"/>
            <a:endCxn id="17412" idx="3"/>
          </p:cNvCxnSpPr>
          <p:nvPr/>
        </p:nvCxnSpPr>
        <p:spPr bwMode="auto">
          <a:xfrm flipH="1" flipV="1">
            <a:off x="3892550" y="3433763"/>
            <a:ext cx="2190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7507" name="AutoShape 99"/>
          <p:cNvCxnSpPr>
            <a:cxnSpLocks noChangeShapeType="1"/>
            <a:stCxn id="17432" idx="3"/>
            <a:endCxn id="17505" idx="3"/>
          </p:cNvCxnSpPr>
          <p:nvPr/>
        </p:nvCxnSpPr>
        <p:spPr bwMode="auto">
          <a:xfrm flipH="1" flipV="1">
            <a:off x="5102225" y="3435350"/>
            <a:ext cx="1511300" cy="2889250"/>
          </a:xfrm>
          <a:prstGeom prst="bentConnector3">
            <a:avLst>
              <a:gd name="adj1" fmla="val -1512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7513" name="Text Box 105"/>
          <p:cNvSpPr txBox="1">
            <a:spLocks noChangeArrowheads="1"/>
          </p:cNvSpPr>
          <p:nvPr/>
        </p:nvSpPr>
        <p:spPr bwMode="auto">
          <a:xfrm>
            <a:off x="2901950" y="3829050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Correction complexe</a:t>
            </a:r>
          </a:p>
        </p:txBody>
      </p:sp>
      <p:cxnSp>
        <p:nvCxnSpPr>
          <p:cNvPr id="17514" name="AutoShape 106"/>
          <p:cNvCxnSpPr>
            <a:cxnSpLocks noChangeShapeType="1"/>
            <a:stCxn id="17412" idx="2"/>
            <a:endCxn id="17513" idx="0"/>
          </p:cNvCxnSpPr>
          <p:nvPr/>
        </p:nvCxnSpPr>
        <p:spPr bwMode="auto">
          <a:xfrm>
            <a:off x="3397250" y="3621088"/>
            <a:ext cx="0" cy="2079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7516" name="AutoShape 108"/>
          <p:cNvCxnSpPr>
            <a:cxnSpLocks noChangeShapeType="1"/>
            <a:stCxn id="17513" idx="2"/>
            <a:endCxn id="17457" idx="0"/>
          </p:cNvCxnSpPr>
          <p:nvPr/>
        </p:nvCxnSpPr>
        <p:spPr bwMode="auto">
          <a:xfrm rot="16200000" flipH="1">
            <a:off x="4023519" y="3577431"/>
            <a:ext cx="206375" cy="145891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523" name="AutoShape 115"/>
          <p:cNvCxnSpPr>
            <a:cxnSpLocks noChangeShapeType="1"/>
            <a:stCxn id="17462" idx="3"/>
            <a:endCxn id="17431" idx="1"/>
          </p:cNvCxnSpPr>
          <p:nvPr/>
        </p:nvCxnSpPr>
        <p:spPr bwMode="auto">
          <a:xfrm flipV="1">
            <a:off x="5359400" y="5621338"/>
            <a:ext cx="106363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7524" name="AutoShape 116"/>
          <p:cNvCxnSpPr>
            <a:cxnSpLocks noChangeShapeType="1"/>
            <a:stCxn id="17432" idx="2"/>
            <a:endCxn id="17465" idx="3"/>
          </p:cNvCxnSpPr>
          <p:nvPr/>
        </p:nvCxnSpPr>
        <p:spPr bwMode="auto">
          <a:xfrm rot="5400000">
            <a:off x="5641975" y="6451600"/>
            <a:ext cx="69850" cy="57785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7525" name="Oval 117"/>
          <p:cNvSpPr>
            <a:spLocks noChangeArrowheads="1"/>
          </p:cNvSpPr>
          <p:nvPr/>
        </p:nvSpPr>
        <p:spPr bwMode="auto">
          <a:xfrm>
            <a:off x="2584450" y="3562350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B3</a:t>
            </a:r>
          </a:p>
        </p:txBody>
      </p:sp>
      <p:sp>
        <p:nvSpPr>
          <p:cNvPr id="17526" name="Oval 118"/>
          <p:cNvSpPr>
            <a:spLocks noChangeArrowheads="1"/>
          </p:cNvSpPr>
          <p:nvPr/>
        </p:nvSpPr>
        <p:spPr bwMode="auto">
          <a:xfrm>
            <a:off x="5835650" y="4640263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B1</a:t>
            </a:r>
          </a:p>
        </p:txBody>
      </p:sp>
      <p:sp>
        <p:nvSpPr>
          <p:cNvPr id="17528" name="Line 120"/>
          <p:cNvSpPr>
            <a:spLocks noChangeShapeType="1"/>
          </p:cNvSpPr>
          <p:nvPr/>
        </p:nvSpPr>
        <p:spPr bwMode="auto">
          <a:xfrm>
            <a:off x="0" y="7493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cxnSp>
        <p:nvCxnSpPr>
          <p:cNvPr id="17529" name="AutoShape 121"/>
          <p:cNvCxnSpPr>
            <a:cxnSpLocks noChangeShapeType="1"/>
            <a:stCxn id="17513" idx="2"/>
            <a:endCxn id="17481" idx="0"/>
          </p:cNvCxnSpPr>
          <p:nvPr/>
        </p:nvCxnSpPr>
        <p:spPr bwMode="auto">
          <a:xfrm rot="5400000">
            <a:off x="2596356" y="3609182"/>
            <a:ext cx="206375" cy="139541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530" name="AutoShape 122"/>
          <p:cNvCxnSpPr>
            <a:cxnSpLocks noChangeShapeType="1"/>
            <a:stCxn id="17513" idx="2"/>
            <a:endCxn id="17413" idx="0"/>
          </p:cNvCxnSpPr>
          <p:nvPr/>
        </p:nvCxnSpPr>
        <p:spPr bwMode="auto">
          <a:xfrm rot="16200000" flipH="1">
            <a:off x="3301206" y="4299744"/>
            <a:ext cx="206375" cy="1428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7531" name="Text Box 123"/>
          <p:cNvSpPr txBox="1">
            <a:spLocks noChangeArrowheads="1"/>
          </p:cNvSpPr>
          <p:nvPr/>
        </p:nvSpPr>
        <p:spPr bwMode="auto">
          <a:xfrm>
            <a:off x="38100" y="827088"/>
            <a:ext cx="990600" cy="6477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Information par mail si modification de la qualification</a:t>
            </a:r>
          </a:p>
        </p:txBody>
      </p:sp>
      <p:sp>
        <p:nvSpPr>
          <p:cNvPr id="17532" name="Text Box 124"/>
          <p:cNvSpPr txBox="1">
            <a:spLocks noChangeArrowheads="1"/>
          </p:cNvSpPr>
          <p:nvPr/>
        </p:nvSpPr>
        <p:spPr bwMode="auto">
          <a:xfrm>
            <a:off x="47625" y="442913"/>
            <a:ext cx="990600" cy="2381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User/Key User</a:t>
            </a:r>
          </a:p>
        </p:txBody>
      </p:sp>
      <p:cxnSp>
        <p:nvCxnSpPr>
          <p:cNvPr id="17535" name="AutoShape 127"/>
          <p:cNvCxnSpPr>
            <a:cxnSpLocks noChangeShapeType="1"/>
            <a:stCxn id="17457" idx="3"/>
            <a:endCxn id="17526" idx="2"/>
          </p:cNvCxnSpPr>
          <p:nvPr/>
        </p:nvCxnSpPr>
        <p:spPr bwMode="auto">
          <a:xfrm>
            <a:off x="5503863" y="4791075"/>
            <a:ext cx="331787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7543" name="AutoShape 135"/>
          <p:cNvCxnSpPr>
            <a:cxnSpLocks noChangeShapeType="1"/>
          </p:cNvCxnSpPr>
          <p:nvPr/>
        </p:nvCxnSpPr>
        <p:spPr bwMode="auto">
          <a:xfrm>
            <a:off x="3392488" y="1477963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7545" name="Line 137"/>
          <p:cNvSpPr>
            <a:spLocks noChangeShapeType="1"/>
          </p:cNvSpPr>
          <p:nvPr/>
        </p:nvSpPr>
        <p:spPr bwMode="auto">
          <a:xfrm>
            <a:off x="1084263" y="452438"/>
            <a:ext cx="0" cy="83597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7546" name="Text Box 138"/>
          <p:cNvSpPr txBox="1">
            <a:spLocks noChangeArrowheads="1"/>
          </p:cNvSpPr>
          <p:nvPr/>
        </p:nvSpPr>
        <p:spPr bwMode="auto">
          <a:xfrm>
            <a:off x="2833688" y="820738"/>
            <a:ext cx="1104900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Prise en charge  de la demande et Mise à jour de sa qualification</a:t>
            </a:r>
          </a:p>
        </p:txBody>
      </p:sp>
      <p:cxnSp>
        <p:nvCxnSpPr>
          <p:cNvPr id="17547" name="AutoShape 139"/>
          <p:cNvCxnSpPr>
            <a:cxnSpLocks noChangeShapeType="1"/>
            <a:stCxn id="17546" idx="2"/>
            <a:endCxn id="17447" idx="0"/>
          </p:cNvCxnSpPr>
          <p:nvPr/>
        </p:nvCxnSpPr>
        <p:spPr bwMode="auto">
          <a:xfrm>
            <a:off x="3386138" y="1468438"/>
            <a:ext cx="4762" cy="2000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7548" name="AutoShape 140"/>
          <p:cNvCxnSpPr>
            <a:cxnSpLocks noChangeShapeType="1"/>
            <a:stCxn id="17546" idx="1"/>
            <a:endCxn id="17531" idx="3"/>
          </p:cNvCxnSpPr>
          <p:nvPr/>
        </p:nvCxnSpPr>
        <p:spPr bwMode="auto">
          <a:xfrm flipH="1">
            <a:off x="1028700" y="1144588"/>
            <a:ext cx="1804988" cy="6350"/>
          </a:xfrm>
          <a:prstGeom prst="straightConnector1">
            <a:avLst/>
          </a:prstGeom>
          <a:noFill/>
          <a:ln w="9525" cap="rnd">
            <a:solidFill>
              <a:srgbClr val="FF99CC"/>
            </a:solidFill>
            <a:prstDash val="sysDot"/>
            <a:round/>
            <a:headEnd/>
            <a:tailEnd type="triangle" w="med" len="med"/>
          </a:ln>
          <a:effectLst/>
        </p:spPr>
      </p:cxnSp>
      <p:sp>
        <p:nvSpPr>
          <p:cNvPr id="17549" name="Text Box 141"/>
          <p:cNvSpPr txBox="1">
            <a:spLocks noChangeArrowheads="1"/>
          </p:cNvSpPr>
          <p:nvPr/>
        </p:nvSpPr>
        <p:spPr bwMode="auto">
          <a:xfrm>
            <a:off x="0" y="5367338"/>
            <a:ext cx="990600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Information par mail</a:t>
            </a:r>
          </a:p>
        </p:txBody>
      </p:sp>
      <p:cxnSp>
        <p:nvCxnSpPr>
          <p:cNvPr id="17550" name="AutoShape 142"/>
          <p:cNvCxnSpPr>
            <a:cxnSpLocks noChangeShapeType="1"/>
            <a:stCxn id="17486" idx="1"/>
            <a:endCxn id="17549" idx="3"/>
          </p:cNvCxnSpPr>
          <p:nvPr/>
        </p:nvCxnSpPr>
        <p:spPr bwMode="auto">
          <a:xfrm flipH="1">
            <a:off x="990600" y="5554663"/>
            <a:ext cx="511175" cy="0"/>
          </a:xfrm>
          <a:prstGeom prst="straightConnector1">
            <a:avLst/>
          </a:prstGeom>
          <a:noFill/>
          <a:ln w="9525" cap="rnd">
            <a:solidFill>
              <a:srgbClr val="FF99CC"/>
            </a:solidFill>
            <a:prstDash val="sysDot"/>
            <a:round/>
            <a:headEnd/>
            <a:tailEnd type="triangle" w="med" len="med"/>
          </a:ln>
          <a:effectLst/>
        </p:spPr>
      </p:cxnSp>
      <p:sp>
        <p:nvSpPr>
          <p:cNvPr id="17552" name="Text Box 144"/>
          <p:cNvSpPr txBox="1">
            <a:spLocks noChangeArrowheads="1"/>
          </p:cNvSpPr>
          <p:nvPr/>
        </p:nvSpPr>
        <p:spPr bwMode="auto">
          <a:xfrm>
            <a:off x="0" y="3779838"/>
            <a:ext cx="990600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Information par mail</a:t>
            </a:r>
          </a:p>
        </p:txBody>
      </p:sp>
      <p:cxnSp>
        <p:nvCxnSpPr>
          <p:cNvPr id="17554" name="AutoShape 146"/>
          <p:cNvCxnSpPr>
            <a:cxnSpLocks noChangeShapeType="1"/>
            <a:stCxn id="17446" idx="1"/>
            <a:endCxn id="17552" idx="0"/>
          </p:cNvCxnSpPr>
          <p:nvPr/>
        </p:nvCxnSpPr>
        <p:spPr bwMode="auto">
          <a:xfrm rot="10800000" flipV="1">
            <a:off x="495300" y="3436938"/>
            <a:ext cx="1211263" cy="342900"/>
          </a:xfrm>
          <a:prstGeom prst="bentConnector2">
            <a:avLst/>
          </a:prstGeom>
          <a:noFill/>
          <a:ln w="9525" cap="rnd">
            <a:solidFill>
              <a:srgbClr val="FF99CC"/>
            </a:solidFill>
            <a:prstDash val="sysDot"/>
            <a:miter lim="800000"/>
            <a:headEnd/>
            <a:tailEnd type="triangle" w="med" len="med"/>
          </a:ln>
          <a:effectLst/>
        </p:spPr>
      </p:cxnSp>
      <p:cxnSp>
        <p:nvCxnSpPr>
          <p:cNvPr id="17555" name="AutoShape 147"/>
          <p:cNvCxnSpPr>
            <a:cxnSpLocks noChangeShapeType="1"/>
            <a:stCxn id="17505" idx="2"/>
            <a:endCxn id="17552" idx="0"/>
          </p:cNvCxnSpPr>
          <p:nvPr/>
        </p:nvCxnSpPr>
        <p:spPr bwMode="auto">
          <a:xfrm rot="5400000">
            <a:off x="2472531" y="1645444"/>
            <a:ext cx="157163" cy="4111625"/>
          </a:xfrm>
          <a:prstGeom prst="bentConnector3">
            <a:avLst>
              <a:gd name="adj1" fmla="val 49495"/>
            </a:avLst>
          </a:prstGeom>
          <a:noFill/>
          <a:ln w="9525" cap="rnd">
            <a:solidFill>
              <a:srgbClr val="FF99CC"/>
            </a:solidFill>
            <a:prstDash val="sysDot"/>
            <a:miter lim="800000"/>
            <a:headEnd/>
            <a:tailEnd type="triangle" w="med" len="med"/>
          </a:ln>
          <a:effectLst/>
        </p:spPr>
      </p:cxnSp>
      <p:cxnSp>
        <p:nvCxnSpPr>
          <p:cNvPr id="17556" name="AutoShape 148"/>
          <p:cNvCxnSpPr>
            <a:cxnSpLocks noChangeShapeType="1"/>
            <a:stCxn id="17460" idx="2"/>
            <a:endCxn id="17422" idx="0"/>
          </p:cNvCxnSpPr>
          <p:nvPr/>
        </p:nvCxnSpPr>
        <p:spPr bwMode="auto">
          <a:xfrm>
            <a:off x="4892675" y="7678738"/>
            <a:ext cx="0" cy="255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7558" name="AutoShape 150"/>
          <p:cNvCxnSpPr>
            <a:cxnSpLocks noChangeShapeType="1"/>
            <a:stCxn id="17465" idx="2"/>
            <a:endCxn id="17460" idx="0"/>
          </p:cNvCxnSpPr>
          <p:nvPr/>
        </p:nvCxnSpPr>
        <p:spPr bwMode="auto">
          <a:xfrm>
            <a:off x="4892675" y="6962775"/>
            <a:ext cx="0" cy="273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7560" name="Text Box 152"/>
          <p:cNvSpPr txBox="1">
            <a:spLocks noChangeArrowheads="1"/>
          </p:cNvSpPr>
          <p:nvPr/>
        </p:nvSpPr>
        <p:spPr bwMode="auto">
          <a:xfrm>
            <a:off x="1493838" y="2446338"/>
            <a:ext cx="990600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Incident mis dans la file de traitement des incidents</a:t>
            </a:r>
          </a:p>
        </p:txBody>
      </p:sp>
      <p:sp>
        <p:nvSpPr>
          <p:cNvPr id="17564" name="Text Box 156"/>
          <p:cNvSpPr txBox="1">
            <a:spLocks noChangeArrowheads="1"/>
          </p:cNvSpPr>
          <p:nvPr/>
        </p:nvSpPr>
        <p:spPr bwMode="auto">
          <a:xfrm>
            <a:off x="2478088" y="1689100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7566" name="Text Box 158"/>
          <p:cNvSpPr txBox="1">
            <a:spLocks noChangeArrowheads="1"/>
          </p:cNvSpPr>
          <p:nvPr/>
        </p:nvSpPr>
        <p:spPr bwMode="auto">
          <a:xfrm>
            <a:off x="1501775" y="6024563"/>
            <a:ext cx="990600" cy="5111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Suivi de l’incident auprès équipe concernée</a:t>
            </a:r>
          </a:p>
        </p:txBody>
      </p:sp>
      <p:cxnSp>
        <p:nvCxnSpPr>
          <p:cNvPr id="17567" name="AutoShape 159"/>
          <p:cNvCxnSpPr>
            <a:cxnSpLocks noChangeShapeType="1"/>
            <a:stCxn id="17486" idx="2"/>
            <a:endCxn id="17566" idx="0"/>
          </p:cNvCxnSpPr>
          <p:nvPr/>
        </p:nvCxnSpPr>
        <p:spPr bwMode="auto">
          <a:xfrm>
            <a:off x="1997075" y="5741988"/>
            <a:ext cx="0" cy="2825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7568" name="Text Box 160"/>
          <p:cNvSpPr txBox="1">
            <a:spLocks noChangeArrowheads="1"/>
          </p:cNvSpPr>
          <p:nvPr/>
        </p:nvSpPr>
        <p:spPr bwMode="auto">
          <a:xfrm>
            <a:off x="1501775" y="6877050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Clôture par équipe concernée</a:t>
            </a:r>
          </a:p>
        </p:txBody>
      </p:sp>
      <p:cxnSp>
        <p:nvCxnSpPr>
          <p:cNvPr id="17569" name="AutoShape 161"/>
          <p:cNvCxnSpPr>
            <a:cxnSpLocks noChangeShapeType="1"/>
            <a:stCxn id="17566" idx="2"/>
            <a:endCxn id="17568" idx="0"/>
          </p:cNvCxnSpPr>
          <p:nvPr/>
        </p:nvCxnSpPr>
        <p:spPr bwMode="auto">
          <a:xfrm>
            <a:off x="1997075" y="6535738"/>
            <a:ext cx="0" cy="3413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7573" name="AutoShape 165"/>
          <p:cNvCxnSpPr>
            <a:cxnSpLocks noChangeShapeType="1"/>
            <a:stCxn id="17413" idx="2"/>
            <a:endCxn id="17415" idx="0"/>
          </p:cNvCxnSpPr>
          <p:nvPr/>
        </p:nvCxnSpPr>
        <p:spPr bwMode="auto">
          <a:xfrm flipH="1">
            <a:off x="3406775" y="5172075"/>
            <a:ext cx="4763" cy="3413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7575" name="AutoShape 167"/>
          <p:cNvCxnSpPr>
            <a:cxnSpLocks noChangeShapeType="1"/>
            <a:stCxn id="17447" idx="2"/>
            <a:endCxn id="17412" idx="0"/>
          </p:cNvCxnSpPr>
          <p:nvPr/>
        </p:nvCxnSpPr>
        <p:spPr bwMode="auto">
          <a:xfrm rot="16200000" flipH="1">
            <a:off x="2986087" y="2835276"/>
            <a:ext cx="815975" cy="63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7577" name="Text Box 169"/>
          <p:cNvSpPr txBox="1">
            <a:spLocks noChangeArrowheads="1"/>
          </p:cNvSpPr>
          <p:nvPr/>
        </p:nvSpPr>
        <p:spPr bwMode="auto">
          <a:xfrm>
            <a:off x="1481138" y="1801813"/>
            <a:ext cx="990600" cy="5111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Validation par Key User*</a:t>
            </a:r>
          </a:p>
        </p:txBody>
      </p:sp>
      <p:sp>
        <p:nvSpPr>
          <p:cNvPr id="17579" name="AutoShape 171"/>
          <p:cNvSpPr>
            <a:spLocks noChangeArrowheads="1"/>
          </p:cNvSpPr>
          <p:nvPr/>
        </p:nvSpPr>
        <p:spPr bwMode="auto">
          <a:xfrm>
            <a:off x="-38100" y="2255838"/>
            <a:ext cx="1295400" cy="762000"/>
          </a:xfrm>
          <a:prstGeom prst="flowChartDecision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Validation par</a:t>
            </a:r>
          </a:p>
          <a:p>
            <a:pPr algn="ctr"/>
            <a:r>
              <a:rPr lang="fr-FR" sz="900"/>
              <a:t> Key User ?</a:t>
            </a:r>
          </a:p>
        </p:txBody>
      </p:sp>
      <p:sp>
        <p:nvSpPr>
          <p:cNvPr id="17581" name="Text Box 173"/>
          <p:cNvSpPr txBox="1">
            <a:spLocks noChangeArrowheads="1"/>
          </p:cNvSpPr>
          <p:nvPr/>
        </p:nvSpPr>
        <p:spPr bwMode="auto">
          <a:xfrm>
            <a:off x="46038" y="1725613"/>
            <a:ext cx="990600" cy="2381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Clôture</a:t>
            </a:r>
          </a:p>
        </p:txBody>
      </p:sp>
      <p:sp>
        <p:nvSpPr>
          <p:cNvPr id="17583" name="Text Box 175"/>
          <p:cNvSpPr txBox="1">
            <a:spLocks noChangeArrowheads="1"/>
          </p:cNvSpPr>
          <p:nvPr/>
        </p:nvSpPr>
        <p:spPr bwMode="auto">
          <a:xfrm>
            <a:off x="596900" y="2101850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cxnSp>
        <p:nvCxnSpPr>
          <p:cNvPr id="17584" name="AutoShape 176"/>
          <p:cNvCxnSpPr>
            <a:cxnSpLocks noChangeShapeType="1"/>
            <a:stCxn id="17447" idx="1"/>
            <a:endCxn id="17577" idx="3"/>
          </p:cNvCxnSpPr>
          <p:nvPr/>
        </p:nvCxnSpPr>
        <p:spPr bwMode="auto">
          <a:xfrm flipH="1">
            <a:off x="2471738" y="2049463"/>
            <a:ext cx="271462" cy="79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7585" name="AutoShape 177"/>
          <p:cNvCxnSpPr>
            <a:cxnSpLocks noChangeShapeType="1"/>
            <a:stCxn id="17577" idx="1"/>
            <a:endCxn id="17579" idx="3"/>
          </p:cNvCxnSpPr>
          <p:nvPr/>
        </p:nvCxnSpPr>
        <p:spPr bwMode="auto">
          <a:xfrm rot="10800000" flipV="1">
            <a:off x="1257300" y="2057400"/>
            <a:ext cx="223838" cy="579438"/>
          </a:xfrm>
          <a:prstGeom prst="bentConnector3">
            <a:avLst>
              <a:gd name="adj1" fmla="val 49644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586" name="AutoShape 178"/>
          <p:cNvCxnSpPr>
            <a:cxnSpLocks noChangeShapeType="1"/>
            <a:stCxn id="17579" idx="2"/>
            <a:endCxn id="17560" idx="1"/>
          </p:cNvCxnSpPr>
          <p:nvPr/>
        </p:nvCxnSpPr>
        <p:spPr bwMode="auto">
          <a:xfrm rot="5400000" flipH="1" flipV="1">
            <a:off x="927894" y="2451894"/>
            <a:ext cx="247650" cy="884238"/>
          </a:xfrm>
          <a:prstGeom prst="bentConnector4">
            <a:avLst>
              <a:gd name="adj1" fmla="val -92306"/>
              <a:gd name="adj2" fmla="val 86713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587" name="AutoShape 179"/>
          <p:cNvCxnSpPr>
            <a:cxnSpLocks noChangeShapeType="1"/>
            <a:stCxn id="17560" idx="3"/>
            <a:endCxn id="17412" idx="0"/>
          </p:cNvCxnSpPr>
          <p:nvPr/>
        </p:nvCxnSpPr>
        <p:spPr bwMode="auto">
          <a:xfrm>
            <a:off x="2484438" y="2770188"/>
            <a:ext cx="912812" cy="47625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588" name="AutoShape 180"/>
          <p:cNvCxnSpPr>
            <a:cxnSpLocks noChangeShapeType="1"/>
            <a:stCxn id="17579" idx="0"/>
            <a:endCxn id="17581" idx="2"/>
          </p:cNvCxnSpPr>
          <p:nvPr/>
        </p:nvCxnSpPr>
        <p:spPr bwMode="auto">
          <a:xfrm rot="5400000" flipH="1">
            <a:off x="429419" y="2075657"/>
            <a:ext cx="292100" cy="682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7589" name="Text Box 181"/>
          <p:cNvSpPr txBox="1">
            <a:spLocks noChangeArrowheads="1"/>
          </p:cNvSpPr>
          <p:nvPr/>
        </p:nvSpPr>
        <p:spPr bwMode="auto">
          <a:xfrm>
            <a:off x="4927600" y="8674100"/>
            <a:ext cx="193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800"/>
              <a:t>* Conformément à la procédure Aptar</a:t>
            </a:r>
          </a:p>
        </p:txBody>
      </p:sp>
      <p:cxnSp>
        <p:nvCxnSpPr>
          <p:cNvPr id="17591" name="AutoShape 183"/>
          <p:cNvCxnSpPr>
            <a:cxnSpLocks noChangeShapeType="1"/>
            <a:stCxn id="17419" idx="1"/>
            <a:endCxn id="17446" idx="1"/>
          </p:cNvCxnSpPr>
          <p:nvPr/>
        </p:nvCxnSpPr>
        <p:spPr bwMode="auto">
          <a:xfrm rot="10800000">
            <a:off x="1706563" y="3436938"/>
            <a:ext cx="1055687" cy="3894137"/>
          </a:xfrm>
          <a:prstGeom prst="bentConnector3">
            <a:avLst>
              <a:gd name="adj1" fmla="val 121653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49E1FA7B-FD9D-4296-A657-A5082EFA6917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D76EF52F-6856-4644-8639-987EA79F121A}" type="slidenum">
              <a:rPr lang="fr-FR"/>
              <a:pPr/>
              <a:t>12</a:t>
            </a:fld>
            <a:endParaRPr lang="fr-FR"/>
          </a:p>
        </p:txBody>
      </p:sp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14288" y="0"/>
            <a:ext cx="6858000" cy="2841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200" b="1"/>
              <a:t>ANNEXE : PROCEDURE DEMANDE DE CORRECTION : Cas particuliers  2/2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406400" y="568325"/>
            <a:ext cx="990600" cy="2381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User/Key User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3038475" y="568325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TMA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5676900" y="568325"/>
            <a:ext cx="990600" cy="2381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CCSAP / GDC 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2919413" y="3546475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recette Key user</a:t>
            </a: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4235450" y="2547938"/>
            <a:ext cx="990600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Mise à jour documentation (base de connaissance)</a:t>
            </a:r>
          </a:p>
        </p:txBody>
      </p:sp>
      <p:sp>
        <p:nvSpPr>
          <p:cNvPr id="54280" name="AutoShape 8"/>
          <p:cNvSpPr>
            <a:spLocks noChangeArrowheads="1"/>
          </p:cNvSpPr>
          <p:nvPr/>
        </p:nvSpPr>
        <p:spPr bwMode="auto">
          <a:xfrm>
            <a:off x="219075" y="4113213"/>
            <a:ext cx="1295400" cy="762000"/>
          </a:xfrm>
          <a:prstGeom prst="flowChartDecision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Validation</a:t>
            </a: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365125" y="3611563"/>
            <a:ext cx="990600" cy="2381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Recette</a:t>
            </a:r>
          </a:p>
        </p:txBody>
      </p:sp>
      <p:cxnSp>
        <p:nvCxnSpPr>
          <p:cNvPr id="54282" name="AutoShape 10"/>
          <p:cNvCxnSpPr>
            <a:cxnSpLocks noChangeShapeType="1"/>
            <a:stCxn id="54278" idx="1"/>
            <a:endCxn id="54281" idx="3"/>
          </p:cNvCxnSpPr>
          <p:nvPr/>
        </p:nvCxnSpPr>
        <p:spPr bwMode="auto">
          <a:xfrm flipH="1" flipV="1">
            <a:off x="1355725" y="3730625"/>
            <a:ext cx="1563688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4283" name="AutoShape 11"/>
          <p:cNvCxnSpPr>
            <a:cxnSpLocks noChangeShapeType="1"/>
            <a:stCxn id="54281" idx="2"/>
            <a:endCxn id="54280" idx="0"/>
          </p:cNvCxnSpPr>
          <p:nvPr/>
        </p:nvCxnSpPr>
        <p:spPr bwMode="auto">
          <a:xfrm>
            <a:off x="860425" y="3849688"/>
            <a:ext cx="6350" cy="263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4284" name="AutoShape 12"/>
          <p:cNvSpPr>
            <a:spLocks noChangeArrowheads="1"/>
          </p:cNvSpPr>
          <p:nvPr/>
        </p:nvSpPr>
        <p:spPr bwMode="auto">
          <a:xfrm>
            <a:off x="2733675" y="4103688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Transport en</a:t>
            </a:r>
          </a:p>
          <a:p>
            <a:pPr algn="ctr"/>
            <a:r>
              <a:rPr lang="fr-FR" sz="900"/>
              <a:t>temps réel ?</a:t>
            </a:r>
          </a:p>
        </p:txBody>
      </p:sp>
      <p:cxnSp>
        <p:nvCxnSpPr>
          <p:cNvPr id="54285" name="AutoShape 13"/>
          <p:cNvCxnSpPr>
            <a:cxnSpLocks noChangeShapeType="1"/>
            <a:stCxn id="54280" idx="3"/>
            <a:endCxn id="54284" idx="1"/>
          </p:cNvCxnSpPr>
          <p:nvPr/>
        </p:nvCxnSpPr>
        <p:spPr bwMode="auto">
          <a:xfrm flipV="1">
            <a:off x="1514475" y="4484688"/>
            <a:ext cx="1219200" cy="9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4286" name="Text Box 14"/>
          <p:cNvSpPr txBox="1">
            <a:spLocks noChangeArrowheads="1"/>
          </p:cNvSpPr>
          <p:nvPr/>
        </p:nvSpPr>
        <p:spPr bwMode="auto">
          <a:xfrm>
            <a:off x="2894013" y="5403850"/>
            <a:ext cx="990600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transport en P01 au Point of Control</a:t>
            </a:r>
          </a:p>
        </p:txBody>
      </p:sp>
      <p:cxnSp>
        <p:nvCxnSpPr>
          <p:cNvPr id="54287" name="AutoShape 15"/>
          <p:cNvCxnSpPr>
            <a:cxnSpLocks noChangeShapeType="1"/>
            <a:stCxn id="54284" idx="2"/>
            <a:endCxn id="54286" idx="0"/>
          </p:cNvCxnSpPr>
          <p:nvPr/>
        </p:nvCxnSpPr>
        <p:spPr bwMode="auto">
          <a:xfrm>
            <a:off x="3381375" y="4865688"/>
            <a:ext cx="7938" cy="5381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4288" name="Text Box 16"/>
          <p:cNvSpPr txBox="1">
            <a:spLocks noChangeArrowheads="1"/>
          </p:cNvSpPr>
          <p:nvPr/>
        </p:nvSpPr>
        <p:spPr bwMode="auto">
          <a:xfrm>
            <a:off x="2459038" y="6578600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54289" name="Text Box 17"/>
          <p:cNvSpPr txBox="1">
            <a:spLocks noChangeArrowheads="1"/>
          </p:cNvSpPr>
          <p:nvPr/>
        </p:nvSpPr>
        <p:spPr bwMode="auto">
          <a:xfrm>
            <a:off x="5672138" y="6205538"/>
            <a:ext cx="990600" cy="37465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Transport en P01 par GDC</a:t>
            </a:r>
          </a:p>
        </p:txBody>
      </p:sp>
      <p:sp>
        <p:nvSpPr>
          <p:cNvPr id="54290" name="AutoShape 18"/>
          <p:cNvSpPr>
            <a:spLocks noChangeArrowheads="1"/>
          </p:cNvSpPr>
          <p:nvPr/>
        </p:nvSpPr>
        <p:spPr bwMode="auto">
          <a:xfrm>
            <a:off x="2767013" y="6370638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Validation transport ?</a:t>
            </a:r>
          </a:p>
        </p:txBody>
      </p:sp>
      <p:sp>
        <p:nvSpPr>
          <p:cNvPr id="54291" name="Text Box 19"/>
          <p:cNvSpPr txBox="1">
            <a:spLocks noChangeArrowheads="1"/>
          </p:cNvSpPr>
          <p:nvPr/>
        </p:nvSpPr>
        <p:spPr bwMode="auto">
          <a:xfrm>
            <a:off x="4135438" y="7329488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Analyse du problème</a:t>
            </a:r>
          </a:p>
        </p:txBody>
      </p:sp>
      <p:sp>
        <p:nvSpPr>
          <p:cNvPr id="54292" name="Text Box 20"/>
          <p:cNvSpPr txBox="1">
            <a:spLocks noChangeArrowheads="1"/>
          </p:cNvSpPr>
          <p:nvPr/>
        </p:nvSpPr>
        <p:spPr bwMode="auto">
          <a:xfrm>
            <a:off x="431800" y="7718425"/>
            <a:ext cx="990600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Information par mail</a:t>
            </a:r>
          </a:p>
        </p:txBody>
      </p:sp>
      <p:sp>
        <p:nvSpPr>
          <p:cNvPr id="54293" name="Text Box 21"/>
          <p:cNvSpPr txBox="1">
            <a:spLocks noChangeArrowheads="1"/>
          </p:cNvSpPr>
          <p:nvPr/>
        </p:nvSpPr>
        <p:spPr bwMode="auto">
          <a:xfrm>
            <a:off x="2198688" y="7788275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Clôture</a:t>
            </a:r>
          </a:p>
        </p:txBody>
      </p:sp>
      <p:sp>
        <p:nvSpPr>
          <p:cNvPr id="54294" name="AutoShape 22"/>
          <p:cNvSpPr>
            <a:spLocks noChangeArrowheads="1"/>
          </p:cNvSpPr>
          <p:nvPr/>
        </p:nvSpPr>
        <p:spPr bwMode="auto">
          <a:xfrm>
            <a:off x="2767013" y="1112838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Validation tests</a:t>
            </a:r>
          </a:p>
        </p:txBody>
      </p:sp>
      <p:sp>
        <p:nvSpPr>
          <p:cNvPr id="54295" name="Text Box 23"/>
          <p:cNvSpPr txBox="1">
            <a:spLocks noChangeArrowheads="1"/>
          </p:cNvSpPr>
          <p:nvPr/>
        </p:nvSpPr>
        <p:spPr bwMode="auto">
          <a:xfrm>
            <a:off x="3879850" y="1212850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54296" name="Oval 24"/>
          <p:cNvSpPr>
            <a:spLocks noChangeArrowheads="1"/>
          </p:cNvSpPr>
          <p:nvPr/>
        </p:nvSpPr>
        <p:spPr bwMode="auto">
          <a:xfrm>
            <a:off x="4454525" y="1335088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B3</a:t>
            </a:r>
          </a:p>
        </p:txBody>
      </p:sp>
      <p:cxnSp>
        <p:nvCxnSpPr>
          <p:cNvPr id="54297" name="AutoShape 25"/>
          <p:cNvCxnSpPr>
            <a:cxnSpLocks noChangeShapeType="1"/>
            <a:stCxn id="54294" idx="3"/>
            <a:endCxn id="54296" idx="2"/>
          </p:cNvCxnSpPr>
          <p:nvPr/>
        </p:nvCxnSpPr>
        <p:spPr bwMode="auto">
          <a:xfrm flipV="1">
            <a:off x="4062413" y="1487488"/>
            <a:ext cx="392112" cy="63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4298" name="Text Box 26"/>
          <p:cNvSpPr txBox="1">
            <a:spLocks noChangeArrowheads="1"/>
          </p:cNvSpPr>
          <p:nvPr/>
        </p:nvSpPr>
        <p:spPr bwMode="auto">
          <a:xfrm>
            <a:off x="4335463" y="4092575"/>
            <a:ext cx="1165225" cy="7842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Planification du  transport (dans la journée si urgent, dans la semaine si non urgent)</a:t>
            </a:r>
          </a:p>
        </p:txBody>
      </p:sp>
      <p:cxnSp>
        <p:nvCxnSpPr>
          <p:cNvPr id="54299" name="AutoShape 27"/>
          <p:cNvCxnSpPr>
            <a:cxnSpLocks noChangeShapeType="1"/>
            <a:stCxn id="54284" idx="3"/>
            <a:endCxn id="54298" idx="1"/>
          </p:cNvCxnSpPr>
          <p:nvPr/>
        </p:nvCxnSpPr>
        <p:spPr bwMode="auto">
          <a:xfrm>
            <a:off x="4029075" y="4484688"/>
            <a:ext cx="3063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4300" name="AutoShape 28"/>
          <p:cNvCxnSpPr>
            <a:cxnSpLocks noChangeShapeType="1"/>
            <a:stCxn id="54298" idx="2"/>
            <a:endCxn id="54286" idx="0"/>
          </p:cNvCxnSpPr>
          <p:nvPr/>
        </p:nvCxnSpPr>
        <p:spPr bwMode="auto">
          <a:xfrm rot="5400000">
            <a:off x="3890169" y="4375944"/>
            <a:ext cx="527050" cy="15287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54301" name="Text Box 29"/>
          <p:cNvSpPr txBox="1">
            <a:spLocks noChangeArrowheads="1"/>
          </p:cNvSpPr>
          <p:nvPr/>
        </p:nvSpPr>
        <p:spPr bwMode="auto">
          <a:xfrm>
            <a:off x="3906838" y="4233863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54302" name="Text Box 30"/>
          <p:cNvSpPr txBox="1">
            <a:spLocks noChangeArrowheads="1"/>
          </p:cNvSpPr>
          <p:nvPr/>
        </p:nvSpPr>
        <p:spPr bwMode="auto">
          <a:xfrm>
            <a:off x="3446463" y="7056438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54304" name="Oval 32"/>
          <p:cNvSpPr>
            <a:spLocks noChangeArrowheads="1"/>
          </p:cNvSpPr>
          <p:nvPr/>
        </p:nvSpPr>
        <p:spPr bwMode="auto">
          <a:xfrm>
            <a:off x="568325" y="5237163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B3</a:t>
            </a:r>
          </a:p>
        </p:txBody>
      </p:sp>
      <p:sp>
        <p:nvSpPr>
          <p:cNvPr id="54305" name="Text Box 33"/>
          <p:cNvSpPr txBox="1">
            <a:spLocks noChangeArrowheads="1"/>
          </p:cNvSpPr>
          <p:nvPr/>
        </p:nvSpPr>
        <p:spPr bwMode="auto">
          <a:xfrm>
            <a:off x="195263" y="4148138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54306" name="Text Box 34"/>
          <p:cNvSpPr txBox="1">
            <a:spLocks noChangeArrowheads="1"/>
          </p:cNvSpPr>
          <p:nvPr/>
        </p:nvSpPr>
        <p:spPr bwMode="auto">
          <a:xfrm>
            <a:off x="3432175" y="473868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54307" name="Text Box 35"/>
          <p:cNvSpPr txBox="1">
            <a:spLocks noChangeArrowheads="1"/>
          </p:cNvSpPr>
          <p:nvPr/>
        </p:nvSpPr>
        <p:spPr bwMode="auto">
          <a:xfrm>
            <a:off x="1433513" y="426878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54308" name="Text Box 36"/>
          <p:cNvSpPr txBox="1">
            <a:spLocks noChangeArrowheads="1"/>
          </p:cNvSpPr>
          <p:nvPr/>
        </p:nvSpPr>
        <p:spPr bwMode="auto">
          <a:xfrm>
            <a:off x="4140200" y="8010525"/>
            <a:ext cx="990600" cy="5111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Reprise processus au niveau adéquat</a:t>
            </a:r>
          </a:p>
        </p:txBody>
      </p:sp>
      <p:sp>
        <p:nvSpPr>
          <p:cNvPr id="54309" name="Text Box 37"/>
          <p:cNvSpPr txBox="1">
            <a:spLocks noChangeArrowheads="1"/>
          </p:cNvSpPr>
          <p:nvPr/>
        </p:nvSpPr>
        <p:spPr bwMode="auto">
          <a:xfrm>
            <a:off x="5672138" y="5467350"/>
            <a:ext cx="990600" cy="5111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transport en P01 au GDC</a:t>
            </a:r>
          </a:p>
        </p:txBody>
      </p:sp>
      <p:sp>
        <p:nvSpPr>
          <p:cNvPr id="54310" name="Line 38"/>
          <p:cNvSpPr>
            <a:spLocks noChangeShapeType="1"/>
          </p:cNvSpPr>
          <p:nvPr/>
        </p:nvSpPr>
        <p:spPr bwMode="auto">
          <a:xfrm>
            <a:off x="1901825" y="682625"/>
            <a:ext cx="0" cy="81851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4311" name="Line 39"/>
          <p:cNvSpPr>
            <a:spLocks noChangeShapeType="1"/>
          </p:cNvSpPr>
          <p:nvPr/>
        </p:nvSpPr>
        <p:spPr bwMode="auto">
          <a:xfrm>
            <a:off x="5397500" y="695325"/>
            <a:ext cx="0" cy="81851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4312" name="Text Box 40"/>
          <p:cNvSpPr txBox="1">
            <a:spLocks noChangeArrowheads="1"/>
          </p:cNvSpPr>
          <p:nvPr/>
        </p:nvSpPr>
        <p:spPr bwMode="auto">
          <a:xfrm>
            <a:off x="3467100" y="1751013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cxnSp>
        <p:nvCxnSpPr>
          <p:cNvPr id="54313" name="AutoShape 41"/>
          <p:cNvCxnSpPr>
            <a:cxnSpLocks noChangeShapeType="1"/>
            <a:stCxn id="54286" idx="3"/>
            <a:endCxn id="54309" idx="1"/>
          </p:cNvCxnSpPr>
          <p:nvPr/>
        </p:nvCxnSpPr>
        <p:spPr bwMode="auto">
          <a:xfrm flipV="1">
            <a:off x="3884613" y="5722938"/>
            <a:ext cx="1787525" cy="47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4315" name="Line 43"/>
          <p:cNvSpPr>
            <a:spLocks noChangeShapeType="1"/>
          </p:cNvSpPr>
          <p:nvPr/>
        </p:nvSpPr>
        <p:spPr bwMode="auto">
          <a:xfrm>
            <a:off x="0" y="901700"/>
            <a:ext cx="6858000" cy="12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cxnSp>
        <p:nvCxnSpPr>
          <p:cNvPr id="54316" name="AutoShape 44"/>
          <p:cNvCxnSpPr>
            <a:cxnSpLocks noChangeShapeType="1"/>
            <a:endCxn id="54294" idx="0"/>
          </p:cNvCxnSpPr>
          <p:nvPr/>
        </p:nvCxnSpPr>
        <p:spPr bwMode="auto">
          <a:xfrm>
            <a:off x="3403600" y="965200"/>
            <a:ext cx="11113" cy="1476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4318" name="AutoShape 46"/>
          <p:cNvCxnSpPr>
            <a:cxnSpLocks noChangeShapeType="1"/>
            <a:stCxn id="54290" idx="2"/>
            <a:endCxn id="54291" idx="0"/>
          </p:cNvCxnSpPr>
          <p:nvPr/>
        </p:nvCxnSpPr>
        <p:spPr bwMode="auto">
          <a:xfrm rot="16200000" flipH="1">
            <a:off x="3924301" y="6623050"/>
            <a:ext cx="196850" cy="12160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54319" name="AutoShape 47"/>
          <p:cNvCxnSpPr>
            <a:cxnSpLocks noChangeShapeType="1"/>
            <a:stCxn id="54291" idx="2"/>
            <a:endCxn id="54308" idx="0"/>
          </p:cNvCxnSpPr>
          <p:nvPr/>
        </p:nvCxnSpPr>
        <p:spPr bwMode="auto">
          <a:xfrm>
            <a:off x="4630738" y="7704138"/>
            <a:ext cx="4762" cy="3063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4320" name="AutoShape 48"/>
          <p:cNvCxnSpPr>
            <a:cxnSpLocks noChangeShapeType="1"/>
            <a:stCxn id="54290" idx="1"/>
            <a:endCxn id="54293" idx="0"/>
          </p:cNvCxnSpPr>
          <p:nvPr/>
        </p:nvCxnSpPr>
        <p:spPr bwMode="auto">
          <a:xfrm rot="10800000" flipV="1">
            <a:off x="2693988" y="6751638"/>
            <a:ext cx="73025" cy="103663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54321" name="AutoShape 49"/>
          <p:cNvCxnSpPr>
            <a:cxnSpLocks noChangeShapeType="1"/>
            <a:stCxn id="54293" idx="1"/>
            <a:endCxn id="54292" idx="3"/>
          </p:cNvCxnSpPr>
          <p:nvPr/>
        </p:nvCxnSpPr>
        <p:spPr bwMode="auto">
          <a:xfrm flipH="1" flipV="1">
            <a:off x="1422400" y="7905750"/>
            <a:ext cx="776288" cy="1588"/>
          </a:xfrm>
          <a:prstGeom prst="straightConnector1">
            <a:avLst/>
          </a:prstGeom>
          <a:noFill/>
          <a:ln w="9525" cap="rnd">
            <a:solidFill>
              <a:srgbClr val="FF99CC"/>
            </a:solidFill>
            <a:prstDash val="sysDot"/>
            <a:round/>
            <a:headEnd/>
            <a:tailEnd type="triangle" w="med" len="med"/>
          </a:ln>
          <a:effectLst/>
        </p:spPr>
      </p:cxnSp>
      <p:sp>
        <p:nvSpPr>
          <p:cNvPr id="54322" name="Text Box 50"/>
          <p:cNvSpPr txBox="1">
            <a:spLocks noChangeArrowheads="1"/>
          </p:cNvSpPr>
          <p:nvPr/>
        </p:nvSpPr>
        <p:spPr bwMode="auto">
          <a:xfrm>
            <a:off x="5672138" y="2878138"/>
            <a:ext cx="990600" cy="37465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Transport en T01 par GDC</a:t>
            </a:r>
          </a:p>
        </p:txBody>
      </p:sp>
      <p:sp>
        <p:nvSpPr>
          <p:cNvPr id="54323" name="Text Box 51"/>
          <p:cNvSpPr txBox="1">
            <a:spLocks noChangeArrowheads="1"/>
          </p:cNvSpPr>
          <p:nvPr/>
        </p:nvSpPr>
        <p:spPr bwMode="auto">
          <a:xfrm>
            <a:off x="5672138" y="2165350"/>
            <a:ext cx="990600" cy="5111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transport en T01 au GDC</a:t>
            </a:r>
          </a:p>
        </p:txBody>
      </p:sp>
      <p:sp>
        <p:nvSpPr>
          <p:cNvPr id="54325" name="Text Box 53"/>
          <p:cNvSpPr txBox="1">
            <a:spLocks noChangeArrowheads="1"/>
          </p:cNvSpPr>
          <p:nvPr/>
        </p:nvSpPr>
        <p:spPr bwMode="auto">
          <a:xfrm>
            <a:off x="2919413" y="2089150"/>
            <a:ext cx="990600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transport en T01 au Point of Control</a:t>
            </a:r>
          </a:p>
        </p:txBody>
      </p:sp>
      <p:cxnSp>
        <p:nvCxnSpPr>
          <p:cNvPr id="54326" name="AutoShape 54"/>
          <p:cNvCxnSpPr>
            <a:cxnSpLocks noChangeShapeType="1"/>
            <a:stCxn id="54325" idx="3"/>
            <a:endCxn id="54323" idx="1"/>
          </p:cNvCxnSpPr>
          <p:nvPr/>
        </p:nvCxnSpPr>
        <p:spPr bwMode="auto">
          <a:xfrm>
            <a:off x="3910013" y="2413000"/>
            <a:ext cx="1762125" cy="79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4327" name="AutoShape 55"/>
          <p:cNvCxnSpPr>
            <a:cxnSpLocks noChangeShapeType="1"/>
            <a:stCxn id="54294" idx="2"/>
            <a:endCxn id="54325" idx="0"/>
          </p:cNvCxnSpPr>
          <p:nvPr/>
        </p:nvCxnSpPr>
        <p:spPr bwMode="auto">
          <a:xfrm>
            <a:off x="3414713" y="1874838"/>
            <a:ext cx="0" cy="2143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4329" name="AutoShape 57"/>
          <p:cNvCxnSpPr>
            <a:cxnSpLocks noChangeShapeType="1"/>
            <a:stCxn id="54325" idx="2"/>
            <a:endCxn id="54279" idx="1"/>
          </p:cNvCxnSpPr>
          <p:nvPr/>
        </p:nvCxnSpPr>
        <p:spPr bwMode="auto">
          <a:xfrm rot="16200000" flipH="1">
            <a:off x="3757613" y="2393950"/>
            <a:ext cx="134938" cy="82073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54330" name="AutoShape 58"/>
          <p:cNvCxnSpPr>
            <a:cxnSpLocks noChangeShapeType="1"/>
            <a:stCxn id="54323" idx="2"/>
            <a:endCxn id="54322" idx="0"/>
          </p:cNvCxnSpPr>
          <p:nvPr/>
        </p:nvCxnSpPr>
        <p:spPr bwMode="auto">
          <a:xfrm>
            <a:off x="6167438" y="2676525"/>
            <a:ext cx="0" cy="2016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4331" name="AutoShape 59"/>
          <p:cNvCxnSpPr>
            <a:cxnSpLocks noChangeShapeType="1"/>
            <a:stCxn id="54309" idx="2"/>
            <a:endCxn id="54289" idx="0"/>
          </p:cNvCxnSpPr>
          <p:nvPr/>
        </p:nvCxnSpPr>
        <p:spPr bwMode="auto">
          <a:xfrm>
            <a:off x="6167438" y="5978525"/>
            <a:ext cx="0" cy="2270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4332" name="Text Box 60"/>
          <p:cNvSpPr txBox="1">
            <a:spLocks noChangeArrowheads="1"/>
          </p:cNvSpPr>
          <p:nvPr/>
        </p:nvSpPr>
        <p:spPr bwMode="auto">
          <a:xfrm>
            <a:off x="5672138" y="3487738"/>
            <a:ext cx="990600" cy="5111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Retour info sur statut du transport</a:t>
            </a:r>
          </a:p>
        </p:txBody>
      </p:sp>
      <p:sp>
        <p:nvSpPr>
          <p:cNvPr id="54333" name="Text Box 61"/>
          <p:cNvSpPr txBox="1">
            <a:spLocks noChangeArrowheads="1"/>
          </p:cNvSpPr>
          <p:nvPr/>
        </p:nvSpPr>
        <p:spPr bwMode="auto">
          <a:xfrm>
            <a:off x="5672138" y="6789738"/>
            <a:ext cx="990600" cy="5111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Retour info sur statut du transport</a:t>
            </a:r>
          </a:p>
        </p:txBody>
      </p:sp>
      <p:cxnSp>
        <p:nvCxnSpPr>
          <p:cNvPr id="54334" name="AutoShape 62"/>
          <p:cNvCxnSpPr>
            <a:cxnSpLocks noChangeShapeType="1"/>
            <a:stCxn id="54322" idx="2"/>
            <a:endCxn id="54332" idx="0"/>
          </p:cNvCxnSpPr>
          <p:nvPr/>
        </p:nvCxnSpPr>
        <p:spPr bwMode="auto">
          <a:xfrm>
            <a:off x="6167438" y="3252788"/>
            <a:ext cx="0" cy="2349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4335" name="AutoShape 63"/>
          <p:cNvCxnSpPr>
            <a:cxnSpLocks noChangeShapeType="1"/>
            <a:stCxn id="54289" idx="2"/>
            <a:endCxn id="54333" idx="0"/>
          </p:cNvCxnSpPr>
          <p:nvPr/>
        </p:nvCxnSpPr>
        <p:spPr bwMode="auto">
          <a:xfrm>
            <a:off x="6167438" y="6580188"/>
            <a:ext cx="0" cy="2095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4336" name="AutoShape 64"/>
          <p:cNvCxnSpPr>
            <a:cxnSpLocks noChangeShapeType="1"/>
            <a:stCxn id="54333" idx="1"/>
            <a:endCxn id="54290" idx="3"/>
          </p:cNvCxnSpPr>
          <p:nvPr/>
        </p:nvCxnSpPr>
        <p:spPr bwMode="auto">
          <a:xfrm rot="10800000">
            <a:off x="4062413" y="6751638"/>
            <a:ext cx="1609725" cy="2936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54338" name="AutoShape 66"/>
          <p:cNvCxnSpPr>
            <a:cxnSpLocks noChangeShapeType="1"/>
            <a:stCxn id="54332" idx="1"/>
            <a:endCxn id="54278" idx="3"/>
          </p:cNvCxnSpPr>
          <p:nvPr/>
        </p:nvCxnSpPr>
        <p:spPr bwMode="auto">
          <a:xfrm rot="10800000">
            <a:off x="3910013" y="3733800"/>
            <a:ext cx="1762125" cy="95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54339" name="AutoShape 67"/>
          <p:cNvCxnSpPr>
            <a:cxnSpLocks noChangeShapeType="1"/>
            <a:stCxn id="54280" idx="2"/>
            <a:endCxn id="54304" idx="0"/>
          </p:cNvCxnSpPr>
          <p:nvPr/>
        </p:nvCxnSpPr>
        <p:spPr bwMode="auto">
          <a:xfrm flipH="1">
            <a:off x="860425" y="4875213"/>
            <a:ext cx="6350" cy="3619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D7EE0E2A-93AC-4162-9A27-DFD13A320B17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0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1C9E34C3-2B01-4A9D-A731-ED6C668397C0}" type="slidenum">
              <a:rPr lang="fr-FR"/>
              <a:pPr/>
              <a:t>2</a:t>
            </a:fld>
            <a:endParaRPr lang="fr-FR"/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0" y="14288"/>
            <a:ext cx="6858000" cy="28416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200" b="1"/>
              <a:t>PROCEDURE DE ROUTAGE DES DEMANDES D’ASSISTANCE VERS LA TMA 1/2</a:t>
            </a:r>
          </a:p>
        </p:txBody>
      </p:sp>
      <p:sp>
        <p:nvSpPr>
          <p:cNvPr id="4168" name="Text Box 72"/>
          <p:cNvSpPr txBox="1">
            <a:spLocks noChangeArrowheads="1"/>
          </p:cNvSpPr>
          <p:nvPr/>
        </p:nvSpPr>
        <p:spPr bwMode="auto">
          <a:xfrm>
            <a:off x="128588" y="525463"/>
            <a:ext cx="990600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User / Key User / Resp. info site</a:t>
            </a:r>
          </a:p>
        </p:txBody>
      </p:sp>
      <p:sp>
        <p:nvSpPr>
          <p:cNvPr id="4169" name="Text Box 73"/>
          <p:cNvSpPr txBox="1">
            <a:spLocks noChangeArrowheads="1"/>
          </p:cNvSpPr>
          <p:nvPr/>
        </p:nvSpPr>
        <p:spPr bwMode="auto">
          <a:xfrm>
            <a:off x="2141538" y="661988"/>
            <a:ext cx="990600" cy="238125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Help desk</a:t>
            </a:r>
          </a:p>
        </p:txBody>
      </p:sp>
      <p:sp>
        <p:nvSpPr>
          <p:cNvPr id="4170" name="Text Box 74"/>
          <p:cNvSpPr txBox="1">
            <a:spLocks noChangeArrowheads="1"/>
          </p:cNvSpPr>
          <p:nvPr/>
        </p:nvSpPr>
        <p:spPr bwMode="auto">
          <a:xfrm>
            <a:off x="4254500" y="661988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TMA</a:t>
            </a:r>
          </a:p>
        </p:txBody>
      </p:sp>
      <p:sp>
        <p:nvSpPr>
          <p:cNvPr id="4213" name="Line 117"/>
          <p:cNvSpPr>
            <a:spLocks noChangeShapeType="1"/>
          </p:cNvSpPr>
          <p:nvPr/>
        </p:nvSpPr>
        <p:spPr bwMode="auto">
          <a:xfrm flipH="1">
            <a:off x="1193800" y="698500"/>
            <a:ext cx="14288" cy="78962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4216" name="Line 120"/>
          <p:cNvSpPr>
            <a:spLocks noChangeShapeType="1"/>
          </p:cNvSpPr>
          <p:nvPr/>
        </p:nvSpPr>
        <p:spPr bwMode="auto">
          <a:xfrm flipH="1">
            <a:off x="3792538" y="681038"/>
            <a:ext cx="14287" cy="78962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4227" name="Text Box 131"/>
          <p:cNvSpPr txBox="1">
            <a:spLocks noChangeArrowheads="1"/>
          </p:cNvSpPr>
          <p:nvPr/>
        </p:nvSpPr>
        <p:spPr bwMode="auto">
          <a:xfrm>
            <a:off x="101600" y="2844800"/>
            <a:ext cx="877888" cy="6477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d’assistance par un (Key) user</a:t>
            </a:r>
          </a:p>
        </p:txBody>
      </p:sp>
      <p:sp>
        <p:nvSpPr>
          <p:cNvPr id="4232" name="Text Box 136"/>
          <p:cNvSpPr txBox="1">
            <a:spLocks noChangeArrowheads="1"/>
          </p:cNvSpPr>
          <p:nvPr/>
        </p:nvSpPr>
        <p:spPr bwMode="auto">
          <a:xfrm>
            <a:off x="4038600" y="4383088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Analyse de la demande</a:t>
            </a:r>
          </a:p>
        </p:txBody>
      </p:sp>
      <p:sp>
        <p:nvSpPr>
          <p:cNvPr id="4239" name="Text Box 143"/>
          <p:cNvSpPr txBox="1">
            <a:spLocks noChangeArrowheads="1"/>
          </p:cNvSpPr>
          <p:nvPr/>
        </p:nvSpPr>
        <p:spPr bwMode="auto">
          <a:xfrm>
            <a:off x="2032000" y="2197100"/>
            <a:ext cx="9874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900"/>
              <a:t>Appel/mail direct</a:t>
            </a:r>
          </a:p>
        </p:txBody>
      </p:sp>
      <p:sp>
        <p:nvSpPr>
          <p:cNvPr id="4240" name="Text Box 144"/>
          <p:cNvSpPr txBox="1">
            <a:spLocks noChangeArrowheads="1"/>
          </p:cNvSpPr>
          <p:nvPr/>
        </p:nvSpPr>
        <p:spPr bwMode="auto">
          <a:xfrm>
            <a:off x="4038600" y="3575050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Création d’un incident</a:t>
            </a:r>
          </a:p>
        </p:txBody>
      </p:sp>
      <p:sp>
        <p:nvSpPr>
          <p:cNvPr id="4241" name="Text Box 145"/>
          <p:cNvSpPr txBox="1">
            <a:spLocks noChangeArrowheads="1"/>
          </p:cNvSpPr>
          <p:nvPr/>
        </p:nvSpPr>
        <p:spPr bwMode="auto">
          <a:xfrm>
            <a:off x="1085850" y="3235325"/>
            <a:ext cx="6064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900"/>
              <a:t>Via 2222</a:t>
            </a:r>
          </a:p>
        </p:txBody>
      </p:sp>
      <p:cxnSp>
        <p:nvCxnSpPr>
          <p:cNvPr id="4283" name="AutoShape 187"/>
          <p:cNvCxnSpPr>
            <a:cxnSpLocks noChangeShapeType="1"/>
          </p:cNvCxnSpPr>
          <p:nvPr/>
        </p:nvCxnSpPr>
        <p:spPr bwMode="auto">
          <a:xfrm>
            <a:off x="4038600" y="3754438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4285" name="AutoShape 189"/>
          <p:cNvCxnSpPr>
            <a:cxnSpLocks noChangeShapeType="1"/>
            <a:stCxn id="4240" idx="2"/>
            <a:endCxn id="4232" idx="0"/>
          </p:cNvCxnSpPr>
          <p:nvPr/>
        </p:nvCxnSpPr>
        <p:spPr bwMode="auto">
          <a:xfrm>
            <a:off x="4533900" y="3949700"/>
            <a:ext cx="0" cy="4333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4287" name="Line 191"/>
          <p:cNvSpPr>
            <a:spLocks noChangeShapeType="1"/>
          </p:cNvSpPr>
          <p:nvPr/>
        </p:nvSpPr>
        <p:spPr bwMode="auto">
          <a:xfrm>
            <a:off x="0" y="9271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4289" name="Text Box 193"/>
          <p:cNvSpPr txBox="1">
            <a:spLocks noChangeArrowheads="1"/>
          </p:cNvSpPr>
          <p:nvPr/>
        </p:nvSpPr>
        <p:spPr bwMode="auto">
          <a:xfrm>
            <a:off x="1700213" y="4306888"/>
            <a:ext cx="990600" cy="51117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Création d’un incident (1</a:t>
            </a:r>
            <a:r>
              <a:rPr lang="fr-FR" sz="900" baseline="30000"/>
              <a:t>ère</a:t>
            </a:r>
            <a:r>
              <a:rPr lang="fr-FR" sz="900"/>
              <a:t> qualification)</a:t>
            </a:r>
          </a:p>
        </p:txBody>
      </p:sp>
      <p:sp>
        <p:nvSpPr>
          <p:cNvPr id="4301" name="Text Box 205"/>
          <p:cNvSpPr txBox="1">
            <a:spLocks noChangeArrowheads="1"/>
          </p:cNvSpPr>
          <p:nvPr/>
        </p:nvSpPr>
        <p:spPr bwMode="auto">
          <a:xfrm>
            <a:off x="3024188" y="4452938"/>
            <a:ext cx="657225" cy="2381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Escalade</a:t>
            </a:r>
          </a:p>
        </p:txBody>
      </p:sp>
      <p:sp>
        <p:nvSpPr>
          <p:cNvPr id="4331" name="Oval 235"/>
          <p:cNvSpPr>
            <a:spLocks noChangeArrowheads="1"/>
          </p:cNvSpPr>
          <p:nvPr/>
        </p:nvSpPr>
        <p:spPr bwMode="auto">
          <a:xfrm>
            <a:off x="4241800" y="5180013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A1</a:t>
            </a:r>
          </a:p>
        </p:txBody>
      </p:sp>
      <p:sp>
        <p:nvSpPr>
          <p:cNvPr id="4333" name="Text Box 237"/>
          <p:cNvSpPr txBox="1">
            <a:spLocks noChangeArrowheads="1"/>
          </p:cNvSpPr>
          <p:nvPr/>
        </p:nvSpPr>
        <p:spPr bwMode="auto">
          <a:xfrm>
            <a:off x="2184400" y="8085138"/>
            <a:ext cx="2578100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 b="1"/>
              <a:t>Définition</a:t>
            </a:r>
            <a:r>
              <a:rPr lang="fr-FR" sz="900"/>
              <a:t> :</a:t>
            </a:r>
          </a:p>
          <a:p>
            <a:pPr>
              <a:spcBef>
                <a:spcPct val="50000"/>
              </a:spcBef>
            </a:pPr>
            <a:r>
              <a:rPr lang="fr-FR" sz="900"/>
              <a:t>A : Procédure Assistance Utilisateurs</a:t>
            </a:r>
          </a:p>
          <a:p>
            <a:pPr>
              <a:spcBef>
                <a:spcPct val="50000"/>
              </a:spcBef>
            </a:pPr>
            <a:r>
              <a:rPr lang="fr-FR" sz="900"/>
              <a:t>B : Procédure Demande de Correction</a:t>
            </a:r>
          </a:p>
          <a:p>
            <a:pPr>
              <a:spcBef>
                <a:spcPct val="50000"/>
              </a:spcBef>
            </a:pPr>
            <a:r>
              <a:rPr lang="fr-FR" sz="900"/>
              <a:t>C : Procédure Demande d’évolution (DTI)</a:t>
            </a:r>
          </a:p>
        </p:txBody>
      </p:sp>
      <p:sp>
        <p:nvSpPr>
          <p:cNvPr id="4335" name="Line 239"/>
          <p:cNvSpPr>
            <a:spLocks noChangeShapeType="1"/>
          </p:cNvSpPr>
          <p:nvPr/>
        </p:nvSpPr>
        <p:spPr bwMode="auto">
          <a:xfrm flipH="1">
            <a:off x="5634038" y="668338"/>
            <a:ext cx="14287" cy="78962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4341" name="Text Box 245"/>
          <p:cNvSpPr txBox="1">
            <a:spLocks noChangeArrowheads="1"/>
          </p:cNvSpPr>
          <p:nvPr/>
        </p:nvSpPr>
        <p:spPr bwMode="auto">
          <a:xfrm>
            <a:off x="114300" y="4953000"/>
            <a:ext cx="877888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Information par mail</a:t>
            </a:r>
          </a:p>
        </p:txBody>
      </p:sp>
      <p:sp>
        <p:nvSpPr>
          <p:cNvPr id="4361" name="Text Box 265"/>
          <p:cNvSpPr txBox="1">
            <a:spLocks noChangeArrowheads="1"/>
          </p:cNvSpPr>
          <p:nvPr/>
        </p:nvSpPr>
        <p:spPr bwMode="auto">
          <a:xfrm>
            <a:off x="5816600" y="522288"/>
            <a:ext cx="990600" cy="3746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CCSAP Projet / MES</a:t>
            </a:r>
          </a:p>
        </p:txBody>
      </p:sp>
      <p:sp>
        <p:nvSpPr>
          <p:cNvPr id="4363" name="Text Box 267"/>
          <p:cNvSpPr txBox="1">
            <a:spLocks noChangeArrowheads="1"/>
          </p:cNvSpPr>
          <p:nvPr/>
        </p:nvSpPr>
        <p:spPr bwMode="auto">
          <a:xfrm>
            <a:off x="5791200" y="1454150"/>
            <a:ext cx="1041400" cy="3746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Réception appel et routage</a:t>
            </a:r>
          </a:p>
        </p:txBody>
      </p:sp>
      <p:sp>
        <p:nvSpPr>
          <p:cNvPr id="4373" name="AutoShape 277"/>
          <p:cNvSpPr>
            <a:spLocks noChangeArrowheads="1"/>
          </p:cNvSpPr>
          <p:nvPr/>
        </p:nvSpPr>
        <p:spPr bwMode="auto">
          <a:xfrm>
            <a:off x="1541463" y="2792413"/>
            <a:ext cx="1295400" cy="762000"/>
          </a:xfrm>
          <a:prstGeom prst="flowChartDecision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Incident déjà créé ?</a:t>
            </a:r>
          </a:p>
        </p:txBody>
      </p:sp>
      <p:cxnSp>
        <p:nvCxnSpPr>
          <p:cNvPr id="4375" name="AutoShape 279"/>
          <p:cNvCxnSpPr>
            <a:cxnSpLocks noChangeShapeType="1"/>
            <a:stCxn id="4227" idx="3"/>
            <a:endCxn id="4373" idx="1"/>
          </p:cNvCxnSpPr>
          <p:nvPr/>
        </p:nvCxnSpPr>
        <p:spPr bwMode="auto">
          <a:xfrm>
            <a:off x="979488" y="3168650"/>
            <a:ext cx="561975" cy="47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4379" name="Text Box 283"/>
          <p:cNvSpPr txBox="1">
            <a:spLocks noChangeArrowheads="1"/>
          </p:cNvSpPr>
          <p:nvPr/>
        </p:nvSpPr>
        <p:spPr bwMode="auto">
          <a:xfrm>
            <a:off x="2622550" y="289718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4380" name="Text Box 284"/>
          <p:cNvSpPr txBox="1">
            <a:spLocks noChangeArrowheads="1"/>
          </p:cNvSpPr>
          <p:nvPr/>
        </p:nvSpPr>
        <p:spPr bwMode="auto">
          <a:xfrm>
            <a:off x="2185988" y="3500438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cxnSp>
        <p:nvCxnSpPr>
          <p:cNvPr id="4381" name="AutoShape 285"/>
          <p:cNvCxnSpPr>
            <a:cxnSpLocks noChangeShapeType="1"/>
            <a:stCxn id="4373" idx="2"/>
            <a:endCxn id="4289" idx="0"/>
          </p:cNvCxnSpPr>
          <p:nvPr/>
        </p:nvCxnSpPr>
        <p:spPr bwMode="auto">
          <a:xfrm>
            <a:off x="2189163" y="3554413"/>
            <a:ext cx="6350" cy="7524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4382" name="AutoShape 286"/>
          <p:cNvCxnSpPr>
            <a:cxnSpLocks noChangeShapeType="1"/>
            <a:stCxn id="4289" idx="3"/>
            <a:endCxn id="4301" idx="1"/>
          </p:cNvCxnSpPr>
          <p:nvPr/>
        </p:nvCxnSpPr>
        <p:spPr bwMode="auto">
          <a:xfrm>
            <a:off x="2690813" y="4562475"/>
            <a:ext cx="333375" cy="9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4384" name="AutoShape 288"/>
          <p:cNvSpPr>
            <a:spLocks noChangeArrowheads="1"/>
          </p:cNvSpPr>
          <p:nvPr/>
        </p:nvSpPr>
        <p:spPr bwMode="auto">
          <a:xfrm>
            <a:off x="3878263" y="2043113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Incident déjà créé ?</a:t>
            </a:r>
          </a:p>
        </p:txBody>
      </p:sp>
      <p:cxnSp>
        <p:nvCxnSpPr>
          <p:cNvPr id="4386" name="AutoShape 290"/>
          <p:cNvCxnSpPr>
            <a:cxnSpLocks noChangeShapeType="1"/>
            <a:stCxn id="4227" idx="0"/>
            <a:endCxn id="4384" idx="1"/>
          </p:cNvCxnSpPr>
          <p:nvPr/>
        </p:nvCxnSpPr>
        <p:spPr bwMode="auto">
          <a:xfrm rot="16200000">
            <a:off x="1999457" y="965994"/>
            <a:ext cx="420687" cy="3336925"/>
          </a:xfrm>
          <a:prstGeom prst="bentConnector2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</p:spPr>
      </p:cxnSp>
      <p:cxnSp>
        <p:nvCxnSpPr>
          <p:cNvPr id="4387" name="AutoShape 291"/>
          <p:cNvCxnSpPr>
            <a:cxnSpLocks noChangeShapeType="1"/>
            <a:stCxn id="4227" idx="0"/>
            <a:endCxn id="4363" idx="1"/>
          </p:cNvCxnSpPr>
          <p:nvPr/>
        </p:nvCxnSpPr>
        <p:spPr bwMode="auto">
          <a:xfrm rot="16200000">
            <a:off x="2564606" y="-381793"/>
            <a:ext cx="1203325" cy="5249862"/>
          </a:xfrm>
          <a:prstGeom prst="bentConnector2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</p:spPr>
      </p:cxnSp>
      <p:cxnSp>
        <p:nvCxnSpPr>
          <p:cNvPr id="4389" name="AutoShape 293"/>
          <p:cNvCxnSpPr>
            <a:cxnSpLocks noChangeShapeType="1"/>
            <a:stCxn id="4363" idx="2"/>
            <a:endCxn id="4384" idx="0"/>
          </p:cNvCxnSpPr>
          <p:nvPr/>
        </p:nvCxnSpPr>
        <p:spPr bwMode="auto">
          <a:xfrm rot="5400000">
            <a:off x="5311775" y="1042988"/>
            <a:ext cx="214313" cy="1785937"/>
          </a:xfrm>
          <a:prstGeom prst="bentConnector3">
            <a:avLst>
              <a:gd name="adj1" fmla="val 4963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4390" name="Text Box 294"/>
          <p:cNvSpPr txBox="1">
            <a:spLocks noChangeArrowheads="1"/>
          </p:cNvSpPr>
          <p:nvPr/>
        </p:nvSpPr>
        <p:spPr bwMode="auto">
          <a:xfrm>
            <a:off x="4548188" y="2687638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4391" name="Text Box 295"/>
          <p:cNvSpPr txBox="1">
            <a:spLocks noChangeArrowheads="1"/>
          </p:cNvSpPr>
          <p:nvPr/>
        </p:nvSpPr>
        <p:spPr bwMode="auto">
          <a:xfrm>
            <a:off x="3113088" y="2840038"/>
            <a:ext cx="657225" cy="6477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Mise à jour incident existant</a:t>
            </a:r>
          </a:p>
        </p:txBody>
      </p:sp>
      <p:cxnSp>
        <p:nvCxnSpPr>
          <p:cNvPr id="4393" name="AutoShape 297"/>
          <p:cNvCxnSpPr>
            <a:cxnSpLocks noChangeShapeType="1"/>
            <a:stCxn id="4373" idx="3"/>
            <a:endCxn id="4391" idx="1"/>
          </p:cNvCxnSpPr>
          <p:nvPr/>
        </p:nvCxnSpPr>
        <p:spPr bwMode="auto">
          <a:xfrm flipV="1">
            <a:off x="2836863" y="3163888"/>
            <a:ext cx="276225" cy="9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4394" name="Text Box 298"/>
          <p:cNvSpPr txBox="1">
            <a:spLocks noChangeArrowheads="1"/>
          </p:cNvSpPr>
          <p:nvPr/>
        </p:nvSpPr>
        <p:spPr bwMode="auto">
          <a:xfrm>
            <a:off x="4979988" y="2827338"/>
            <a:ext cx="657225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Mise à jour incident existant</a:t>
            </a:r>
          </a:p>
        </p:txBody>
      </p:sp>
      <p:cxnSp>
        <p:nvCxnSpPr>
          <p:cNvPr id="4395" name="AutoShape 299"/>
          <p:cNvCxnSpPr>
            <a:cxnSpLocks noChangeShapeType="1"/>
            <a:stCxn id="4384" idx="3"/>
            <a:endCxn id="4394" idx="0"/>
          </p:cNvCxnSpPr>
          <p:nvPr/>
        </p:nvCxnSpPr>
        <p:spPr bwMode="auto">
          <a:xfrm>
            <a:off x="5173663" y="2424113"/>
            <a:ext cx="134937" cy="4032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4397" name="AutoShape 301"/>
          <p:cNvCxnSpPr>
            <a:cxnSpLocks noChangeShapeType="1"/>
            <a:stCxn id="4384" idx="2"/>
            <a:endCxn id="4240" idx="0"/>
          </p:cNvCxnSpPr>
          <p:nvPr/>
        </p:nvCxnSpPr>
        <p:spPr bwMode="auto">
          <a:xfrm>
            <a:off x="4525963" y="2805113"/>
            <a:ext cx="7937" cy="7699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4398" name="AutoShape 302"/>
          <p:cNvCxnSpPr>
            <a:cxnSpLocks noChangeShapeType="1"/>
            <a:stCxn id="4301" idx="3"/>
            <a:endCxn id="4232" idx="1"/>
          </p:cNvCxnSpPr>
          <p:nvPr/>
        </p:nvCxnSpPr>
        <p:spPr bwMode="auto">
          <a:xfrm flipV="1">
            <a:off x="3681413" y="4570413"/>
            <a:ext cx="357187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4399" name="Text Box 303"/>
          <p:cNvSpPr txBox="1">
            <a:spLocks noChangeArrowheads="1"/>
          </p:cNvSpPr>
          <p:nvPr/>
        </p:nvSpPr>
        <p:spPr bwMode="auto">
          <a:xfrm>
            <a:off x="5048250" y="218598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cxnSp>
        <p:nvCxnSpPr>
          <p:cNvPr id="4400" name="AutoShape 304"/>
          <p:cNvCxnSpPr>
            <a:cxnSpLocks noChangeShapeType="1"/>
            <a:stCxn id="4289" idx="2"/>
            <a:endCxn id="4341" idx="3"/>
          </p:cNvCxnSpPr>
          <p:nvPr/>
        </p:nvCxnSpPr>
        <p:spPr bwMode="auto">
          <a:xfrm rot="5400000">
            <a:off x="1432720" y="4377531"/>
            <a:ext cx="322262" cy="1203325"/>
          </a:xfrm>
          <a:prstGeom prst="bentConnector2">
            <a:avLst/>
          </a:prstGeom>
          <a:noFill/>
          <a:ln w="9525" cap="rnd">
            <a:solidFill>
              <a:srgbClr val="FF99CC"/>
            </a:solidFill>
            <a:prstDash val="sysDot"/>
            <a:miter lim="800000"/>
            <a:headEnd/>
            <a:tailEnd type="triangle" w="med" len="med"/>
          </a:ln>
          <a:effectLst/>
        </p:spPr>
      </p:cxnSp>
      <p:cxnSp>
        <p:nvCxnSpPr>
          <p:cNvPr id="4403" name="AutoShape 307"/>
          <p:cNvCxnSpPr>
            <a:cxnSpLocks noChangeShapeType="1"/>
            <a:stCxn id="4240" idx="1"/>
            <a:endCxn id="4341" idx="0"/>
          </p:cNvCxnSpPr>
          <p:nvPr/>
        </p:nvCxnSpPr>
        <p:spPr bwMode="auto">
          <a:xfrm rot="10800000" flipV="1">
            <a:off x="554038" y="3762375"/>
            <a:ext cx="3484562" cy="1190625"/>
          </a:xfrm>
          <a:prstGeom prst="bentConnector2">
            <a:avLst/>
          </a:prstGeom>
          <a:noFill/>
          <a:ln w="9525" cap="rnd">
            <a:solidFill>
              <a:srgbClr val="FF99CC"/>
            </a:solidFill>
            <a:prstDash val="sysDot"/>
            <a:miter lim="800000"/>
            <a:headEnd/>
            <a:tailEnd type="triangle" w="med" len="med"/>
          </a:ln>
          <a:effectLst/>
        </p:spPr>
      </p:cxnSp>
      <p:cxnSp>
        <p:nvCxnSpPr>
          <p:cNvPr id="4404" name="AutoShape 308"/>
          <p:cNvCxnSpPr>
            <a:cxnSpLocks noChangeShapeType="1"/>
            <a:stCxn id="4301" idx="2"/>
            <a:endCxn id="4341" idx="3"/>
          </p:cNvCxnSpPr>
          <p:nvPr/>
        </p:nvCxnSpPr>
        <p:spPr bwMode="auto">
          <a:xfrm rot="5400000">
            <a:off x="1947863" y="3735388"/>
            <a:ext cx="449262" cy="2360612"/>
          </a:xfrm>
          <a:prstGeom prst="bentConnector2">
            <a:avLst/>
          </a:prstGeom>
          <a:noFill/>
          <a:ln w="9525" cap="rnd">
            <a:solidFill>
              <a:srgbClr val="FF99CC"/>
            </a:solidFill>
            <a:prstDash val="sysDot"/>
            <a:miter lim="800000"/>
            <a:headEnd/>
            <a:tailEnd type="triangle" w="med" len="med"/>
          </a:ln>
          <a:effectLst/>
        </p:spPr>
      </p:cxnSp>
      <p:sp>
        <p:nvSpPr>
          <p:cNvPr id="4405" name="Text Box 309"/>
          <p:cNvSpPr txBox="1">
            <a:spLocks noChangeArrowheads="1"/>
          </p:cNvSpPr>
          <p:nvPr/>
        </p:nvSpPr>
        <p:spPr bwMode="auto">
          <a:xfrm>
            <a:off x="2260600" y="1447800"/>
            <a:ext cx="9874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900"/>
              <a:t>Appel/mail direct</a:t>
            </a:r>
          </a:p>
        </p:txBody>
      </p:sp>
      <p:cxnSp>
        <p:nvCxnSpPr>
          <p:cNvPr id="4407" name="AutoShape 311"/>
          <p:cNvCxnSpPr>
            <a:cxnSpLocks noChangeShapeType="1"/>
            <a:stCxn id="4232" idx="2"/>
            <a:endCxn id="4331" idx="0"/>
          </p:cNvCxnSpPr>
          <p:nvPr/>
        </p:nvCxnSpPr>
        <p:spPr bwMode="auto">
          <a:xfrm>
            <a:off x="4533900" y="4757738"/>
            <a:ext cx="0" cy="4222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4408" name="Oval 312"/>
          <p:cNvSpPr>
            <a:spLocks noChangeArrowheads="1"/>
          </p:cNvSpPr>
          <p:nvPr/>
        </p:nvSpPr>
        <p:spPr bwMode="auto">
          <a:xfrm>
            <a:off x="165100" y="1128713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1141B77A-EEFD-422D-8A7D-BBD22BC68E3F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58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A8654685-4823-4D30-9DC4-8F5F63AB0E28}" type="slidenum">
              <a:rPr lang="fr-FR"/>
              <a:pPr/>
              <a:t>3</a:t>
            </a:fld>
            <a:endParaRPr lang="fr-FR"/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4288" y="0"/>
            <a:ext cx="6858000" cy="2841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200" b="1"/>
              <a:t>PROCEDURE ASSISTANCE UTILISATEURS 2/2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785813" y="3149600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27038" y="798513"/>
            <a:ext cx="990600" cy="2381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User/Key User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3844925" y="798513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TMA</a:t>
            </a:r>
          </a:p>
        </p:txBody>
      </p:sp>
      <p:sp>
        <p:nvSpPr>
          <p:cNvPr id="9232" name="AutoShape 16"/>
          <p:cNvSpPr>
            <a:spLocks noChangeArrowheads="1"/>
          </p:cNvSpPr>
          <p:nvPr/>
        </p:nvSpPr>
        <p:spPr bwMode="auto">
          <a:xfrm>
            <a:off x="131763" y="3330575"/>
            <a:ext cx="1295400" cy="762000"/>
          </a:xfrm>
          <a:prstGeom prst="flowChartDecision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Validation (immédiate)</a:t>
            </a: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736600" y="4089400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9256" name="Text Box 40"/>
          <p:cNvSpPr txBox="1">
            <a:spLocks noChangeArrowheads="1"/>
          </p:cNvSpPr>
          <p:nvPr/>
        </p:nvSpPr>
        <p:spPr bwMode="auto">
          <a:xfrm>
            <a:off x="2617788" y="2184400"/>
            <a:ext cx="1104900" cy="5111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Prise en charge et Analyse de la demande</a:t>
            </a:r>
          </a:p>
        </p:txBody>
      </p:sp>
      <p:sp>
        <p:nvSpPr>
          <p:cNvPr id="9257" name="AutoShape 41"/>
          <p:cNvSpPr>
            <a:spLocks noChangeArrowheads="1"/>
          </p:cNvSpPr>
          <p:nvPr/>
        </p:nvSpPr>
        <p:spPr bwMode="auto">
          <a:xfrm>
            <a:off x="2528888" y="2979738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Validation de</a:t>
            </a:r>
          </a:p>
          <a:p>
            <a:pPr algn="ctr"/>
            <a:r>
              <a:rPr lang="fr-FR" sz="900"/>
              <a:t>la demande</a:t>
            </a:r>
          </a:p>
        </p:txBody>
      </p:sp>
      <p:cxnSp>
        <p:nvCxnSpPr>
          <p:cNvPr id="9259" name="AutoShape 43"/>
          <p:cNvCxnSpPr>
            <a:cxnSpLocks noChangeShapeType="1"/>
            <a:stCxn id="9256" idx="2"/>
            <a:endCxn id="9257" idx="0"/>
          </p:cNvCxnSpPr>
          <p:nvPr/>
        </p:nvCxnSpPr>
        <p:spPr bwMode="auto">
          <a:xfrm>
            <a:off x="3170238" y="2695575"/>
            <a:ext cx="6350" cy="2841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9260" name="Text Box 44"/>
          <p:cNvSpPr txBox="1">
            <a:spLocks noChangeArrowheads="1"/>
          </p:cNvSpPr>
          <p:nvPr/>
        </p:nvSpPr>
        <p:spPr bwMode="auto">
          <a:xfrm>
            <a:off x="2682875" y="3987800"/>
            <a:ext cx="990600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Réalisation Assistance et mise à jour base de connaissance</a:t>
            </a:r>
          </a:p>
        </p:txBody>
      </p:sp>
      <p:cxnSp>
        <p:nvCxnSpPr>
          <p:cNvPr id="9263" name="AutoShape 47"/>
          <p:cNvCxnSpPr>
            <a:cxnSpLocks noChangeShapeType="1"/>
            <a:stCxn id="9257" idx="2"/>
            <a:endCxn id="9260" idx="0"/>
          </p:cNvCxnSpPr>
          <p:nvPr/>
        </p:nvCxnSpPr>
        <p:spPr bwMode="auto">
          <a:xfrm>
            <a:off x="3176588" y="3741738"/>
            <a:ext cx="1587" cy="2460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9264" name="Text Box 48"/>
          <p:cNvSpPr txBox="1">
            <a:spLocks noChangeArrowheads="1"/>
          </p:cNvSpPr>
          <p:nvPr/>
        </p:nvSpPr>
        <p:spPr bwMode="auto">
          <a:xfrm>
            <a:off x="2681288" y="4899025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Clôture</a:t>
            </a:r>
          </a:p>
        </p:txBody>
      </p:sp>
      <p:sp>
        <p:nvSpPr>
          <p:cNvPr id="9270" name="Text Box 54"/>
          <p:cNvSpPr txBox="1">
            <a:spLocks noChangeArrowheads="1"/>
          </p:cNvSpPr>
          <p:nvPr/>
        </p:nvSpPr>
        <p:spPr bwMode="auto">
          <a:xfrm>
            <a:off x="3657600" y="3098800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cxnSp>
        <p:nvCxnSpPr>
          <p:cNvPr id="9273" name="AutoShape 57"/>
          <p:cNvCxnSpPr>
            <a:cxnSpLocks noChangeShapeType="1"/>
            <a:stCxn id="9232" idx="2"/>
            <a:endCxn id="9264" idx="1"/>
          </p:cNvCxnSpPr>
          <p:nvPr/>
        </p:nvCxnSpPr>
        <p:spPr bwMode="auto">
          <a:xfrm rot="16200000" flipH="1">
            <a:off x="1267619" y="3604419"/>
            <a:ext cx="925513" cy="19018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9278" name="Text Box 62"/>
          <p:cNvSpPr txBox="1">
            <a:spLocks noChangeArrowheads="1"/>
          </p:cNvSpPr>
          <p:nvPr/>
        </p:nvSpPr>
        <p:spPr bwMode="auto">
          <a:xfrm>
            <a:off x="3157538" y="3668713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9280" name="Line 64"/>
          <p:cNvSpPr>
            <a:spLocks noChangeShapeType="1"/>
          </p:cNvSpPr>
          <p:nvPr/>
        </p:nvSpPr>
        <p:spPr bwMode="auto">
          <a:xfrm flipH="1">
            <a:off x="2109788" y="942975"/>
            <a:ext cx="14287" cy="793908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9281" name="AutoShape 65"/>
          <p:cNvSpPr>
            <a:spLocks noChangeArrowheads="1"/>
          </p:cNvSpPr>
          <p:nvPr/>
        </p:nvSpPr>
        <p:spPr bwMode="auto">
          <a:xfrm>
            <a:off x="4043363" y="4035425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Reclassement en </a:t>
            </a:r>
          </a:p>
          <a:p>
            <a:pPr algn="ctr"/>
            <a:r>
              <a:rPr lang="fr-FR" sz="900"/>
              <a:t>Correction ?</a:t>
            </a:r>
          </a:p>
        </p:txBody>
      </p:sp>
      <p:sp>
        <p:nvSpPr>
          <p:cNvPr id="9285" name="AutoShape 69"/>
          <p:cNvSpPr>
            <a:spLocks noChangeArrowheads="1"/>
          </p:cNvSpPr>
          <p:nvPr/>
        </p:nvSpPr>
        <p:spPr bwMode="auto">
          <a:xfrm>
            <a:off x="4043363" y="5072063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Reclassement en </a:t>
            </a:r>
          </a:p>
          <a:p>
            <a:pPr algn="ctr"/>
            <a:r>
              <a:rPr lang="fr-FR" sz="900"/>
              <a:t>DTI ?</a:t>
            </a:r>
          </a:p>
        </p:txBody>
      </p:sp>
      <p:sp>
        <p:nvSpPr>
          <p:cNvPr id="9286" name="AutoShape 70"/>
          <p:cNvSpPr>
            <a:spLocks noChangeArrowheads="1"/>
          </p:cNvSpPr>
          <p:nvPr/>
        </p:nvSpPr>
        <p:spPr bwMode="auto">
          <a:xfrm>
            <a:off x="4043363" y="6588125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Problème de</a:t>
            </a:r>
          </a:p>
          <a:p>
            <a:pPr algn="ctr"/>
            <a:r>
              <a:rPr lang="fr-FR" sz="900"/>
              <a:t> formation / procédure ?/ </a:t>
            </a:r>
          </a:p>
        </p:txBody>
      </p:sp>
      <p:cxnSp>
        <p:nvCxnSpPr>
          <p:cNvPr id="9289" name="AutoShape 73"/>
          <p:cNvCxnSpPr>
            <a:cxnSpLocks noChangeShapeType="1"/>
            <a:stCxn id="9281" idx="2"/>
            <a:endCxn id="9285" idx="0"/>
          </p:cNvCxnSpPr>
          <p:nvPr/>
        </p:nvCxnSpPr>
        <p:spPr bwMode="auto">
          <a:xfrm>
            <a:off x="4691063" y="4797425"/>
            <a:ext cx="0" cy="2746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9290" name="AutoShape 74"/>
          <p:cNvCxnSpPr>
            <a:cxnSpLocks noChangeShapeType="1"/>
            <a:stCxn id="9285" idx="2"/>
            <a:endCxn id="9286" idx="0"/>
          </p:cNvCxnSpPr>
          <p:nvPr/>
        </p:nvCxnSpPr>
        <p:spPr bwMode="auto">
          <a:xfrm>
            <a:off x="4691063" y="5834063"/>
            <a:ext cx="0" cy="7540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9292" name="AutoShape 76"/>
          <p:cNvCxnSpPr>
            <a:cxnSpLocks noChangeShapeType="1"/>
            <a:stCxn id="9285" idx="3"/>
            <a:endCxn id="9308" idx="1"/>
          </p:cNvCxnSpPr>
          <p:nvPr/>
        </p:nvCxnSpPr>
        <p:spPr bwMode="auto">
          <a:xfrm>
            <a:off x="5338763" y="5453063"/>
            <a:ext cx="288925" cy="63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9296" name="Text Box 80"/>
          <p:cNvSpPr txBox="1">
            <a:spLocks noChangeArrowheads="1"/>
          </p:cNvSpPr>
          <p:nvPr/>
        </p:nvSpPr>
        <p:spPr bwMode="auto">
          <a:xfrm>
            <a:off x="5627688" y="6784975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Clôture technique</a:t>
            </a:r>
          </a:p>
        </p:txBody>
      </p:sp>
      <p:cxnSp>
        <p:nvCxnSpPr>
          <p:cNvPr id="9297" name="AutoShape 81"/>
          <p:cNvCxnSpPr>
            <a:cxnSpLocks noChangeShapeType="1"/>
            <a:stCxn id="9286" idx="3"/>
            <a:endCxn id="9296" idx="1"/>
          </p:cNvCxnSpPr>
          <p:nvPr/>
        </p:nvCxnSpPr>
        <p:spPr bwMode="auto">
          <a:xfrm>
            <a:off x="5338763" y="6969125"/>
            <a:ext cx="288925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9300" name="Text Box 84"/>
          <p:cNvSpPr txBox="1">
            <a:spLocks noChangeArrowheads="1"/>
          </p:cNvSpPr>
          <p:nvPr/>
        </p:nvSpPr>
        <p:spPr bwMode="auto">
          <a:xfrm>
            <a:off x="5195888" y="3162300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9301" name="Text Box 85"/>
          <p:cNvSpPr txBox="1">
            <a:spLocks noChangeArrowheads="1"/>
          </p:cNvSpPr>
          <p:nvPr/>
        </p:nvSpPr>
        <p:spPr bwMode="auto">
          <a:xfrm>
            <a:off x="4675188" y="4718050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9302" name="Text Box 86"/>
          <p:cNvSpPr txBox="1">
            <a:spLocks noChangeArrowheads="1"/>
          </p:cNvSpPr>
          <p:nvPr/>
        </p:nvSpPr>
        <p:spPr bwMode="auto">
          <a:xfrm>
            <a:off x="5146675" y="5219700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9303" name="Text Box 87"/>
          <p:cNvSpPr txBox="1">
            <a:spLocks noChangeArrowheads="1"/>
          </p:cNvSpPr>
          <p:nvPr/>
        </p:nvSpPr>
        <p:spPr bwMode="auto">
          <a:xfrm>
            <a:off x="4745038" y="5713413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9304" name="Text Box 88"/>
          <p:cNvSpPr txBox="1">
            <a:spLocks noChangeArrowheads="1"/>
          </p:cNvSpPr>
          <p:nvPr/>
        </p:nvSpPr>
        <p:spPr bwMode="auto">
          <a:xfrm>
            <a:off x="5207000" y="6754813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9305" name="Text Box 89"/>
          <p:cNvSpPr txBox="1">
            <a:spLocks noChangeArrowheads="1"/>
          </p:cNvSpPr>
          <p:nvPr/>
        </p:nvSpPr>
        <p:spPr bwMode="auto">
          <a:xfrm>
            <a:off x="4818063" y="7205663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 </a:t>
            </a:r>
          </a:p>
        </p:txBody>
      </p:sp>
      <p:sp>
        <p:nvSpPr>
          <p:cNvPr id="9308" name="Text Box 92"/>
          <p:cNvSpPr txBox="1">
            <a:spLocks noChangeArrowheads="1"/>
          </p:cNvSpPr>
          <p:nvPr/>
        </p:nvSpPr>
        <p:spPr bwMode="auto">
          <a:xfrm>
            <a:off x="5627688" y="5195888"/>
            <a:ext cx="990600" cy="5270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création d’une DTI </a:t>
            </a:r>
            <a:r>
              <a:rPr lang="fr-FR"/>
              <a:t>au K.User </a:t>
            </a:r>
          </a:p>
        </p:txBody>
      </p:sp>
      <p:sp>
        <p:nvSpPr>
          <p:cNvPr id="9314" name="Line 98"/>
          <p:cNvSpPr>
            <a:spLocks noChangeShapeType="1"/>
          </p:cNvSpPr>
          <p:nvPr/>
        </p:nvSpPr>
        <p:spPr bwMode="auto">
          <a:xfrm>
            <a:off x="0" y="11684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cxnSp>
        <p:nvCxnSpPr>
          <p:cNvPr id="9319" name="AutoShape 103"/>
          <p:cNvCxnSpPr>
            <a:cxnSpLocks noChangeShapeType="1"/>
            <a:stCxn id="9232" idx="0"/>
            <a:endCxn id="9256" idx="1"/>
          </p:cNvCxnSpPr>
          <p:nvPr/>
        </p:nvCxnSpPr>
        <p:spPr bwMode="auto">
          <a:xfrm rot="16200000">
            <a:off x="1253332" y="1966119"/>
            <a:ext cx="890587" cy="18383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9320" name="Text Box 104"/>
          <p:cNvSpPr txBox="1">
            <a:spLocks noChangeArrowheads="1"/>
          </p:cNvSpPr>
          <p:nvPr/>
        </p:nvSpPr>
        <p:spPr bwMode="auto">
          <a:xfrm>
            <a:off x="3670300" y="8120063"/>
            <a:ext cx="25781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 b="1"/>
              <a:t>Définition</a:t>
            </a:r>
            <a:r>
              <a:rPr lang="fr-FR" sz="900"/>
              <a:t> :</a:t>
            </a:r>
          </a:p>
          <a:p>
            <a:pPr>
              <a:spcBef>
                <a:spcPct val="50000"/>
              </a:spcBef>
            </a:pPr>
            <a:r>
              <a:rPr lang="fr-FR" sz="900" u="sng"/>
              <a:t>Clôture</a:t>
            </a:r>
            <a:r>
              <a:rPr lang="fr-FR" sz="900"/>
              <a:t> : Incident clos après résolution</a:t>
            </a:r>
          </a:p>
          <a:p>
            <a:pPr>
              <a:spcBef>
                <a:spcPct val="50000"/>
              </a:spcBef>
            </a:pPr>
            <a:r>
              <a:rPr lang="fr-FR" sz="900" u="sng"/>
              <a:t>Clôture technique</a:t>
            </a:r>
            <a:r>
              <a:rPr lang="fr-FR" sz="900"/>
              <a:t> : Incident clos mais non résolu (car nécessite d’autres actions telles que formation, modification procédure fonctionnelle, réalisation d’une DTI etc.)</a:t>
            </a:r>
          </a:p>
        </p:txBody>
      </p:sp>
      <p:sp>
        <p:nvSpPr>
          <p:cNvPr id="9321" name="Oval 105"/>
          <p:cNvSpPr>
            <a:spLocks noChangeArrowheads="1"/>
          </p:cNvSpPr>
          <p:nvPr/>
        </p:nvSpPr>
        <p:spPr bwMode="auto">
          <a:xfrm>
            <a:off x="2873375" y="1624013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A1</a:t>
            </a:r>
          </a:p>
        </p:txBody>
      </p:sp>
      <p:cxnSp>
        <p:nvCxnSpPr>
          <p:cNvPr id="9322" name="AutoShape 106"/>
          <p:cNvCxnSpPr>
            <a:cxnSpLocks noChangeShapeType="1"/>
            <a:stCxn id="9260" idx="1"/>
            <a:endCxn id="9232" idx="3"/>
          </p:cNvCxnSpPr>
          <p:nvPr/>
        </p:nvCxnSpPr>
        <p:spPr bwMode="auto">
          <a:xfrm rot="10800000">
            <a:off x="1427163" y="3711575"/>
            <a:ext cx="1255712" cy="600075"/>
          </a:xfrm>
          <a:prstGeom prst="bentConnector3">
            <a:avLst>
              <a:gd name="adj1" fmla="val 4993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9325" name="Oval 109"/>
          <p:cNvSpPr>
            <a:spLocks noChangeArrowheads="1"/>
          </p:cNvSpPr>
          <p:nvPr/>
        </p:nvSpPr>
        <p:spPr bwMode="auto">
          <a:xfrm>
            <a:off x="5818188" y="4265613"/>
            <a:ext cx="582612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B</a:t>
            </a:r>
          </a:p>
        </p:txBody>
      </p:sp>
      <p:sp>
        <p:nvSpPr>
          <p:cNvPr id="9326" name="Oval 110"/>
          <p:cNvSpPr>
            <a:spLocks noChangeArrowheads="1"/>
          </p:cNvSpPr>
          <p:nvPr/>
        </p:nvSpPr>
        <p:spPr bwMode="auto">
          <a:xfrm>
            <a:off x="406400" y="6043613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C</a:t>
            </a:r>
          </a:p>
        </p:txBody>
      </p:sp>
      <p:sp>
        <p:nvSpPr>
          <p:cNvPr id="9327" name="Text Box 111"/>
          <p:cNvSpPr txBox="1">
            <a:spLocks noChangeArrowheads="1"/>
          </p:cNvSpPr>
          <p:nvPr/>
        </p:nvSpPr>
        <p:spPr bwMode="auto">
          <a:xfrm>
            <a:off x="255588" y="5122863"/>
            <a:ext cx="966787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Information par mail</a:t>
            </a:r>
          </a:p>
        </p:txBody>
      </p:sp>
      <p:cxnSp>
        <p:nvCxnSpPr>
          <p:cNvPr id="9329" name="AutoShape 113"/>
          <p:cNvCxnSpPr>
            <a:cxnSpLocks noChangeShapeType="1"/>
            <a:stCxn id="9264" idx="2"/>
            <a:endCxn id="9327" idx="3"/>
          </p:cNvCxnSpPr>
          <p:nvPr/>
        </p:nvCxnSpPr>
        <p:spPr bwMode="auto">
          <a:xfrm rot="5400000">
            <a:off x="2112963" y="4246562"/>
            <a:ext cx="173038" cy="1954213"/>
          </a:xfrm>
          <a:prstGeom prst="bentConnector2">
            <a:avLst/>
          </a:prstGeom>
          <a:noFill/>
          <a:ln w="9525" cap="rnd">
            <a:solidFill>
              <a:srgbClr val="FF99CC"/>
            </a:solidFill>
            <a:prstDash val="sysDot"/>
            <a:miter lim="800000"/>
            <a:headEnd/>
            <a:tailEnd type="triangle" w="med" len="med"/>
          </a:ln>
          <a:effectLst/>
        </p:spPr>
      </p:cxnSp>
      <p:sp>
        <p:nvSpPr>
          <p:cNvPr id="9334" name="Text Box 118"/>
          <p:cNvSpPr txBox="1">
            <a:spLocks noChangeArrowheads="1"/>
          </p:cNvSpPr>
          <p:nvPr/>
        </p:nvSpPr>
        <p:spPr bwMode="auto">
          <a:xfrm>
            <a:off x="5626100" y="6073775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Clôture technique</a:t>
            </a:r>
          </a:p>
        </p:txBody>
      </p:sp>
      <p:cxnSp>
        <p:nvCxnSpPr>
          <p:cNvPr id="9335" name="AutoShape 119"/>
          <p:cNvCxnSpPr>
            <a:cxnSpLocks noChangeShapeType="1"/>
            <a:stCxn id="9308" idx="2"/>
            <a:endCxn id="9334" idx="0"/>
          </p:cNvCxnSpPr>
          <p:nvPr/>
        </p:nvCxnSpPr>
        <p:spPr bwMode="auto">
          <a:xfrm flipH="1">
            <a:off x="6121400" y="5722938"/>
            <a:ext cx="1588" cy="3508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9338" name="Text Box 122"/>
          <p:cNvSpPr txBox="1">
            <a:spLocks noChangeArrowheads="1"/>
          </p:cNvSpPr>
          <p:nvPr/>
        </p:nvSpPr>
        <p:spPr bwMode="auto">
          <a:xfrm>
            <a:off x="255588" y="6684963"/>
            <a:ext cx="966787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Information par mail</a:t>
            </a:r>
          </a:p>
        </p:txBody>
      </p:sp>
      <p:cxnSp>
        <p:nvCxnSpPr>
          <p:cNvPr id="9340" name="AutoShape 124"/>
          <p:cNvCxnSpPr>
            <a:cxnSpLocks noChangeShapeType="1"/>
            <a:stCxn id="9296" idx="2"/>
            <a:endCxn id="9338" idx="2"/>
          </p:cNvCxnSpPr>
          <p:nvPr/>
        </p:nvCxnSpPr>
        <p:spPr bwMode="auto">
          <a:xfrm rot="16200000" flipV="1">
            <a:off x="3381376" y="4418012"/>
            <a:ext cx="100012" cy="5383213"/>
          </a:xfrm>
          <a:prstGeom prst="bentConnector3">
            <a:avLst>
              <a:gd name="adj1" fmla="val -228569"/>
            </a:avLst>
          </a:prstGeom>
          <a:noFill/>
          <a:ln w="9525" cap="rnd">
            <a:solidFill>
              <a:srgbClr val="FF99CC"/>
            </a:solidFill>
            <a:prstDash val="sysDot"/>
            <a:miter lim="800000"/>
            <a:headEnd/>
            <a:tailEnd type="triangle" w="med" len="med"/>
          </a:ln>
          <a:effectLst/>
        </p:spPr>
      </p:cxnSp>
      <p:sp>
        <p:nvSpPr>
          <p:cNvPr id="9344" name="AutoShape 128"/>
          <p:cNvSpPr>
            <a:spLocks noChangeArrowheads="1"/>
          </p:cNvSpPr>
          <p:nvPr/>
        </p:nvSpPr>
        <p:spPr bwMode="auto">
          <a:xfrm>
            <a:off x="4043363" y="2981325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Escalade ?</a:t>
            </a:r>
          </a:p>
        </p:txBody>
      </p:sp>
      <p:cxnSp>
        <p:nvCxnSpPr>
          <p:cNvPr id="9345" name="AutoShape 129"/>
          <p:cNvCxnSpPr>
            <a:cxnSpLocks noChangeShapeType="1"/>
            <a:stCxn id="9257" idx="3"/>
            <a:endCxn id="9344" idx="1"/>
          </p:cNvCxnSpPr>
          <p:nvPr/>
        </p:nvCxnSpPr>
        <p:spPr bwMode="auto">
          <a:xfrm>
            <a:off x="3824288" y="3360738"/>
            <a:ext cx="2190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9346" name="AutoShape 130"/>
          <p:cNvCxnSpPr>
            <a:cxnSpLocks noChangeShapeType="1"/>
            <a:stCxn id="9344" idx="2"/>
            <a:endCxn id="9281" idx="0"/>
          </p:cNvCxnSpPr>
          <p:nvPr/>
        </p:nvCxnSpPr>
        <p:spPr bwMode="auto">
          <a:xfrm>
            <a:off x="4691063" y="3743325"/>
            <a:ext cx="0" cy="2921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9347" name="Text Box 131"/>
          <p:cNvSpPr txBox="1">
            <a:spLocks noChangeArrowheads="1"/>
          </p:cNvSpPr>
          <p:nvPr/>
        </p:nvSpPr>
        <p:spPr bwMode="auto">
          <a:xfrm>
            <a:off x="4713288" y="3651250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9348" name="Text Box 132"/>
          <p:cNvSpPr txBox="1">
            <a:spLocks noChangeArrowheads="1"/>
          </p:cNvSpPr>
          <p:nvPr/>
        </p:nvSpPr>
        <p:spPr bwMode="auto">
          <a:xfrm>
            <a:off x="5208588" y="4203700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9351" name="Text Box 135"/>
          <p:cNvSpPr txBox="1">
            <a:spLocks noChangeArrowheads="1"/>
          </p:cNvSpPr>
          <p:nvPr/>
        </p:nvSpPr>
        <p:spPr bwMode="auto">
          <a:xfrm>
            <a:off x="5614988" y="3170238"/>
            <a:ext cx="990600" cy="374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c.f. procédure équipe concernée</a:t>
            </a:r>
          </a:p>
        </p:txBody>
      </p:sp>
      <p:cxnSp>
        <p:nvCxnSpPr>
          <p:cNvPr id="9352" name="AutoShape 136"/>
          <p:cNvCxnSpPr>
            <a:cxnSpLocks noChangeShapeType="1"/>
            <a:stCxn id="9344" idx="3"/>
            <a:endCxn id="9351" idx="1"/>
          </p:cNvCxnSpPr>
          <p:nvPr/>
        </p:nvCxnSpPr>
        <p:spPr bwMode="auto">
          <a:xfrm flipV="1">
            <a:off x="5338763" y="3357563"/>
            <a:ext cx="276225" cy="47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9353" name="AutoShape 137"/>
          <p:cNvCxnSpPr>
            <a:cxnSpLocks noChangeShapeType="1"/>
            <a:stCxn id="9281" idx="3"/>
            <a:endCxn id="9325" idx="2"/>
          </p:cNvCxnSpPr>
          <p:nvPr/>
        </p:nvCxnSpPr>
        <p:spPr bwMode="auto">
          <a:xfrm>
            <a:off x="5338763" y="4416425"/>
            <a:ext cx="47942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9354" name="AutoShape 138"/>
          <p:cNvCxnSpPr>
            <a:cxnSpLocks noChangeShapeType="1"/>
            <a:stCxn id="9308" idx="2"/>
            <a:endCxn id="9326" idx="0"/>
          </p:cNvCxnSpPr>
          <p:nvPr/>
        </p:nvCxnSpPr>
        <p:spPr bwMode="auto">
          <a:xfrm rot="5400000">
            <a:off x="3250406" y="3171032"/>
            <a:ext cx="320675" cy="542448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9355" name="AutoShape 139"/>
          <p:cNvCxnSpPr>
            <a:cxnSpLocks noChangeShapeType="1"/>
            <a:stCxn id="9321" idx="4"/>
            <a:endCxn id="9256" idx="0"/>
          </p:cNvCxnSpPr>
          <p:nvPr/>
        </p:nvCxnSpPr>
        <p:spPr bwMode="auto">
          <a:xfrm>
            <a:off x="3165475" y="1928813"/>
            <a:ext cx="4763" cy="255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029CA96E-A776-4CA3-8BE4-4401F5EA7002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15E1BC87-C366-4BC0-A259-F79A9C5D830A}" type="slidenum">
              <a:rPr lang="fr-FR"/>
              <a:pPr/>
              <a:t>4</a:t>
            </a:fld>
            <a:endParaRPr lang="fr-FR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0" y="14288"/>
            <a:ext cx="6858000" cy="28416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200" b="1"/>
              <a:t>PROCEDURE DE ROUTAGE DES DEMANDES DE CORRECTION VERS LA TMA 1/3</a:t>
            </a:r>
          </a:p>
        </p:txBody>
      </p:sp>
      <p:sp>
        <p:nvSpPr>
          <p:cNvPr id="55300" name="AutoShape 4"/>
          <p:cNvSpPr>
            <a:spLocks noChangeArrowheads="1"/>
          </p:cNvSpPr>
          <p:nvPr/>
        </p:nvSpPr>
        <p:spPr bwMode="auto">
          <a:xfrm>
            <a:off x="1160463" y="4837113"/>
            <a:ext cx="1295400" cy="762000"/>
          </a:xfrm>
          <a:prstGeom prst="flowChartDecision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Dans le périmètre </a:t>
            </a:r>
          </a:p>
          <a:p>
            <a:pPr algn="ctr"/>
            <a:r>
              <a:rPr lang="fr-FR" sz="900"/>
              <a:t>du HelpDesk ?</a:t>
            </a: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128588" y="360363"/>
            <a:ext cx="990600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User / Key User / Resp. info site</a:t>
            </a: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2103438" y="496888"/>
            <a:ext cx="990600" cy="238125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Help desk</a:t>
            </a:r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4279900" y="496888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TMA</a:t>
            </a:r>
          </a:p>
        </p:txBody>
      </p:sp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1308100" y="4260850"/>
            <a:ext cx="990600" cy="37465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Analyse de la demande</a:t>
            </a:r>
          </a:p>
        </p:txBody>
      </p:sp>
      <p:sp>
        <p:nvSpPr>
          <p:cNvPr id="55305" name="Text Box 9"/>
          <p:cNvSpPr txBox="1">
            <a:spLocks noChangeArrowheads="1"/>
          </p:cNvSpPr>
          <p:nvPr/>
        </p:nvSpPr>
        <p:spPr bwMode="auto">
          <a:xfrm>
            <a:off x="2292350" y="495458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55306" name="Text Box 10"/>
          <p:cNvSpPr txBox="1">
            <a:spLocks noChangeArrowheads="1"/>
          </p:cNvSpPr>
          <p:nvPr/>
        </p:nvSpPr>
        <p:spPr bwMode="auto">
          <a:xfrm>
            <a:off x="2668588" y="5022850"/>
            <a:ext cx="876300" cy="374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Cf procédure Help desk</a:t>
            </a:r>
          </a:p>
        </p:txBody>
      </p:sp>
      <p:sp>
        <p:nvSpPr>
          <p:cNvPr id="55307" name="Text Box 11"/>
          <p:cNvSpPr txBox="1">
            <a:spLocks noChangeArrowheads="1"/>
          </p:cNvSpPr>
          <p:nvPr/>
        </p:nvSpPr>
        <p:spPr bwMode="auto">
          <a:xfrm>
            <a:off x="1225550" y="6861175"/>
            <a:ext cx="1155700" cy="37465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Escalade à l’équipe compétente</a:t>
            </a:r>
          </a:p>
        </p:txBody>
      </p:sp>
      <p:sp>
        <p:nvSpPr>
          <p:cNvPr id="55308" name="AutoShape 12"/>
          <p:cNvSpPr>
            <a:spLocks noChangeArrowheads="1"/>
          </p:cNvSpPr>
          <p:nvPr/>
        </p:nvSpPr>
        <p:spPr bwMode="auto">
          <a:xfrm>
            <a:off x="1155700" y="5786438"/>
            <a:ext cx="1295400" cy="762000"/>
          </a:xfrm>
          <a:prstGeom prst="flowChartDecision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800"/>
              <a:t>Concerne SAP (hors </a:t>
            </a:r>
          </a:p>
          <a:p>
            <a:pPr algn="ctr"/>
            <a:r>
              <a:rPr lang="fr-FR" sz="800"/>
              <a:t>Adm. système), </a:t>
            </a:r>
          </a:p>
          <a:p>
            <a:pPr algn="ctr"/>
            <a:r>
              <a:rPr lang="fr-FR" sz="800"/>
              <a:t>Eva POM, Eva SOM</a:t>
            </a:r>
          </a:p>
          <a:p>
            <a:pPr algn="ctr"/>
            <a:r>
              <a:rPr lang="fr-FR" sz="800"/>
              <a:t>SPIN ?</a:t>
            </a:r>
          </a:p>
        </p:txBody>
      </p:sp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1803400" y="6492875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55310" name="Text Box 14"/>
          <p:cNvSpPr txBox="1">
            <a:spLocks noChangeArrowheads="1"/>
          </p:cNvSpPr>
          <p:nvPr/>
        </p:nvSpPr>
        <p:spPr bwMode="auto">
          <a:xfrm>
            <a:off x="1881188" y="5481638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cxnSp>
        <p:nvCxnSpPr>
          <p:cNvPr id="55311" name="AutoShape 15"/>
          <p:cNvCxnSpPr>
            <a:cxnSpLocks noChangeShapeType="1"/>
            <a:stCxn id="55308" idx="2"/>
            <a:endCxn id="55307" idx="0"/>
          </p:cNvCxnSpPr>
          <p:nvPr/>
        </p:nvCxnSpPr>
        <p:spPr bwMode="auto">
          <a:xfrm>
            <a:off x="1803400" y="6548438"/>
            <a:ext cx="0" cy="3127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5312" name="Text Box 16"/>
          <p:cNvSpPr txBox="1">
            <a:spLocks noChangeArrowheads="1"/>
          </p:cNvSpPr>
          <p:nvPr/>
        </p:nvSpPr>
        <p:spPr bwMode="auto">
          <a:xfrm>
            <a:off x="4038600" y="5186363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Analyse de la demande</a:t>
            </a:r>
          </a:p>
        </p:txBody>
      </p:sp>
      <p:sp>
        <p:nvSpPr>
          <p:cNvPr id="55314" name="Text Box 18"/>
          <p:cNvSpPr txBox="1">
            <a:spLocks noChangeArrowheads="1"/>
          </p:cNvSpPr>
          <p:nvPr/>
        </p:nvSpPr>
        <p:spPr bwMode="auto">
          <a:xfrm>
            <a:off x="2314575" y="5916613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55315" name="Line 19"/>
          <p:cNvSpPr>
            <a:spLocks noChangeShapeType="1"/>
          </p:cNvSpPr>
          <p:nvPr/>
        </p:nvSpPr>
        <p:spPr bwMode="auto">
          <a:xfrm flipH="1">
            <a:off x="1193800" y="647700"/>
            <a:ext cx="14288" cy="78962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5316" name="Line 20"/>
          <p:cNvSpPr>
            <a:spLocks noChangeShapeType="1"/>
          </p:cNvSpPr>
          <p:nvPr/>
        </p:nvSpPr>
        <p:spPr bwMode="auto">
          <a:xfrm flipH="1">
            <a:off x="3868738" y="681038"/>
            <a:ext cx="14287" cy="78962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5317" name="Text Box 21"/>
          <p:cNvSpPr txBox="1">
            <a:spLocks noChangeArrowheads="1"/>
          </p:cNvSpPr>
          <p:nvPr/>
        </p:nvSpPr>
        <p:spPr bwMode="auto">
          <a:xfrm>
            <a:off x="1306513" y="3405188"/>
            <a:ext cx="990600" cy="6477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Création d’un incident dans la base (1ère qualification)</a:t>
            </a:r>
          </a:p>
        </p:txBody>
      </p:sp>
      <p:cxnSp>
        <p:nvCxnSpPr>
          <p:cNvPr id="55318" name="AutoShape 22"/>
          <p:cNvCxnSpPr>
            <a:cxnSpLocks noChangeShapeType="1"/>
            <a:stCxn id="55317" idx="2"/>
            <a:endCxn id="55304" idx="0"/>
          </p:cNvCxnSpPr>
          <p:nvPr/>
        </p:nvCxnSpPr>
        <p:spPr bwMode="auto">
          <a:xfrm>
            <a:off x="1801813" y="4052888"/>
            <a:ext cx="1587" cy="2079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5319" name="Text Box 23"/>
          <p:cNvSpPr txBox="1">
            <a:spLocks noChangeArrowheads="1"/>
          </p:cNvSpPr>
          <p:nvPr/>
        </p:nvSpPr>
        <p:spPr bwMode="auto">
          <a:xfrm>
            <a:off x="3087688" y="6053138"/>
            <a:ext cx="657225" cy="2381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Escalade</a:t>
            </a:r>
          </a:p>
        </p:txBody>
      </p:sp>
      <p:sp>
        <p:nvSpPr>
          <p:cNvPr id="55336" name="Text Box 40"/>
          <p:cNvSpPr txBox="1">
            <a:spLocks noChangeArrowheads="1"/>
          </p:cNvSpPr>
          <p:nvPr/>
        </p:nvSpPr>
        <p:spPr bwMode="auto">
          <a:xfrm>
            <a:off x="971550" y="2327275"/>
            <a:ext cx="6064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900"/>
              <a:t>Via 2222</a:t>
            </a:r>
          </a:p>
        </p:txBody>
      </p:sp>
      <p:sp>
        <p:nvSpPr>
          <p:cNvPr id="55347" name="Text Box 51"/>
          <p:cNvSpPr txBox="1">
            <a:spLocks noChangeArrowheads="1"/>
          </p:cNvSpPr>
          <p:nvPr/>
        </p:nvSpPr>
        <p:spPr bwMode="auto">
          <a:xfrm>
            <a:off x="4038600" y="4260850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Création d’un incident</a:t>
            </a:r>
          </a:p>
        </p:txBody>
      </p:sp>
      <p:cxnSp>
        <p:nvCxnSpPr>
          <p:cNvPr id="55349" name="AutoShape 53"/>
          <p:cNvCxnSpPr>
            <a:cxnSpLocks noChangeShapeType="1"/>
            <a:stCxn id="55347" idx="2"/>
            <a:endCxn id="55312" idx="0"/>
          </p:cNvCxnSpPr>
          <p:nvPr/>
        </p:nvCxnSpPr>
        <p:spPr bwMode="auto">
          <a:xfrm>
            <a:off x="4533900" y="4635500"/>
            <a:ext cx="0" cy="5508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5353" name="Oval 57"/>
          <p:cNvSpPr>
            <a:spLocks noChangeArrowheads="1"/>
          </p:cNvSpPr>
          <p:nvPr/>
        </p:nvSpPr>
        <p:spPr bwMode="auto">
          <a:xfrm>
            <a:off x="4241800" y="5980113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B1</a:t>
            </a:r>
          </a:p>
        </p:txBody>
      </p:sp>
      <p:sp>
        <p:nvSpPr>
          <p:cNvPr id="55356" name="Text Box 60"/>
          <p:cNvSpPr txBox="1">
            <a:spLocks noChangeArrowheads="1"/>
          </p:cNvSpPr>
          <p:nvPr/>
        </p:nvSpPr>
        <p:spPr bwMode="auto">
          <a:xfrm>
            <a:off x="2082800" y="8085138"/>
            <a:ext cx="2578100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 b="1"/>
              <a:t>Définition</a:t>
            </a:r>
            <a:r>
              <a:rPr lang="fr-FR" sz="900"/>
              <a:t> :</a:t>
            </a:r>
          </a:p>
          <a:p>
            <a:pPr>
              <a:spcBef>
                <a:spcPct val="50000"/>
              </a:spcBef>
            </a:pPr>
            <a:r>
              <a:rPr lang="fr-FR" sz="900"/>
              <a:t>A : Procédure Assistance Utilisateurs</a:t>
            </a:r>
          </a:p>
          <a:p>
            <a:pPr>
              <a:spcBef>
                <a:spcPct val="50000"/>
              </a:spcBef>
            </a:pPr>
            <a:r>
              <a:rPr lang="fr-FR" sz="900"/>
              <a:t>B : Procédure Demande de Correction</a:t>
            </a:r>
          </a:p>
          <a:p>
            <a:pPr>
              <a:spcBef>
                <a:spcPct val="50000"/>
              </a:spcBef>
            </a:pPr>
            <a:r>
              <a:rPr lang="fr-FR" sz="900"/>
              <a:t>C : Procédure Demande d’évolution (DTI)</a:t>
            </a:r>
          </a:p>
        </p:txBody>
      </p:sp>
      <p:sp>
        <p:nvSpPr>
          <p:cNvPr id="55357" name="Line 61"/>
          <p:cNvSpPr>
            <a:spLocks noChangeShapeType="1"/>
          </p:cNvSpPr>
          <p:nvPr/>
        </p:nvSpPr>
        <p:spPr bwMode="auto">
          <a:xfrm flipH="1">
            <a:off x="5684838" y="655638"/>
            <a:ext cx="14287" cy="78962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5366" name="Text Box 70"/>
          <p:cNvSpPr txBox="1">
            <a:spLocks noChangeArrowheads="1"/>
          </p:cNvSpPr>
          <p:nvPr/>
        </p:nvSpPr>
        <p:spPr bwMode="auto">
          <a:xfrm>
            <a:off x="63500" y="1993900"/>
            <a:ext cx="877888" cy="51117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correction par un (Key)  user</a:t>
            </a:r>
          </a:p>
        </p:txBody>
      </p:sp>
      <p:sp>
        <p:nvSpPr>
          <p:cNvPr id="55367" name="Text Box 71"/>
          <p:cNvSpPr txBox="1">
            <a:spLocks noChangeArrowheads="1"/>
          </p:cNvSpPr>
          <p:nvPr/>
        </p:nvSpPr>
        <p:spPr bwMode="auto">
          <a:xfrm>
            <a:off x="101600" y="4203700"/>
            <a:ext cx="877888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Information par mail</a:t>
            </a:r>
          </a:p>
        </p:txBody>
      </p:sp>
      <p:cxnSp>
        <p:nvCxnSpPr>
          <p:cNvPr id="55371" name="AutoShape 75"/>
          <p:cNvCxnSpPr>
            <a:cxnSpLocks noChangeShapeType="1"/>
            <a:stCxn id="55317" idx="1"/>
            <a:endCxn id="55367" idx="3"/>
          </p:cNvCxnSpPr>
          <p:nvPr/>
        </p:nvCxnSpPr>
        <p:spPr bwMode="auto">
          <a:xfrm rot="10800000" flipV="1">
            <a:off x="979488" y="3729038"/>
            <a:ext cx="327025" cy="661987"/>
          </a:xfrm>
          <a:prstGeom prst="bentConnector3">
            <a:avLst>
              <a:gd name="adj1" fmla="val 50000"/>
            </a:avLst>
          </a:prstGeom>
          <a:noFill/>
          <a:ln w="9525" cap="rnd">
            <a:solidFill>
              <a:srgbClr val="FF99CC"/>
            </a:solidFill>
            <a:prstDash val="sysDot"/>
            <a:miter lim="800000"/>
            <a:headEnd/>
            <a:tailEnd type="triangle" w="med" len="med"/>
          </a:ln>
          <a:effectLst/>
        </p:spPr>
      </p:cxnSp>
      <p:sp>
        <p:nvSpPr>
          <p:cNvPr id="55378" name="Text Box 82"/>
          <p:cNvSpPr txBox="1">
            <a:spLocks noChangeArrowheads="1"/>
          </p:cNvSpPr>
          <p:nvPr/>
        </p:nvSpPr>
        <p:spPr bwMode="auto">
          <a:xfrm>
            <a:off x="5816600" y="369888"/>
            <a:ext cx="990600" cy="3746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CCSAP Projet/MES</a:t>
            </a:r>
          </a:p>
        </p:txBody>
      </p:sp>
      <p:sp>
        <p:nvSpPr>
          <p:cNvPr id="55393" name="Text Box 97"/>
          <p:cNvSpPr txBox="1">
            <a:spLocks noChangeArrowheads="1"/>
          </p:cNvSpPr>
          <p:nvPr/>
        </p:nvSpPr>
        <p:spPr bwMode="auto">
          <a:xfrm>
            <a:off x="2273300" y="1676400"/>
            <a:ext cx="9874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900"/>
              <a:t>Appel/mail direct</a:t>
            </a:r>
          </a:p>
        </p:txBody>
      </p:sp>
      <p:sp>
        <p:nvSpPr>
          <p:cNvPr id="55394" name="Text Box 98"/>
          <p:cNvSpPr txBox="1">
            <a:spLocks noChangeArrowheads="1"/>
          </p:cNvSpPr>
          <p:nvPr/>
        </p:nvSpPr>
        <p:spPr bwMode="auto">
          <a:xfrm>
            <a:off x="5791200" y="1416050"/>
            <a:ext cx="1041400" cy="3746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Réception appel et routage</a:t>
            </a:r>
          </a:p>
        </p:txBody>
      </p:sp>
      <p:sp>
        <p:nvSpPr>
          <p:cNvPr id="55395" name="AutoShape 99"/>
          <p:cNvSpPr>
            <a:spLocks noChangeArrowheads="1"/>
          </p:cNvSpPr>
          <p:nvPr/>
        </p:nvSpPr>
        <p:spPr bwMode="auto">
          <a:xfrm>
            <a:off x="3878263" y="2474913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Incident déjà créé ?</a:t>
            </a:r>
          </a:p>
        </p:txBody>
      </p:sp>
      <p:cxnSp>
        <p:nvCxnSpPr>
          <p:cNvPr id="55396" name="AutoShape 100"/>
          <p:cNvCxnSpPr>
            <a:cxnSpLocks noChangeShapeType="1"/>
            <a:stCxn id="55394" idx="2"/>
            <a:endCxn id="55395" idx="0"/>
          </p:cNvCxnSpPr>
          <p:nvPr/>
        </p:nvCxnSpPr>
        <p:spPr bwMode="auto">
          <a:xfrm rot="5400000">
            <a:off x="5076825" y="1239838"/>
            <a:ext cx="684213" cy="1785937"/>
          </a:xfrm>
          <a:prstGeom prst="bentConnector3">
            <a:avLst>
              <a:gd name="adj1" fmla="val 49884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55398" name="Text Box 102"/>
          <p:cNvSpPr txBox="1">
            <a:spLocks noChangeArrowheads="1"/>
          </p:cNvSpPr>
          <p:nvPr/>
        </p:nvSpPr>
        <p:spPr bwMode="auto">
          <a:xfrm>
            <a:off x="5060950" y="264318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55399" name="Text Box 103"/>
          <p:cNvSpPr txBox="1">
            <a:spLocks noChangeArrowheads="1"/>
          </p:cNvSpPr>
          <p:nvPr/>
        </p:nvSpPr>
        <p:spPr bwMode="auto">
          <a:xfrm>
            <a:off x="2260600" y="1409700"/>
            <a:ext cx="9874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900"/>
              <a:t>Appel/mail direct</a:t>
            </a:r>
          </a:p>
        </p:txBody>
      </p:sp>
      <p:sp>
        <p:nvSpPr>
          <p:cNvPr id="55400" name="AutoShape 104"/>
          <p:cNvSpPr>
            <a:spLocks noChangeArrowheads="1"/>
          </p:cNvSpPr>
          <p:nvPr/>
        </p:nvSpPr>
        <p:spPr bwMode="auto">
          <a:xfrm>
            <a:off x="1160463" y="2424113"/>
            <a:ext cx="1295400" cy="762000"/>
          </a:xfrm>
          <a:prstGeom prst="flowChartDecision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Incident déjà créé ?</a:t>
            </a:r>
          </a:p>
        </p:txBody>
      </p:sp>
      <p:sp>
        <p:nvSpPr>
          <p:cNvPr id="55401" name="Text Box 105"/>
          <p:cNvSpPr txBox="1">
            <a:spLocks noChangeArrowheads="1"/>
          </p:cNvSpPr>
          <p:nvPr/>
        </p:nvSpPr>
        <p:spPr bwMode="auto">
          <a:xfrm>
            <a:off x="2241550" y="252888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55402" name="Text Box 106"/>
          <p:cNvSpPr txBox="1">
            <a:spLocks noChangeArrowheads="1"/>
          </p:cNvSpPr>
          <p:nvPr/>
        </p:nvSpPr>
        <p:spPr bwMode="auto">
          <a:xfrm>
            <a:off x="1868488" y="3132138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55403" name="Text Box 107"/>
          <p:cNvSpPr txBox="1">
            <a:spLocks noChangeArrowheads="1"/>
          </p:cNvSpPr>
          <p:nvPr/>
        </p:nvSpPr>
        <p:spPr bwMode="auto">
          <a:xfrm>
            <a:off x="2732088" y="2484438"/>
            <a:ext cx="657225" cy="6477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Mise à jour incident existant</a:t>
            </a:r>
          </a:p>
        </p:txBody>
      </p:sp>
      <p:cxnSp>
        <p:nvCxnSpPr>
          <p:cNvPr id="55404" name="AutoShape 108"/>
          <p:cNvCxnSpPr>
            <a:cxnSpLocks noChangeShapeType="1"/>
            <a:stCxn id="55400" idx="3"/>
            <a:endCxn id="55403" idx="1"/>
          </p:cNvCxnSpPr>
          <p:nvPr/>
        </p:nvCxnSpPr>
        <p:spPr bwMode="auto">
          <a:xfrm>
            <a:off x="2455863" y="2805113"/>
            <a:ext cx="276225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5405" name="AutoShape 109"/>
          <p:cNvCxnSpPr>
            <a:cxnSpLocks noChangeShapeType="1"/>
            <a:stCxn id="55366" idx="3"/>
            <a:endCxn id="55400" idx="0"/>
          </p:cNvCxnSpPr>
          <p:nvPr/>
        </p:nvCxnSpPr>
        <p:spPr bwMode="auto">
          <a:xfrm>
            <a:off x="941388" y="2249488"/>
            <a:ext cx="866775" cy="1746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55407" name="AutoShape 111"/>
          <p:cNvCxnSpPr>
            <a:cxnSpLocks noChangeShapeType="1"/>
            <a:stCxn id="55400" idx="2"/>
            <a:endCxn id="55317" idx="0"/>
          </p:cNvCxnSpPr>
          <p:nvPr/>
        </p:nvCxnSpPr>
        <p:spPr bwMode="auto">
          <a:xfrm flipH="1">
            <a:off x="1801813" y="3186113"/>
            <a:ext cx="6350" cy="2190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5408" name="AutoShape 112"/>
          <p:cNvCxnSpPr>
            <a:cxnSpLocks noChangeShapeType="1"/>
            <a:stCxn id="55366" idx="0"/>
            <a:endCxn id="55394" idx="1"/>
          </p:cNvCxnSpPr>
          <p:nvPr/>
        </p:nvCxnSpPr>
        <p:spPr bwMode="auto">
          <a:xfrm rot="16200000">
            <a:off x="2951956" y="-845343"/>
            <a:ext cx="390525" cy="5287962"/>
          </a:xfrm>
          <a:prstGeom prst="bentConnector2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</p:spPr>
      </p:cxnSp>
      <p:cxnSp>
        <p:nvCxnSpPr>
          <p:cNvPr id="55409" name="AutoShape 113"/>
          <p:cNvCxnSpPr>
            <a:cxnSpLocks noChangeShapeType="1"/>
            <a:stCxn id="55366" idx="0"/>
            <a:endCxn id="55395" idx="0"/>
          </p:cNvCxnSpPr>
          <p:nvPr/>
        </p:nvCxnSpPr>
        <p:spPr bwMode="auto">
          <a:xfrm rot="5400000" flipV="1">
            <a:off x="2274094" y="223044"/>
            <a:ext cx="481013" cy="4022725"/>
          </a:xfrm>
          <a:prstGeom prst="bentConnector3">
            <a:avLst>
              <a:gd name="adj1" fmla="val -47523"/>
            </a:avLst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</p:spPr>
      </p:cxnSp>
      <p:cxnSp>
        <p:nvCxnSpPr>
          <p:cNvPr id="55410" name="AutoShape 114"/>
          <p:cNvCxnSpPr>
            <a:cxnSpLocks noChangeShapeType="1"/>
            <a:stCxn id="55300" idx="2"/>
            <a:endCxn id="55308" idx="0"/>
          </p:cNvCxnSpPr>
          <p:nvPr/>
        </p:nvCxnSpPr>
        <p:spPr bwMode="auto">
          <a:xfrm flipH="1">
            <a:off x="1803400" y="5599113"/>
            <a:ext cx="4763" cy="187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5411" name="AutoShape 115"/>
          <p:cNvCxnSpPr>
            <a:cxnSpLocks noChangeShapeType="1"/>
            <a:stCxn id="55300" idx="3"/>
            <a:endCxn id="55306" idx="1"/>
          </p:cNvCxnSpPr>
          <p:nvPr/>
        </p:nvCxnSpPr>
        <p:spPr bwMode="auto">
          <a:xfrm flipV="1">
            <a:off x="2455863" y="5210175"/>
            <a:ext cx="212725" cy="79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5412" name="AutoShape 116"/>
          <p:cNvCxnSpPr>
            <a:cxnSpLocks noChangeShapeType="1"/>
            <a:stCxn id="55304" idx="2"/>
            <a:endCxn id="55300" idx="0"/>
          </p:cNvCxnSpPr>
          <p:nvPr/>
        </p:nvCxnSpPr>
        <p:spPr bwMode="auto">
          <a:xfrm>
            <a:off x="1803400" y="4635500"/>
            <a:ext cx="4763" cy="2016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5413" name="AutoShape 117"/>
          <p:cNvCxnSpPr>
            <a:cxnSpLocks noChangeShapeType="1"/>
            <a:stCxn id="55308" idx="3"/>
            <a:endCxn id="55319" idx="1"/>
          </p:cNvCxnSpPr>
          <p:nvPr/>
        </p:nvCxnSpPr>
        <p:spPr bwMode="auto">
          <a:xfrm>
            <a:off x="2451100" y="6167438"/>
            <a:ext cx="636588" cy="47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5414" name="Text Box 118"/>
          <p:cNvSpPr txBox="1">
            <a:spLocks noChangeArrowheads="1"/>
          </p:cNvSpPr>
          <p:nvPr/>
        </p:nvSpPr>
        <p:spPr bwMode="auto">
          <a:xfrm>
            <a:off x="4979988" y="3221038"/>
            <a:ext cx="657225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Mise à jour incident existant</a:t>
            </a:r>
          </a:p>
        </p:txBody>
      </p:sp>
      <p:cxnSp>
        <p:nvCxnSpPr>
          <p:cNvPr id="55415" name="AutoShape 119"/>
          <p:cNvCxnSpPr>
            <a:cxnSpLocks noChangeShapeType="1"/>
            <a:stCxn id="55395" idx="3"/>
            <a:endCxn id="55414" idx="0"/>
          </p:cNvCxnSpPr>
          <p:nvPr/>
        </p:nvCxnSpPr>
        <p:spPr bwMode="auto">
          <a:xfrm>
            <a:off x="5173663" y="2855913"/>
            <a:ext cx="134937" cy="3651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55416" name="AutoShape 120"/>
          <p:cNvCxnSpPr>
            <a:cxnSpLocks noChangeShapeType="1"/>
            <a:stCxn id="55395" idx="2"/>
            <a:endCxn id="55347" idx="0"/>
          </p:cNvCxnSpPr>
          <p:nvPr/>
        </p:nvCxnSpPr>
        <p:spPr bwMode="auto">
          <a:xfrm>
            <a:off x="4525963" y="3236913"/>
            <a:ext cx="7937" cy="10239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5417" name="AutoShape 121"/>
          <p:cNvCxnSpPr>
            <a:cxnSpLocks noChangeShapeType="1"/>
            <a:stCxn id="55319" idx="3"/>
            <a:endCxn id="55312" idx="1"/>
          </p:cNvCxnSpPr>
          <p:nvPr/>
        </p:nvCxnSpPr>
        <p:spPr bwMode="auto">
          <a:xfrm flipV="1">
            <a:off x="3744913" y="5373688"/>
            <a:ext cx="293687" cy="798512"/>
          </a:xfrm>
          <a:prstGeom prst="bentConnector3">
            <a:avLst>
              <a:gd name="adj1" fmla="val 4973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55418" name="Text Box 122"/>
          <p:cNvSpPr txBox="1">
            <a:spLocks noChangeArrowheads="1"/>
          </p:cNvSpPr>
          <p:nvPr/>
        </p:nvSpPr>
        <p:spPr bwMode="auto">
          <a:xfrm>
            <a:off x="4510088" y="3195638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cxnSp>
        <p:nvCxnSpPr>
          <p:cNvPr id="55419" name="AutoShape 123"/>
          <p:cNvCxnSpPr>
            <a:cxnSpLocks noChangeShapeType="1"/>
            <a:stCxn id="55347" idx="1"/>
            <a:endCxn id="55367" idx="2"/>
          </p:cNvCxnSpPr>
          <p:nvPr/>
        </p:nvCxnSpPr>
        <p:spPr bwMode="auto">
          <a:xfrm rot="10800000" flipV="1">
            <a:off x="541338" y="4448175"/>
            <a:ext cx="3497262" cy="130175"/>
          </a:xfrm>
          <a:prstGeom prst="bentConnector4">
            <a:avLst>
              <a:gd name="adj1" fmla="val 43713"/>
              <a:gd name="adj2" fmla="val 275611"/>
            </a:avLst>
          </a:prstGeom>
          <a:noFill/>
          <a:ln w="9525" cap="rnd">
            <a:solidFill>
              <a:srgbClr val="FF99CC"/>
            </a:solidFill>
            <a:prstDash val="sysDot"/>
            <a:miter lim="800000"/>
            <a:headEnd/>
            <a:tailEnd type="triangle" w="med" len="med"/>
          </a:ln>
          <a:effectLst/>
        </p:spPr>
      </p:cxnSp>
      <p:cxnSp>
        <p:nvCxnSpPr>
          <p:cNvPr id="55420" name="AutoShape 124"/>
          <p:cNvCxnSpPr>
            <a:cxnSpLocks noChangeShapeType="1"/>
            <a:stCxn id="55307" idx="1"/>
            <a:endCxn id="55367" idx="2"/>
          </p:cNvCxnSpPr>
          <p:nvPr/>
        </p:nvCxnSpPr>
        <p:spPr bwMode="auto">
          <a:xfrm rot="10800000">
            <a:off x="541338" y="4578350"/>
            <a:ext cx="684212" cy="2470150"/>
          </a:xfrm>
          <a:prstGeom prst="bentConnector2">
            <a:avLst/>
          </a:prstGeom>
          <a:noFill/>
          <a:ln w="9525" cap="rnd">
            <a:solidFill>
              <a:srgbClr val="FF99CC"/>
            </a:solidFill>
            <a:prstDash val="sysDot"/>
            <a:miter lim="800000"/>
            <a:headEnd/>
            <a:tailEnd type="triangle" w="med" len="med"/>
          </a:ln>
          <a:effectLst/>
        </p:spPr>
      </p:cxnSp>
      <p:cxnSp>
        <p:nvCxnSpPr>
          <p:cNvPr id="55422" name="AutoShape 126"/>
          <p:cNvCxnSpPr>
            <a:cxnSpLocks noChangeShapeType="1"/>
            <a:stCxn id="55319" idx="2"/>
            <a:endCxn id="55367" idx="2"/>
          </p:cNvCxnSpPr>
          <p:nvPr/>
        </p:nvCxnSpPr>
        <p:spPr bwMode="auto">
          <a:xfrm rot="16200000" flipV="1">
            <a:off x="1122362" y="3997326"/>
            <a:ext cx="1712913" cy="2874962"/>
          </a:xfrm>
          <a:prstGeom prst="bentConnector3">
            <a:avLst>
              <a:gd name="adj1" fmla="val -13347"/>
            </a:avLst>
          </a:prstGeom>
          <a:noFill/>
          <a:ln w="9525" cap="rnd">
            <a:solidFill>
              <a:srgbClr val="FF99CC"/>
            </a:solidFill>
            <a:prstDash val="sysDot"/>
            <a:miter lim="800000"/>
            <a:headEnd/>
            <a:tailEnd type="triangle" w="med" len="med"/>
          </a:ln>
          <a:effectLst/>
        </p:spPr>
      </p:cxnSp>
      <p:sp>
        <p:nvSpPr>
          <p:cNvPr id="55423" name="Line 127"/>
          <p:cNvSpPr>
            <a:spLocks noChangeShapeType="1"/>
          </p:cNvSpPr>
          <p:nvPr/>
        </p:nvSpPr>
        <p:spPr bwMode="auto">
          <a:xfrm>
            <a:off x="0" y="7620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cxnSp>
        <p:nvCxnSpPr>
          <p:cNvPr id="55424" name="AutoShape 128"/>
          <p:cNvCxnSpPr>
            <a:cxnSpLocks noChangeShapeType="1"/>
            <a:stCxn id="55312" idx="2"/>
            <a:endCxn id="55353" idx="0"/>
          </p:cNvCxnSpPr>
          <p:nvPr/>
        </p:nvCxnSpPr>
        <p:spPr bwMode="auto">
          <a:xfrm>
            <a:off x="4533900" y="5561013"/>
            <a:ext cx="0" cy="4191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5426" name="Oval 130"/>
          <p:cNvSpPr>
            <a:spLocks noChangeArrowheads="1"/>
          </p:cNvSpPr>
          <p:nvPr/>
        </p:nvSpPr>
        <p:spPr bwMode="auto">
          <a:xfrm>
            <a:off x="165100" y="976313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B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B3FF73DD-C22A-4B3C-B02F-CB7EA2B2EFFD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2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48FF4459-7109-44B3-952A-E449B269640B}" type="slidenum">
              <a:rPr lang="fr-FR"/>
              <a:pPr/>
              <a:t>5</a:t>
            </a:fld>
            <a:endParaRPr lang="fr-FR"/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4288" y="14288"/>
            <a:ext cx="6858000" cy="28416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200" b="1"/>
              <a:t>PROCEDURE DEMANDE DE CORRECTION</a:t>
            </a:r>
            <a:r>
              <a:rPr lang="fr-FR" b="1"/>
              <a:t> (hors cas particuliers) </a:t>
            </a:r>
            <a:r>
              <a:rPr lang="fr-FR" sz="1100" b="1"/>
              <a:t>2/3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578100" y="473075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TMA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3589338" y="3617913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Diagnostic du problème</a:t>
            </a:r>
          </a:p>
        </p:txBody>
      </p:sp>
      <p:sp>
        <p:nvSpPr>
          <p:cNvPr id="10272" name="AutoShape 32"/>
          <p:cNvSpPr>
            <a:spLocks noChangeArrowheads="1"/>
          </p:cNvSpPr>
          <p:nvPr/>
        </p:nvSpPr>
        <p:spPr bwMode="auto">
          <a:xfrm>
            <a:off x="3438525" y="6129338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Demande avis ou info</a:t>
            </a:r>
          </a:p>
          <a:p>
            <a:pPr algn="ctr"/>
            <a:r>
              <a:rPr lang="fr-FR" sz="900"/>
              <a:t>À CCSAP  Projet </a:t>
            </a:r>
          </a:p>
          <a:p>
            <a:pPr algn="ctr"/>
            <a:r>
              <a:rPr lang="fr-FR" sz="900"/>
              <a:t>/MES ?</a:t>
            </a:r>
          </a:p>
        </p:txBody>
      </p:sp>
      <p:sp>
        <p:nvSpPr>
          <p:cNvPr id="10273" name="Text Box 33"/>
          <p:cNvSpPr txBox="1">
            <a:spLocks noChangeArrowheads="1"/>
          </p:cNvSpPr>
          <p:nvPr/>
        </p:nvSpPr>
        <p:spPr bwMode="auto">
          <a:xfrm>
            <a:off x="3597275" y="7207250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Transport dans D01 500</a:t>
            </a:r>
          </a:p>
        </p:txBody>
      </p:sp>
      <p:sp>
        <p:nvSpPr>
          <p:cNvPr id="10274" name="Text Box 34"/>
          <p:cNvSpPr txBox="1">
            <a:spLocks noChangeArrowheads="1"/>
          </p:cNvSpPr>
          <p:nvPr/>
        </p:nvSpPr>
        <p:spPr bwMode="auto">
          <a:xfrm>
            <a:off x="3597275" y="7918450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Tests unitaires</a:t>
            </a:r>
          </a:p>
        </p:txBody>
      </p:sp>
      <p:sp>
        <p:nvSpPr>
          <p:cNvPr id="10285" name="Text Box 45"/>
          <p:cNvSpPr txBox="1">
            <a:spLocks noChangeArrowheads="1"/>
          </p:cNvSpPr>
          <p:nvPr/>
        </p:nvSpPr>
        <p:spPr bwMode="auto">
          <a:xfrm>
            <a:off x="5646738" y="460375"/>
            <a:ext cx="990600" cy="3746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CCSAP Projet / MES</a:t>
            </a:r>
          </a:p>
        </p:txBody>
      </p:sp>
      <p:cxnSp>
        <p:nvCxnSpPr>
          <p:cNvPr id="10291" name="AutoShape 51"/>
          <p:cNvCxnSpPr>
            <a:cxnSpLocks noChangeShapeType="1"/>
            <a:stCxn id="10273" idx="2"/>
            <a:endCxn id="10274" idx="0"/>
          </p:cNvCxnSpPr>
          <p:nvPr/>
        </p:nvCxnSpPr>
        <p:spPr bwMode="auto">
          <a:xfrm>
            <a:off x="4092575" y="7581900"/>
            <a:ext cx="0" cy="3365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0316" name="Text Box 76"/>
          <p:cNvSpPr txBox="1">
            <a:spLocks noChangeArrowheads="1"/>
          </p:cNvSpPr>
          <p:nvPr/>
        </p:nvSpPr>
        <p:spPr bwMode="auto">
          <a:xfrm>
            <a:off x="150813" y="1449388"/>
            <a:ext cx="990600" cy="6477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Information par mail si modification de la qualification</a:t>
            </a:r>
          </a:p>
        </p:txBody>
      </p:sp>
      <p:sp>
        <p:nvSpPr>
          <p:cNvPr id="10327" name="Oval 87"/>
          <p:cNvSpPr>
            <a:spLocks noChangeArrowheads="1"/>
          </p:cNvSpPr>
          <p:nvPr/>
        </p:nvSpPr>
        <p:spPr bwMode="auto">
          <a:xfrm>
            <a:off x="4105275" y="3275013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B2</a:t>
            </a:r>
          </a:p>
        </p:txBody>
      </p:sp>
      <p:sp>
        <p:nvSpPr>
          <p:cNvPr id="10336" name="AutoShape 96"/>
          <p:cNvSpPr>
            <a:spLocks noChangeArrowheads="1"/>
          </p:cNvSpPr>
          <p:nvPr/>
        </p:nvSpPr>
        <p:spPr bwMode="auto">
          <a:xfrm>
            <a:off x="2693988" y="2522538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Problème</a:t>
            </a:r>
          </a:p>
          <a:p>
            <a:pPr algn="ctr"/>
            <a:r>
              <a:rPr lang="fr-FR" sz="900"/>
              <a:t> « Very High »? </a:t>
            </a:r>
          </a:p>
        </p:txBody>
      </p:sp>
      <p:sp>
        <p:nvSpPr>
          <p:cNvPr id="10340" name="Text Box 100"/>
          <p:cNvSpPr txBox="1">
            <a:spLocks noChangeArrowheads="1"/>
          </p:cNvSpPr>
          <p:nvPr/>
        </p:nvSpPr>
        <p:spPr bwMode="auto">
          <a:xfrm>
            <a:off x="2833688" y="1379538"/>
            <a:ext cx="990600" cy="7842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Prise en charge  de la demande et Mise à jour de sa qualification</a:t>
            </a:r>
          </a:p>
        </p:txBody>
      </p:sp>
      <p:cxnSp>
        <p:nvCxnSpPr>
          <p:cNvPr id="10343" name="AutoShape 103"/>
          <p:cNvCxnSpPr>
            <a:cxnSpLocks noChangeShapeType="1"/>
            <a:stCxn id="10340" idx="2"/>
            <a:endCxn id="10336" idx="0"/>
          </p:cNvCxnSpPr>
          <p:nvPr/>
        </p:nvCxnSpPr>
        <p:spPr bwMode="auto">
          <a:xfrm>
            <a:off x="3328988" y="2163763"/>
            <a:ext cx="12700" cy="3587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0345" name="Text Box 105"/>
          <p:cNvSpPr txBox="1">
            <a:spLocks noChangeArrowheads="1"/>
          </p:cNvSpPr>
          <p:nvPr/>
        </p:nvSpPr>
        <p:spPr bwMode="auto">
          <a:xfrm>
            <a:off x="3848100" y="2695575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0347" name="Text Box 107"/>
          <p:cNvSpPr txBox="1">
            <a:spLocks noChangeArrowheads="1"/>
          </p:cNvSpPr>
          <p:nvPr/>
        </p:nvSpPr>
        <p:spPr bwMode="auto">
          <a:xfrm>
            <a:off x="1874838" y="3983038"/>
            <a:ext cx="990600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Incident mis dans la file de traitement des incidents</a:t>
            </a:r>
          </a:p>
        </p:txBody>
      </p:sp>
      <p:sp>
        <p:nvSpPr>
          <p:cNvPr id="10350" name="Text Box 110"/>
          <p:cNvSpPr txBox="1">
            <a:spLocks noChangeArrowheads="1"/>
          </p:cNvSpPr>
          <p:nvPr/>
        </p:nvSpPr>
        <p:spPr bwMode="auto">
          <a:xfrm>
            <a:off x="2400300" y="2711450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cxnSp>
        <p:nvCxnSpPr>
          <p:cNvPr id="10355" name="AutoShape 115"/>
          <p:cNvCxnSpPr>
            <a:cxnSpLocks noChangeShapeType="1"/>
            <a:stCxn id="10340" idx="1"/>
            <a:endCxn id="10316" idx="3"/>
          </p:cNvCxnSpPr>
          <p:nvPr/>
        </p:nvCxnSpPr>
        <p:spPr bwMode="auto">
          <a:xfrm flipH="1">
            <a:off x="1141413" y="1771650"/>
            <a:ext cx="1692275" cy="1588"/>
          </a:xfrm>
          <a:prstGeom prst="straightConnector1">
            <a:avLst/>
          </a:prstGeom>
          <a:noFill/>
          <a:ln w="9525" cap="rnd">
            <a:solidFill>
              <a:srgbClr val="FF99CC"/>
            </a:solidFill>
            <a:prstDash val="sysDot"/>
            <a:round/>
            <a:headEnd/>
            <a:tailEnd type="triangle" w="med" len="med"/>
          </a:ln>
          <a:effectLst/>
        </p:spPr>
      </p:cxnSp>
      <p:sp>
        <p:nvSpPr>
          <p:cNvPr id="10358" name="AutoShape 118"/>
          <p:cNvSpPr>
            <a:spLocks noChangeArrowheads="1"/>
          </p:cNvSpPr>
          <p:nvPr/>
        </p:nvSpPr>
        <p:spPr bwMode="auto">
          <a:xfrm>
            <a:off x="3435350" y="4300538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 Dans périmètre </a:t>
            </a:r>
          </a:p>
          <a:p>
            <a:pPr algn="ctr"/>
            <a:r>
              <a:rPr lang="fr-FR" sz="900"/>
              <a:t>TMA ?</a:t>
            </a:r>
          </a:p>
        </p:txBody>
      </p:sp>
      <p:sp>
        <p:nvSpPr>
          <p:cNvPr id="10364" name="Text Box 124"/>
          <p:cNvSpPr txBox="1">
            <a:spLocks noChangeArrowheads="1"/>
          </p:cNvSpPr>
          <p:nvPr/>
        </p:nvSpPr>
        <p:spPr bwMode="auto">
          <a:xfrm>
            <a:off x="3586163" y="5430838"/>
            <a:ext cx="990600" cy="44291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Correction dans </a:t>
            </a:r>
          </a:p>
          <a:p>
            <a:pPr algn="ctr">
              <a:spcBef>
                <a:spcPct val="50000"/>
              </a:spcBef>
            </a:pPr>
            <a:r>
              <a:rPr lang="fr-FR" sz="900"/>
              <a:t>D01 200</a:t>
            </a:r>
          </a:p>
        </p:txBody>
      </p:sp>
      <p:sp>
        <p:nvSpPr>
          <p:cNvPr id="10382" name="Text Box 142"/>
          <p:cNvSpPr txBox="1">
            <a:spLocks noChangeArrowheads="1"/>
          </p:cNvSpPr>
          <p:nvPr/>
        </p:nvSpPr>
        <p:spPr bwMode="auto">
          <a:xfrm>
            <a:off x="5457825" y="6259513"/>
            <a:ext cx="990600" cy="5111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Analyse de la demande ou réception info</a:t>
            </a:r>
          </a:p>
        </p:txBody>
      </p:sp>
      <p:sp>
        <p:nvSpPr>
          <p:cNvPr id="10383" name="AutoShape 143"/>
          <p:cNvSpPr>
            <a:spLocks noChangeArrowheads="1"/>
          </p:cNvSpPr>
          <p:nvPr/>
        </p:nvSpPr>
        <p:spPr bwMode="auto">
          <a:xfrm>
            <a:off x="5308600" y="7015163"/>
            <a:ext cx="1295400" cy="762000"/>
          </a:xfrm>
          <a:prstGeom prst="flowChartDecision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Confirmation </a:t>
            </a:r>
          </a:p>
          <a:p>
            <a:pPr algn="ctr"/>
            <a:r>
              <a:rPr lang="fr-FR" sz="900"/>
              <a:t>Correction</a:t>
            </a:r>
          </a:p>
        </p:txBody>
      </p:sp>
      <p:cxnSp>
        <p:nvCxnSpPr>
          <p:cNvPr id="10384" name="AutoShape 144"/>
          <p:cNvCxnSpPr>
            <a:cxnSpLocks noChangeShapeType="1"/>
            <a:stCxn id="10382" idx="2"/>
            <a:endCxn id="10383" idx="0"/>
          </p:cNvCxnSpPr>
          <p:nvPr/>
        </p:nvCxnSpPr>
        <p:spPr bwMode="auto">
          <a:xfrm>
            <a:off x="5953125" y="6770688"/>
            <a:ext cx="3175" cy="2444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0385" name="Text Box 145"/>
          <p:cNvSpPr txBox="1">
            <a:spLocks noChangeArrowheads="1"/>
          </p:cNvSpPr>
          <p:nvPr/>
        </p:nvSpPr>
        <p:spPr bwMode="auto">
          <a:xfrm>
            <a:off x="4551363" y="6286500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0386" name="Text Box 146"/>
          <p:cNvSpPr txBox="1">
            <a:spLocks noChangeArrowheads="1"/>
          </p:cNvSpPr>
          <p:nvPr/>
        </p:nvSpPr>
        <p:spPr bwMode="auto">
          <a:xfrm>
            <a:off x="6435725" y="7159625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cxnSp>
        <p:nvCxnSpPr>
          <p:cNvPr id="10388" name="AutoShape 148"/>
          <p:cNvCxnSpPr>
            <a:cxnSpLocks noChangeShapeType="1"/>
            <a:stCxn id="10272" idx="3"/>
            <a:endCxn id="10382" idx="1"/>
          </p:cNvCxnSpPr>
          <p:nvPr/>
        </p:nvCxnSpPr>
        <p:spPr bwMode="auto">
          <a:xfrm>
            <a:off x="4733925" y="6510338"/>
            <a:ext cx="723900" cy="47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0389" name="AutoShape 149"/>
          <p:cNvCxnSpPr>
            <a:cxnSpLocks noChangeShapeType="1"/>
            <a:stCxn id="10364" idx="2"/>
            <a:endCxn id="10272" idx="0"/>
          </p:cNvCxnSpPr>
          <p:nvPr/>
        </p:nvCxnSpPr>
        <p:spPr bwMode="auto">
          <a:xfrm>
            <a:off x="4081463" y="5873750"/>
            <a:ext cx="4762" cy="255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0390" name="AutoShape 150"/>
          <p:cNvCxnSpPr>
            <a:cxnSpLocks noChangeShapeType="1"/>
            <a:stCxn id="10272" idx="2"/>
            <a:endCxn id="10273" idx="0"/>
          </p:cNvCxnSpPr>
          <p:nvPr/>
        </p:nvCxnSpPr>
        <p:spPr bwMode="auto">
          <a:xfrm>
            <a:off x="4086225" y="6891338"/>
            <a:ext cx="6350" cy="3159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0392" name="AutoShape 152"/>
          <p:cNvCxnSpPr>
            <a:cxnSpLocks noChangeShapeType="1"/>
            <a:stCxn id="10383" idx="1"/>
            <a:endCxn id="10273" idx="3"/>
          </p:cNvCxnSpPr>
          <p:nvPr/>
        </p:nvCxnSpPr>
        <p:spPr bwMode="auto">
          <a:xfrm flipH="1" flipV="1">
            <a:off x="4587875" y="7394575"/>
            <a:ext cx="72072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0393" name="Text Box 153"/>
          <p:cNvSpPr txBox="1">
            <a:spLocks noChangeArrowheads="1"/>
          </p:cNvSpPr>
          <p:nvPr/>
        </p:nvSpPr>
        <p:spPr bwMode="auto">
          <a:xfrm>
            <a:off x="4070350" y="6813550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0394" name="Text Box 154"/>
          <p:cNvSpPr txBox="1">
            <a:spLocks noChangeArrowheads="1"/>
          </p:cNvSpPr>
          <p:nvPr/>
        </p:nvSpPr>
        <p:spPr bwMode="auto">
          <a:xfrm>
            <a:off x="4071938" y="4970463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cxnSp>
        <p:nvCxnSpPr>
          <p:cNvPr id="10395" name="AutoShape 155"/>
          <p:cNvCxnSpPr>
            <a:cxnSpLocks noChangeShapeType="1"/>
            <a:stCxn id="10383" idx="3"/>
            <a:endCxn id="10251" idx="3"/>
          </p:cNvCxnSpPr>
          <p:nvPr/>
        </p:nvCxnSpPr>
        <p:spPr bwMode="auto">
          <a:xfrm flipH="1" flipV="1">
            <a:off x="4579938" y="3805238"/>
            <a:ext cx="2024062" cy="3590925"/>
          </a:xfrm>
          <a:prstGeom prst="bentConnector3">
            <a:avLst>
              <a:gd name="adj1" fmla="val -1129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0408" name="AutoShape 168"/>
          <p:cNvCxnSpPr>
            <a:cxnSpLocks noChangeShapeType="1"/>
            <a:stCxn id="10274" idx="2"/>
          </p:cNvCxnSpPr>
          <p:nvPr/>
        </p:nvCxnSpPr>
        <p:spPr bwMode="auto">
          <a:xfrm>
            <a:off x="4092575" y="8156575"/>
            <a:ext cx="4763" cy="4032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0411" name="Line 171"/>
          <p:cNvSpPr>
            <a:spLocks noChangeShapeType="1"/>
          </p:cNvSpPr>
          <p:nvPr/>
        </p:nvSpPr>
        <p:spPr bwMode="auto">
          <a:xfrm>
            <a:off x="5329238" y="566738"/>
            <a:ext cx="0" cy="83597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cxnSp>
        <p:nvCxnSpPr>
          <p:cNvPr id="10412" name="AutoShape 172"/>
          <p:cNvCxnSpPr>
            <a:cxnSpLocks noChangeShapeType="1"/>
            <a:stCxn id="10358" idx="2"/>
            <a:endCxn id="10364" idx="0"/>
          </p:cNvCxnSpPr>
          <p:nvPr/>
        </p:nvCxnSpPr>
        <p:spPr bwMode="auto">
          <a:xfrm flipH="1">
            <a:off x="4081463" y="5062538"/>
            <a:ext cx="1587" cy="3683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0413" name="Text Box 173"/>
          <p:cNvSpPr txBox="1">
            <a:spLocks noChangeArrowheads="1"/>
          </p:cNvSpPr>
          <p:nvPr/>
        </p:nvSpPr>
        <p:spPr bwMode="auto">
          <a:xfrm>
            <a:off x="5062538" y="720883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0414" name="Text Box 174"/>
          <p:cNvSpPr txBox="1">
            <a:spLocks noChangeArrowheads="1"/>
          </p:cNvSpPr>
          <p:nvPr/>
        </p:nvSpPr>
        <p:spPr bwMode="auto">
          <a:xfrm>
            <a:off x="4584700" y="4467225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0420" name="Line 180"/>
          <p:cNvSpPr>
            <a:spLocks noChangeShapeType="1"/>
          </p:cNvSpPr>
          <p:nvPr/>
        </p:nvSpPr>
        <p:spPr bwMode="auto">
          <a:xfrm>
            <a:off x="0" y="8763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0422" name="Text Box 182"/>
          <p:cNvSpPr txBox="1">
            <a:spLocks noChangeArrowheads="1"/>
          </p:cNvSpPr>
          <p:nvPr/>
        </p:nvSpPr>
        <p:spPr bwMode="auto">
          <a:xfrm>
            <a:off x="160338" y="481013"/>
            <a:ext cx="990600" cy="2381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User</a:t>
            </a:r>
          </a:p>
        </p:txBody>
      </p:sp>
      <p:cxnSp>
        <p:nvCxnSpPr>
          <p:cNvPr id="10423" name="AutoShape 183"/>
          <p:cNvCxnSpPr>
            <a:cxnSpLocks noChangeShapeType="1"/>
            <a:endCxn id="10340" idx="0"/>
          </p:cNvCxnSpPr>
          <p:nvPr/>
        </p:nvCxnSpPr>
        <p:spPr bwMode="auto">
          <a:xfrm>
            <a:off x="3327400" y="1244600"/>
            <a:ext cx="1588" cy="1349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0424" name="Line 184"/>
          <p:cNvSpPr>
            <a:spLocks noChangeShapeType="1"/>
          </p:cNvSpPr>
          <p:nvPr/>
        </p:nvSpPr>
        <p:spPr bwMode="auto">
          <a:xfrm>
            <a:off x="1227138" y="554038"/>
            <a:ext cx="0" cy="83597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0426" name="Text Box 186"/>
          <p:cNvSpPr txBox="1">
            <a:spLocks noChangeArrowheads="1"/>
          </p:cNvSpPr>
          <p:nvPr/>
        </p:nvSpPr>
        <p:spPr bwMode="auto">
          <a:xfrm>
            <a:off x="1874838" y="3402013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Validation*</a:t>
            </a:r>
          </a:p>
        </p:txBody>
      </p:sp>
      <p:cxnSp>
        <p:nvCxnSpPr>
          <p:cNvPr id="10430" name="AutoShape 190"/>
          <p:cNvCxnSpPr>
            <a:cxnSpLocks noChangeShapeType="1"/>
            <a:stCxn id="10251" idx="2"/>
            <a:endCxn id="10358" idx="0"/>
          </p:cNvCxnSpPr>
          <p:nvPr/>
        </p:nvCxnSpPr>
        <p:spPr bwMode="auto">
          <a:xfrm flipH="1">
            <a:off x="4083050" y="3992563"/>
            <a:ext cx="1588" cy="3079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0431" name="AutoShape 191"/>
          <p:cNvCxnSpPr>
            <a:cxnSpLocks noChangeShapeType="1"/>
            <a:stCxn id="10336" idx="3"/>
            <a:endCxn id="10251" idx="0"/>
          </p:cNvCxnSpPr>
          <p:nvPr/>
        </p:nvCxnSpPr>
        <p:spPr bwMode="auto">
          <a:xfrm>
            <a:off x="3989388" y="2903538"/>
            <a:ext cx="95250" cy="7143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0434" name="AutoShape 194"/>
          <p:cNvCxnSpPr>
            <a:cxnSpLocks noChangeShapeType="1"/>
            <a:stCxn id="10336" idx="1"/>
            <a:endCxn id="10426" idx="0"/>
          </p:cNvCxnSpPr>
          <p:nvPr/>
        </p:nvCxnSpPr>
        <p:spPr bwMode="auto">
          <a:xfrm rot="10800000" flipV="1">
            <a:off x="2370138" y="2903538"/>
            <a:ext cx="323850" cy="4984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0435" name="AutoShape 195"/>
          <p:cNvSpPr>
            <a:spLocks noChangeArrowheads="1"/>
          </p:cNvSpPr>
          <p:nvPr/>
        </p:nvSpPr>
        <p:spPr bwMode="auto">
          <a:xfrm>
            <a:off x="0" y="3208338"/>
            <a:ext cx="1295400" cy="762000"/>
          </a:xfrm>
          <a:prstGeom prst="flowChartDecision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Validation par</a:t>
            </a:r>
          </a:p>
          <a:p>
            <a:pPr algn="ctr"/>
            <a:r>
              <a:rPr lang="fr-FR" sz="900"/>
              <a:t>Resp du demandeur </a:t>
            </a:r>
          </a:p>
          <a:p>
            <a:pPr algn="ctr"/>
            <a:r>
              <a:rPr lang="fr-FR" sz="900"/>
              <a:t>Ou  Key User ?</a:t>
            </a:r>
          </a:p>
        </p:txBody>
      </p:sp>
      <p:cxnSp>
        <p:nvCxnSpPr>
          <p:cNvPr id="10437" name="AutoShape 197"/>
          <p:cNvCxnSpPr>
            <a:cxnSpLocks noChangeShapeType="1"/>
            <a:stCxn id="10426" idx="1"/>
            <a:endCxn id="10435" idx="3"/>
          </p:cNvCxnSpPr>
          <p:nvPr/>
        </p:nvCxnSpPr>
        <p:spPr bwMode="auto">
          <a:xfrm flipH="1">
            <a:off x="1295400" y="3589338"/>
            <a:ext cx="57943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0439" name="Text Box 199"/>
          <p:cNvSpPr txBox="1">
            <a:spLocks noChangeArrowheads="1"/>
          </p:cNvSpPr>
          <p:nvPr/>
        </p:nvSpPr>
        <p:spPr bwMode="auto">
          <a:xfrm>
            <a:off x="147638" y="2678113"/>
            <a:ext cx="990600" cy="2381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Clôture</a:t>
            </a:r>
          </a:p>
        </p:txBody>
      </p:sp>
      <p:cxnSp>
        <p:nvCxnSpPr>
          <p:cNvPr id="10440" name="AutoShape 200"/>
          <p:cNvCxnSpPr>
            <a:cxnSpLocks noChangeShapeType="1"/>
            <a:stCxn id="10435" idx="0"/>
            <a:endCxn id="10439" idx="2"/>
          </p:cNvCxnSpPr>
          <p:nvPr/>
        </p:nvCxnSpPr>
        <p:spPr bwMode="auto">
          <a:xfrm flipH="1" flipV="1">
            <a:off x="642938" y="2916238"/>
            <a:ext cx="4762" cy="2921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0441" name="AutoShape 201"/>
          <p:cNvCxnSpPr>
            <a:cxnSpLocks noChangeShapeType="1"/>
            <a:stCxn id="10435" idx="2"/>
            <a:endCxn id="10347" idx="1"/>
          </p:cNvCxnSpPr>
          <p:nvPr/>
        </p:nvCxnSpPr>
        <p:spPr bwMode="auto">
          <a:xfrm rot="16200000" flipH="1">
            <a:off x="1092994" y="3525044"/>
            <a:ext cx="336550" cy="122713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0442" name="Text Box 202"/>
          <p:cNvSpPr txBox="1">
            <a:spLocks noChangeArrowheads="1"/>
          </p:cNvSpPr>
          <p:nvPr/>
        </p:nvSpPr>
        <p:spPr bwMode="auto">
          <a:xfrm>
            <a:off x="673100" y="2990850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0443" name="Text Box 203"/>
          <p:cNvSpPr txBox="1">
            <a:spLocks noChangeArrowheads="1"/>
          </p:cNvSpPr>
          <p:nvPr/>
        </p:nvSpPr>
        <p:spPr bwMode="auto">
          <a:xfrm>
            <a:off x="660400" y="3889375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cxnSp>
        <p:nvCxnSpPr>
          <p:cNvPr id="10444" name="AutoShape 204"/>
          <p:cNvCxnSpPr>
            <a:cxnSpLocks noChangeShapeType="1"/>
            <a:stCxn id="10347" idx="3"/>
            <a:endCxn id="10251" idx="1"/>
          </p:cNvCxnSpPr>
          <p:nvPr/>
        </p:nvCxnSpPr>
        <p:spPr bwMode="auto">
          <a:xfrm flipV="1">
            <a:off x="2865438" y="3805238"/>
            <a:ext cx="723900" cy="5016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0445" name="Text Box 205"/>
          <p:cNvSpPr txBox="1">
            <a:spLocks noChangeArrowheads="1"/>
          </p:cNvSpPr>
          <p:nvPr/>
        </p:nvSpPr>
        <p:spPr bwMode="auto">
          <a:xfrm>
            <a:off x="4927600" y="8763000"/>
            <a:ext cx="193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800"/>
              <a:t>* Conformément à la procédure Aptar</a:t>
            </a:r>
          </a:p>
        </p:txBody>
      </p:sp>
      <p:sp>
        <p:nvSpPr>
          <p:cNvPr id="10446" name="Text Box 206"/>
          <p:cNvSpPr txBox="1">
            <a:spLocks noChangeArrowheads="1"/>
          </p:cNvSpPr>
          <p:nvPr/>
        </p:nvSpPr>
        <p:spPr bwMode="auto">
          <a:xfrm>
            <a:off x="4922838" y="4418013"/>
            <a:ext cx="774700" cy="5111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Escalade à l’équipe concernée</a:t>
            </a:r>
          </a:p>
        </p:txBody>
      </p:sp>
      <p:cxnSp>
        <p:nvCxnSpPr>
          <p:cNvPr id="10447" name="AutoShape 207"/>
          <p:cNvCxnSpPr>
            <a:cxnSpLocks noChangeShapeType="1"/>
            <a:stCxn id="10358" idx="3"/>
            <a:endCxn id="10446" idx="1"/>
          </p:cNvCxnSpPr>
          <p:nvPr/>
        </p:nvCxnSpPr>
        <p:spPr bwMode="auto">
          <a:xfrm flipV="1">
            <a:off x="4730750" y="4673600"/>
            <a:ext cx="192088" cy="79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0448" name="Text Box 208"/>
          <p:cNvSpPr txBox="1">
            <a:spLocks noChangeArrowheads="1"/>
          </p:cNvSpPr>
          <p:nvPr/>
        </p:nvSpPr>
        <p:spPr bwMode="auto">
          <a:xfrm>
            <a:off x="4954588" y="5121275"/>
            <a:ext cx="7239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Clôture technique</a:t>
            </a:r>
          </a:p>
        </p:txBody>
      </p:sp>
      <p:cxnSp>
        <p:nvCxnSpPr>
          <p:cNvPr id="10449" name="AutoShape 209"/>
          <p:cNvCxnSpPr>
            <a:cxnSpLocks noChangeShapeType="1"/>
            <a:stCxn id="10446" idx="2"/>
            <a:endCxn id="10448" idx="0"/>
          </p:cNvCxnSpPr>
          <p:nvPr/>
        </p:nvCxnSpPr>
        <p:spPr bwMode="auto">
          <a:xfrm>
            <a:off x="5310188" y="4929188"/>
            <a:ext cx="6350" cy="1920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0450" name="Oval 210"/>
          <p:cNvSpPr>
            <a:spLocks noChangeArrowheads="1"/>
          </p:cNvSpPr>
          <p:nvPr/>
        </p:nvSpPr>
        <p:spPr bwMode="auto">
          <a:xfrm>
            <a:off x="3025775" y="925513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B1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E4DE7F2B-F7EC-498F-B218-585F5169DEEA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36685F7A-ED44-4E70-A5D1-C5610574E766}" type="slidenum">
              <a:rPr lang="fr-FR"/>
              <a:pPr/>
              <a:t>6</a:t>
            </a:fld>
            <a:endParaRPr lang="fr-FR"/>
          </a:p>
        </p:txBody>
      </p: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4288" y="0"/>
            <a:ext cx="6858000" cy="2841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200" b="1"/>
              <a:t>PROCEDURE DEMANDE DE CORRECTION</a:t>
            </a:r>
            <a:r>
              <a:rPr lang="fr-FR" b="1"/>
              <a:t> (hors cas particuliers) </a:t>
            </a:r>
            <a:r>
              <a:rPr lang="fr-FR" sz="1100" b="1"/>
              <a:t>3/3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06400" y="568325"/>
            <a:ext cx="990600" cy="2381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User/Key User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3038475" y="568325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TMA</a:t>
            </a:r>
          </a:p>
        </p:txBody>
      </p:sp>
      <p:sp>
        <p:nvSpPr>
          <p:cNvPr id="12327" name="Text Box 39"/>
          <p:cNvSpPr txBox="1">
            <a:spLocks noChangeArrowheads="1"/>
          </p:cNvSpPr>
          <p:nvPr/>
        </p:nvSpPr>
        <p:spPr bwMode="auto">
          <a:xfrm>
            <a:off x="5676900" y="568325"/>
            <a:ext cx="990600" cy="2381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CCSAP / GDC </a:t>
            </a:r>
          </a:p>
        </p:txBody>
      </p:sp>
      <p:sp>
        <p:nvSpPr>
          <p:cNvPr id="12336" name="Text Box 48"/>
          <p:cNvSpPr txBox="1">
            <a:spLocks noChangeArrowheads="1"/>
          </p:cNvSpPr>
          <p:nvPr/>
        </p:nvSpPr>
        <p:spPr bwMode="auto">
          <a:xfrm>
            <a:off x="2919413" y="3419475"/>
            <a:ext cx="990600" cy="5111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recette Key user( si nécessaire)</a:t>
            </a:r>
          </a:p>
        </p:txBody>
      </p:sp>
      <p:sp>
        <p:nvSpPr>
          <p:cNvPr id="12364" name="Text Box 76"/>
          <p:cNvSpPr txBox="1">
            <a:spLocks noChangeArrowheads="1"/>
          </p:cNvSpPr>
          <p:nvPr/>
        </p:nvSpPr>
        <p:spPr bwMode="auto">
          <a:xfrm>
            <a:off x="4298950" y="2713038"/>
            <a:ext cx="990600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Mise à jour documentation (base de connaissance)</a:t>
            </a:r>
          </a:p>
        </p:txBody>
      </p:sp>
      <p:sp>
        <p:nvSpPr>
          <p:cNvPr id="12372" name="AutoShape 84"/>
          <p:cNvSpPr>
            <a:spLocks noChangeArrowheads="1"/>
          </p:cNvSpPr>
          <p:nvPr/>
        </p:nvSpPr>
        <p:spPr bwMode="auto">
          <a:xfrm>
            <a:off x="219075" y="4113213"/>
            <a:ext cx="1295400" cy="762000"/>
          </a:xfrm>
          <a:prstGeom prst="flowChartDecision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Validation</a:t>
            </a:r>
          </a:p>
        </p:txBody>
      </p:sp>
      <p:sp>
        <p:nvSpPr>
          <p:cNvPr id="12373" name="Text Box 85"/>
          <p:cNvSpPr txBox="1">
            <a:spLocks noChangeArrowheads="1"/>
          </p:cNvSpPr>
          <p:nvPr/>
        </p:nvSpPr>
        <p:spPr bwMode="auto">
          <a:xfrm>
            <a:off x="365125" y="3560763"/>
            <a:ext cx="990600" cy="2381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Recette</a:t>
            </a:r>
          </a:p>
        </p:txBody>
      </p:sp>
      <p:cxnSp>
        <p:nvCxnSpPr>
          <p:cNvPr id="12374" name="AutoShape 86"/>
          <p:cNvCxnSpPr>
            <a:cxnSpLocks noChangeShapeType="1"/>
            <a:stCxn id="12336" idx="1"/>
            <a:endCxn id="12373" idx="3"/>
          </p:cNvCxnSpPr>
          <p:nvPr/>
        </p:nvCxnSpPr>
        <p:spPr bwMode="auto">
          <a:xfrm flipH="1">
            <a:off x="1355725" y="3675063"/>
            <a:ext cx="1563688" cy="47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2375" name="AutoShape 87"/>
          <p:cNvCxnSpPr>
            <a:cxnSpLocks noChangeShapeType="1"/>
            <a:stCxn id="12373" idx="2"/>
            <a:endCxn id="12372" idx="0"/>
          </p:cNvCxnSpPr>
          <p:nvPr/>
        </p:nvCxnSpPr>
        <p:spPr bwMode="auto">
          <a:xfrm>
            <a:off x="860425" y="3798888"/>
            <a:ext cx="6350" cy="314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2381" name="AutoShape 93"/>
          <p:cNvSpPr>
            <a:spLocks noChangeArrowheads="1"/>
          </p:cNvSpPr>
          <p:nvPr/>
        </p:nvSpPr>
        <p:spPr bwMode="auto">
          <a:xfrm>
            <a:off x="2733675" y="4103688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Transport en</a:t>
            </a:r>
          </a:p>
          <a:p>
            <a:pPr algn="ctr"/>
            <a:r>
              <a:rPr lang="fr-FR" sz="900"/>
              <a:t>temps réel ?</a:t>
            </a:r>
          </a:p>
        </p:txBody>
      </p:sp>
      <p:cxnSp>
        <p:nvCxnSpPr>
          <p:cNvPr id="12382" name="AutoShape 94"/>
          <p:cNvCxnSpPr>
            <a:cxnSpLocks noChangeShapeType="1"/>
            <a:stCxn id="12372" idx="3"/>
            <a:endCxn id="12381" idx="1"/>
          </p:cNvCxnSpPr>
          <p:nvPr/>
        </p:nvCxnSpPr>
        <p:spPr bwMode="auto">
          <a:xfrm flipV="1">
            <a:off x="1514475" y="4484688"/>
            <a:ext cx="1219200" cy="9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2383" name="Text Box 95"/>
          <p:cNvSpPr txBox="1">
            <a:spLocks noChangeArrowheads="1"/>
          </p:cNvSpPr>
          <p:nvPr/>
        </p:nvSpPr>
        <p:spPr bwMode="auto">
          <a:xfrm>
            <a:off x="2894013" y="5543550"/>
            <a:ext cx="990600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transport en P01 au Point of Control</a:t>
            </a:r>
          </a:p>
        </p:txBody>
      </p:sp>
      <p:cxnSp>
        <p:nvCxnSpPr>
          <p:cNvPr id="12384" name="AutoShape 96"/>
          <p:cNvCxnSpPr>
            <a:cxnSpLocks noChangeShapeType="1"/>
            <a:stCxn id="12381" idx="2"/>
            <a:endCxn id="12383" idx="0"/>
          </p:cNvCxnSpPr>
          <p:nvPr/>
        </p:nvCxnSpPr>
        <p:spPr bwMode="auto">
          <a:xfrm>
            <a:off x="3381375" y="4865688"/>
            <a:ext cx="7938" cy="6778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2386" name="Text Box 98"/>
          <p:cNvSpPr txBox="1">
            <a:spLocks noChangeArrowheads="1"/>
          </p:cNvSpPr>
          <p:nvPr/>
        </p:nvSpPr>
        <p:spPr bwMode="auto">
          <a:xfrm>
            <a:off x="2459038" y="6578600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2387" name="Text Box 99"/>
          <p:cNvSpPr txBox="1">
            <a:spLocks noChangeArrowheads="1"/>
          </p:cNvSpPr>
          <p:nvPr/>
        </p:nvSpPr>
        <p:spPr bwMode="auto">
          <a:xfrm>
            <a:off x="5672138" y="6230938"/>
            <a:ext cx="990600" cy="37465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Transport en P01 par GDC</a:t>
            </a:r>
          </a:p>
        </p:txBody>
      </p:sp>
      <p:sp>
        <p:nvSpPr>
          <p:cNvPr id="12391" name="AutoShape 103"/>
          <p:cNvSpPr>
            <a:spLocks noChangeArrowheads="1"/>
          </p:cNvSpPr>
          <p:nvPr/>
        </p:nvSpPr>
        <p:spPr bwMode="auto">
          <a:xfrm>
            <a:off x="2767013" y="6370638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Validation transport ?</a:t>
            </a:r>
          </a:p>
        </p:txBody>
      </p:sp>
      <p:sp>
        <p:nvSpPr>
          <p:cNvPr id="12393" name="Text Box 105"/>
          <p:cNvSpPr txBox="1">
            <a:spLocks noChangeArrowheads="1"/>
          </p:cNvSpPr>
          <p:nvPr/>
        </p:nvSpPr>
        <p:spPr bwMode="auto">
          <a:xfrm>
            <a:off x="4135438" y="7329488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Analyse du problème</a:t>
            </a:r>
          </a:p>
        </p:txBody>
      </p:sp>
      <p:sp>
        <p:nvSpPr>
          <p:cNvPr id="12394" name="Text Box 106"/>
          <p:cNvSpPr txBox="1">
            <a:spLocks noChangeArrowheads="1"/>
          </p:cNvSpPr>
          <p:nvPr/>
        </p:nvSpPr>
        <p:spPr bwMode="auto">
          <a:xfrm>
            <a:off x="431800" y="7350125"/>
            <a:ext cx="990600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Information par mail</a:t>
            </a:r>
          </a:p>
        </p:txBody>
      </p:sp>
      <p:sp>
        <p:nvSpPr>
          <p:cNvPr id="12396" name="Text Box 108"/>
          <p:cNvSpPr txBox="1">
            <a:spLocks noChangeArrowheads="1"/>
          </p:cNvSpPr>
          <p:nvPr/>
        </p:nvSpPr>
        <p:spPr bwMode="auto">
          <a:xfrm>
            <a:off x="2198688" y="7419975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Clôture</a:t>
            </a:r>
          </a:p>
        </p:txBody>
      </p:sp>
      <p:sp>
        <p:nvSpPr>
          <p:cNvPr id="12405" name="AutoShape 117"/>
          <p:cNvSpPr>
            <a:spLocks noChangeArrowheads="1"/>
          </p:cNvSpPr>
          <p:nvPr/>
        </p:nvSpPr>
        <p:spPr bwMode="auto">
          <a:xfrm>
            <a:off x="2767013" y="1112838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Validation tests</a:t>
            </a:r>
          </a:p>
        </p:txBody>
      </p:sp>
      <p:sp>
        <p:nvSpPr>
          <p:cNvPr id="12406" name="Text Box 118"/>
          <p:cNvSpPr txBox="1">
            <a:spLocks noChangeArrowheads="1"/>
          </p:cNvSpPr>
          <p:nvPr/>
        </p:nvSpPr>
        <p:spPr bwMode="auto">
          <a:xfrm>
            <a:off x="3879850" y="1212850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2407" name="Oval 119"/>
          <p:cNvSpPr>
            <a:spLocks noChangeArrowheads="1"/>
          </p:cNvSpPr>
          <p:nvPr/>
        </p:nvSpPr>
        <p:spPr bwMode="auto">
          <a:xfrm>
            <a:off x="4454525" y="1335088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B2</a:t>
            </a:r>
          </a:p>
        </p:txBody>
      </p:sp>
      <p:cxnSp>
        <p:nvCxnSpPr>
          <p:cNvPr id="12409" name="AutoShape 121"/>
          <p:cNvCxnSpPr>
            <a:cxnSpLocks noChangeShapeType="1"/>
            <a:stCxn id="12405" idx="3"/>
            <a:endCxn id="12407" idx="2"/>
          </p:cNvCxnSpPr>
          <p:nvPr/>
        </p:nvCxnSpPr>
        <p:spPr bwMode="auto">
          <a:xfrm flipV="1">
            <a:off x="4062413" y="1487488"/>
            <a:ext cx="392112" cy="63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2411" name="Text Box 123"/>
          <p:cNvSpPr txBox="1">
            <a:spLocks noChangeArrowheads="1"/>
          </p:cNvSpPr>
          <p:nvPr/>
        </p:nvSpPr>
        <p:spPr bwMode="auto">
          <a:xfrm>
            <a:off x="4335463" y="4092575"/>
            <a:ext cx="1165225" cy="7842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Planification du  transport (dans la journée si urgent, dans la semaine si non urgent)</a:t>
            </a:r>
          </a:p>
        </p:txBody>
      </p:sp>
      <p:cxnSp>
        <p:nvCxnSpPr>
          <p:cNvPr id="12412" name="AutoShape 124"/>
          <p:cNvCxnSpPr>
            <a:cxnSpLocks noChangeShapeType="1"/>
            <a:stCxn id="12381" idx="3"/>
            <a:endCxn id="12411" idx="1"/>
          </p:cNvCxnSpPr>
          <p:nvPr/>
        </p:nvCxnSpPr>
        <p:spPr bwMode="auto">
          <a:xfrm>
            <a:off x="4029075" y="4484688"/>
            <a:ext cx="3063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2413" name="AutoShape 125"/>
          <p:cNvCxnSpPr>
            <a:cxnSpLocks noChangeShapeType="1"/>
            <a:stCxn id="12411" idx="2"/>
            <a:endCxn id="12383" idx="0"/>
          </p:cNvCxnSpPr>
          <p:nvPr/>
        </p:nvCxnSpPr>
        <p:spPr bwMode="auto">
          <a:xfrm rot="5400000">
            <a:off x="3820319" y="4445794"/>
            <a:ext cx="666750" cy="15287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2414" name="Text Box 126"/>
          <p:cNvSpPr txBox="1">
            <a:spLocks noChangeArrowheads="1"/>
          </p:cNvSpPr>
          <p:nvPr/>
        </p:nvSpPr>
        <p:spPr bwMode="auto">
          <a:xfrm>
            <a:off x="3906838" y="4233863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2416" name="Text Box 128"/>
          <p:cNvSpPr txBox="1">
            <a:spLocks noChangeArrowheads="1"/>
          </p:cNvSpPr>
          <p:nvPr/>
        </p:nvSpPr>
        <p:spPr bwMode="auto">
          <a:xfrm>
            <a:off x="3446463" y="7056438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2422" name="Oval 134"/>
          <p:cNvSpPr>
            <a:spLocks noChangeArrowheads="1"/>
          </p:cNvSpPr>
          <p:nvPr/>
        </p:nvSpPr>
        <p:spPr bwMode="auto">
          <a:xfrm>
            <a:off x="568325" y="5262563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B2</a:t>
            </a:r>
          </a:p>
        </p:txBody>
      </p:sp>
      <p:sp>
        <p:nvSpPr>
          <p:cNvPr id="12423" name="Text Box 135"/>
          <p:cNvSpPr txBox="1">
            <a:spLocks noChangeArrowheads="1"/>
          </p:cNvSpPr>
          <p:nvPr/>
        </p:nvSpPr>
        <p:spPr bwMode="auto">
          <a:xfrm>
            <a:off x="842963" y="4846638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2424" name="Text Box 136"/>
          <p:cNvSpPr txBox="1">
            <a:spLocks noChangeArrowheads="1"/>
          </p:cNvSpPr>
          <p:nvPr/>
        </p:nvSpPr>
        <p:spPr bwMode="auto">
          <a:xfrm>
            <a:off x="3432175" y="473868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2425" name="Text Box 137"/>
          <p:cNvSpPr txBox="1">
            <a:spLocks noChangeArrowheads="1"/>
          </p:cNvSpPr>
          <p:nvPr/>
        </p:nvSpPr>
        <p:spPr bwMode="auto">
          <a:xfrm>
            <a:off x="1433513" y="426878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2431" name="Text Box 143"/>
          <p:cNvSpPr txBox="1">
            <a:spLocks noChangeArrowheads="1"/>
          </p:cNvSpPr>
          <p:nvPr/>
        </p:nvSpPr>
        <p:spPr bwMode="auto">
          <a:xfrm>
            <a:off x="4140200" y="8010525"/>
            <a:ext cx="990600" cy="5111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Reprise processus au niveau adéquat</a:t>
            </a:r>
          </a:p>
        </p:txBody>
      </p:sp>
      <p:sp>
        <p:nvSpPr>
          <p:cNvPr id="12435" name="Text Box 147"/>
          <p:cNvSpPr txBox="1">
            <a:spLocks noChangeArrowheads="1"/>
          </p:cNvSpPr>
          <p:nvPr/>
        </p:nvSpPr>
        <p:spPr bwMode="auto">
          <a:xfrm>
            <a:off x="5672138" y="5403850"/>
            <a:ext cx="990600" cy="5111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transport en P01  au GDC</a:t>
            </a:r>
          </a:p>
        </p:txBody>
      </p:sp>
      <p:sp>
        <p:nvSpPr>
          <p:cNvPr id="12436" name="Line 148"/>
          <p:cNvSpPr>
            <a:spLocks noChangeShapeType="1"/>
          </p:cNvSpPr>
          <p:nvPr/>
        </p:nvSpPr>
        <p:spPr bwMode="auto">
          <a:xfrm>
            <a:off x="1901825" y="682625"/>
            <a:ext cx="0" cy="81851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2437" name="Line 149"/>
          <p:cNvSpPr>
            <a:spLocks noChangeShapeType="1"/>
          </p:cNvSpPr>
          <p:nvPr/>
        </p:nvSpPr>
        <p:spPr bwMode="auto">
          <a:xfrm>
            <a:off x="5397500" y="695325"/>
            <a:ext cx="0" cy="81851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2438" name="Text Box 150"/>
          <p:cNvSpPr txBox="1">
            <a:spLocks noChangeArrowheads="1"/>
          </p:cNvSpPr>
          <p:nvPr/>
        </p:nvSpPr>
        <p:spPr bwMode="auto">
          <a:xfrm>
            <a:off x="3378200" y="1789113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cxnSp>
        <p:nvCxnSpPr>
          <p:cNvPr id="12440" name="AutoShape 152"/>
          <p:cNvCxnSpPr>
            <a:cxnSpLocks noChangeShapeType="1"/>
            <a:stCxn id="12435" idx="2"/>
            <a:endCxn id="12387" idx="0"/>
          </p:cNvCxnSpPr>
          <p:nvPr/>
        </p:nvCxnSpPr>
        <p:spPr bwMode="auto">
          <a:xfrm>
            <a:off x="6167438" y="5915025"/>
            <a:ext cx="0" cy="3159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2441" name="Line 153"/>
          <p:cNvSpPr>
            <a:spLocks noChangeShapeType="1"/>
          </p:cNvSpPr>
          <p:nvPr/>
        </p:nvSpPr>
        <p:spPr bwMode="auto">
          <a:xfrm>
            <a:off x="0" y="901700"/>
            <a:ext cx="6858000" cy="12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cxnSp>
        <p:nvCxnSpPr>
          <p:cNvPr id="12445" name="AutoShape 157"/>
          <p:cNvCxnSpPr>
            <a:cxnSpLocks noChangeShapeType="1"/>
            <a:endCxn id="12405" idx="0"/>
          </p:cNvCxnSpPr>
          <p:nvPr/>
        </p:nvCxnSpPr>
        <p:spPr bwMode="auto">
          <a:xfrm>
            <a:off x="3403600" y="965200"/>
            <a:ext cx="11113" cy="1476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2448" name="AutoShape 160"/>
          <p:cNvCxnSpPr>
            <a:cxnSpLocks noChangeShapeType="1"/>
            <a:stCxn id="12391" idx="2"/>
            <a:endCxn id="12393" idx="0"/>
          </p:cNvCxnSpPr>
          <p:nvPr/>
        </p:nvCxnSpPr>
        <p:spPr bwMode="auto">
          <a:xfrm rot="16200000" flipH="1">
            <a:off x="3924301" y="6623050"/>
            <a:ext cx="196850" cy="12160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2449" name="AutoShape 161"/>
          <p:cNvCxnSpPr>
            <a:cxnSpLocks noChangeShapeType="1"/>
            <a:stCxn id="12393" idx="2"/>
            <a:endCxn id="12431" idx="0"/>
          </p:cNvCxnSpPr>
          <p:nvPr/>
        </p:nvCxnSpPr>
        <p:spPr bwMode="auto">
          <a:xfrm>
            <a:off x="4630738" y="7704138"/>
            <a:ext cx="4762" cy="3063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2451" name="AutoShape 163"/>
          <p:cNvCxnSpPr>
            <a:cxnSpLocks noChangeShapeType="1"/>
            <a:stCxn id="12391" idx="1"/>
            <a:endCxn id="12396" idx="0"/>
          </p:cNvCxnSpPr>
          <p:nvPr/>
        </p:nvCxnSpPr>
        <p:spPr bwMode="auto">
          <a:xfrm rot="10800000" flipV="1">
            <a:off x="2693988" y="6751638"/>
            <a:ext cx="73025" cy="66833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2452" name="AutoShape 164"/>
          <p:cNvCxnSpPr>
            <a:cxnSpLocks noChangeShapeType="1"/>
            <a:stCxn id="12396" idx="1"/>
            <a:endCxn id="12394" idx="3"/>
          </p:cNvCxnSpPr>
          <p:nvPr/>
        </p:nvCxnSpPr>
        <p:spPr bwMode="auto">
          <a:xfrm flipH="1" flipV="1">
            <a:off x="1422400" y="7537450"/>
            <a:ext cx="776288" cy="1588"/>
          </a:xfrm>
          <a:prstGeom prst="straightConnector1">
            <a:avLst/>
          </a:prstGeom>
          <a:noFill/>
          <a:ln w="9525" cap="rnd">
            <a:solidFill>
              <a:srgbClr val="FF99CC"/>
            </a:solidFill>
            <a:prstDash val="sysDot"/>
            <a:round/>
            <a:headEnd/>
            <a:tailEnd type="triangle" w="med" len="med"/>
          </a:ln>
          <a:effectLst/>
        </p:spPr>
      </p:cxnSp>
      <p:sp>
        <p:nvSpPr>
          <p:cNvPr id="12454" name="Text Box 166"/>
          <p:cNvSpPr txBox="1">
            <a:spLocks noChangeArrowheads="1"/>
          </p:cNvSpPr>
          <p:nvPr/>
        </p:nvSpPr>
        <p:spPr bwMode="auto">
          <a:xfrm>
            <a:off x="5672138" y="2789238"/>
            <a:ext cx="990600" cy="37465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Transport en T01 par GDC</a:t>
            </a:r>
          </a:p>
        </p:txBody>
      </p:sp>
      <p:sp>
        <p:nvSpPr>
          <p:cNvPr id="12455" name="Text Box 167"/>
          <p:cNvSpPr txBox="1">
            <a:spLocks noChangeArrowheads="1"/>
          </p:cNvSpPr>
          <p:nvPr/>
        </p:nvSpPr>
        <p:spPr bwMode="auto">
          <a:xfrm>
            <a:off x="5672138" y="2000250"/>
            <a:ext cx="990600" cy="5111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transport en T01 au GDC</a:t>
            </a:r>
          </a:p>
        </p:txBody>
      </p:sp>
      <p:cxnSp>
        <p:nvCxnSpPr>
          <p:cNvPr id="12456" name="AutoShape 168"/>
          <p:cNvCxnSpPr>
            <a:cxnSpLocks noChangeShapeType="1"/>
            <a:stCxn id="12455" idx="2"/>
            <a:endCxn id="12454" idx="0"/>
          </p:cNvCxnSpPr>
          <p:nvPr/>
        </p:nvCxnSpPr>
        <p:spPr bwMode="auto">
          <a:xfrm>
            <a:off x="6167438" y="2511425"/>
            <a:ext cx="0" cy="2778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2458" name="Text Box 170"/>
          <p:cNvSpPr txBox="1">
            <a:spLocks noChangeArrowheads="1"/>
          </p:cNvSpPr>
          <p:nvPr/>
        </p:nvSpPr>
        <p:spPr bwMode="auto">
          <a:xfrm>
            <a:off x="2919413" y="2139950"/>
            <a:ext cx="990600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transport en T01 au Point of Control</a:t>
            </a:r>
          </a:p>
        </p:txBody>
      </p:sp>
      <p:cxnSp>
        <p:nvCxnSpPr>
          <p:cNvPr id="12460" name="AutoShape 172"/>
          <p:cNvCxnSpPr>
            <a:cxnSpLocks noChangeShapeType="1"/>
            <a:stCxn id="12405" idx="2"/>
            <a:endCxn id="12458" idx="0"/>
          </p:cNvCxnSpPr>
          <p:nvPr/>
        </p:nvCxnSpPr>
        <p:spPr bwMode="auto">
          <a:xfrm>
            <a:off x="3414713" y="1874838"/>
            <a:ext cx="0" cy="2651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2462" name="AutoShape 174"/>
          <p:cNvCxnSpPr>
            <a:cxnSpLocks noChangeShapeType="1"/>
            <a:stCxn id="12458" idx="2"/>
            <a:endCxn id="12364" idx="1"/>
          </p:cNvCxnSpPr>
          <p:nvPr/>
        </p:nvCxnSpPr>
        <p:spPr bwMode="auto">
          <a:xfrm rot="16200000" flipH="1">
            <a:off x="3732213" y="2470150"/>
            <a:ext cx="249238" cy="88423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2463" name="Text Box 175"/>
          <p:cNvSpPr txBox="1">
            <a:spLocks noChangeArrowheads="1"/>
          </p:cNvSpPr>
          <p:nvPr/>
        </p:nvSpPr>
        <p:spPr bwMode="auto">
          <a:xfrm>
            <a:off x="5672138" y="3424238"/>
            <a:ext cx="990600" cy="5111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Retour info sur statut du transport</a:t>
            </a:r>
          </a:p>
        </p:txBody>
      </p:sp>
      <p:cxnSp>
        <p:nvCxnSpPr>
          <p:cNvPr id="12464" name="AutoShape 176"/>
          <p:cNvCxnSpPr>
            <a:cxnSpLocks noChangeShapeType="1"/>
            <a:stCxn id="12454" idx="2"/>
            <a:endCxn id="12463" idx="0"/>
          </p:cNvCxnSpPr>
          <p:nvPr/>
        </p:nvCxnSpPr>
        <p:spPr bwMode="auto">
          <a:xfrm>
            <a:off x="6167438" y="3163888"/>
            <a:ext cx="0" cy="2603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2465" name="AutoShape 177"/>
          <p:cNvCxnSpPr>
            <a:cxnSpLocks noChangeShapeType="1"/>
            <a:stCxn id="12458" idx="3"/>
            <a:endCxn id="12455" idx="1"/>
          </p:cNvCxnSpPr>
          <p:nvPr/>
        </p:nvCxnSpPr>
        <p:spPr bwMode="auto">
          <a:xfrm flipV="1">
            <a:off x="3910013" y="2255838"/>
            <a:ext cx="1762125" cy="2079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2467" name="AutoShape 179"/>
          <p:cNvCxnSpPr>
            <a:cxnSpLocks noChangeShapeType="1"/>
            <a:stCxn id="12463" idx="1"/>
            <a:endCxn id="12336" idx="3"/>
          </p:cNvCxnSpPr>
          <p:nvPr/>
        </p:nvCxnSpPr>
        <p:spPr bwMode="auto">
          <a:xfrm flipH="1" flipV="1">
            <a:off x="3910013" y="3675063"/>
            <a:ext cx="1762125" cy="47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2469" name="AutoShape 181"/>
          <p:cNvCxnSpPr>
            <a:cxnSpLocks noChangeShapeType="1"/>
            <a:stCxn id="12372" idx="2"/>
            <a:endCxn id="12422" idx="0"/>
          </p:cNvCxnSpPr>
          <p:nvPr/>
        </p:nvCxnSpPr>
        <p:spPr bwMode="auto">
          <a:xfrm flipH="1">
            <a:off x="860425" y="4875213"/>
            <a:ext cx="6350" cy="3873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2470" name="Text Box 182"/>
          <p:cNvSpPr txBox="1">
            <a:spLocks noChangeArrowheads="1"/>
          </p:cNvSpPr>
          <p:nvPr/>
        </p:nvSpPr>
        <p:spPr bwMode="auto">
          <a:xfrm>
            <a:off x="5672138" y="6891338"/>
            <a:ext cx="990600" cy="5111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Retour info sur statut du transport</a:t>
            </a:r>
          </a:p>
        </p:txBody>
      </p:sp>
      <p:cxnSp>
        <p:nvCxnSpPr>
          <p:cNvPr id="12471" name="AutoShape 183"/>
          <p:cNvCxnSpPr>
            <a:cxnSpLocks noChangeShapeType="1"/>
            <a:stCxn id="12387" idx="2"/>
            <a:endCxn id="12470" idx="0"/>
          </p:cNvCxnSpPr>
          <p:nvPr/>
        </p:nvCxnSpPr>
        <p:spPr bwMode="auto">
          <a:xfrm>
            <a:off x="6167438" y="6605588"/>
            <a:ext cx="0" cy="2857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2472" name="AutoShape 184"/>
          <p:cNvCxnSpPr>
            <a:cxnSpLocks noChangeShapeType="1"/>
            <a:stCxn id="12470" idx="1"/>
            <a:endCxn id="12391" idx="3"/>
          </p:cNvCxnSpPr>
          <p:nvPr/>
        </p:nvCxnSpPr>
        <p:spPr bwMode="auto">
          <a:xfrm rot="10800000">
            <a:off x="4062413" y="6751638"/>
            <a:ext cx="1609725" cy="3952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2473" name="AutoShape 185"/>
          <p:cNvCxnSpPr>
            <a:cxnSpLocks noChangeShapeType="1"/>
            <a:stCxn id="12383" idx="3"/>
            <a:endCxn id="12435" idx="1"/>
          </p:cNvCxnSpPr>
          <p:nvPr/>
        </p:nvCxnSpPr>
        <p:spPr bwMode="auto">
          <a:xfrm flipV="1">
            <a:off x="3884613" y="5659438"/>
            <a:ext cx="1787525" cy="2079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978DA2F8-BBDC-4AC4-B720-CEC1B29A88FD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43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C4F44151-8579-41D7-9BB3-6410CFC1C243}" type="slidenum">
              <a:rPr lang="fr-FR"/>
              <a:pPr/>
              <a:t>7</a:t>
            </a:fld>
            <a:endParaRPr lang="fr-FR"/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0" y="14288"/>
            <a:ext cx="6858000" cy="28416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200" b="1"/>
              <a:t>PROCEDURE DE ROUTAGE DES DEMANDES D’EVOLUTION VERS LA TMA 1/4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128588" y="360363"/>
            <a:ext cx="990600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User / Key User / Resp. info site</a:t>
            </a: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1963738" y="496888"/>
            <a:ext cx="990600" cy="238125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Help desk</a:t>
            </a:r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4343400" y="496888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TMA</a:t>
            </a:r>
          </a:p>
        </p:txBody>
      </p:sp>
      <p:sp>
        <p:nvSpPr>
          <p:cNvPr id="57363" name="Line 19"/>
          <p:cNvSpPr>
            <a:spLocks noChangeShapeType="1"/>
          </p:cNvSpPr>
          <p:nvPr/>
        </p:nvSpPr>
        <p:spPr bwMode="auto">
          <a:xfrm flipH="1">
            <a:off x="1193800" y="812800"/>
            <a:ext cx="14288" cy="78962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7364" name="Line 20"/>
          <p:cNvSpPr>
            <a:spLocks noChangeShapeType="1"/>
          </p:cNvSpPr>
          <p:nvPr/>
        </p:nvSpPr>
        <p:spPr bwMode="auto">
          <a:xfrm flipH="1">
            <a:off x="3906838" y="782638"/>
            <a:ext cx="14287" cy="78962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7376" name="Text Box 32"/>
          <p:cNvSpPr txBox="1">
            <a:spLocks noChangeArrowheads="1"/>
          </p:cNvSpPr>
          <p:nvPr/>
        </p:nvSpPr>
        <p:spPr bwMode="auto">
          <a:xfrm>
            <a:off x="1498600" y="3086100"/>
            <a:ext cx="990600" cy="51117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Saisie dans la base de gestion DTI ?</a:t>
            </a:r>
          </a:p>
        </p:txBody>
      </p:sp>
      <p:sp>
        <p:nvSpPr>
          <p:cNvPr id="57377" name="Text Box 33"/>
          <p:cNvSpPr txBox="1">
            <a:spLocks noChangeArrowheads="1"/>
          </p:cNvSpPr>
          <p:nvPr/>
        </p:nvSpPr>
        <p:spPr bwMode="auto">
          <a:xfrm>
            <a:off x="4127500" y="3167063"/>
            <a:ext cx="990600" cy="5111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Réception et création d’un fiche de suivi</a:t>
            </a:r>
          </a:p>
        </p:txBody>
      </p:sp>
      <p:sp>
        <p:nvSpPr>
          <p:cNvPr id="57379" name="Text Box 35"/>
          <p:cNvSpPr txBox="1">
            <a:spLocks noChangeArrowheads="1"/>
          </p:cNvSpPr>
          <p:nvPr/>
        </p:nvSpPr>
        <p:spPr bwMode="auto">
          <a:xfrm>
            <a:off x="557213" y="3038475"/>
            <a:ext cx="6953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Via mail ou courrier</a:t>
            </a:r>
          </a:p>
        </p:txBody>
      </p:sp>
      <p:sp>
        <p:nvSpPr>
          <p:cNvPr id="57380" name="Text Box 36"/>
          <p:cNvSpPr txBox="1">
            <a:spLocks noChangeArrowheads="1"/>
          </p:cNvSpPr>
          <p:nvPr/>
        </p:nvSpPr>
        <p:spPr bwMode="auto">
          <a:xfrm>
            <a:off x="2012950" y="2062163"/>
            <a:ext cx="9667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Via Workflow</a:t>
            </a:r>
          </a:p>
        </p:txBody>
      </p:sp>
      <p:sp>
        <p:nvSpPr>
          <p:cNvPr id="57381" name="Text Box 37"/>
          <p:cNvSpPr txBox="1">
            <a:spLocks noChangeArrowheads="1"/>
          </p:cNvSpPr>
          <p:nvPr/>
        </p:nvSpPr>
        <p:spPr bwMode="auto">
          <a:xfrm>
            <a:off x="4127500" y="4111625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Analyse de la demande</a:t>
            </a:r>
          </a:p>
        </p:txBody>
      </p:sp>
      <p:cxnSp>
        <p:nvCxnSpPr>
          <p:cNvPr id="57383" name="AutoShape 39"/>
          <p:cNvCxnSpPr>
            <a:cxnSpLocks noChangeShapeType="1"/>
            <a:stCxn id="57377" idx="2"/>
            <a:endCxn id="57381" idx="0"/>
          </p:cNvCxnSpPr>
          <p:nvPr/>
        </p:nvCxnSpPr>
        <p:spPr bwMode="auto">
          <a:xfrm>
            <a:off x="4622800" y="3678238"/>
            <a:ext cx="0" cy="4333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7387" name="Line 43"/>
          <p:cNvSpPr>
            <a:spLocks noChangeShapeType="1"/>
          </p:cNvSpPr>
          <p:nvPr/>
        </p:nvSpPr>
        <p:spPr bwMode="auto">
          <a:xfrm>
            <a:off x="0" y="7620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7398" name="Text Box 54"/>
          <p:cNvSpPr txBox="1">
            <a:spLocks noChangeArrowheads="1"/>
          </p:cNvSpPr>
          <p:nvPr/>
        </p:nvSpPr>
        <p:spPr bwMode="auto">
          <a:xfrm>
            <a:off x="2986088" y="3221038"/>
            <a:ext cx="657225" cy="2381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Escalade</a:t>
            </a:r>
          </a:p>
        </p:txBody>
      </p:sp>
      <p:cxnSp>
        <p:nvCxnSpPr>
          <p:cNvPr id="57399" name="AutoShape 55"/>
          <p:cNvCxnSpPr>
            <a:cxnSpLocks noChangeShapeType="1"/>
            <a:stCxn id="57376" idx="3"/>
            <a:endCxn id="57398" idx="1"/>
          </p:cNvCxnSpPr>
          <p:nvPr/>
        </p:nvCxnSpPr>
        <p:spPr bwMode="auto">
          <a:xfrm flipV="1">
            <a:off x="2489200" y="3340100"/>
            <a:ext cx="496888" cy="1588"/>
          </a:xfrm>
          <a:prstGeom prst="bentConnector3">
            <a:avLst>
              <a:gd name="adj1" fmla="val 4983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57400" name="AutoShape 56"/>
          <p:cNvCxnSpPr>
            <a:cxnSpLocks noChangeShapeType="1"/>
            <a:stCxn id="57398" idx="3"/>
            <a:endCxn id="57381" idx="1"/>
          </p:cNvCxnSpPr>
          <p:nvPr/>
        </p:nvCxnSpPr>
        <p:spPr bwMode="auto">
          <a:xfrm>
            <a:off x="3643313" y="3340100"/>
            <a:ext cx="484187" cy="958850"/>
          </a:xfrm>
          <a:prstGeom prst="bentConnector3">
            <a:avLst>
              <a:gd name="adj1" fmla="val 4983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57403" name="Oval 59"/>
          <p:cNvSpPr>
            <a:spLocks noChangeArrowheads="1"/>
          </p:cNvSpPr>
          <p:nvPr/>
        </p:nvSpPr>
        <p:spPr bwMode="auto">
          <a:xfrm>
            <a:off x="4330700" y="4875213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C1</a:t>
            </a:r>
          </a:p>
        </p:txBody>
      </p:sp>
      <p:sp>
        <p:nvSpPr>
          <p:cNvPr id="57404" name="Text Box 60"/>
          <p:cNvSpPr txBox="1">
            <a:spLocks noChangeArrowheads="1"/>
          </p:cNvSpPr>
          <p:nvPr/>
        </p:nvSpPr>
        <p:spPr bwMode="auto">
          <a:xfrm>
            <a:off x="2082800" y="8301038"/>
            <a:ext cx="2578100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 b="1"/>
              <a:t>Définition</a:t>
            </a:r>
            <a:r>
              <a:rPr lang="fr-FR" sz="900"/>
              <a:t> :</a:t>
            </a:r>
          </a:p>
          <a:p>
            <a:pPr>
              <a:spcBef>
                <a:spcPct val="50000"/>
              </a:spcBef>
            </a:pPr>
            <a:r>
              <a:rPr lang="fr-FR" sz="900"/>
              <a:t>A : Procédure Assistance Utilisateurs</a:t>
            </a:r>
          </a:p>
          <a:p>
            <a:pPr>
              <a:spcBef>
                <a:spcPct val="50000"/>
              </a:spcBef>
            </a:pPr>
            <a:r>
              <a:rPr lang="fr-FR" sz="900"/>
              <a:t>B : Procédure Demande de Correction</a:t>
            </a:r>
          </a:p>
          <a:p>
            <a:pPr>
              <a:spcBef>
                <a:spcPct val="50000"/>
              </a:spcBef>
            </a:pPr>
            <a:r>
              <a:rPr lang="fr-FR" sz="900"/>
              <a:t>C : Procédure Demande d’évolution (DTI)</a:t>
            </a:r>
          </a:p>
        </p:txBody>
      </p:sp>
      <p:sp>
        <p:nvSpPr>
          <p:cNvPr id="57405" name="Line 61"/>
          <p:cNvSpPr>
            <a:spLocks noChangeShapeType="1"/>
          </p:cNvSpPr>
          <p:nvPr/>
        </p:nvSpPr>
        <p:spPr bwMode="auto">
          <a:xfrm flipH="1">
            <a:off x="5684838" y="808038"/>
            <a:ext cx="14287" cy="78962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7421" name="Text Box 77"/>
          <p:cNvSpPr txBox="1">
            <a:spLocks noChangeArrowheads="1"/>
          </p:cNvSpPr>
          <p:nvPr/>
        </p:nvSpPr>
        <p:spPr bwMode="auto">
          <a:xfrm>
            <a:off x="101600" y="1765300"/>
            <a:ext cx="877888" cy="6477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d’Évolution  (DTI) par Key User</a:t>
            </a:r>
          </a:p>
        </p:txBody>
      </p:sp>
      <p:cxnSp>
        <p:nvCxnSpPr>
          <p:cNvPr id="57422" name="AutoShape 78"/>
          <p:cNvCxnSpPr>
            <a:cxnSpLocks noChangeShapeType="1"/>
            <a:stCxn id="57421" idx="2"/>
            <a:endCxn id="57376" idx="1"/>
          </p:cNvCxnSpPr>
          <p:nvPr/>
        </p:nvCxnSpPr>
        <p:spPr bwMode="auto">
          <a:xfrm rot="16200000" flipH="1">
            <a:off x="555625" y="2398713"/>
            <a:ext cx="928688" cy="957262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57423" name="Text Box 79"/>
          <p:cNvSpPr txBox="1">
            <a:spLocks noChangeArrowheads="1"/>
          </p:cNvSpPr>
          <p:nvPr/>
        </p:nvSpPr>
        <p:spPr bwMode="auto">
          <a:xfrm>
            <a:off x="101600" y="4114800"/>
            <a:ext cx="877888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Information par mail</a:t>
            </a:r>
          </a:p>
        </p:txBody>
      </p:sp>
      <p:cxnSp>
        <p:nvCxnSpPr>
          <p:cNvPr id="57424" name="AutoShape 80"/>
          <p:cNvCxnSpPr>
            <a:cxnSpLocks noChangeShapeType="1"/>
            <a:stCxn id="57398" idx="2"/>
            <a:endCxn id="57423" idx="3"/>
          </p:cNvCxnSpPr>
          <p:nvPr/>
        </p:nvCxnSpPr>
        <p:spPr bwMode="auto">
          <a:xfrm rot="5400000">
            <a:off x="1725613" y="2713038"/>
            <a:ext cx="842962" cy="2335212"/>
          </a:xfrm>
          <a:prstGeom prst="bentConnector2">
            <a:avLst/>
          </a:prstGeom>
          <a:noFill/>
          <a:ln w="9525" cap="rnd">
            <a:solidFill>
              <a:srgbClr val="FF99CC"/>
            </a:solidFill>
            <a:prstDash val="sysDot"/>
            <a:miter lim="800000"/>
            <a:headEnd/>
            <a:tailEnd type="triangle" w="med" len="med"/>
          </a:ln>
          <a:effectLst/>
        </p:spPr>
      </p:cxnSp>
      <p:cxnSp>
        <p:nvCxnSpPr>
          <p:cNvPr id="57425" name="AutoShape 81"/>
          <p:cNvCxnSpPr>
            <a:cxnSpLocks noChangeShapeType="1"/>
            <a:stCxn id="57377" idx="3"/>
            <a:endCxn id="57423" idx="2"/>
          </p:cNvCxnSpPr>
          <p:nvPr/>
        </p:nvCxnSpPr>
        <p:spPr bwMode="auto">
          <a:xfrm flipH="1">
            <a:off x="541338" y="3422650"/>
            <a:ext cx="4576762" cy="1066800"/>
          </a:xfrm>
          <a:prstGeom prst="bentConnector4">
            <a:avLst>
              <a:gd name="adj1" fmla="val -4995"/>
              <a:gd name="adj2" fmla="val 121431"/>
            </a:avLst>
          </a:prstGeom>
          <a:noFill/>
          <a:ln w="9525" cap="rnd">
            <a:solidFill>
              <a:srgbClr val="FF99CC"/>
            </a:solidFill>
            <a:prstDash val="sysDot"/>
            <a:miter lim="800000"/>
            <a:headEnd/>
            <a:tailEnd type="triangle" w="med" len="med"/>
          </a:ln>
          <a:effectLst/>
        </p:spPr>
      </p:cxnSp>
      <p:sp>
        <p:nvSpPr>
          <p:cNvPr id="57426" name="Text Box 82"/>
          <p:cNvSpPr txBox="1">
            <a:spLocks noChangeArrowheads="1"/>
          </p:cNvSpPr>
          <p:nvPr/>
        </p:nvSpPr>
        <p:spPr bwMode="auto">
          <a:xfrm>
            <a:off x="5816600" y="369888"/>
            <a:ext cx="990600" cy="3746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CCSAP Projet /  MES</a:t>
            </a:r>
          </a:p>
        </p:txBody>
      </p:sp>
      <p:sp>
        <p:nvSpPr>
          <p:cNvPr id="57435" name="Text Box 91"/>
          <p:cNvSpPr txBox="1">
            <a:spLocks noChangeArrowheads="1"/>
          </p:cNvSpPr>
          <p:nvPr/>
        </p:nvSpPr>
        <p:spPr bwMode="auto">
          <a:xfrm>
            <a:off x="2927350" y="4640263"/>
            <a:ext cx="9667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(À prévoir)</a:t>
            </a:r>
          </a:p>
        </p:txBody>
      </p:sp>
      <p:sp>
        <p:nvSpPr>
          <p:cNvPr id="57441" name="Text Box 97"/>
          <p:cNvSpPr txBox="1">
            <a:spLocks noChangeArrowheads="1"/>
          </p:cNvSpPr>
          <p:nvPr/>
        </p:nvSpPr>
        <p:spPr bwMode="auto">
          <a:xfrm>
            <a:off x="5791200" y="1250950"/>
            <a:ext cx="1041400" cy="3746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Réception et routage</a:t>
            </a:r>
          </a:p>
        </p:txBody>
      </p:sp>
      <p:sp>
        <p:nvSpPr>
          <p:cNvPr id="57442" name="AutoShape 98"/>
          <p:cNvSpPr>
            <a:spLocks noChangeArrowheads="1"/>
          </p:cNvSpPr>
          <p:nvPr/>
        </p:nvSpPr>
        <p:spPr bwMode="auto">
          <a:xfrm>
            <a:off x="3979863" y="1941513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DTI déjà créée ?</a:t>
            </a:r>
          </a:p>
        </p:txBody>
      </p:sp>
      <p:sp>
        <p:nvSpPr>
          <p:cNvPr id="57443" name="Text Box 99"/>
          <p:cNvSpPr txBox="1">
            <a:spLocks noChangeArrowheads="1"/>
          </p:cNvSpPr>
          <p:nvPr/>
        </p:nvSpPr>
        <p:spPr bwMode="auto">
          <a:xfrm>
            <a:off x="5175250" y="210978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57444" name="Text Box 100"/>
          <p:cNvSpPr txBox="1">
            <a:spLocks noChangeArrowheads="1"/>
          </p:cNvSpPr>
          <p:nvPr/>
        </p:nvSpPr>
        <p:spPr bwMode="auto">
          <a:xfrm>
            <a:off x="5005388" y="2611438"/>
            <a:ext cx="657225" cy="5111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Mise à jour  DTI existante</a:t>
            </a:r>
          </a:p>
        </p:txBody>
      </p:sp>
      <p:cxnSp>
        <p:nvCxnSpPr>
          <p:cNvPr id="57445" name="AutoShape 101"/>
          <p:cNvCxnSpPr>
            <a:cxnSpLocks noChangeShapeType="1"/>
            <a:stCxn id="57442" idx="3"/>
            <a:endCxn id="57444" idx="0"/>
          </p:cNvCxnSpPr>
          <p:nvPr/>
        </p:nvCxnSpPr>
        <p:spPr bwMode="auto">
          <a:xfrm>
            <a:off x="5275263" y="2322513"/>
            <a:ext cx="58737" cy="2889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57446" name="Text Box 102"/>
          <p:cNvSpPr txBox="1">
            <a:spLocks noChangeArrowheads="1"/>
          </p:cNvSpPr>
          <p:nvPr/>
        </p:nvSpPr>
        <p:spPr bwMode="auto">
          <a:xfrm>
            <a:off x="4598988" y="2586038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cxnSp>
        <p:nvCxnSpPr>
          <p:cNvPr id="57447" name="AutoShape 103"/>
          <p:cNvCxnSpPr>
            <a:cxnSpLocks noChangeShapeType="1"/>
            <a:stCxn id="57442" idx="2"/>
            <a:endCxn id="57377" idx="0"/>
          </p:cNvCxnSpPr>
          <p:nvPr/>
        </p:nvCxnSpPr>
        <p:spPr bwMode="auto">
          <a:xfrm flipH="1">
            <a:off x="4622800" y="2703513"/>
            <a:ext cx="4763" cy="4635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57448" name="AutoShape 104"/>
          <p:cNvCxnSpPr>
            <a:cxnSpLocks noChangeShapeType="1"/>
            <a:stCxn id="57421" idx="0"/>
            <a:endCxn id="57441" idx="1"/>
          </p:cNvCxnSpPr>
          <p:nvPr/>
        </p:nvCxnSpPr>
        <p:spPr bwMode="auto">
          <a:xfrm rot="16200000">
            <a:off x="3002756" y="-1023143"/>
            <a:ext cx="327025" cy="5249862"/>
          </a:xfrm>
          <a:prstGeom prst="bentConnector2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</p:spPr>
      </p:cxnSp>
      <p:sp>
        <p:nvSpPr>
          <p:cNvPr id="57449" name="Text Box 105"/>
          <p:cNvSpPr txBox="1">
            <a:spLocks noChangeArrowheads="1"/>
          </p:cNvSpPr>
          <p:nvPr/>
        </p:nvSpPr>
        <p:spPr bwMode="auto">
          <a:xfrm>
            <a:off x="2716213" y="1298575"/>
            <a:ext cx="6953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Via mail ou courrier</a:t>
            </a:r>
          </a:p>
        </p:txBody>
      </p:sp>
      <p:cxnSp>
        <p:nvCxnSpPr>
          <p:cNvPr id="57450" name="AutoShape 106"/>
          <p:cNvCxnSpPr>
            <a:cxnSpLocks noChangeShapeType="1"/>
            <a:stCxn id="57421" idx="3"/>
            <a:endCxn id="57442" idx="1"/>
          </p:cNvCxnSpPr>
          <p:nvPr/>
        </p:nvCxnSpPr>
        <p:spPr bwMode="auto">
          <a:xfrm>
            <a:off x="979488" y="2089150"/>
            <a:ext cx="3000375" cy="23336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57451" name="AutoShape 107"/>
          <p:cNvCxnSpPr>
            <a:cxnSpLocks noChangeShapeType="1"/>
            <a:stCxn id="57441" idx="2"/>
            <a:endCxn id="57442" idx="0"/>
          </p:cNvCxnSpPr>
          <p:nvPr/>
        </p:nvCxnSpPr>
        <p:spPr bwMode="auto">
          <a:xfrm rot="5400000">
            <a:off x="5311775" y="941388"/>
            <a:ext cx="315913" cy="1684337"/>
          </a:xfrm>
          <a:prstGeom prst="bentConnector3">
            <a:avLst>
              <a:gd name="adj1" fmla="val 4975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57452" name="AutoShape 108"/>
          <p:cNvCxnSpPr>
            <a:cxnSpLocks noChangeShapeType="1"/>
            <a:stCxn id="57381" idx="2"/>
            <a:endCxn id="57403" idx="0"/>
          </p:cNvCxnSpPr>
          <p:nvPr/>
        </p:nvCxnSpPr>
        <p:spPr bwMode="auto">
          <a:xfrm>
            <a:off x="4622800" y="4486275"/>
            <a:ext cx="0" cy="3889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57453" name="Oval 109"/>
          <p:cNvSpPr>
            <a:spLocks noChangeArrowheads="1"/>
          </p:cNvSpPr>
          <p:nvPr/>
        </p:nvSpPr>
        <p:spPr bwMode="auto">
          <a:xfrm>
            <a:off x="165100" y="900113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C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F0D4970A-C266-459F-A232-0457FF651F27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89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AF2913C5-E9C6-4AB4-A2BD-5305A12B92EA}" type="slidenum">
              <a:rPr lang="fr-FR"/>
              <a:pPr/>
              <a:t>8</a:t>
            </a:fld>
            <a:endParaRPr lang="fr-FR"/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4288" y="14288"/>
            <a:ext cx="6858000" cy="28416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200" b="1"/>
              <a:t>PROCESSUS DEMANDE D’EVOLUTION (DTI)</a:t>
            </a:r>
            <a:r>
              <a:rPr lang="fr-FR" b="1"/>
              <a:t>   </a:t>
            </a:r>
            <a:r>
              <a:rPr lang="fr-FR" sz="1200" b="1"/>
              <a:t>2/4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41288" y="409575"/>
            <a:ext cx="990600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User / Key User / Resp. info. site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616200" y="473075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TMA</a:t>
            </a:r>
          </a:p>
        </p:txBody>
      </p:sp>
      <p:sp>
        <p:nvSpPr>
          <p:cNvPr id="13341" name="Text Box 29"/>
          <p:cNvSpPr txBox="1">
            <a:spLocks noChangeArrowheads="1"/>
          </p:cNvSpPr>
          <p:nvPr/>
        </p:nvSpPr>
        <p:spPr bwMode="auto">
          <a:xfrm>
            <a:off x="5746750" y="473075"/>
            <a:ext cx="990600" cy="2381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CCSAP</a:t>
            </a:r>
          </a:p>
        </p:txBody>
      </p:sp>
      <p:sp>
        <p:nvSpPr>
          <p:cNvPr id="13349" name="Text Box 37"/>
          <p:cNvSpPr txBox="1">
            <a:spLocks noChangeArrowheads="1"/>
          </p:cNvSpPr>
          <p:nvPr/>
        </p:nvSpPr>
        <p:spPr bwMode="auto">
          <a:xfrm>
            <a:off x="5375275" y="3878263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3352" name="Text Box 40"/>
          <p:cNvSpPr txBox="1">
            <a:spLocks noChangeArrowheads="1"/>
          </p:cNvSpPr>
          <p:nvPr/>
        </p:nvSpPr>
        <p:spPr bwMode="auto">
          <a:xfrm>
            <a:off x="1455738" y="1868488"/>
            <a:ext cx="990600" cy="5111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complément d’information</a:t>
            </a:r>
          </a:p>
        </p:txBody>
      </p:sp>
      <p:sp>
        <p:nvSpPr>
          <p:cNvPr id="13359" name="AutoShape 47"/>
          <p:cNvSpPr>
            <a:spLocks noChangeArrowheads="1"/>
          </p:cNvSpPr>
          <p:nvPr/>
        </p:nvSpPr>
        <p:spPr bwMode="auto">
          <a:xfrm>
            <a:off x="3130550" y="2803525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Charge &lt; 2 jours ? </a:t>
            </a:r>
          </a:p>
        </p:txBody>
      </p:sp>
      <p:sp>
        <p:nvSpPr>
          <p:cNvPr id="13363" name="Text Box 51"/>
          <p:cNvSpPr txBox="1">
            <a:spLocks noChangeArrowheads="1"/>
          </p:cNvSpPr>
          <p:nvPr/>
        </p:nvSpPr>
        <p:spPr bwMode="auto">
          <a:xfrm>
            <a:off x="4310063" y="299243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3364" name="Text Box 52"/>
          <p:cNvSpPr txBox="1">
            <a:spLocks noChangeArrowheads="1"/>
          </p:cNvSpPr>
          <p:nvPr/>
        </p:nvSpPr>
        <p:spPr bwMode="auto">
          <a:xfrm>
            <a:off x="3192463" y="1882775"/>
            <a:ext cx="1155700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Définition du périmètre et Estimation de la charge et planning</a:t>
            </a:r>
          </a:p>
        </p:txBody>
      </p:sp>
      <p:sp>
        <p:nvSpPr>
          <p:cNvPr id="13366" name="Text Box 54"/>
          <p:cNvSpPr txBox="1">
            <a:spLocks noChangeArrowheads="1"/>
          </p:cNvSpPr>
          <p:nvPr/>
        </p:nvSpPr>
        <p:spPr bwMode="auto">
          <a:xfrm>
            <a:off x="3768725" y="3433763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3373" name="Text Box 61"/>
          <p:cNvSpPr txBox="1">
            <a:spLocks noChangeArrowheads="1"/>
          </p:cNvSpPr>
          <p:nvPr/>
        </p:nvSpPr>
        <p:spPr bwMode="auto">
          <a:xfrm>
            <a:off x="4565650" y="4849813"/>
            <a:ext cx="990600" cy="7842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Présentation en Comité de pilotage pour DTI dont charge&gt;30j</a:t>
            </a:r>
          </a:p>
        </p:txBody>
      </p:sp>
      <p:sp>
        <p:nvSpPr>
          <p:cNvPr id="13396" name="AutoShape 84"/>
          <p:cNvSpPr>
            <a:spLocks noChangeArrowheads="1"/>
          </p:cNvSpPr>
          <p:nvPr/>
        </p:nvSpPr>
        <p:spPr bwMode="auto">
          <a:xfrm>
            <a:off x="2474913" y="1000125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Demande complète ?</a:t>
            </a:r>
          </a:p>
        </p:txBody>
      </p:sp>
      <p:sp>
        <p:nvSpPr>
          <p:cNvPr id="13398" name="Text Box 86"/>
          <p:cNvSpPr txBox="1">
            <a:spLocks noChangeArrowheads="1"/>
          </p:cNvSpPr>
          <p:nvPr/>
        </p:nvSpPr>
        <p:spPr bwMode="auto">
          <a:xfrm>
            <a:off x="171450" y="1933575"/>
            <a:ext cx="990600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 Complément d’information</a:t>
            </a:r>
          </a:p>
        </p:txBody>
      </p:sp>
      <p:cxnSp>
        <p:nvCxnSpPr>
          <p:cNvPr id="13400" name="AutoShape 88"/>
          <p:cNvCxnSpPr>
            <a:cxnSpLocks noChangeShapeType="1"/>
            <a:stCxn id="13352" idx="1"/>
            <a:endCxn id="13398" idx="3"/>
          </p:cNvCxnSpPr>
          <p:nvPr/>
        </p:nvCxnSpPr>
        <p:spPr bwMode="auto">
          <a:xfrm flipH="1" flipV="1">
            <a:off x="1162050" y="2120900"/>
            <a:ext cx="293688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3401" name="AutoShape 89"/>
          <p:cNvCxnSpPr>
            <a:cxnSpLocks noChangeShapeType="1"/>
            <a:stCxn id="13398" idx="0"/>
            <a:endCxn id="13396" idx="1"/>
          </p:cNvCxnSpPr>
          <p:nvPr/>
        </p:nvCxnSpPr>
        <p:spPr bwMode="auto">
          <a:xfrm rot="16200000">
            <a:off x="1294607" y="753268"/>
            <a:ext cx="552450" cy="180816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3402" name="AutoShape 90"/>
          <p:cNvCxnSpPr>
            <a:cxnSpLocks noChangeShapeType="1"/>
            <a:stCxn id="13396" idx="2"/>
            <a:endCxn id="13352" idx="3"/>
          </p:cNvCxnSpPr>
          <p:nvPr/>
        </p:nvCxnSpPr>
        <p:spPr bwMode="auto">
          <a:xfrm rot="5400000">
            <a:off x="2603501" y="1604962"/>
            <a:ext cx="361950" cy="6762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3403" name="Text Box 91"/>
          <p:cNvSpPr txBox="1">
            <a:spLocks noChangeArrowheads="1"/>
          </p:cNvSpPr>
          <p:nvPr/>
        </p:nvSpPr>
        <p:spPr bwMode="auto">
          <a:xfrm>
            <a:off x="3700463" y="1352550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3404" name="Text Box 92"/>
          <p:cNvSpPr txBox="1">
            <a:spLocks noChangeArrowheads="1"/>
          </p:cNvSpPr>
          <p:nvPr/>
        </p:nvSpPr>
        <p:spPr bwMode="auto">
          <a:xfrm>
            <a:off x="2760663" y="1616075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3407" name="Text Box 95"/>
          <p:cNvSpPr txBox="1">
            <a:spLocks noChangeArrowheads="1"/>
          </p:cNvSpPr>
          <p:nvPr/>
        </p:nvSpPr>
        <p:spPr bwMode="auto">
          <a:xfrm>
            <a:off x="4686300" y="2862263"/>
            <a:ext cx="990600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validation à CCSAP Projet / L.Tifine</a:t>
            </a:r>
          </a:p>
        </p:txBody>
      </p:sp>
      <p:cxnSp>
        <p:nvCxnSpPr>
          <p:cNvPr id="13408" name="AutoShape 96"/>
          <p:cNvCxnSpPr>
            <a:cxnSpLocks noChangeShapeType="1"/>
            <a:stCxn id="13359" idx="3"/>
            <a:endCxn id="13407" idx="1"/>
          </p:cNvCxnSpPr>
          <p:nvPr/>
        </p:nvCxnSpPr>
        <p:spPr bwMode="auto">
          <a:xfrm>
            <a:off x="4425950" y="3184525"/>
            <a:ext cx="260350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3409" name="AutoShape 97"/>
          <p:cNvSpPr>
            <a:spLocks noChangeArrowheads="1"/>
          </p:cNvSpPr>
          <p:nvPr/>
        </p:nvSpPr>
        <p:spPr bwMode="auto">
          <a:xfrm>
            <a:off x="5572125" y="3505200"/>
            <a:ext cx="1295400" cy="762000"/>
          </a:xfrm>
          <a:prstGeom prst="flowChartDecision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Autorisation ?</a:t>
            </a:r>
          </a:p>
        </p:txBody>
      </p:sp>
      <p:cxnSp>
        <p:nvCxnSpPr>
          <p:cNvPr id="13411" name="AutoShape 99"/>
          <p:cNvCxnSpPr>
            <a:cxnSpLocks noChangeShapeType="1"/>
            <a:stCxn id="13407" idx="3"/>
            <a:endCxn id="13409" idx="0"/>
          </p:cNvCxnSpPr>
          <p:nvPr/>
        </p:nvCxnSpPr>
        <p:spPr bwMode="auto">
          <a:xfrm>
            <a:off x="5676900" y="3186113"/>
            <a:ext cx="542925" cy="31908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3415" name="Text Box 103"/>
          <p:cNvSpPr txBox="1">
            <a:spLocks noChangeArrowheads="1"/>
          </p:cNvSpPr>
          <p:nvPr/>
        </p:nvSpPr>
        <p:spPr bwMode="auto">
          <a:xfrm>
            <a:off x="6251575" y="412273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3417" name="Text Box 105"/>
          <p:cNvSpPr txBox="1">
            <a:spLocks noChangeArrowheads="1"/>
          </p:cNvSpPr>
          <p:nvPr/>
        </p:nvSpPr>
        <p:spPr bwMode="auto">
          <a:xfrm>
            <a:off x="3282950" y="3690938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Inscription dans la liste des DTI</a:t>
            </a:r>
          </a:p>
        </p:txBody>
      </p:sp>
      <p:cxnSp>
        <p:nvCxnSpPr>
          <p:cNvPr id="13418" name="AutoShape 106"/>
          <p:cNvCxnSpPr>
            <a:cxnSpLocks noChangeShapeType="1"/>
            <a:stCxn id="13359" idx="2"/>
            <a:endCxn id="13417" idx="0"/>
          </p:cNvCxnSpPr>
          <p:nvPr/>
        </p:nvCxnSpPr>
        <p:spPr bwMode="auto">
          <a:xfrm>
            <a:off x="3778250" y="3565525"/>
            <a:ext cx="0" cy="1254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3420" name="AutoShape 108"/>
          <p:cNvSpPr>
            <a:spLocks noChangeArrowheads="1"/>
          </p:cNvSpPr>
          <p:nvPr/>
        </p:nvSpPr>
        <p:spPr bwMode="auto">
          <a:xfrm>
            <a:off x="3128963" y="4214813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Charges &lt;30 jours </a:t>
            </a:r>
          </a:p>
          <a:p>
            <a:pPr algn="ctr"/>
            <a:r>
              <a:rPr lang="fr-FR" sz="900"/>
              <a:t>?</a:t>
            </a:r>
          </a:p>
        </p:txBody>
      </p:sp>
      <p:cxnSp>
        <p:nvCxnSpPr>
          <p:cNvPr id="13421" name="AutoShape 109"/>
          <p:cNvCxnSpPr>
            <a:cxnSpLocks noChangeShapeType="1"/>
            <a:stCxn id="13409" idx="1"/>
            <a:endCxn id="13417" idx="3"/>
          </p:cNvCxnSpPr>
          <p:nvPr/>
        </p:nvCxnSpPr>
        <p:spPr bwMode="auto">
          <a:xfrm flipH="1" flipV="1">
            <a:off x="4273550" y="3878263"/>
            <a:ext cx="1298575" cy="79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3422" name="AutoShape 110"/>
          <p:cNvCxnSpPr>
            <a:cxnSpLocks noChangeShapeType="1"/>
            <a:stCxn id="13417" idx="2"/>
            <a:endCxn id="13420" idx="0"/>
          </p:cNvCxnSpPr>
          <p:nvPr/>
        </p:nvCxnSpPr>
        <p:spPr bwMode="auto">
          <a:xfrm flipH="1">
            <a:off x="3776663" y="4065588"/>
            <a:ext cx="1587" cy="1492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3425" name="Text Box 113"/>
          <p:cNvSpPr txBox="1">
            <a:spLocks noChangeArrowheads="1"/>
          </p:cNvSpPr>
          <p:nvPr/>
        </p:nvSpPr>
        <p:spPr bwMode="auto">
          <a:xfrm>
            <a:off x="1931988" y="4851400"/>
            <a:ext cx="1108075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Présentation en Comité de TMA pour DTI dont charge&lt;30j</a:t>
            </a:r>
          </a:p>
        </p:txBody>
      </p:sp>
      <p:sp>
        <p:nvSpPr>
          <p:cNvPr id="13428" name="AutoShape 116"/>
          <p:cNvSpPr>
            <a:spLocks noChangeArrowheads="1"/>
          </p:cNvSpPr>
          <p:nvPr/>
        </p:nvSpPr>
        <p:spPr bwMode="auto">
          <a:xfrm>
            <a:off x="3086100" y="5395913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DTI acceptée ?</a:t>
            </a:r>
          </a:p>
        </p:txBody>
      </p:sp>
      <p:sp>
        <p:nvSpPr>
          <p:cNvPr id="13434" name="Text Box 122"/>
          <p:cNvSpPr txBox="1">
            <a:spLocks noChangeArrowheads="1"/>
          </p:cNvSpPr>
          <p:nvPr/>
        </p:nvSpPr>
        <p:spPr bwMode="auto">
          <a:xfrm>
            <a:off x="3857625" y="599598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3436" name="Text Box 124"/>
          <p:cNvSpPr txBox="1">
            <a:spLocks noChangeArrowheads="1"/>
          </p:cNvSpPr>
          <p:nvPr/>
        </p:nvSpPr>
        <p:spPr bwMode="auto">
          <a:xfrm>
            <a:off x="3236913" y="7766050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Conception détaillée</a:t>
            </a:r>
          </a:p>
        </p:txBody>
      </p:sp>
      <p:sp>
        <p:nvSpPr>
          <p:cNvPr id="13440" name="AutoShape 128"/>
          <p:cNvSpPr>
            <a:spLocks noChangeArrowheads="1"/>
          </p:cNvSpPr>
          <p:nvPr/>
        </p:nvSpPr>
        <p:spPr bwMode="auto">
          <a:xfrm>
            <a:off x="963613" y="8267700"/>
            <a:ext cx="1295400" cy="762000"/>
          </a:xfrm>
          <a:prstGeom prst="flowChartDecision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Validation</a:t>
            </a:r>
          </a:p>
          <a:p>
            <a:pPr algn="ctr"/>
            <a:r>
              <a:rPr lang="fr-FR" sz="900"/>
              <a:t>fonctionnelle</a:t>
            </a:r>
          </a:p>
        </p:txBody>
      </p:sp>
      <p:sp>
        <p:nvSpPr>
          <p:cNvPr id="13441" name="AutoShape 129"/>
          <p:cNvSpPr>
            <a:spLocks noChangeArrowheads="1"/>
          </p:cNvSpPr>
          <p:nvPr/>
        </p:nvSpPr>
        <p:spPr bwMode="auto">
          <a:xfrm>
            <a:off x="4981575" y="8267700"/>
            <a:ext cx="1295400" cy="762000"/>
          </a:xfrm>
          <a:prstGeom prst="flowChartDecision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Revue de </a:t>
            </a:r>
          </a:p>
          <a:p>
            <a:pPr algn="ctr"/>
            <a:r>
              <a:rPr lang="fr-FR" sz="900"/>
              <a:t>solution lors comité </a:t>
            </a:r>
          </a:p>
          <a:p>
            <a:pPr algn="ctr"/>
            <a:r>
              <a:rPr lang="fr-FR" sz="900"/>
              <a:t>TMA</a:t>
            </a:r>
          </a:p>
        </p:txBody>
      </p:sp>
      <p:cxnSp>
        <p:nvCxnSpPr>
          <p:cNvPr id="13442" name="AutoShape 130"/>
          <p:cNvCxnSpPr>
            <a:cxnSpLocks noChangeShapeType="1"/>
            <a:stCxn id="13436" idx="2"/>
            <a:endCxn id="13440" idx="0"/>
          </p:cNvCxnSpPr>
          <p:nvPr/>
        </p:nvCxnSpPr>
        <p:spPr bwMode="auto">
          <a:xfrm rot="5400000">
            <a:off x="2608263" y="7143750"/>
            <a:ext cx="127000" cy="21209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3443" name="AutoShape 131"/>
          <p:cNvCxnSpPr>
            <a:cxnSpLocks noChangeShapeType="1"/>
            <a:stCxn id="13436" idx="2"/>
            <a:endCxn id="13441" idx="0"/>
          </p:cNvCxnSpPr>
          <p:nvPr/>
        </p:nvCxnSpPr>
        <p:spPr bwMode="auto">
          <a:xfrm rot="16200000" flipH="1">
            <a:off x="4617244" y="7255669"/>
            <a:ext cx="127000" cy="18970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3450" name="Text Box 138"/>
          <p:cNvSpPr txBox="1">
            <a:spLocks noChangeArrowheads="1"/>
          </p:cNvSpPr>
          <p:nvPr/>
        </p:nvSpPr>
        <p:spPr bwMode="auto">
          <a:xfrm>
            <a:off x="2106613" y="8674100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900"/>
              <a:t>oui</a:t>
            </a:r>
          </a:p>
        </p:txBody>
      </p:sp>
      <p:sp>
        <p:nvSpPr>
          <p:cNvPr id="13451" name="Text Box 139"/>
          <p:cNvSpPr txBox="1">
            <a:spLocks noChangeArrowheads="1"/>
          </p:cNvSpPr>
          <p:nvPr/>
        </p:nvSpPr>
        <p:spPr bwMode="auto">
          <a:xfrm>
            <a:off x="730250" y="8429625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3452" name="Text Box 140"/>
          <p:cNvSpPr txBox="1">
            <a:spLocks noChangeArrowheads="1"/>
          </p:cNvSpPr>
          <p:nvPr/>
        </p:nvSpPr>
        <p:spPr bwMode="auto">
          <a:xfrm>
            <a:off x="6124575" y="8420100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cxnSp>
        <p:nvCxnSpPr>
          <p:cNvPr id="13453" name="AutoShape 141"/>
          <p:cNvCxnSpPr>
            <a:cxnSpLocks noChangeShapeType="1"/>
            <a:stCxn id="13440" idx="1"/>
            <a:endCxn id="13436" idx="1"/>
          </p:cNvCxnSpPr>
          <p:nvPr/>
        </p:nvCxnSpPr>
        <p:spPr bwMode="auto">
          <a:xfrm rot="10800000" flipH="1">
            <a:off x="963613" y="7953375"/>
            <a:ext cx="2273300" cy="695325"/>
          </a:xfrm>
          <a:prstGeom prst="bentConnector3">
            <a:avLst>
              <a:gd name="adj1" fmla="val -1005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3454" name="AutoShape 142"/>
          <p:cNvCxnSpPr>
            <a:cxnSpLocks noChangeShapeType="1"/>
            <a:stCxn id="13441" idx="3"/>
            <a:endCxn id="13436" idx="3"/>
          </p:cNvCxnSpPr>
          <p:nvPr/>
        </p:nvCxnSpPr>
        <p:spPr bwMode="auto">
          <a:xfrm flipH="1" flipV="1">
            <a:off x="4227513" y="7953375"/>
            <a:ext cx="2049462" cy="695325"/>
          </a:xfrm>
          <a:prstGeom prst="bentConnector3">
            <a:avLst>
              <a:gd name="adj1" fmla="val -11153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3458" name="Text Box 146"/>
          <p:cNvSpPr txBox="1">
            <a:spLocks noChangeArrowheads="1"/>
          </p:cNvSpPr>
          <p:nvPr/>
        </p:nvSpPr>
        <p:spPr bwMode="auto">
          <a:xfrm>
            <a:off x="2784475" y="5481638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3464" name="Oval 152"/>
          <p:cNvSpPr>
            <a:spLocks noChangeArrowheads="1"/>
          </p:cNvSpPr>
          <p:nvPr/>
        </p:nvSpPr>
        <p:spPr bwMode="auto">
          <a:xfrm>
            <a:off x="4087813" y="7570788"/>
            <a:ext cx="582612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C2</a:t>
            </a:r>
          </a:p>
        </p:txBody>
      </p:sp>
      <p:sp>
        <p:nvSpPr>
          <p:cNvPr id="13465" name="Text Box 153"/>
          <p:cNvSpPr txBox="1">
            <a:spLocks noChangeArrowheads="1"/>
          </p:cNvSpPr>
          <p:nvPr/>
        </p:nvSpPr>
        <p:spPr bwMode="auto">
          <a:xfrm>
            <a:off x="4318000" y="4383088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3467" name="Text Box 155"/>
          <p:cNvSpPr txBox="1">
            <a:spLocks noChangeArrowheads="1"/>
          </p:cNvSpPr>
          <p:nvPr/>
        </p:nvSpPr>
        <p:spPr bwMode="auto">
          <a:xfrm>
            <a:off x="2828925" y="4416425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3470" name="Line 158"/>
          <p:cNvSpPr>
            <a:spLocks noChangeShapeType="1"/>
          </p:cNvSpPr>
          <p:nvPr/>
        </p:nvSpPr>
        <p:spPr bwMode="auto">
          <a:xfrm>
            <a:off x="1463675" y="595313"/>
            <a:ext cx="0" cy="85201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3471" name="Line 159"/>
          <p:cNvSpPr>
            <a:spLocks noChangeShapeType="1"/>
          </p:cNvSpPr>
          <p:nvPr/>
        </p:nvSpPr>
        <p:spPr bwMode="auto">
          <a:xfrm>
            <a:off x="5554663" y="581025"/>
            <a:ext cx="0" cy="852011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cxnSp>
        <p:nvCxnSpPr>
          <p:cNvPr id="13475" name="AutoShape 163"/>
          <p:cNvCxnSpPr>
            <a:cxnSpLocks noChangeShapeType="1"/>
            <a:stCxn id="13396" idx="3"/>
            <a:endCxn id="13364" idx="0"/>
          </p:cNvCxnSpPr>
          <p:nvPr/>
        </p:nvCxnSpPr>
        <p:spPr bwMode="auto">
          <a:xfrm>
            <a:off x="3770313" y="1381125"/>
            <a:ext cx="0" cy="5016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3479" name="AutoShape 167"/>
          <p:cNvCxnSpPr>
            <a:cxnSpLocks noChangeShapeType="1"/>
            <a:stCxn id="13420" idx="1"/>
            <a:endCxn id="13425" idx="0"/>
          </p:cNvCxnSpPr>
          <p:nvPr/>
        </p:nvCxnSpPr>
        <p:spPr bwMode="auto">
          <a:xfrm rot="10800000" flipV="1">
            <a:off x="2486025" y="4595813"/>
            <a:ext cx="642938" cy="25558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3487" name="Line 175"/>
          <p:cNvSpPr>
            <a:spLocks noChangeShapeType="1"/>
          </p:cNvSpPr>
          <p:nvPr/>
        </p:nvSpPr>
        <p:spPr bwMode="auto">
          <a:xfrm>
            <a:off x="0" y="8001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cxnSp>
        <p:nvCxnSpPr>
          <p:cNvPr id="13488" name="AutoShape 176"/>
          <p:cNvCxnSpPr>
            <a:cxnSpLocks noChangeShapeType="1"/>
          </p:cNvCxnSpPr>
          <p:nvPr/>
        </p:nvCxnSpPr>
        <p:spPr bwMode="auto">
          <a:xfrm>
            <a:off x="3111500" y="863600"/>
            <a:ext cx="11113" cy="136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3489" name="Text Box 177"/>
          <p:cNvSpPr txBox="1">
            <a:spLocks noChangeArrowheads="1"/>
          </p:cNvSpPr>
          <p:nvPr/>
        </p:nvSpPr>
        <p:spPr bwMode="auto">
          <a:xfrm>
            <a:off x="3236913" y="7207250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Planification fine + délai</a:t>
            </a:r>
          </a:p>
        </p:txBody>
      </p:sp>
      <p:cxnSp>
        <p:nvCxnSpPr>
          <p:cNvPr id="13497" name="AutoShape 185"/>
          <p:cNvCxnSpPr>
            <a:cxnSpLocks noChangeShapeType="1"/>
            <a:stCxn id="13489" idx="2"/>
            <a:endCxn id="13436" idx="0"/>
          </p:cNvCxnSpPr>
          <p:nvPr/>
        </p:nvCxnSpPr>
        <p:spPr bwMode="auto">
          <a:xfrm>
            <a:off x="3732213" y="7581900"/>
            <a:ext cx="0" cy="1841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3499" name="AutoShape 187"/>
          <p:cNvCxnSpPr>
            <a:cxnSpLocks noChangeShapeType="1"/>
            <a:stCxn id="13409" idx="2"/>
            <a:endCxn id="13436" idx="3"/>
          </p:cNvCxnSpPr>
          <p:nvPr/>
        </p:nvCxnSpPr>
        <p:spPr bwMode="auto">
          <a:xfrm rot="5400000">
            <a:off x="3380581" y="5114132"/>
            <a:ext cx="3686175" cy="1992312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3503" name="AutoShape 191"/>
          <p:cNvCxnSpPr>
            <a:cxnSpLocks noChangeShapeType="1"/>
            <a:stCxn id="13425" idx="3"/>
            <a:endCxn id="13428" idx="0"/>
          </p:cNvCxnSpPr>
          <p:nvPr/>
        </p:nvCxnSpPr>
        <p:spPr bwMode="auto">
          <a:xfrm>
            <a:off x="3040063" y="5175250"/>
            <a:ext cx="693737" cy="22066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3504" name="AutoShape 192"/>
          <p:cNvCxnSpPr>
            <a:cxnSpLocks noChangeShapeType="1"/>
            <a:stCxn id="13373" idx="1"/>
            <a:endCxn id="13428" idx="0"/>
          </p:cNvCxnSpPr>
          <p:nvPr/>
        </p:nvCxnSpPr>
        <p:spPr bwMode="auto">
          <a:xfrm rot="10800000" flipV="1">
            <a:off x="3733800" y="5241925"/>
            <a:ext cx="831850" cy="1539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3505" name="AutoShape 193"/>
          <p:cNvCxnSpPr>
            <a:cxnSpLocks noChangeShapeType="1"/>
            <a:stCxn id="13420" idx="3"/>
            <a:endCxn id="13373" idx="0"/>
          </p:cNvCxnSpPr>
          <p:nvPr/>
        </p:nvCxnSpPr>
        <p:spPr bwMode="auto">
          <a:xfrm>
            <a:off x="4424363" y="4595813"/>
            <a:ext cx="636587" cy="25400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3506" name="Text Box 194"/>
          <p:cNvSpPr txBox="1">
            <a:spLocks noChangeArrowheads="1"/>
          </p:cNvSpPr>
          <p:nvPr/>
        </p:nvSpPr>
        <p:spPr bwMode="auto">
          <a:xfrm>
            <a:off x="1636713" y="5718175"/>
            <a:ext cx="990600" cy="5111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Clôture technique ou retour dans liste</a:t>
            </a:r>
          </a:p>
        </p:txBody>
      </p:sp>
      <p:sp>
        <p:nvSpPr>
          <p:cNvPr id="13508" name="Text Box 196"/>
          <p:cNvSpPr txBox="1">
            <a:spLocks noChangeArrowheads="1"/>
          </p:cNvSpPr>
          <p:nvPr/>
        </p:nvSpPr>
        <p:spPr bwMode="auto">
          <a:xfrm>
            <a:off x="171450" y="5718175"/>
            <a:ext cx="990600" cy="51117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Information par mail sur le statut de la DTI</a:t>
            </a:r>
          </a:p>
        </p:txBody>
      </p:sp>
      <p:sp>
        <p:nvSpPr>
          <p:cNvPr id="13510" name="AutoShape 198"/>
          <p:cNvSpPr>
            <a:spLocks noChangeArrowheads="1"/>
          </p:cNvSpPr>
          <p:nvPr/>
        </p:nvSpPr>
        <p:spPr bwMode="auto">
          <a:xfrm>
            <a:off x="3086100" y="6284913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À planifier </a:t>
            </a:r>
          </a:p>
          <a:p>
            <a:pPr algn="ctr"/>
            <a:r>
              <a:rPr lang="fr-FR" sz="900"/>
              <a:t>À horizon de 2 </a:t>
            </a:r>
          </a:p>
          <a:p>
            <a:pPr algn="ctr"/>
            <a:r>
              <a:rPr lang="fr-FR" sz="900"/>
              <a:t>trimestres ?</a:t>
            </a:r>
          </a:p>
        </p:txBody>
      </p:sp>
      <p:cxnSp>
        <p:nvCxnSpPr>
          <p:cNvPr id="13511" name="AutoShape 199"/>
          <p:cNvCxnSpPr>
            <a:cxnSpLocks noChangeShapeType="1"/>
          </p:cNvCxnSpPr>
          <p:nvPr/>
        </p:nvCxnSpPr>
        <p:spPr bwMode="auto">
          <a:xfrm>
            <a:off x="3733800" y="6234113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3512" name="AutoShape 200"/>
          <p:cNvCxnSpPr>
            <a:cxnSpLocks noChangeShapeType="1"/>
          </p:cNvCxnSpPr>
          <p:nvPr/>
        </p:nvCxnSpPr>
        <p:spPr bwMode="auto">
          <a:xfrm>
            <a:off x="3733800" y="6234113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3514" name="AutoShape 202"/>
          <p:cNvCxnSpPr>
            <a:cxnSpLocks noChangeShapeType="1"/>
            <a:stCxn id="13428" idx="2"/>
            <a:endCxn id="13510" idx="0"/>
          </p:cNvCxnSpPr>
          <p:nvPr/>
        </p:nvCxnSpPr>
        <p:spPr bwMode="auto">
          <a:xfrm>
            <a:off x="3733800" y="6157913"/>
            <a:ext cx="0" cy="127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3515" name="AutoShape 203"/>
          <p:cNvCxnSpPr>
            <a:cxnSpLocks noChangeShapeType="1"/>
            <a:stCxn id="13510" idx="2"/>
            <a:endCxn id="13489" idx="0"/>
          </p:cNvCxnSpPr>
          <p:nvPr/>
        </p:nvCxnSpPr>
        <p:spPr bwMode="auto">
          <a:xfrm flipH="1">
            <a:off x="3732213" y="7046913"/>
            <a:ext cx="1587" cy="160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3516" name="Text Box 204"/>
          <p:cNvSpPr txBox="1">
            <a:spLocks noChangeArrowheads="1"/>
          </p:cNvSpPr>
          <p:nvPr/>
        </p:nvSpPr>
        <p:spPr bwMode="auto">
          <a:xfrm>
            <a:off x="4695825" y="8661400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3517" name="Text Box 205"/>
          <p:cNvSpPr txBox="1">
            <a:spLocks noChangeArrowheads="1"/>
          </p:cNvSpPr>
          <p:nvPr/>
        </p:nvSpPr>
        <p:spPr bwMode="auto">
          <a:xfrm>
            <a:off x="3794125" y="697388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3518" name="Text Box 206"/>
          <p:cNvSpPr txBox="1">
            <a:spLocks noChangeArrowheads="1"/>
          </p:cNvSpPr>
          <p:nvPr/>
        </p:nvSpPr>
        <p:spPr bwMode="auto">
          <a:xfrm>
            <a:off x="4206875" y="6421438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3522" name="Text Box 210"/>
          <p:cNvSpPr txBox="1">
            <a:spLocks noChangeArrowheads="1"/>
          </p:cNvSpPr>
          <p:nvPr/>
        </p:nvSpPr>
        <p:spPr bwMode="auto">
          <a:xfrm>
            <a:off x="4565650" y="6345238"/>
            <a:ext cx="990600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Inscription dans la liste des DTI en attente de planif.</a:t>
            </a:r>
          </a:p>
        </p:txBody>
      </p:sp>
      <p:cxnSp>
        <p:nvCxnSpPr>
          <p:cNvPr id="13523" name="AutoShape 211"/>
          <p:cNvCxnSpPr>
            <a:cxnSpLocks noChangeShapeType="1"/>
            <a:stCxn id="13510" idx="3"/>
            <a:endCxn id="13522" idx="1"/>
          </p:cNvCxnSpPr>
          <p:nvPr/>
        </p:nvCxnSpPr>
        <p:spPr bwMode="auto">
          <a:xfrm>
            <a:off x="4381500" y="6665913"/>
            <a:ext cx="184150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3524" name="AutoShape 212"/>
          <p:cNvCxnSpPr>
            <a:cxnSpLocks noChangeShapeType="1"/>
            <a:stCxn id="13522" idx="2"/>
            <a:endCxn id="13489" idx="3"/>
          </p:cNvCxnSpPr>
          <p:nvPr/>
        </p:nvCxnSpPr>
        <p:spPr bwMode="auto">
          <a:xfrm rot="5400000">
            <a:off x="4443413" y="6777038"/>
            <a:ext cx="401637" cy="83343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3525" name="Text Box 213"/>
          <p:cNvSpPr txBox="1">
            <a:spLocks noChangeArrowheads="1"/>
          </p:cNvSpPr>
          <p:nvPr/>
        </p:nvSpPr>
        <p:spPr bwMode="auto">
          <a:xfrm>
            <a:off x="171450" y="7140575"/>
            <a:ext cx="990600" cy="51117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Information par mail sur la planification</a:t>
            </a:r>
          </a:p>
        </p:txBody>
      </p:sp>
      <p:cxnSp>
        <p:nvCxnSpPr>
          <p:cNvPr id="13526" name="AutoShape 214"/>
          <p:cNvCxnSpPr>
            <a:cxnSpLocks noChangeShapeType="1"/>
            <a:stCxn id="13489" idx="1"/>
            <a:endCxn id="13525" idx="3"/>
          </p:cNvCxnSpPr>
          <p:nvPr/>
        </p:nvCxnSpPr>
        <p:spPr bwMode="auto">
          <a:xfrm flipH="1">
            <a:off x="1162050" y="7394575"/>
            <a:ext cx="2074863" cy="1588"/>
          </a:xfrm>
          <a:prstGeom prst="straightConnector1">
            <a:avLst/>
          </a:prstGeom>
          <a:noFill/>
          <a:ln w="9525" cap="rnd">
            <a:solidFill>
              <a:srgbClr val="FF99CC"/>
            </a:solidFill>
            <a:prstDash val="sysDot"/>
            <a:round/>
            <a:headEnd/>
            <a:tailEnd type="triangle" w="med" len="med"/>
          </a:ln>
          <a:effectLst/>
        </p:spPr>
      </p:cxnSp>
      <p:cxnSp>
        <p:nvCxnSpPr>
          <p:cNvPr id="13527" name="AutoShape 215"/>
          <p:cNvCxnSpPr>
            <a:cxnSpLocks noChangeShapeType="1"/>
            <a:stCxn id="13440" idx="2"/>
            <a:endCxn id="13440" idx="2"/>
          </p:cNvCxnSpPr>
          <p:nvPr/>
        </p:nvCxnSpPr>
        <p:spPr bwMode="auto">
          <a:xfrm>
            <a:off x="1611313" y="9029700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3528" name="AutoShape 216"/>
          <p:cNvCxnSpPr>
            <a:cxnSpLocks noChangeShapeType="1"/>
            <a:stCxn id="13440" idx="3"/>
          </p:cNvCxnSpPr>
          <p:nvPr/>
        </p:nvCxnSpPr>
        <p:spPr bwMode="auto">
          <a:xfrm>
            <a:off x="2259013" y="8648700"/>
            <a:ext cx="293687" cy="49530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3529" name="AutoShape 217"/>
          <p:cNvCxnSpPr>
            <a:cxnSpLocks noChangeShapeType="1"/>
            <a:stCxn id="13441" idx="1"/>
          </p:cNvCxnSpPr>
          <p:nvPr/>
        </p:nvCxnSpPr>
        <p:spPr bwMode="auto">
          <a:xfrm rot="10800000" flipV="1">
            <a:off x="4686300" y="8648700"/>
            <a:ext cx="295275" cy="49530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3530" name="AutoShape 218"/>
          <p:cNvCxnSpPr>
            <a:cxnSpLocks noChangeShapeType="1"/>
            <a:stCxn id="13428" idx="1"/>
            <a:endCxn id="13506" idx="3"/>
          </p:cNvCxnSpPr>
          <p:nvPr/>
        </p:nvCxnSpPr>
        <p:spPr bwMode="auto">
          <a:xfrm rot="10800000" flipV="1">
            <a:off x="2627313" y="5776913"/>
            <a:ext cx="458787" cy="196850"/>
          </a:xfrm>
          <a:prstGeom prst="bentConnector3">
            <a:avLst>
              <a:gd name="adj1" fmla="val 4982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3531" name="AutoShape 219"/>
          <p:cNvCxnSpPr>
            <a:cxnSpLocks noChangeShapeType="1"/>
            <a:stCxn id="13506" idx="1"/>
            <a:endCxn id="13508" idx="3"/>
          </p:cNvCxnSpPr>
          <p:nvPr/>
        </p:nvCxnSpPr>
        <p:spPr bwMode="auto">
          <a:xfrm rot="10800000">
            <a:off x="1162050" y="5973763"/>
            <a:ext cx="474663" cy="0"/>
          </a:xfrm>
          <a:prstGeom prst="straightConnector1">
            <a:avLst/>
          </a:prstGeom>
          <a:noFill/>
          <a:ln w="9525" cap="rnd">
            <a:solidFill>
              <a:srgbClr val="FF99CC"/>
            </a:solidFill>
            <a:prstDash val="sysDot"/>
            <a:round/>
            <a:headEnd/>
            <a:tailEnd type="triangle" w="med" len="med"/>
          </a:ln>
          <a:effectLst/>
        </p:spPr>
      </p:cxnSp>
      <p:sp>
        <p:nvSpPr>
          <p:cNvPr id="13532" name="Oval 220"/>
          <p:cNvSpPr>
            <a:spLocks noChangeArrowheads="1"/>
          </p:cNvSpPr>
          <p:nvPr/>
        </p:nvSpPr>
        <p:spPr bwMode="auto">
          <a:xfrm>
            <a:off x="3213100" y="785813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C1</a:t>
            </a:r>
          </a:p>
        </p:txBody>
      </p:sp>
      <p:sp>
        <p:nvSpPr>
          <p:cNvPr id="13533" name="AutoShape 221"/>
          <p:cNvSpPr>
            <a:spLocks noChangeArrowheads="1"/>
          </p:cNvSpPr>
          <p:nvPr/>
        </p:nvSpPr>
        <p:spPr bwMode="auto">
          <a:xfrm>
            <a:off x="4527550" y="1825625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A reclasser en </a:t>
            </a:r>
          </a:p>
          <a:p>
            <a:pPr algn="ctr"/>
            <a:r>
              <a:rPr lang="fr-FR" sz="900"/>
              <a:t>Projet ? </a:t>
            </a:r>
          </a:p>
        </p:txBody>
      </p:sp>
      <p:cxnSp>
        <p:nvCxnSpPr>
          <p:cNvPr id="13534" name="AutoShape 222"/>
          <p:cNvCxnSpPr>
            <a:cxnSpLocks noChangeShapeType="1"/>
            <a:stCxn id="13364" idx="3"/>
            <a:endCxn id="13533" idx="1"/>
          </p:cNvCxnSpPr>
          <p:nvPr/>
        </p:nvCxnSpPr>
        <p:spPr bwMode="auto">
          <a:xfrm>
            <a:off x="4348163" y="2206625"/>
            <a:ext cx="179387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3535" name="AutoShape 223"/>
          <p:cNvCxnSpPr>
            <a:cxnSpLocks noChangeShapeType="1"/>
            <a:stCxn id="13533" idx="2"/>
            <a:endCxn id="13359" idx="0"/>
          </p:cNvCxnSpPr>
          <p:nvPr/>
        </p:nvCxnSpPr>
        <p:spPr bwMode="auto">
          <a:xfrm rot="5400000">
            <a:off x="4368800" y="1997075"/>
            <a:ext cx="215900" cy="13970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3536" name="Text Box 224"/>
          <p:cNvSpPr txBox="1">
            <a:spLocks noChangeArrowheads="1"/>
          </p:cNvSpPr>
          <p:nvPr/>
        </p:nvSpPr>
        <p:spPr bwMode="auto">
          <a:xfrm>
            <a:off x="4860925" y="2481263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3537" name="Text Box 225"/>
          <p:cNvSpPr txBox="1">
            <a:spLocks noChangeArrowheads="1"/>
          </p:cNvSpPr>
          <p:nvPr/>
        </p:nvSpPr>
        <p:spPr bwMode="auto">
          <a:xfrm>
            <a:off x="5589588" y="2416175"/>
            <a:ext cx="7239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Clôture technique</a:t>
            </a:r>
          </a:p>
        </p:txBody>
      </p:sp>
      <p:cxnSp>
        <p:nvCxnSpPr>
          <p:cNvPr id="13538" name="AutoShape 226"/>
          <p:cNvCxnSpPr>
            <a:cxnSpLocks noChangeShapeType="1"/>
            <a:stCxn id="13533" idx="3"/>
            <a:endCxn id="13537" idx="0"/>
          </p:cNvCxnSpPr>
          <p:nvPr/>
        </p:nvCxnSpPr>
        <p:spPr bwMode="auto">
          <a:xfrm>
            <a:off x="5822950" y="2206625"/>
            <a:ext cx="128588" cy="20955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3539" name="Text Box 227"/>
          <p:cNvSpPr txBox="1">
            <a:spLocks noChangeArrowheads="1"/>
          </p:cNvSpPr>
          <p:nvPr/>
        </p:nvSpPr>
        <p:spPr bwMode="auto">
          <a:xfrm>
            <a:off x="5668963" y="201453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AF1DC978-AF05-4EC1-8B63-9D262DF3B06D}" type="datetime1">
              <a:rPr lang="fr-FR"/>
              <a:pPr/>
              <a:t>30/03/2013</a:t>
            </a:fld>
            <a:endParaRPr lang="fr-FR"/>
          </a:p>
        </p:txBody>
      </p:sp>
      <p:sp>
        <p:nvSpPr>
          <p:cNvPr id="60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  <a:p>
            <a:endParaRPr lang="fr-FR"/>
          </a:p>
          <a:p>
            <a:fld id="{EB95FAD6-0408-43A0-9A7D-00197992E273}" type="slidenum">
              <a:rPr lang="fr-FR"/>
              <a:pPr/>
              <a:t>9</a:t>
            </a:fld>
            <a:endParaRPr lang="fr-FR"/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4288" y="0"/>
            <a:ext cx="6858000" cy="2841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200" b="1"/>
              <a:t>PROCEDURE DEMANDE D ’EVOLUTION (DTI)   3/4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79400" y="492125"/>
            <a:ext cx="990600" cy="3746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User / Key User / Resp. info site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987675" y="542925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TMA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000375" y="5257800"/>
            <a:ext cx="990600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Démo maquette au Key user (phase non obligatoire)</a:t>
            </a:r>
          </a:p>
        </p:txBody>
      </p:sp>
      <p:sp>
        <p:nvSpPr>
          <p:cNvPr id="15369" name="AutoShape 9"/>
          <p:cNvSpPr>
            <a:spLocks noChangeArrowheads="1"/>
          </p:cNvSpPr>
          <p:nvPr/>
        </p:nvSpPr>
        <p:spPr bwMode="auto">
          <a:xfrm>
            <a:off x="2836863" y="3471863"/>
            <a:ext cx="1295400" cy="76200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Validation tests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3541713" y="4108450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2574925" y="3657600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5378" name="Oval 18"/>
          <p:cNvSpPr>
            <a:spLocks noChangeArrowheads="1"/>
          </p:cNvSpPr>
          <p:nvPr/>
        </p:nvSpPr>
        <p:spPr bwMode="auto">
          <a:xfrm>
            <a:off x="1825625" y="3694113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C2</a:t>
            </a:r>
          </a:p>
        </p:txBody>
      </p:sp>
      <p:sp>
        <p:nvSpPr>
          <p:cNvPr id="15380" name="AutoShape 20"/>
          <p:cNvSpPr>
            <a:spLocks noChangeArrowheads="1"/>
          </p:cNvSpPr>
          <p:nvPr/>
        </p:nvSpPr>
        <p:spPr bwMode="auto">
          <a:xfrm>
            <a:off x="196850" y="5208588"/>
            <a:ext cx="1295400" cy="762000"/>
          </a:xfrm>
          <a:prstGeom prst="flowChartDecision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Validation de </a:t>
            </a:r>
          </a:p>
          <a:p>
            <a:pPr algn="ctr"/>
            <a:r>
              <a:rPr lang="fr-FR" sz="900"/>
              <a:t>principe par Key User</a:t>
            </a:r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2984500" y="1808163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Définition du plan de tests*</a:t>
            </a:r>
          </a:p>
        </p:txBody>
      </p:sp>
      <p:sp>
        <p:nvSpPr>
          <p:cNvPr id="15395" name="Text Box 35"/>
          <p:cNvSpPr txBox="1">
            <a:spLocks noChangeArrowheads="1"/>
          </p:cNvSpPr>
          <p:nvPr/>
        </p:nvSpPr>
        <p:spPr bwMode="auto">
          <a:xfrm>
            <a:off x="2984500" y="2405063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Transport dans  D01 500</a:t>
            </a:r>
          </a:p>
        </p:txBody>
      </p:sp>
      <p:cxnSp>
        <p:nvCxnSpPr>
          <p:cNvPr id="15396" name="AutoShape 36"/>
          <p:cNvCxnSpPr>
            <a:cxnSpLocks noChangeShapeType="1"/>
            <a:stCxn id="15394" idx="2"/>
            <a:endCxn id="15395" idx="0"/>
          </p:cNvCxnSpPr>
          <p:nvPr/>
        </p:nvCxnSpPr>
        <p:spPr bwMode="auto">
          <a:xfrm>
            <a:off x="3479800" y="2182813"/>
            <a:ext cx="0" cy="2222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5410" name="Text Box 50"/>
          <p:cNvSpPr txBox="1">
            <a:spLocks noChangeArrowheads="1"/>
          </p:cNvSpPr>
          <p:nvPr/>
        </p:nvSpPr>
        <p:spPr bwMode="auto">
          <a:xfrm>
            <a:off x="2984500" y="3005138"/>
            <a:ext cx="990600" cy="2381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Tests unitaires*</a:t>
            </a:r>
          </a:p>
        </p:txBody>
      </p:sp>
      <p:cxnSp>
        <p:nvCxnSpPr>
          <p:cNvPr id="15411" name="AutoShape 51"/>
          <p:cNvCxnSpPr>
            <a:cxnSpLocks noChangeShapeType="1"/>
            <a:stCxn id="15395" idx="2"/>
            <a:endCxn id="15410" idx="0"/>
          </p:cNvCxnSpPr>
          <p:nvPr/>
        </p:nvCxnSpPr>
        <p:spPr bwMode="auto">
          <a:xfrm>
            <a:off x="3479800" y="2779713"/>
            <a:ext cx="0" cy="2254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5412" name="AutoShape 52"/>
          <p:cNvCxnSpPr>
            <a:cxnSpLocks noChangeShapeType="1"/>
            <a:stCxn id="15410" idx="2"/>
            <a:endCxn id="15369" idx="0"/>
          </p:cNvCxnSpPr>
          <p:nvPr/>
        </p:nvCxnSpPr>
        <p:spPr bwMode="auto">
          <a:xfrm>
            <a:off x="3479800" y="3243263"/>
            <a:ext cx="4763" cy="228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5414" name="Text Box 54"/>
          <p:cNvSpPr txBox="1">
            <a:spLocks noChangeArrowheads="1"/>
          </p:cNvSpPr>
          <p:nvPr/>
        </p:nvSpPr>
        <p:spPr bwMode="auto">
          <a:xfrm>
            <a:off x="3016250" y="6486525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recette Key user</a:t>
            </a:r>
          </a:p>
        </p:txBody>
      </p:sp>
      <p:sp>
        <p:nvSpPr>
          <p:cNvPr id="15415" name="Text Box 55"/>
          <p:cNvSpPr txBox="1">
            <a:spLocks noChangeArrowheads="1"/>
          </p:cNvSpPr>
          <p:nvPr/>
        </p:nvSpPr>
        <p:spPr bwMode="auto">
          <a:xfrm>
            <a:off x="4302125" y="6097588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Mise à jour documentation</a:t>
            </a:r>
          </a:p>
        </p:txBody>
      </p:sp>
      <p:sp>
        <p:nvSpPr>
          <p:cNvPr id="15416" name="AutoShape 56"/>
          <p:cNvSpPr>
            <a:spLocks noChangeArrowheads="1"/>
          </p:cNvSpPr>
          <p:nvPr/>
        </p:nvSpPr>
        <p:spPr bwMode="auto">
          <a:xfrm>
            <a:off x="247650" y="7231063"/>
            <a:ext cx="1295400" cy="762000"/>
          </a:xfrm>
          <a:prstGeom prst="flowChartDecision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Validation de</a:t>
            </a:r>
          </a:p>
          <a:p>
            <a:pPr algn="ctr"/>
            <a:r>
              <a:rPr lang="fr-FR" sz="900"/>
              <a:t>La recette</a:t>
            </a:r>
          </a:p>
        </p:txBody>
      </p:sp>
      <p:sp>
        <p:nvSpPr>
          <p:cNvPr id="15417" name="Text Box 57"/>
          <p:cNvSpPr txBox="1">
            <a:spLocks noChangeArrowheads="1"/>
          </p:cNvSpPr>
          <p:nvPr/>
        </p:nvSpPr>
        <p:spPr bwMode="auto">
          <a:xfrm>
            <a:off x="393700" y="6551613"/>
            <a:ext cx="990600" cy="2381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Recette*</a:t>
            </a:r>
          </a:p>
        </p:txBody>
      </p:sp>
      <p:cxnSp>
        <p:nvCxnSpPr>
          <p:cNvPr id="15419" name="AutoShape 59"/>
          <p:cNvCxnSpPr>
            <a:cxnSpLocks noChangeShapeType="1"/>
            <a:stCxn id="15417" idx="2"/>
            <a:endCxn id="15416" idx="0"/>
          </p:cNvCxnSpPr>
          <p:nvPr/>
        </p:nvCxnSpPr>
        <p:spPr bwMode="auto">
          <a:xfrm>
            <a:off x="889000" y="6789738"/>
            <a:ext cx="6350" cy="441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5433" name="Text Box 73"/>
          <p:cNvSpPr txBox="1">
            <a:spLocks noChangeArrowheads="1"/>
          </p:cNvSpPr>
          <p:nvPr/>
        </p:nvSpPr>
        <p:spPr bwMode="auto">
          <a:xfrm>
            <a:off x="3005138" y="8010525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Planification du  transport</a:t>
            </a:r>
          </a:p>
        </p:txBody>
      </p:sp>
      <p:sp>
        <p:nvSpPr>
          <p:cNvPr id="15441" name="Oval 81"/>
          <p:cNvSpPr>
            <a:spLocks noChangeArrowheads="1"/>
          </p:cNvSpPr>
          <p:nvPr/>
        </p:nvSpPr>
        <p:spPr bwMode="auto">
          <a:xfrm>
            <a:off x="596900" y="8304213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C2</a:t>
            </a:r>
          </a:p>
        </p:txBody>
      </p:sp>
      <p:sp>
        <p:nvSpPr>
          <p:cNvPr id="15442" name="Text Box 82"/>
          <p:cNvSpPr txBox="1">
            <a:spLocks noChangeArrowheads="1"/>
          </p:cNvSpPr>
          <p:nvPr/>
        </p:nvSpPr>
        <p:spPr bwMode="auto">
          <a:xfrm>
            <a:off x="909638" y="7964488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5444" name="Text Box 84"/>
          <p:cNvSpPr txBox="1">
            <a:spLocks noChangeArrowheads="1"/>
          </p:cNvSpPr>
          <p:nvPr/>
        </p:nvSpPr>
        <p:spPr bwMode="auto">
          <a:xfrm>
            <a:off x="1436688" y="737393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5454" name="Text Box 94"/>
          <p:cNvSpPr txBox="1">
            <a:spLocks noChangeArrowheads="1"/>
          </p:cNvSpPr>
          <p:nvPr/>
        </p:nvSpPr>
        <p:spPr bwMode="auto">
          <a:xfrm>
            <a:off x="819150" y="5067300"/>
            <a:ext cx="422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non</a:t>
            </a:r>
          </a:p>
        </p:txBody>
      </p:sp>
      <p:sp>
        <p:nvSpPr>
          <p:cNvPr id="15455" name="Text Box 95"/>
          <p:cNvSpPr txBox="1">
            <a:spLocks noChangeArrowheads="1"/>
          </p:cNvSpPr>
          <p:nvPr/>
        </p:nvSpPr>
        <p:spPr bwMode="auto">
          <a:xfrm>
            <a:off x="812800" y="5862638"/>
            <a:ext cx="454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900"/>
              <a:t>oui</a:t>
            </a:r>
          </a:p>
        </p:txBody>
      </p:sp>
      <p:sp>
        <p:nvSpPr>
          <p:cNvPr id="15456" name="Oval 96"/>
          <p:cNvSpPr>
            <a:spLocks noChangeArrowheads="1"/>
          </p:cNvSpPr>
          <p:nvPr/>
        </p:nvSpPr>
        <p:spPr bwMode="auto">
          <a:xfrm>
            <a:off x="552450" y="4489450"/>
            <a:ext cx="582613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900"/>
              <a:t>C2</a:t>
            </a:r>
          </a:p>
        </p:txBody>
      </p:sp>
      <p:sp>
        <p:nvSpPr>
          <p:cNvPr id="15458" name="Line 98"/>
          <p:cNvSpPr>
            <a:spLocks noChangeShapeType="1"/>
          </p:cNvSpPr>
          <p:nvPr/>
        </p:nvSpPr>
        <p:spPr bwMode="auto">
          <a:xfrm flipH="1">
            <a:off x="1538288" y="668338"/>
            <a:ext cx="14287" cy="81851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5474" name="Line 114"/>
          <p:cNvSpPr>
            <a:spLocks noChangeShapeType="1"/>
          </p:cNvSpPr>
          <p:nvPr/>
        </p:nvSpPr>
        <p:spPr bwMode="auto">
          <a:xfrm flipV="1">
            <a:off x="0" y="901700"/>
            <a:ext cx="6858000" cy="12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5476" name="Text Box 116"/>
          <p:cNvSpPr txBox="1">
            <a:spLocks noChangeArrowheads="1"/>
          </p:cNvSpPr>
          <p:nvPr/>
        </p:nvSpPr>
        <p:spPr bwMode="auto">
          <a:xfrm>
            <a:off x="2984500" y="1209675"/>
            <a:ext cx="990600" cy="374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Réalisation de la  DTI</a:t>
            </a:r>
          </a:p>
        </p:txBody>
      </p:sp>
      <p:cxnSp>
        <p:nvCxnSpPr>
          <p:cNvPr id="15477" name="AutoShape 117"/>
          <p:cNvCxnSpPr>
            <a:cxnSpLocks noChangeShapeType="1"/>
            <a:stCxn id="15476" idx="2"/>
            <a:endCxn id="15394" idx="0"/>
          </p:cNvCxnSpPr>
          <p:nvPr/>
        </p:nvCxnSpPr>
        <p:spPr bwMode="auto">
          <a:xfrm>
            <a:off x="3479800" y="1584325"/>
            <a:ext cx="0" cy="2238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5479" name="AutoShape 119"/>
          <p:cNvCxnSpPr>
            <a:cxnSpLocks noChangeShapeType="1"/>
            <a:endCxn id="15476" idx="0"/>
          </p:cNvCxnSpPr>
          <p:nvPr/>
        </p:nvCxnSpPr>
        <p:spPr bwMode="auto">
          <a:xfrm>
            <a:off x="2006600" y="990600"/>
            <a:ext cx="1473200" cy="2190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5483" name="AutoShape 123"/>
          <p:cNvCxnSpPr>
            <a:cxnSpLocks noChangeShapeType="1"/>
            <a:endCxn id="15476" idx="0"/>
          </p:cNvCxnSpPr>
          <p:nvPr/>
        </p:nvCxnSpPr>
        <p:spPr bwMode="auto">
          <a:xfrm rot="10800000" flipV="1">
            <a:off x="3479800" y="990600"/>
            <a:ext cx="1308100" cy="2190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5485" name="Text Box 125"/>
          <p:cNvSpPr txBox="1">
            <a:spLocks noChangeArrowheads="1"/>
          </p:cNvSpPr>
          <p:nvPr/>
        </p:nvSpPr>
        <p:spPr bwMode="auto">
          <a:xfrm>
            <a:off x="4927600" y="8674100"/>
            <a:ext cx="193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800"/>
              <a:t>* Conformément à la procédure Aptar</a:t>
            </a:r>
          </a:p>
        </p:txBody>
      </p:sp>
      <p:cxnSp>
        <p:nvCxnSpPr>
          <p:cNvPr id="15486" name="AutoShape 126"/>
          <p:cNvCxnSpPr>
            <a:cxnSpLocks noChangeShapeType="1"/>
            <a:stCxn id="15367" idx="1"/>
            <a:endCxn id="15380" idx="3"/>
          </p:cNvCxnSpPr>
          <p:nvPr/>
        </p:nvCxnSpPr>
        <p:spPr bwMode="auto">
          <a:xfrm flipH="1">
            <a:off x="1492250" y="5581650"/>
            <a:ext cx="1508125" cy="79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5488" name="AutoShape 128"/>
          <p:cNvCxnSpPr>
            <a:cxnSpLocks noChangeShapeType="1"/>
            <a:stCxn id="15380" idx="0"/>
            <a:endCxn id="15456" idx="4"/>
          </p:cNvCxnSpPr>
          <p:nvPr/>
        </p:nvCxnSpPr>
        <p:spPr bwMode="auto">
          <a:xfrm flipV="1">
            <a:off x="844550" y="4794250"/>
            <a:ext cx="0" cy="4143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5489" name="AutoShape 129"/>
          <p:cNvCxnSpPr>
            <a:cxnSpLocks noChangeShapeType="1"/>
            <a:stCxn id="15380" idx="2"/>
            <a:endCxn id="15414" idx="0"/>
          </p:cNvCxnSpPr>
          <p:nvPr/>
        </p:nvCxnSpPr>
        <p:spPr bwMode="auto">
          <a:xfrm rot="16200000" flipH="1">
            <a:off x="1920081" y="4895057"/>
            <a:ext cx="515937" cy="2667000"/>
          </a:xfrm>
          <a:prstGeom prst="bentConnector3">
            <a:avLst>
              <a:gd name="adj1" fmla="val 4984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5491" name="Line 131"/>
          <p:cNvSpPr>
            <a:spLocks noChangeShapeType="1"/>
          </p:cNvSpPr>
          <p:nvPr/>
        </p:nvSpPr>
        <p:spPr bwMode="auto">
          <a:xfrm flipH="1">
            <a:off x="5348288" y="592138"/>
            <a:ext cx="14287" cy="81851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5492" name="Text Box 132"/>
          <p:cNvSpPr txBox="1">
            <a:spLocks noChangeArrowheads="1"/>
          </p:cNvSpPr>
          <p:nvPr/>
        </p:nvSpPr>
        <p:spPr bwMode="auto">
          <a:xfrm>
            <a:off x="5629275" y="555625"/>
            <a:ext cx="990600" cy="2381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CCSAP / GDC</a:t>
            </a:r>
          </a:p>
        </p:txBody>
      </p:sp>
      <p:sp>
        <p:nvSpPr>
          <p:cNvPr id="15493" name="Text Box 133"/>
          <p:cNvSpPr txBox="1">
            <a:spLocks noChangeArrowheads="1"/>
          </p:cNvSpPr>
          <p:nvPr/>
        </p:nvSpPr>
        <p:spPr bwMode="auto">
          <a:xfrm>
            <a:off x="5672138" y="4681538"/>
            <a:ext cx="990600" cy="37465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Transport en T01 par GDC</a:t>
            </a:r>
          </a:p>
        </p:txBody>
      </p:sp>
      <p:sp>
        <p:nvSpPr>
          <p:cNvPr id="15494" name="Text Box 134"/>
          <p:cNvSpPr txBox="1">
            <a:spLocks noChangeArrowheads="1"/>
          </p:cNvSpPr>
          <p:nvPr/>
        </p:nvSpPr>
        <p:spPr bwMode="auto">
          <a:xfrm>
            <a:off x="5672138" y="3930650"/>
            <a:ext cx="990600" cy="5111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transport en T01 au GDC</a:t>
            </a:r>
          </a:p>
        </p:txBody>
      </p:sp>
      <p:cxnSp>
        <p:nvCxnSpPr>
          <p:cNvPr id="15495" name="AutoShape 135"/>
          <p:cNvCxnSpPr>
            <a:cxnSpLocks noChangeShapeType="1"/>
            <a:stCxn id="15494" idx="2"/>
            <a:endCxn id="15493" idx="0"/>
          </p:cNvCxnSpPr>
          <p:nvPr/>
        </p:nvCxnSpPr>
        <p:spPr bwMode="auto">
          <a:xfrm>
            <a:off x="6167438" y="4441825"/>
            <a:ext cx="0" cy="2397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5496" name="AutoShape 136"/>
          <p:cNvCxnSpPr>
            <a:cxnSpLocks noChangeShapeType="1"/>
            <a:stCxn id="15369" idx="1"/>
            <a:endCxn id="15378" idx="6"/>
          </p:cNvCxnSpPr>
          <p:nvPr/>
        </p:nvCxnSpPr>
        <p:spPr bwMode="auto">
          <a:xfrm flipH="1" flipV="1">
            <a:off x="2408238" y="3846513"/>
            <a:ext cx="428625" cy="63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5497" name="Text Box 137"/>
          <p:cNvSpPr txBox="1">
            <a:spLocks noChangeArrowheads="1"/>
          </p:cNvSpPr>
          <p:nvPr/>
        </p:nvSpPr>
        <p:spPr bwMode="auto">
          <a:xfrm>
            <a:off x="2995613" y="4451350"/>
            <a:ext cx="990600" cy="6477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Demande de transport en T01 au Point of Control </a:t>
            </a:r>
          </a:p>
        </p:txBody>
      </p:sp>
      <p:cxnSp>
        <p:nvCxnSpPr>
          <p:cNvPr id="15498" name="AutoShape 138"/>
          <p:cNvCxnSpPr>
            <a:cxnSpLocks noChangeShapeType="1"/>
            <a:stCxn id="15369" idx="2"/>
            <a:endCxn id="15497" idx="0"/>
          </p:cNvCxnSpPr>
          <p:nvPr/>
        </p:nvCxnSpPr>
        <p:spPr bwMode="auto">
          <a:xfrm>
            <a:off x="3484563" y="4233863"/>
            <a:ext cx="6350" cy="2174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5501" name="AutoShape 141"/>
          <p:cNvCxnSpPr>
            <a:cxnSpLocks noChangeShapeType="1"/>
            <a:stCxn id="15367" idx="2"/>
            <a:endCxn id="15415" idx="0"/>
          </p:cNvCxnSpPr>
          <p:nvPr/>
        </p:nvCxnSpPr>
        <p:spPr bwMode="auto">
          <a:xfrm rot="16200000" flipH="1">
            <a:off x="4050506" y="5350669"/>
            <a:ext cx="192088" cy="1301750"/>
          </a:xfrm>
          <a:prstGeom prst="bentConnector3">
            <a:avLst>
              <a:gd name="adj1" fmla="val 4958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5503" name="AutoShape 143"/>
          <p:cNvCxnSpPr>
            <a:cxnSpLocks noChangeShapeType="1"/>
            <a:stCxn id="15416" idx="2"/>
            <a:endCxn id="15441" idx="0"/>
          </p:cNvCxnSpPr>
          <p:nvPr/>
        </p:nvCxnSpPr>
        <p:spPr bwMode="auto">
          <a:xfrm flipH="1">
            <a:off x="889000" y="7993063"/>
            <a:ext cx="6350" cy="3111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5504" name="AutoShape 144"/>
          <p:cNvCxnSpPr>
            <a:cxnSpLocks noChangeShapeType="1"/>
            <a:stCxn id="15433" idx="2"/>
          </p:cNvCxnSpPr>
          <p:nvPr/>
        </p:nvCxnSpPr>
        <p:spPr bwMode="auto">
          <a:xfrm flipH="1">
            <a:off x="3492500" y="8385175"/>
            <a:ext cx="7938" cy="619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5505" name="AutoShape 145"/>
          <p:cNvCxnSpPr>
            <a:cxnSpLocks noChangeShapeType="1"/>
            <a:stCxn id="15414" idx="1"/>
            <a:endCxn id="15417" idx="3"/>
          </p:cNvCxnSpPr>
          <p:nvPr/>
        </p:nvCxnSpPr>
        <p:spPr bwMode="auto">
          <a:xfrm flipH="1" flipV="1">
            <a:off x="1384300" y="6670675"/>
            <a:ext cx="1631950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5506" name="Text Box 146"/>
          <p:cNvSpPr txBox="1">
            <a:spLocks noChangeArrowheads="1"/>
          </p:cNvSpPr>
          <p:nvPr/>
        </p:nvSpPr>
        <p:spPr bwMode="auto">
          <a:xfrm>
            <a:off x="5672138" y="5329238"/>
            <a:ext cx="990600" cy="5111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Retour info sur statut du transport</a:t>
            </a:r>
          </a:p>
        </p:txBody>
      </p:sp>
      <p:cxnSp>
        <p:nvCxnSpPr>
          <p:cNvPr id="15507" name="AutoShape 147"/>
          <p:cNvCxnSpPr>
            <a:cxnSpLocks noChangeShapeType="1"/>
            <a:stCxn id="15493" idx="2"/>
            <a:endCxn id="15506" idx="0"/>
          </p:cNvCxnSpPr>
          <p:nvPr/>
        </p:nvCxnSpPr>
        <p:spPr bwMode="auto">
          <a:xfrm>
            <a:off x="6167438" y="5056188"/>
            <a:ext cx="0" cy="273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5508" name="AutoShape 148"/>
          <p:cNvCxnSpPr>
            <a:cxnSpLocks noChangeShapeType="1"/>
            <a:stCxn id="15497" idx="3"/>
            <a:endCxn id="15494" idx="1"/>
          </p:cNvCxnSpPr>
          <p:nvPr/>
        </p:nvCxnSpPr>
        <p:spPr bwMode="auto">
          <a:xfrm flipV="1">
            <a:off x="3986213" y="4186238"/>
            <a:ext cx="1685925" cy="5889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5509" name="AutoShape 149"/>
          <p:cNvCxnSpPr>
            <a:cxnSpLocks noChangeShapeType="1"/>
            <a:stCxn id="15506" idx="1"/>
            <a:endCxn id="15367" idx="3"/>
          </p:cNvCxnSpPr>
          <p:nvPr/>
        </p:nvCxnSpPr>
        <p:spPr bwMode="auto">
          <a:xfrm flipH="1" flipV="1">
            <a:off x="3990975" y="5581650"/>
            <a:ext cx="1681163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5510" name="Text Box 150"/>
          <p:cNvSpPr txBox="1">
            <a:spLocks noChangeArrowheads="1"/>
          </p:cNvSpPr>
          <p:nvPr/>
        </p:nvSpPr>
        <p:spPr bwMode="auto">
          <a:xfrm>
            <a:off x="5570538" y="7361238"/>
            <a:ext cx="990600" cy="5111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900"/>
              <a:t>Procédure « Gestion des autorisations »*</a:t>
            </a:r>
          </a:p>
        </p:txBody>
      </p:sp>
      <p:cxnSp>
        <p:nvCxnSpPr>
          <p:cNvPr id="15514" name="AutoShape 154"/>
          <p:cNvCxnSpPr>
            <a:cxnSpLocks noChangeShapeType="1"/>
            <a:stCxn id="15416" idx="3"/>
            <a:endCxn id="15510" idx="1"/>
          </p:cNvCxnSpPr>
          <p:nvPr/>
        </p:nvCxnSpPr>
        <p:spPr bwMode="auto">
          <a:xfrm>
            <a:off x="1543050" y="7612063"/>
            <a:ext cx="4027488" cy="47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5515" name="AutoShape 155"/>
          <p:cNvCxnSpPr>
            <a:cxnSpLocks noChangeShapeType="1"/>
            <a:stCxn id="15510" idx="2"/>
            <a:endCxn id="15433" idx="3"/>
          </p:cNvCxnSpPr>
          <p:nvPr/>
        </p:nvCxnSpPr>
        <p:spPr bwMode="auto">
          <a:xfrm rot="5400000">
            <a:off x="4868069" y="7000082"/>
            <a:ext cx="325437" cy="207010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Nouvelle présentation">
  <a:themeElements>
    <a:clrScheme name="Nouvelle pré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Nouvelle pré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Nouvelle pré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uvelle pré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8_Conception personnalisée">
  <a:themeElements>
    <a:clrScheme name="8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8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8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ception personnalisée">
  <a:themeElements>
    <a:clrScheme name="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onception personnalisée">
  <a:themeElements>
    <a:clrScheme name="1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Conception personnalisée">
  <a:themeElements>
    <a:clrScheme name="2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2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Conception personnalisée">
  <a:themeElements>
    <a:clrScheme name="3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3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Conception personnalisée">
  <a:themeElements>
    <a:clrScheme name="4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4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Conception personnalisée">
  <a:themeElements>
    <a:clrScheme name="5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5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Conception personnalisée">
  <a:themeElements>
    <a:clrScheme name="6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6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Conception personnalisée">
  <a:themeElements>
    <a:clrScheme name="7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7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Office\Modèles\Nouvelle présentation.pot</Template>
  <TotalTime>1756</TotalTime>
  <Words>1402</Words>
  <Application>Microsoft Office PowerPoint</Application>
  <PresentationFormat>Affichage à l'écran (4:3)</PresentationFormat>
  <Paragraphs>511</Paragraphs>
  <Slides>12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10</vt:i4>
      </vt:variant>
      <vt:variant>
        <vt:lpstr>Titres des diapositives</vt:lpstr>
      </vt:variant>
      <vt:variant>
        <vt:i4>12</vt:i4>
      </vt:variant>
    </vt:vector>
  </HeadingPairs>
  <TitlesOfParts>
    <vt:vector size="24" baseType="lpstr">
      <vt:lpstr>Times New Roman</vt:lpstr>
      <vt:lpstr>Arial</vt:lpstr>
      <vt:lpstr>Nouvelle présentation</vt:lpstr>
      <vt:lpstr>Conception personnalisée</vt:lpstr>
      <vt:lpstr>1_Conception personnalisée</vt:lpstr>
      <vt:lpstr>2_Conception personnalisée</vt:lpstr>
      <vt:lpstr>3_Conception personnalisée</vt:lpstr>
      <vt:lpstr>4_Conception personnalisée</vt:lpstr>
      <vt:lpstr>5_Conception personnalisée</vt:lpstr>
      <vt:lpstr>6_Conception personnalisée</vt:lpstr>
      <vt:lpstr>7_Conception personnalisée</vt:lpstr>
      <vt:lpstr>8_Conception personnalisée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</vt:vector>
  </TitlesOfParts>
  <Company>OEM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Aucun titre de diapositive</dc:title>
  <dc:creator>Corinne</dc:creator>
  <cp:lastModifiedBy>QUESNOT</cp:lastModifiedBy>
  <cp:revision>264</cp:revision>
  <dcterms:created xsi:type="dcterms:W3CDTF">2004-06-28T19:42:28Z</dcterms:created>
  <dcterms:modified xsi:type="dcterms:W3CDTF">2013-03-30T08:20:11Z</dcterms:modified>
</cp:coreProperties>
</file>