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fr-FR"/>
    </a:defPPr>
    <a:lvl1pPr algn="ctr" rtl="0" eaLnBrk="0" fontAlgn="base" hangingPunct="0">
      <a:spcBef>
        <a:spcPct val="5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5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5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5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5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F65631-FC21-4DE8-BB08-E3516081A52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2476ED-55EE-4F6F-AD45-1DBE0D7D3E9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C2C6C6-2F93-4337-8DA5-A7055511C27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21141-281C-410D-81F5-E5624A77C61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ED6E6C-7C14-4441-BCAC-850CAC23C74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3670BD-DEE8-4DB0-9671-A5766675A30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B26393-ED1E-4AA4-B2CF-670B479FBDE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016DDF-B6D2-48D1-B38F-77FFE71F12C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D92547-D9BC-4F00-9CD5-E1C110A3DC7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9F1F8-DBC3-48A2-9E2E-506682E702D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E26915-0F1A-43BB-8627-6689289A751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400"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400"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400">
                <a:latin typeface="+mn-lt"/>
              </a:defRPr>
            </a:lvl1pPr>
          </a:lstStyle>
          <a:p>
            <a:fld id="{AC6D4EDB-7709-494C-AFDC-5F7E5068DA7E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7" name="Rectangle 75"/>
          <p:cNvSpPr>
            <a:spLocks noChangeArrowheads="1"/>
          </p:cNvSpPr>
          <p:nvPr/>
        </p:nvSpPr>
        <p:spPr bwMode="auto">
          <a:xfrm>
            <a:off x="7235825" y="3500438"/>
            <a:ext cx="1728788" cy="3097212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3144" name="Rectangle 72"/>
          <p:cNvSpPr>
            <a:spLocks noChangeArrowheads="1"/>
          </p:cNvSpPr>
          <p:nvPr/>
        </p:nvSpPr>
        <p:spPr bwMode="auto">
          <a:xfrm>
            <a:off x="7235825" y="1412875"/>
            <a:ext cx="1728788" cy="1944688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3145" name="Rectangle 73"/>
          <p:cNvSpPr>
            <a:spLocks noChangeArrowheads="1"/>
          </p:cNvSpPr>
          <p:nvPr/>
        </p:nvSpPr>
        <p:spPr bwMode="auto">
          <a:xfrm>
            <a:off x="2268538" y="3500438"/>
            <a:ext cx="2808287" cy="3097212"/>
          </a:xfrm>
          <a:prstGeom prst="rect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3143" name="Rectangle 71"/>
          <p:cNvSpPr>
            <a:spLocks noChangeArrowheads="1"/>
          </p:cNvSpPr>
          <p:nvPr/>
        </p:nvSpPr>
        <p:spPr bwMode="auto">
          <a:xfrm>
            <a:off x="5219700" y="3500438"/>
            <a:ext cx="1873250" cy="3097212"/>
          </a:xfrm>
          <a:prstGeom prst="rect">
            <a:avLst/>
          </a:prstGeom>
          <a:solidFill>
            <a:srgbClr val="CCFFCC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3142" name="Rectangle 70"/>
          <p:cNvSpPr>
            <a:spLocks noChangeArrowheads="1"/>
          </p:cNvSpPr>
          <p:nvPr/>
        </p:nvSpPr>
        <p:spPr bwMode="auto">
          <a:xfrm>
            <a:off x="5219700" y="776288"/>
            <a:ext cx="1873250" cy="406400"/>
          </a:xfrm>
          <a:prstGeom prst="rect">
            <a:avLst/>
          </a:prstGeom>
          <a:solidFill>
            <a:srgbClr val="CCFFCC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000" b="1"/>
              <a:t>TMA</a:t>
            </a:r>
          </a:p>
        </p:txBody>
      </p:sp>
      <p:sp>
        <p:nvSpPr>
          <p:cNvPr id="3141" name="Rectangle 69"/>
          <p:cNvSpPr>
            <a:spLocks noChangeArrowheads="1"/>
          </p:cNvSpPr>
          <p:nvPr/>
        </p:nvSpPr>
        <p:spPr bwMode="auto">
          <a:xfrm>
            <a:off x="5219700" y="1412875"/>
            <a:ext cx="1873250" cy="1944688"/>
          </a:xfrm>
          <a:prstGeom prst="rect">
            <a:avLst/>
          </a:prstGeom>
          <a:solidFill>
            <a:srgbClr val="CCFFCC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3137" name="Rectangle 65"/>
          <p:cNvSpPr>
            <a:spLocks noChangeArrowheads="1"/>
          </p:cNvSpPr>
          <p:nvPr/>
        </p:nvSpPr>
        <p:spPr bwMode="auto">
          <a:xfrm>
            <a:off x="2268538" y="1412875"/>
            <a:ext cx="2808287" cy="1944688"/>
          </a:xfrm>
          <a:prstGeom prst="rect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3136" name="Rectangle 64"/>
          <p:cNvSpPr>
            <a:spLocks noChangeArrowheads="1"/>
          </p:cNvSpPr>
          <p:nvPr/>
        </p:nvSpPr>
        <p:spPr bwMode="auto">
          <a:xfrm>
            <a:off x="250825" y="3500438"/>
            <a:ext cx="1800225" cy="3097212"/>
          </a:xfrm>
          <a:prstGeom prst="rect">
            <a:avLst/>
          </a:prstGeom>
          <a:solidFill>
            <a:srgbClr val="FF99CC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3135" name="Rectangle 63"/>
          <p:cNvSpPr>
            <a:spLocks noChangeArrowheads="1"/>
          </p:cNvSpPr>
          <p:nvPr/>
        </p:nvSpPr>
        <p:spPr bwMode="auto">
          <a:xfrm>
            <a:off x="250825" y="1412875"/>
            <a:ext cx="1800225" cy="1944688"/>
          </a:xfrm>
          <a:prstGeom prst="rect">
            <a:avLst/>
          </a:prstGeom>
          <a:solidFill>
            <a:srgbClr val="FF99CC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539750" y="1987550"/>
            <a:ext cx="1381125" cy="65087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Demande d</a:t>
            </a:r>
            <a:r>
              <a:rPr lang="fr-FR" sz="1800" b="1"/>
              <a:t>’assistance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5580063" y="2135188"/>
            <a:ext cx="1296987" cy="376237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Traitement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2411413" y="1987550"/>
            <a:ext cx="1206500" cy="65087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Ouverture incident</a:t>
            </a: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3851275" y="2135188"/>
            <a:ext cx="1081088" cy="376237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Escalade</a:t>
            </a:r>
          </a:p>
        </p:txBody>
      </p:sp>
      <p:cxnSp>
        <p:nvCxnSpPr>
          <p:cNvPr id="3086" name="AutoShape 14"/>
          <p:cNvCxnSpPr>
            <a:cxnSpLocks noChangeShapeType="1"/>
            <a:stCxn id="3084" idx="3"/>
            <a:endCxn id="3085" idx="1"/>
          </p:cNvCxnSpPr>
          <p:nvPr/>
        </p:nvCxnSpPr>
        <p:spPr bwMode="auto">
          <a:xfrm>
            <a:off x="3617913" y="2312988"/>
            <a:ext cx="233362" cy="111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539750" y="3860800"/>
            <a:ext cx="1273175" cy="925513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Demande de </a:t>
            </a:r>
            <a:r>
              <a:rPr lang="fr-FR" sz="1800" b="1"/>
              <a:t>correction</a:t>
            </a: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>
            <a:off x="611188" y="5445125"/>
            <a:ext cx="1081087" cy="376238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Recette</a:t>
            </a:r>
          </a:p>
        </p:txBody>
      </p:sp>
      <p:sp>
        <p:nvSpPr>
          <p:cNvPr id="3096" name="AutoShape 24"/>
          <p:cNvSpPr>
            <a:spLocks noChangeArrowheads="1"/>
          </p:cNvSpPr>
          <p:nvPr/>
        </p:nvSpPr>
        <p:spPr bwMode="auto">
          <a:xfrm>
            <a:off x="7523163" y="4005263"/>
            <a:ext cx="1225550" cy="647700"/>
          </a:xfrm>
          <a:prstGeom prst="flowChartPreparation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spcBef>
                <a:spcPct val="0"/>
              </a:spcBef>
            </a:pPr>
            <a:r>
              <a:rPr lang="fr-FR" sz="1800"/>
              <a:t>Consultation</a:t>
            </a:r>
          </a:p>
        </p:txBody>
      </p:sp>
      <p:sp>
        <p:nvSpPr>
          <p:cNvPr id="3102" name="Text Box 30"/>
          <p:cNvSpPr txBox="1">
            <a:spLocks noChangeArrowheads="1"/>
          </p:cNvSpPr>
          <p:nvPr/>
        </p:nvSpPr>
        <p:spPr bwMode="auto">
          <a:xfrm>
            <a:off x="7523163" y="4941888"/>
            <a:ext cx="1296987" cy="12001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Transport Point of Control / GDC</a:t>
            </a:r>
          </a:p>
        </p:txBody>
      </p:sp>
      <p:cxnSp>
        <p:nvCxnSpPr>
          <p:cNvPr id="3107" name="AutoShape 35"/>
          <p:cNvCxnSpPr>
            <a:cxnSpLocks noChangeShapeType="1"/>
            <a:stCxn id="3082" idx="3"/>
            <a:endCxn id="3084" idx="1"/>
          </p:cNvCxnSpPr>
          <p:nvPr/>
        </p:nvCxnSpPr>
        <p:spPr bwMode="auto">
          <a:xfrm>
            <a:off x="1920875" y="2312988"/>
            <a:ext cx="49053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3108" name="AutoShape 36"/>
          <p:cNvCxnSpPr>
            <a:cxnSpLocks noChangeShapeType="1"/>
            <a:stCxn id="3085" idx="3"/>
            <a:endCxn id="3083" idx="1"/>
          </p:cNvCxnSpPr>
          <p:nvPr/>
        </p:nvCxnSpPr>
        <p:spPr bwMode="auto">
          <a:xfrm>
            <a:off x="4932363" y="2324100"/>
            <a:ext cx="6477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3110" name="Text Box 38"/>
          <p:cNvSpPr txBox="1">
            <a:spLocks noChangeArrowheads="1"/>
          </p:cNvSpPr>
          <p:nvPr/>
        </p:nvSpPr>
        <p:spPr bwMode="auto">
          <a:xfrm>
            <a:off x="5580063" y="2908300"/>
            <a:ext cx="1296987" cy="376238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Clôture</a:t>
            </a:r>
          </a:p>
        </p:txBody>
      </p:sp>
      <p:cxnSp>
        <p:nvCxnSpPr>
          <p:cNvPr id="3111" name="AutoShape 39"/>
          <p:cNvCxnSpPr>
            <a:cxnSpLocks noChangeShapeType="1"/>
            <a:stCxn id="3083" idx="2"/>
            <a:endCxn id="3110" idx="0"/>
          </p:cNvCxnSpPr>
          <p:nvPr/>
        </p:nvCxnSpPr>
        <p:spPr bwMode="auto">
          <a:xfrm>
            <a:off x="6229350" y="2511425"/>
            <a:ext cx="0" cy="396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3112" name="Text Box 40"/>
          <p:cNvSpPr txBox="1">
            <a:spLocks noChangeArrowheads="1"/>
          </p:cNvSpPr>
          <p:nvPr/>
        </p:nvSpPr>
        <p:spPr bwMode="auto">
          <a:xfrm>
            <a:off x="2411413" y="4005263"/>
            <a:ext cx="1206500" cy="65087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Ouverture incident</a:t>
            </a:r>
          </a:p>
        </p:txBody>
      </p:sp>
      <p:sp>
        <p:nvSpPr>
          <p:cNvPr id="3113" name="Text Box 41"/>
          <p:cNvSpPr txBox="1">
            <a:spLocks noChangeArrowheads="1"/>
          </p:cNvSpPr>
          <p:nvPr/>
        </p:nvSpPr>
        <p:spPr bwMode="auto">
          <a:xfrm>
            <a:off x="3922713" y="4149725"/>
            <a:ext cx="1081087" cy="376238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Escalade</a:t>
            </a:r>
          </a:p>
        </p:txBody>
      </p:sp>
      <p:cxnSp>
        <p:nvCxnSpPr>
          <p:cNvPr id="3114" name="AutoShape 42"/>
          <p:cNvCxnSpPr>
            <a:cxnSpLocks noChangeShapeType="1"/>
            <a:stCxn id="3112" idx="3"/>
            <a:endCxn id="3113" idx="1"/>
          </p:cNvCxnSpPr>
          <p:nvPr/>
        </p:nvCxnSpPr>
        <p:spPr bwMode="auto">
          <a:xfrm>
            <a:off x="3617913" y="4330700"/>
            <a:ext cx="304800" cy="79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3115" name="Text Box 43"/>
          <p:cNvSpPr txBox="1">
            <a:spLocks noChangeArrowheads="1"/>
          </p:cNvSpPr>
          <p:nvPr/>
        </p:nvSpPr>
        <p:spPr bwMode="auto">
          <a:xfrm>
            <a:off x="5580063" y="4508500"/>
            <a:ext cx="1296987" cy="92551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Traitement et suivi de l’incident</a:t>
            </a:r>
          </a:p>
        </p:txBody>
      </p:sp>
      <p:sp>
        <p:nvSpPr>
          <p:cNvPr id="3116" name="Text Box 44"/>
          <p:cNvSpPr txBox="1">
            <a:spLocks noChangeArrowheads="1"/>
          </p:cNvSpPr>
          <p:nvPr/>
        </p:nvSpPr>
        <p:spPr bwMode="auto">
          <a:xfrm>
            <a:off x="5580063" y="6021388"/>
            <a:ext cx="1296987" cy="376237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Clôture</a:t>
            </a:r>
          </a:p>
        </p:txBody>
      </p:sp>
      <p:cxnSp>
        <p:nvCxnSpPr>
          <p:cNvPr id="3121" name="AutoShape 49"/>
          <p:cNvCxnSpPr>
            <a:cxnSpLocks noChangeShapeType="1"/>
            <a:stCxn id="3113" idx="3"/>
            <a:endCxn id="3115" idx="1"/>
          </p:cNvCxnSpPr>
          <p:nvPr/>
        </p:nvCxnSpPr>
        <p:spPr bwMode="auto">
          <a:xfrm>
            <a:off x="5003800" y="4338638"/>
            <a:ext cx="576263" cy="633412"/>
          </a:xfrm>
          <a:prstGeom prst="bentConnector3">
            <a:avLst>
              <a:gd name="adj1" fmla="val 4986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122" name="AutoShape 50"/>
          <p:cNvCxnSpPr>
            <a:cxnSpLocks noChangeShapeType="1"/>
            <a:stCxn id="3115" idx="0"/>
            <a:endCxn id="3096" idx="1"/>
          </p:cNvCxnSpPr>
          <p:nvPr/>
        </p:nvCxnSpPr>
        <p:spPr bwMode="auto">
          <a:xfrm rot="16200000">
            <a:off x="6786563" y="3771900"/>
            <a:ext cx="179387" cy="129381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3124" name="AutoShape 52"/>
          <p:cNvCxnSpPr>
            <a:cxnSpLocks noChangeShapeType="1"/>
            <a:stCxn id="3115" idx="3"/>
            <a:endCxn id="3102" idx="1"/>
          </p:cNvCxnSpPr>
          <p:nvPr/>
        </p:nvCxnSpPr>
        <p:spPr bwMode="auto">
          <a:xfrm>
            <a:off x="6877050" y="4972050"/>
            <a:ext cx="646113" cy="569913"/>
          </a:xfrm>
          <a:prstGeom prst="bentConnector3">
            <a:avLst>
              <a:gd name="adj1" fmla="val 49875"/>
            </a:avLst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3126" name="AutoShape 54"/>
          <p:cNvCxnSpPr>
            <a:cxnSpLocks noChangeShapeType="1"/>
            <a:stCxn id="3115" idx="2"/>
            <a:endCxn id="3095" idx="3"/>
          </p:cNvCxnSpPr>
          <p:nvPr/>
        </p:nvCxnSpPr>
        <p:spPr bwMode="auto">
          <a:xfrm rot="5400000">
            <a:off x="3860800" y="3265488"/>
            <a:ext cx="200025" cy="45370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3127" name="AutoShape 55"/>
          <p:cNvCxnSpPr>
            <a:cxnSpLocks noChangeShapeType="1"/>
            <a:stCxn id="3115" idx="2"/>
            <a:endCxn id="3116" idx="0"/>
          </p:cNvCxnSpPr>
          <p:nvPr/>
        </p:nvCxnSpPr>
        <p:spPr bwMode="auto">
          <a:xfrm>
            <a:off x="6229350" y="5434013"/>
            <a:ext cx="0" cy="5873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3128" name="AutoShape 56"/>
          <p:cNvCxnSpPr>
            <a:cxnSpLocks noChangeShapeType="1"/>
            <a:stCxn id="3088" idx="3"/>
            <a:endCxn id="3112" idx="1"/>
          </p:cNvCxnSpPr>
          <p:nvPr/>
        </p:nvCxnSpPr>
        <p:spPr bwMode="auto">
          <a:xfrm>
            <a:off x="1812925" y="4324350"/>
            <a:ext cx="598488" cy="63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3129" name="Line 57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auto">
          <a:xfrm>
            <a:off x="36513" y="134143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auto">
          <a:xfrm>
            <a:off x="536575" y="34925"/>
            <a:ext cx="8035925" cy="4064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000" b="1"/>
              <a:t>PROCEDURES DEMANDES D’ASSISTANCE ET DE CORRECTION</a:t>
            </a:r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auto">
          <a:xfrm>
            <a:off x="250825" y="741363"/>
            <a:ext cx="1800225" cy="406400"/>
          </a:xfrm>
          <a:prstGeom prst="rect">
            <a:avLst/>
          </a:prstGeom>
          <a:solidFill>
            <a:srgbClr val="FF99CC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000"/>
              <a:t>(</a:t>
            </a:r>
            <a:r>
              <a:rPr lang="fr-FR" sz="2000" b="1"/>
              <a:t>Key)User</a:t>
            </a:r>
          </a:p>
        </p:txBody>
      </p:sp>
      <p:sp>
        <p:nvSpPr>
          <p:cNvPr id="3146" name="Rectangle 74"/>
          <p:cNvSpPr>
            <a:spLocks noChangeArrowheads="1"/>
          </p:cNvSpPr>
          <p:nvPr/>
        </p:nvSpPr>
        <p:spPr bwMode="auto">
          <a:xfrm>
            <a:off x="2268538" y="741363"/>
            <a:ext cx="2808287" cy="406400"/>
          </a:xfrm>
          <a:prstGeom prst="rect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000" b="1"/>
              <a:t>HELP DESK</a:t>
            </a:r>
          </a:p>
        </p:txBody>
      </p:sp>
      <p:sp>
        <p:nvSpPr>
          <p:cNvPr id="3148" name="Rectangle 76"/>
          <p:cNvSpPr>
            <a:spLocks noChangeArrowheads="1"/>
          </p:cNvSpPr>
          <p:nvPr/>
        </p:nvSpPr>
        <p:spPr bwMode="auto">
          <a:xfrm>
            <a:off x="7235825" y="777875"/>
            <a:ext cx="1728788" cy="406400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000" b="1"/>
              <a:t>PROJET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7235825" y="1341438"/>
            <a:ext cx="1728788" cy="5327650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124075" y="1341438"/>
            <a:ext cx="2735263" cy="5327650"/>
          </a:xfrm>
          <a:prstGeom prst="rect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4932363" y="1341438"/>
            <a:ext cx="2232025" cy="5327650"/>
          </a:xfrm>
          <a:prstGeom prst="rect">
            <a:avLst/>
          </a:prstGeom>
          <a:solidFill>
            <a:srgbClr val="CCFFCC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4932363" y="790575"/>
            <a:ext cx="2232025" cy="406400"/>
          </a:xfrm>
          <a:prstGeom prst="rect">
            <a:avLst/>
          </a:prstGeom>
          <a:solidFill>
            <a:srgbClr val="CCFFCC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000" b="1"/>
              <a:t>TMA</a:t>
            </a: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250825" y="1341438"/>
            <a:ext cx="1800225" cy="5327650"/>
          </a:xfrm>
          <a:prstGeom prst="rect">
            <a:avLst/>
          </a:prstGeom>
          <a:solidFill>
            <a:srgbClr val="FF99CC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468313" y="1628775"/>
            <a:ext cx="1344612" cy="925513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Demande d’</a:t>
            </a:r>
            <a:r>
              <a:rPr lang="fr-FR" sz="1800" b="1"/>
              <a:t>évolution </a:t>
            </a:r>
            <a:r>
              <a:rPr lang="fr-FR" sz="1800"/>
              <a:t>(DTI)</a:t>
            </a:r>
            <a:endParaRPr lang="fr-FR" sz="1800" b="1"/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539750" y="5284788"/>
            <a:ext cx="1081088" cy="376237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Recette</a:t>
            </a:r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7523163" y="5253038"/>
            <a:ext cx="1296987" cy="12001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Transport Point of Control / GDC</a:t>
            </a:r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2338388" y="1773238"/>
            <a:ext cx="1206500" cy="65087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Ouverture demande</a:t>
            </a:r>
          </a:p>
        </p:txBody>
      </p:sp>
      <p:sp>
        <p:nvSpPr>
          <p:cNvPr id="4121" name="Text Box 25"/>
          <p:cNvSpPr txBox="1">
            <a:spLocks noChangeArrowheads="1"/>
          </p:cNvSpPr>
          <p:nvPr/>
        </p:nvSpPr>
        <p:spPr bwMode="auto">
          <a:xfrm>
            <a:off x="3705225" y="1916113"/>
            <a:ext cx="1081088" cy="376237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Escalade</a:t>
            </a:r>
          </a:p>
        </p:txBody>
      </p:sp>
      <p:cxnSp>
        <p:nvCxnSpPr>
          <p:cNvPr id="4122" name="AutoShape 26"/>
          <p:cNvCxnSpPr>
            <a:cxnSpLocks noChangeShapeType="1"/>
            <a:stCxn id="4120" idx="3"/>
            <a:endCxn id="4121" idx="1"/>
          </p:cNvCxnSpPr>
          <p:nvPr/>
        </p:nvCxnSpPr>
        <p:spPr bwMode="auto">
          <a:xfrm>
            <a:off x="3544888" y="2098675"/>
            <a:ext cx="160337" cy="63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</p:cxnSp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5364163" y="3582988"/>
            <a:ext cx="1368425" cy="92551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Traitement et suivi de la demande</a:t>
            </a:r>
          </a:p>
        </p:txBody>
      </p:sp>
      <p:sp>
        <p:nvSpPr>
          <p:cNvPr id="4124" name="Text Box 28"/>
          <p:cNvSpPr txBox="1">
            <a:spLocks noChangeArrowheads="1"/>
          </p:cNvSpPr>
          <p:nvPr/>
        </p:nvSpPr>
        <p:spPr bwMode="auto">
          <a:xfrm>
            <a:off x="5364163" y="6076950"/>
            <a:ext cx="1368425" cy="376238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Clôture</a:t>
            </a:r>
          </a:p>
        </p:txBody>
      </p:sp>
      <p:cxnSp>
        <p:nvCxnSpPr>
          <p:cNvPr id="4130" name="AutoShape 34"/>
          <p:cNvCxnSpPr>
            <a:cxnSpLocks noChangeShapeType="1"/>
            <a:stCxn id="4112" idx="3"/>
            <a:endCxn id="4120" idx="1"/>
          </p:cNvCxnSpPr>
          <p:nvPr/>
        </p:nvCxnSpPr>
        <p:spPr bwMode="auto">
          <a:xfrm>
            <a:off x="1812925" y="2092325"/>
            <a:ext cx="525463" cy="63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</p:cxnSp>
      <p:sp>
        <p:nvSpPr>
          <p:cNvPr id="4132" name="Line 36"/>
          <p:cNvSpPr>
            <a:spLocks noChangeShapeType="1"/>
          </p:cNvSpPr>
          <p:nvPr/>
        </p:nvSpPr>
        <p:spPr bwMode="auto">
          <a:xfrm>
            <a:off x="36513" y="1220788"/>
            <a:ext cx="9107487" cy="47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4133" name="Rectangle 37"/>
          <p:cNvSpPr>
            <a:spLocks noChangeArrowheads="1"/>
          </p:cNvSpPr>
          <p:nvPr/>
        </p:nvSpPr>
        <p:spPr bwMode="auto">
          <a:xfrm>
            <a:off x="1539875" y="34925"/>
            <a:ext cx="6038850" cy="4064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fr-FR" sz="2000" b="1"/>
              <a:t>PROCEDURES DEMANDES D’EVOLUTION (DTI)</a:t>
            </a:r>
          </a:p>
        </p:txBody>
      </p:sp>
      <p:sp>
        <p:nvSpPr>
          <p:cNvPr id="4134" name="Rectangle 38"/>
          <p:cNvSpPr>
            <a:spLocks noChangeArrowheads="1"/>
          </p:cNvSpPr>
          <p:nvPr/>
        </p:nvSpPr>
        <p:spPr bwMode="auto">
          <a:xfrm>
            <a:off x="250825" y="790575"/>
            <a:ext cx="1800225" cy="406400"/>
          </a:xfrm>
          <a:prstGeom prst="rect">
            <a:avLst/>
          </a:prstGeom>
          <a:solidFill>
            <a:srgbClr val="FF99CC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000"/>
              <a:t>(</a:t>
            </a:r>
            <a:r>
              <a:rPr lang="fr-FR" sz="2000" b="1"/>
              <a:t>Key)User</a:t>
            </a:r>
          </a:p>
        </p:txBody>
      </p:sp>
      <p:sp>
        <p:nvSpPr>
          <p:cNvPr id="4135" name="Rectangle 39"/>
          <p:cNvSpPr>
            <a:spLocks noChangeArrowheads="1"/>
          </p:cNvSpPr>
          <p:nvPr/>
        </p:nvSpPr>
        <p:spPr bwMode="auto">
          <a:xfrm>
            <a:off x="2124075" y="790575"/>
            <a:ext cx="2735263" cy="406400"/>
          </a:xfrm>
          <a:prstGeom prst="rect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000" b="1"/>
              <a:t>HELP DESK</a:t>
            </a:r>
          </a:p>
        </p:txBody>
      </p:sp>
      <p:sp>
        <p:nvSpPr>
          <p:cNvPr id="4136" name="Rectangle 40"/>
          <p:cNvSpPr>
            <a:spLocks noChangeArrowheads="1"/>
          </p:cNvSpPr>
          <p:nvPr/>
        </p:nvSpPr>
        <p:spPr bwMode="auto">
          <a:xfrm>
            <a:off x="7235825" y="790575"/>
            <a:ext cx="1728788" cy="406400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000" b="1"/>
              <a:t>PROJET</a:t>
            </a:r>
          </a:p>
        </p:txBody>
      </p:sp>
      <p:sp>
        <p:nvSpPr>
          <p:cNvPr id="4137" name="Text Box 41"/>
          <p:cNvSpPr txBox="1">
            <a:spLocks noChangeArrowheads="1"/>
          </p:cNvSpPr>
          <p:nvPr/>
        </p:nvSpPr>
        <p:spPr bwMode="auto">
          <a:xfrm>
            <a:off x="5435600" y="1773238"/>
            <a:ext cx="1296988" cy="6508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Analyse et chiffrage</a:t>
            </a:r>
          </a:p>
        </p:txBody>
      </p:sp>
      <p:cxnSp>
        <p:nvCxnSpPr>
          <p:cNvPr id="4138" name="AutoShape 42"/>
          <p:cNvCxnSpPr>
            <a:cxnSpLocks noChangeShapeType="1"/>
            <a:stCxn id="4112" idx="0"/>
            <a:endCxn id="4137" idx="0"/>
          </p:cNvCxnSpPr>
          <p:nvPr/>
        </p:nvCxnSpPr>
        <p:spPr bwMode="auto">
          <a:xfrm rot="5400000" flipV="1">
            <a:off x="3540919" y="-770731"/>
            <a:ext cx="144463" cy="4943475"/>
          </a:xfrm>
          <a:prstGeom prst="bentConnector3">
            <a:avLst>
              <a:gd name="adj1" fmla="val -15824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4139" name="AutoShape 43"/>
          <p:cNvCxnSpPr>
            <a:cxnSpLocks noChangeShapeType="1"/>
            <a:stCxn id="4121" idx="3"/>
            <a:endCxn id="4137" idx="1"/>
          </p:cNvCxnSpPr>
          <p:nvPr/>
        </p:nvCxnSpPr>
        <p:spPr bwMode="auto">
          <a:xfrm flipV="1">
            <a:off x="4786313" y="2098675"/>
            <a:ext cx="649287" cy="63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</p:cxnSp>
      <p:sp>
        <p:nvSpPr>
          <p:cNvPr id="4140" name="Text Box 44"/>
          <p:cNvSpPr txBox="1">
            <a:spLocks noChangeArrowheads="1"/>
          </p:cNvSpPr>
          <p:nvPr/>
        </p:nvSpPr>
        <p:spPr bwMode="auto">
          <a:xfrm>
            <a:off x="7523163" y="3282950"/>
            <a:ext cx="1296987" cy="6508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Revue de solutions</a:t>
            </a:r>
          </a:p>
        </p:txBody>
      </p:sp>
      <p:sp>
        <p:nvSpPr>
          <p:cNvPr id="4141" name="AutoShape 45"/>
          <p:cNvSpPr>
            <a:spLocks noChangeArrowheads="1"/>
          </p:cNvSpPr>
          <p:nvPr/>
        </p:nvSpPr>
        <p:spPr bwMode="auto">
          <a:xfrm>
            <a:off x="6088063" y="2349500"/>
            <a:ext cx="2155825" cy="652463"/>
          </a:xfrm>
          <a:prstGeom prst="flowChartDecision">
            <a:avLst/>
          </a:prstGeom>
          <a:solidFill>
            <a:srgbClr val="CC99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1800"/>
              <a:t>Validation</a:t>
            </a:r>
          </a:p>
        </p:txBody>
      </p:sp>
      <p:sp>
        <p:nvSpPr>
          <p:cNvPr id="4142" name="Text Box 46"/>
          <p:cNvSpPr txBox="1">
            <a:spLocks noChangeArrowheads="1"/>
          </p:cNvSpPr>
          <p:nvPr/>
        </p:nvSpPr>
        <p:spPr bwMode="auto">
          <a:xfrm>
            <a:off x="5364163" y="2997200"/>
            <a:ext cx="1368425" cy="376238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Planification</a:t>
            </a:r>
          </a:p>
        </p:txBody>
      </p:sp>
      <p:sp>
        <p:nvSpPr>
          <p:cNvPr id="4151" name="Text Box 55"/>
          <p:cNvSpPr txBox="1">
            <a:spLocks noChangeArrowheads="1"/>
          </p:cNvSpPr>
          <p:nvPr/>
        </p:nvSpPr>
        <p:spPr bwMode="auto">
          <a:xfrm>
            <a:off x="5364163" y="5284788"/>
            <a:ext cx="1368425" cy="376237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Plan Tests</a:t>
            </a:r>
          </a:p>
        </p:txBody>
      </p:sp>
      <p:cxnSp>
        <p:nvCxnSpPr>
          <p:cNvPr id="4154" name="AutoShape 58"/>
          <p:cNvCxnSpPr>
            <a:cxnSpLocks noChangeShapeType="1"/>
            <a:stCxn id="4151" idx="1"/>
            <a:endCxn id="4113" idx="3"/>
          </p:cNvCxnSpPr>
          <p:nvPr/>
        </p:nvCxnSpPr>
        <p:spPr bwMode="auto">
          <a:xfrm flipH="1">
            <a:off x="1620838" y="5473700"/>
            <a:ext cx="37433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4155" name="AutoShape 59"/>
          <p:cNvCxnSpPr>
            <a:cxnSpLocks noChangeShapeType="1"/>
            <a:stCxn id="4151" idx="2"/>
            <a:endCxn id="4124" idx="0"/>
          </p:cNvCxnSpPr>
          <p:nvPr/>
        </p:nvCxnSpPr>
        <p:spPr bwMode="auto">
          <a:xfrm>
            <a:off x="6048375" y="5661025"/>
            <a:ext cx="0" cy="415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4161" name="AutoShape 65"/>
          <p:cNvCxnSpPr>
            <a:cxnSpLocks noChangeShapeType="1"/>
            <a:stCxn id="4141" idx="2"/>
            <a:endCxn id="4142" idx="3"/>
          </p:cNvCxnSpPr>
          <p:nvPr/>
        </p:nvCxnSpPr>
        <p:spPr bwMode="auto">
          <a:xfrm rot="5400000">
            <a:off x="6857207" y="2877344"/>
            <a:ext cx="184150" cy="43338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4162" name="AutoShape 66"/>
          <p:cNvCxnSpPr>
            <a:cxnSpLocks noChangeShapeType="1"/>
            <a:stCxn id="4142" idx="2"/>
            <a:endCxn id="4123" idx="0"/>
          </p:cNvCxnSpPr>
          <p:nvPr/>
        </p:nvCxnSpPr>
        <p:spPr bwMode="auto">
          <a:xfrm rot="5400000">
            <a:off x="5943600" y="3478213"/>
            <a:ext cx="2095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4166" name="AutoShape 70"/>
          <p:cNvCxnSpPr>
            <a:cxnSpLocks noChangeShapeType="1"/>
            <a:stCxn id="4115" idx="1"/>
            <a:endCxn id="4151" idx="3"/>
          </p:cNvCxnSpPr>
          <p:nvPr/>
        </p:nvCxnSpPr>
        <p:spPr bwMode="auto">
          <a:xfrm rot="10800000">
            <a:off x="6732588" y="5473700"/>
            <a:ext cx="790575" cy="37941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4167" name="Text Box 71"/>
          <p:cNvSpPr txBox="1">
            <a:spLocks noChangeArrowheads="1"/>
          </p:cNvSpPr>
          <p:nvPr/>
        </p:nvSpPr>
        <p:spPr bwMode="auto">
          <a:xfrm>
            <a:off x="7524750" y="4146550"/>
            <a:ext cx="1296988" cy="6508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800"/>
              <a:t>Procédure autorisation</a:t>
            </a:r>
          </a:p>
        </p:txBody>
      </p:sp>
      <p:cxnSp>
        <p:nvCxnSpPr>
          <p:cNvPr id="4168" name="AutoShape 72"/>
          <p:cNvCxnSpPr>
            <a:cxnSpLocks noChangeShapeType="1"/>
            <a:stCxn id="4123" idx="3"/>
            <a:endCxn id="4140" idx="1"/>
          </p:cNvCxnSpPr>
          <p:nvPr/>
        </p:nvCxnSpPr>
        <p:spPr bwMode="auto">
          <a:xfrm flipV="1">
            <a:off x="6732588" y="3608388"/>
            <a:ext cx="790575" cy="4381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4169" name="AutoShape 73"/>
          <p:cNvCxnSpPr>
            <a:cxnSpLocks noChangeShapeType="1"/>
            <a:stCxn id="4123" idx="3"/>
            <a:endCxn id="4167" idx="1"/>
          </p:cNvCxnSpPr>
          <p:nvPr/>
        </p:nvCxnSpPr>
        <p:spPr bwMode="auto">
          <a:xfrm>
            <a:off x="6732588" y="4046538"/>
            <a:ext cx="792162" cy="425450"/>
          </a:xfrm>
          <a:prstGeom prst="bentConnector3">
            <a:avLst>
              <a:gd name="adj1" fmla="val 49898"/>
            </a:avLst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4170" name="AutoShape 74"/>
          <p:cNvCxnSpPr>
            <a:cxnSpLocks noChangeShapeType="1"/>
            <a:stCxn id="4123" idx="2"/>
            <a:endCxn id="4115" idx="0"/>
          </p:cNvCxnSpPr>
          <p:nvPr/>
        </p:nvCxnSpPr>
        <p:spPr bwMode="auto">
          <a:xfrm rot="16200000" flipH="1">
            <a:off x="6738144" y="3818731"/>
            <a:ext cx="744538" cy="2124075"/>
          </a:xfrm>
          <a:prstGeom prst="bentConnector3">
            <a:avLst>
              <a:gd name="adj1" fmla="val 49894"/>
            </a:avLst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4171" name="AutoShape 75"/>
          <p:cNvCxnSpPr>
            <a:cxnSpLocks noChangeShapeType="1"/>
            <a:stCxn id="4137" idx="3"/>
            <a:endCxn id="4141" idx="0"/>
          </p:cNvCxnSpPr>
          <p:nvPr/>
        </p:nvCxnSpPr>
        <p:spPr bwMode="auto">
          <a:xfrm>
            <a:off x="6732588" y="2098675"/>
            <a:ext cx="433387" cy="2508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  <a:effectLst/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fr-FR" sz="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fr-FR" sz="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85</Words>
  <Application>Microsoft Office PowerPoint</Application>
  <PresentationFormat>Affichage à l'écran 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5" baseType="lpstr">
      <vt:lpstr>Arial</vt:lpstr>
      <vt:lpstr>Times New Roman</vt:lpstr>
      <vt:lpstr>Modèle par défaut</vt:lpstr>
      <vt:lpstr>Diapositive 1</vt:lpstr>
      <vt:lpstr>Diapositive 2</vt:lpstr>
    </vt:vector>
  </TitlesOfParts>
  <Company>VALOIS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VALOIS</dc:creator>
  <cp:lastModifiedBy>QUESNOT</cp:lastModifiedBy>
  <cp:revision>16</cp:revision>
  <dcterms:created xsi:type="dcterms:W3CDTF">2004-07-30T07:31:08Z</dcterms:created>
  <dcterms:modified xsi:type="dcterms:W3CDTF">2013-03-30T08:20:43Z</dcterms:modified>
</cp:coreProperties>
</file>