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61" r:id="rId1"/>
  </p:sldMasterIdLst>
  <p:notesMasterIdLst>
    <p:notesMasterId r:id="rId12"/>
  </p:notesMasterIdLst>
  <p:handoutMasterIdLst>
    <p:handoutMasterId r:id="rId13"/>
  </p:handoutMasterIdLst>
  <p:sldIdLst>
    <p:sldId id="256" r:id="rId2"/>
    <p:sldId id="494" r:id="rId3"/>
    <p:sldId id="484" r:id="rId4"/>
    <p:sldId id="486" r:id="rId5"/>
    <p:sldId id="487" r:id="rId6"/>
    <p:sldId id="488" r:id="rId7"/>
    <p:sldId id="489" r:id="rId8"/>
    <p:sldId id="490" r:id="rId9"/>
    <p:sldId id="492" r:id="rId10"/>
    <p:sldId id="493" r:id="rId11"/>
  </p:sldIdLst>
  <p:sldSz cx="9906000" cy="6858000" type="A4"/>
  <p:notesSz cx="8401050" cy="123094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877">
          <p15:clr>
            <a:srgbClr val="A4A3A4"/>
          </p15:clr>
        </p15:guide>
        <p15:guide id="2" pos="264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CC"/>
    <a:srgbClr val="66FF33"/>
    <a:srgbClr val="FFFF66"/>
    <a:srgbClr val="0033CC"/>
    <a:srgbClr val="CCFF66"/>
    <a:srgbClr val="99FF66"/>
    <a:srgbClr val="FFCC99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707" autoAdjust="0"/>
    <p:restoredTop sz="98543" autoAdjust="0"/>
  </p:normalViewPr>
  <p:slideViewPr>
    <p:cSldViewPr snapToGrid="0">
      <p:cViewPr varScale="1">
        <p:scale>
          <a:sx n="67" d="100"/>
          <a:sy n="67" d="100"/>
        </p:scale>
        <p:origin x="1288" y="56"/>
      </p:cViewPr>
      <p:guideLst>
        <p:guide orient="horz" pos="2636"/>
        <p:guide pos="312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04"/>
    </p:cViewPr>
  </p:sorterViewPr>
  <p:notesViewPr>
    <p:cSldViewPr snapToGrid="0">
      <p:cViewPr varScale="1">
        <p:scale>
          <a:sx n="39" d="100"/>
          <a:sy n="39" d="100"/>
        </p:scale>
        <p:origin x="-2052" y="-120"/>
      </p:cViewPr>
      <p:guideLst>
        <p:guide orient="horz" pos="3877"/>
        <p:guide pos="26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1752263"/>
            <a:ext cx="3641725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13726" tIns="56863" rIns="113726" bIns="56863" numCol="1" anchor="b" anchorCtr="0" compatLnSpc="1">
            <a:prstTxWarp prst="textNoShape">
              <a:avLst/>
            </a:prstTxWarp>
          </a:bodyPr>
          <a:lstStyle>
            <a:lvl1pPr algn="l" defTabSz="1136650">
              <a:defRPr kumimoji="0" sz="1500" b="0">
                <a:solidFill>
                  <a:schemeClr val="tx1"/>
                </a:solidFill>
              </a:defRPr>
            </a:lvl1pPr>
          </a:lstStyle>
          <a:p>
            <a:endParaRPr lang="fr-FR" altLang="fr-FR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759325" y="0"/>
            <a:ext cx="36417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13726" tIns="56863" rIns="113726" bIns="56863" numCol="1" anchor="t" anchorCtr="0" compatLnSpc="1">
            <a:prstTxWarp prst="textNoShape">
              <a:avLst/>
            </a:prstTxWarp>
          </a:bodyPr>
          <a:lstStyle>
            <a:lvl1pPr algn="r" defTabSz="1136650">
              <a:defRPr kumimoji="0" sz="1500" b="0">
                <a:solidFill>
                  <a:schemeClr val="tx1"/>
                </a:solidFill>
              </a:defRPr>
            </a:lvl1pPr>
          </a:lstStyle>
          <a:p>
            <a:fld id="{18774892-21DF-43DA-99D3-E03AE7635506}" type="datetime1">
              <a:rPr lang="fr-FR" altLang="fr-FR" smtClean="0"/>
              <a:t>14/10/2018</a:t>
            </a:fld>
            <a:endParaRPr lang="fr-FR" altLang="fr-FR"/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0"/>
            <a:ext cx="3641725" cy="677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13726" tIns="56863" rIns="113726" bIns="56863" numCol="1" anchor="t" anchorCtr="0" compatLnSpc="1">
            <a:prstTxWarp prst="textNoShape">
              <a:avLst/>
            </a:prstTxWarp>
          </a:bodyPr>
          <a:lstStyle>
            <a:lvl1pPr algn="l" defTabSz="1136650">
              <a:defRPr kumimoji="0" sz="1500" b="0">
                <a:solidFill>
                  <a:schemeClr val="tx1"/>
                </a:solidFill>
              </a:defRPr>
            </a:lvl1pPr>
          </a:lstStyle>
          <a:p>
            <a:endParaRPr lang="fr-FR" altLang="fr-FR"/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759325" y="11657013"/>
            <a:ext cx="3641725" cy="677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13726" tIns="56863" rIns="113726" bIns="56863" numCol="1" anchor="b" anchorCtr="0" compatLnSpc="1">
            <a:prstTxWarp prst="textNoShape">
              <a:avLst/>
            </a:prstTxWarp>
          </a:bodyPr>
          <a:lstStyle>
            <a:lvl1pPr algn="r" defTabSz="1136650">
              <a:defRPr kumimoji="0" sz="1500" b="0">
                <a:solidFill>
                  <a:schemeClr val="tx1"/>
                </a:solidFill>
              </a:defRPr>
            </a:lvl1pPr>
          </a:lstStyle>
          <a:p>
            <a:fld id="{3E0D731B-A55F-4029-9C6F-61DB5450B097}" type="slidenum">
              <a:rPr lang="fr-FR" altLang="fr-FR"/>
              <a:pPr/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73599555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1695113"/>
            <a:ext cx="3641725" cy="61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13726" tIns="56863" rIns="113726" bIns="56863" numCol="1" anchor="b" anchorCtr="0" compatLnSpc="1">
            <a:prstTxWarp prst="textNoShape">
              <a:avLst/>
            </a:prstTxWarp>
          </a:bodyPr>
          <a:lstStyle>
            <a:lvl1pPr algn="l" defTabSz="1136650">
              <a:defRPr kumimoji="0" sz="1500" b="0">
                <a:solidFill>
                  <a:schemeClr val="tx1"/>
                </a:solidFill>
              </a:defRPr>
            </a:lvl1pPr>
          </a:lstStyle>
          <a:p>
            <a:endParaRPr lang="fr-FR" altLang="fr-FR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759325" y="0"/>
            <a:ext cx="3641725" cy="61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13726" tIns="56863" rIns="113726" bIns="56863" numCol="1" anchor="t" anchorCtr="0" compatLnSpc="1">
            <a:prstTxWarp prst="textNoShape">
              <a:avLst/>
            </a:prstTxWarp>
          </a:bodyPr>
          <a:lstStyle>
            <a:lvl1pPr algn="r" defTabSz="1136650">
              <a:defRPr kumimoji="0" sz="1500" b="0">
                <a:solidFill>
                  <a:schemeClr val="tx1"/>
                </a:solidFill>
              </a:defRPr>
            </a:lvl1pPr>
          </a:lstStyle>
          <a:p>
            <a:fld id="{E14D927E-9FD3-419D-BB62-3B9C4DDF7139}" type="datetime1">
              <a:rPr lang="fr-FR" altLang="fr-FR" smtClean="0"/>
              <a:t>14/10/2018</a:t>
            </a:fld>
            <a:endParaRPr lang="fr-FR" altLang="fr-FR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68363" y="923925"/>
            <a:ext cx="6667500" cy="4616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119188" y="5846763"/>
            <a:ext cx="6162675" cy="553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13726" tIns="56863" rIns="113726" bIns="5686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0"/>
            <a:ext cx="3641725" cy="61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13726" tIns="56863" rIns="113726" bIns="56863" numCol="1" anchor="t" anchorCtr="0" compatLnSpc="1">
            <a:prstTxWarp prst="textNoShape">
              <a:avLst/>
            </a:prstTxWarp>
          </a:bodyPr>
          <a:lstStyle>
            <a:lvl1pPr algn="l" defTabSz="1136650">
              <a:defRPr kumimoji="0" sz="1500" b="0">
                <a:solidFill>
                  <a:schemeClr val="tx1"/>
                </a:solidFill>
              </a:defRPr>
            </a:lvl1pPr>
          </a:lstStyle>
          <a:p>
            <a:endParaRPr lang="fr-FR" altLang="fr-FR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759325" y="11695113"/>
            <a:ext cx="3641725" cy="61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13726" tIns="56863" rIns="113726" bIns="56863" numCol="1" anchor="b" anchorCtr="0" compatLnSpc="1">
            <a:prstTxWarp prst="textNoShape">
              <a:avLst/>
            </a:prstTxWarp>
          </a:bodyPr>
          <a:lstStyle>
            <a:lvl1pPr algn="r" defTabSz="1136650">
              <a:defRPr kumimoji="0" sz="1500" b="0">
                <a:solidFill>
                  <a:schemeClr val="tx1"/>
                </a:solidFill>
              </a:defRPr>
            </a:lvl1pPr>
          </a:lstStyle>
          <a:p>
            <a:fld id="{24C0C7D1-620C-4E28-BFC7-52B3155B21B8}" type="slidenum">
              <a:rPr lang="fr-FR" altLang="fr-FR"/>
              <a:pPr/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59695846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BE88C0B0-E186-44F8-9499-00D3134DDE2F}" type="datetime1">
              <a:rPr lang="fr-FR" altLang="fr-FR" smtClean="0"/>
              <a:t>14/10/2018</a:t>
            </a:fld>
            <a:endParaRPr lang="fr-FR" altLang="fr-F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62986D-2709-4C5E-91DE-098E96A208E6}" type="slidenum">
              <a:rPr lang="fr-FR" altLang="fr-FR"/>
              <a:pPr/>
              <a:t>1</a:t>
            </a:fld>
            <a:endParaRPr lang="fr-FR" altLang="fr-FR"/>
          </a:p>
        </p:txBody>
      </p:sp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9171" y="-8468"/>
            <a:ext cx="993395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4812" y="2404534"/>
            <a:ext cx="631227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24812" y="4050835"/>
            <a:ext cx="631227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0DD4C-BD47-4C8C-B6FC-8AC950C2083B}" type="slidenum">
              <a:rPr lang="fr-FR" altLang="fr-FR" smtClean="0"/>
              <a:pPr/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750898135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400" y="609600"/>
            <a:ext cx="6876690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400" y="4470400"/>
            <a:ext cx="6876690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0DD4C-BD47-4C8C-B6FC-8AC950C2083B}" type="slidenum">
              <a:rPr lang="fr-FR" altLang="fr-FR" smtClean="0"/>
              <a:pPr/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413968333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459" y="609600"/>
            <a:ext cx="6578197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92830" y="3632200"/>
            <a:ext cx="58714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399" y="4470400"/>
            <a:ext cx="687669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0DD4C-BD47-4C8C-B6FC-8AC950C2083B}" type="slidenum">
              <a:rPr lang="fr-FR" altLang="fr-FR" smtClean="0"/>
              <a:pPr/>
              <a:t>‹#›</a:t>
            </a:fld>
            <a:endParaRPr lang="fr-FR" altLang="fr-FR"/>
          </a:p>
        </p:txBody>
      </p:sp>
      <p:sp>
        <p:nvSpPr>
          <p:cNvPr id="24" name="TextBox 23"/>
          <p:cNvSpPr txBox="1"/>
          <p:nvPr/>
        </p:nvSpPr>
        <p:spPr>
          <a:xfrm>
            <a:off x="522937" y="790378"/>
            <a:ext cx="49542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0008" y="2886556"/>
            <a:ext cx="49542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9060024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399" y="1931988"/>
            <a:ext cx="6876691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399" y="4527448"/>
            <a:ext cx="687669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0DD4C-BD47-4C8C-B6FC-8AC950C2083B}" type="slidenum">
              <a:rPr lang="fr-FR" altLang="fr-FR" smtClean="0"/>
              <a:pPr/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534057712"/>
      </p:ext>
    </p:extLst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459" y="609600"/>
            <a:ext cx="6578197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60397" y="4013200"/>
            <a:ext cx="687669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399" y="4527448"/>
            <a:ext cx="687669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0DD4C-BD47-4C8C-B6FC-8AC950C2083B}" type="slidenum">
              <a:rPr lang="fr-FR" altLang="fr-FR" smtClean="0"/>
              <a:pPr/>
              <a:t>‹#›</a:t>
            </a:fld>
            <a:endParaRPr lang="fr-FR" altLang="fr-FR"/>
          </a:p>
        </p:txBody>
      </p:sp>
      <p:sp>
        <p:nvSpPr>
          <p:cNvPr id="24" name="TextBox 23"/>
          <p:cNvSpPr txBox="1"/>
          <p:nvPr/>
        </p:nvSpPr>
        <p:spPr>
          <a:xfrm>
            <a:off x="522937" y="790378"/>
            <a:ext cx="49542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0008" y="2886556"/>
            <a:ext cx="49542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03127639"/>
      </p:ext>
    </p:extLst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7169" y="609600"/>
            <a:ext cx="6869920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60397" y="4013200"/>
            <a:ext cx="687669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399" y="4527448"/>
            <a:ext cx="687669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0DD4C-BD47-4C8C-B6FC-8AC950C2083B}" type="slidenum">
              <a:rPr lang="fr-FR" altLang="fr-FR" smtClean="0"/>
              <a:pPr/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709119523"/>
      </p:ext>
    </p:extLst>
  </p:cSld>
  <p:clrMapOvr>
    <a:masterClrMapping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dirty="0"/>
              <a:t>10/14/2018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0DD4C-BD47-4C8C-B6FC-8AC950C2083B}" type="slidenum">
              <a:rPr lang="fr-FR" altLang="fr-FR" smtClean="0"/>
              <a:pPr/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977348858"/>
      </p:ext>
    </p:extLst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75421" y="609601"/>
            <a:ext cx="1060380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399" y="609601"/>
            <a:ext cx="5627945" cy="525145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0DD4C-BD47-4C8C-B6FC-8AC950C2083B}" type="slidenum">
              <a:rPr lang="fr-FR" altLang="fr-FR" smtClean="0"/>
              <a:pPr/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288141855"/>
      </p:ext>
    </p:extLst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dirty="0"/>
              <a:t>10/14/2018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0DD4C-BD47-4C8C-B6FC-8AC950C2083B}" type="slidenum">
              <a:rPr lang="fr-FR" altLang="fr-FR" smtClean="0"/>
              <a:pPr/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749804355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399" y="2700869"/>
            <a:ext cx="6876691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399" y="4527448"/>
            <a:ext cx="6876691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0DD4C-BD47-4C8C-B6FC-8AC950C2083B}" type="slidenum">
              <a:rPr lang="fr-FR" altLang="fr-FR" smtClean="0"/>
              <a:pPr/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735013562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400" y="609600"/>
            <a:ext cx="6876690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401" y="2160589"/>
            <a:ext cx="3345451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91637" y="2160590"/>
            <a:ext cx="3345453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0DD4C-BD47-4C8C-B6FC-8AC950C2083B}" type="slidenum">
              <a:rPr lang="fr-FR" altLang="fr-FR" smtClean="0"/>
              <a:pPr/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548609471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400" y="609600"/>
            <a:ext cx="6876689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399" y="2160983"/>
            <a:ext cx="334822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399" y="2737247"/>
            <a:ext cx="3348228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188860" y="2160983"/>
            <a:ext cx="334822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88860" y="2737247"/>
            <a:ext cx="3348228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10/14/2018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0DD4C-BD47-4C8C-B6FC-8AC950C2083B}" type="slidenum">
              <a:rPr lang="fr-FR" altLang="fr-FR" smtClean="0"/>
              <a:pPr/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107619052"/>
      </p:ext>
    </p:extLst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399" y="609600"/>
            <a:ext cx="6876690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0DD4C-BD47-4C8C-B6FC-8AC950C2083B}" type="slidenum">
              <a:rPr lang="fr-FR" altLang="fr-FR" smtClean="0"/>
              <a:pPr/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823983012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10/14/2018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0DD4C-BD47-4C8C-B6FC-8AC950C2083B}" type="slidenum">
              <a:rPr lang="fr-FR" altLang="fr-FR" smtClean="0"/>
              <a:pPr/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444395320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399" y="1498604"/>
            <a:ext cx="3022697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8882" y="514926"/>
            <a:ext cx="3668207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0399" y="2777069"/>
            <a:ext cx="3022697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dirty="0"/>
              <a:t>10/14/2018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0DD4C-BD47-4C8C-B6FC-8AC950C2083B}" type="slidenum">
              <a:rPr lang="fr-FR" altLang="fr-FR" smtClean="0"/>
              <a:pPr/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082144941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399" y="4800600"/>
            <a:ext cx="687669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60399" y="609600"/>
            <a:ext cx="6876690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0399" y="5367338"/>
            <a:ext cx="6876690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0DD4C-BD47-4C8C-B6FC-8AC950C2083B}" type="slidenum">
              <a:rPr lang="fr-FR" altLang="fr-FR" smtClean="0"/>
              <a:pPr/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709858965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9172" y="-8468"/>
            <a:ext cx="993395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400" y="609600"/>
            <a:ext cx="6876689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399" y="2160590"/>
            <a:ext cx="6876690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855696" y="6041364"/>
            <a:ext cx="741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0399" y="6041364"/>
            <a:ext cx="50082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81732" y="6041364"/>
            <a:ext cx="5553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3E0DD4C-BD47-4C8C-B6FC-8AC950C2083B}" type="slidenum">
              <a:rPr lang="fr-FR" altLang="fr-FR" smtClean="0"/>
              <a:pPr/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176841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</p:sldLayoutIdLst>
  <p:transition>
    <p:dissolve/>
  </p:transition>
  <p:hf hdr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sap.com/" TargetMode="External"/><Relationship Id="rId2" Type="http://schemas.openxmlformats.org/officeDocument/2006/relationships/hyperlink" Target="mailto:quesnot@sharesap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823913" y="2686050"/>
            <a:ext cx="8475662" cy="211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algn="l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algn="l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algn="l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algn="l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kumimoji="0" lang="en-US" altLang="fr-FR" sz="4000" dirty="0">
                <a:solidFill>
                  <a:srgbClr val="003399"/>
                </a:solidFill>
              </a:rPr>
              <a:t>Change Control Management</a:t>
            </a:r>
          </a:p>
          <a:p>
            <a:pPr algn="ctr"/>
            <a:r>
              <a:rPr kumimoji="0" lang="en-US" altLang="fr-FR" sz="2800" dirty="0">
                <a:solidFill>
                  <a:srgbClr val="990000"/>
                </a:solidFill>
              </a:rPr>
              <a:t>Process and Tool</a:t>
            </a:r>
          </a:p>
          <a:p>
            <a:pPr algn="ctr"/>
            <a:r>
              <a:rPr lang="en-US" altLang="fr-FR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By</a:t>
            </a:r>
          </a:p>
          <a:p>
            <a:pPr algn="ctr"/>
            <a:r>
              <a:rPr lang="en-US" altLang="fr-FR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Mickaël QUESNOT</a:t>
            </a:r>
          </a:p>
          <a:p>
            <a:pPr algn="ctr"/>
            <a:r>
              <a:rPr lang="en-US" altLang="fr-FR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SHARESAP.COm</a:t>
            </a:r>
            <a:endParaRPr lang="en-US" altLang="fr-FR" sz="2800" dirty="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Axes of Improvements</a:t>
            </a:r>
          </a:p>
        </p:txBody>
      </p:sp>
      <p:sp>
        <p:nvSpPr>
          <p:cNvPr id="4669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fr-FR"/>
              <a:t>We are working on</a:t>
            </a:r>
          </a:p>
          <a:p>
            <a:pPr lvl="1"/>
            <a:r>
              <a:rPr lang="en-US" altLang="fr-FR"/>
              <a:t>Improving the database to issue performance indicators REPORT</a:t>
            </a:r>
          </a:p>
          <a:p>
            <a:pPr lvl="1"/>
            <a:r>
              <a:rPr lang="en-US" altLang="fr-FR"/>
              <a:t>Improving the scheduling of the IDR enhancement treatment for at least the 2 coming weeks in order to give a timeframe the the users for test</a:t>
            </a:r>
          </a:p>
          <a:p>
            <a:pPr lvl="1"/>
            <a:r>
              <a:rPr lang="en-US" altLang="fr-FR"/>
              <a:t>Many more to improve…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EF30E-68D1-4355-AF72-83D38F6FA76A}" type="slidenum">
              <a:rPr lang="fr-FR" altLang="fr-FR"/>
              <a:pPr/>
              <a:t>10</a:t>
            </a:fld>
            <a:endParaRPr lang="fr-FR" altLang="fr-FR"/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idx="1"/>
          </p:nvPr>
        </p:nvSpPr>
        <p:spPr>
          <a:xfrm>
            <a:off x="194337" y="188914"/>
            <a:ext cx="9353946" cy="6120407"/>
          </a:xfrm>
        </p:spPr>
        <p:txBody>
          <a:bodyPr>
            <a:normAutofit fontScale="25000" lnSpcReduction="20000"/>
          </a:bodyPr>
          <a:lstStyle/>
          <a:p>
            <a:pPr marL="27432" indent="0">
              <a:buNone/>
              <a:defRPr/>
            </a:pPr>
            <a:endParaRPr lang="fr-FR" b="1" dirty="0"/>
          </a:p>
          <a:p>
            <a:pPr marL="493776" indent="-457200">
              <a:defRPr/>
            </a:pPr>
            <a:r>
              <a:rPr lang="fr-FR" dirty="0"/>
              <a:t>Si votre entreprise a besoin d'expertise SD, MM, WM, PS, </a:t>
            </a:r>
            <a:r>
              <a:rPr lang="fr-FR" dirty="0" err="1"/>
              <a:t>Retail</a:t>
            </a:r>
            <a:r>
              <a:rPr lang="fr-FR" dirty="0"/>
              <a:t>, HR… pour renforcer son centre de compétences,</a:t>
            </a:r>
          </a:p>
          <a:p>
            <a:pPr marL="493776" indent="-457200">
              <a:defRPr/>
            </a:pPr>
            <a:endParaRPr lang="fr-FR" dirty="0"/>
          </a:p>
          <a:p>
            <a:pPr marL="493776" indent="-457200">
              <a:defRPr/>
            </a:pPr>
            <a:r>
              <a:rPr lang="fr-FR" dirty="0"/>
              <a:t>Si elle veut libérer son centre de compétences des réponses aux questions sur l'utilisation de SAP pour qu'il se concentre sur la maintenance évolutive,</a:t>
            </a:r>
          </a:p>
          <a:p>
            <a:pPr marL="493776" indent="-457200">
              <a:defRPr/>
            </a:pPr>
            <a:endParaRPr lang="fr-FR" dirty="0"/>
          </a:p>
          <a:p>
            <a:pPr marL="493776" indent="-457200">
              <a:defRPr/>
            </a:pPr>
            <a:r>
              <a:rPr lang="fr-FR" dirty="0"/>
              <a:t> Si elle veut EXTERNALISER son centre de compétences,</a:t>
            </a:r>
          </a:p>
          <a:p>
            <a:pPr marL="493776" indent="-457200">
              <a:defRPr/>
            </a:pPr>
            <a:endParaRPr lang="fr-FR" dirty="0"/>
          </a:p>
          <a:p>
            <a:pPr marL="493776" indent="-457200">
              <a:defRPr/>
            </a:pPr>
            <a:r>
              <a:rPr lang="fr-FR" dirty="0"/>
              <a:t>Si elle veut une Tierce Maintenance Applicative (TMA),</a:t>
            </a:r>
          </a:p>
          <a:p>
            <a:pPr marL="493776" indent="-457200">
              <a:defRPr/>
            </a:pPr>
            <a:endParaRPr lang="fr-FR" dirty="0"/>
          </a:p>
          <a:p>
            <a:pPr marL="493776" indent="-457200">
              <a:defRPr/>
            </a:pPr>
            <a:r>
              <a:rPr lang="fr-FR" dirty="0"/>
              <a:t> Si elle veut former ses utilisateurs, ...</a:t>
            </a:r>
          </a:p>
          <a:p>
            <a:pPr marL="493776" indent="-457200">
              <a:defRPr/>
            </a:pPr>
            <a:endParaRPr lang="fr-FR" dirty="0"/>
          </a:p>
          <a:p>
            <a:pPr marL="493776" indent="-457200">
              <a:defRPr/>
            </a:pPr>
            <a:r>
              <a:rPr lang="fr-FR" dirty="0"/>
              <a:t>SHARESAP peut répondre à l'ensemble de vos besoins avec le meilleur rapport qualité/prix du marché. </a:t>
            </a:r>
          </a:p>
          <a:p>
            <a:pPr marL="493776" indent="-457200">
              <a:defRPr/>
            </a:pPr>
            <a:endParaRPr lang="fr-FR" dirty="0"/>
          </a:p>
          <a:p>
            <a:pPr marL="493776" indent="-457200">
              <a:defRPr/>
            </a:pPr>
            <a:r>
              <a:rPr lang="fr-FR" dirty="0"/>
              <a:t>SHARESAP dispose en autre de plusieurs plateaux de TMA dont un sur la NORMANDIE. SHARESAP a toutes les compétences pour vous satisfaire. </a:t>
            </a:r>
          </a:p>
          <a:p>
            <a:pPr marL="493776" indent="-457200">
              <a:defRPr/>
            </a:pPr>
            <a:endParaRPr lang="fr-FR" dirty="0"/>
          </a:p>
          <a:p>
            <a:pPr marL="493776" indent="-457200">
              <a:defRPr/>
            </a:pPr>
            <a:r>
              <a:rPr lang="fr-FR" dirty="0"/>
              <a:t>Vous pouvez me contacter via la rubrique Contact ou sur mon adresse courriel </a:t>
            </a:r>
            <a:r>
              <a:rPr lang="fr-FR" u="sng" dirty="0">
                <a:hlinkClick r:id="rId2"/>
              </a:rPr>
              <a:t>quesnot@sharesap.com</a:t>
            </a:r>
            <a:r>
              <a:rPr lang="fr-FR" u="sng" dirty="0"/>
              <a:t>.</a:t>
            </a:r>
          </a:p>
          <a:p>
            <a:pPr marL="493776" indent="-457200">
              <a:defRPr/>
            </a:pPr>
            <a:endParaRPr lang="fr-FR" u="sng" dirty="0"/>
          </a:p>
          <a:p>
            <a:pPr marL="493776" indent="-457200">
              <a:defRPr/>
            </a:pPr>
            <a:r>
              <a:rPr lang="fr-FR" dirty="0"/>
              <a:t>Je recherche également un site partenaire ou un sponsor pour développer mon site. </a:t>
            </a:r>
            <a:endParaRPr lang="fr-FR" u="sng" dirty="0"/>
          </a:p>
          <a:p>
            <a:pPr marL="493776" indent="-457200">
              <a:defRPr/>
            </a:pPr>
            <a:endParaRPr lang="fr-FR" u="sng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r>
              <a:rPr lang="fr-FR" dirty="0">
                <a:hlinkClick r:id="rId3"/>
              </a:rPr>
              <a:t>www.SHARESAP.com</a:t>
            </a:r>
            <a:r>
              <a:rPr lang="fr-FR" dirty="0"/>
              <a:t> et SHARESAP ne sont pas affiliés à SAP® AG ou à l'une de ses filiales.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dirty="0"/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br>
              <a:rPr lang="fr-FR" dirty="0"/>
            </a:br>
            <a:r>
              <a:rPr lang="fr-FR" dirty="0"/>
              <a:t>SAP® est une marque déposée par SAP AG ainsi que les noms suivants : SAP ECC, ABAP, R/3.</a:t>
            </a:r>
          </a:p>
          <a:p>
            <a:pPr marL="457200" indent="-45720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dirty="0"/>
          </a:p>
          <a:p>
            <a:pPr marL="336550" indent="-336550">
              <a:lnSpc>
                <a:spcPct val="80000"/>
              </a:lnSpc>
              <a:spcBef>
                <a:spcPts val="325"/>
              </a:spcBef>
              <a:buClr>
                <a:srgbClr val="CC0000"/>
              </a:buClr>
              <a:buSzPct val="65000"/>
              <a:tabLst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  <a:tab pos="9304338" algn="l"/>
              </a:tabLst>
              <a:defRPr/>
            </a:pPr>
            <a:endParaRPr lang="fr-FR" dirty="0"/>
          </a:p>
          <a:p>
            <a:pPr marL="457200" indent="-457200">
              <a:lnSpc>
                <a:spcPct val="80000"/>
              </a:lnSpc>
            </a:pPr>
            <a:r>
              <a:rPr lang="fr-FR" sz="3200" b="1" dirty="0"/>
              <a:t>Toute représentation ou reproduction de mes guides , même partielle, par quelques procédés et à quelques fins que ce soit, est interdite sans mon autorisation écrite explicite.</a:t>
            </a:r>
          </a:p>
          <a:p>
            <a:pPr marL="285750" indent="-285750">
              <a:lnSpc>
                <a:spcPct val="80000"/>
              </a:lnSpc>
            </a:pPr>
            <a:endParaRPr lang="fr-FR" sz="3200" b="1" dirty="0"/>
          </a:p>
          <a:p>
            <a:pPr marL="457200" indent="-457200">
              <a:lnSpc>
                <a:spcPct val="80000"/>
              </a:lnSpc>
            </a:pPr>
            <a:r>
              <a:rPr lang="fr-FR" sz="3200" b="1" dirty="0"/>
              <a:t>L'utilisation de mes documents est strictement réservée à un usage privé (article L122-5 du code de la Propriété intellectuelle).</a:t>
            </a:r>
            <a:br>
              <a:rPr lang="fr-FR" sz="3200" b="1" dirty="0"/>
            </a:br>
            <a:endParaRPr lang="fr-FR" sz="3200" b="1" dirty="0"/>
          </a:p>
          <a:p>
            <a:pPr marL="457200" indent="-457200">
              <a:lnSpc>
                <a:spcPct val="80000"/>
              </a:lnSpc>
            </a:pPr>
            <a:r>
              <a:rPr lang="fr-FR" sz="3200" b="1" dirty="0"/>
              <a:t>Pour tout autre usage, merci de me consulter préalablement. </a:t>
            </a:r>
            <a:br>
              <a:rPr lang="fr-FR" sz="3200" b="1" dirty="0"/>
            </a:br>
            <a:endParaRPr lang="fr-FR" sz="3200" b="1" dirty="0"/>
          </a:p>
          <a:p>
            <a:pPr marL="457200" indent="-457200">
              <a:lnSpc>
                <a:spcPct val="80000"/>
              </a:lnSpc>
            </a:pPr>
            <a:r>
              <a:rPr lang="fr-FR" sz="3200" b="1" dirty="0"/>
              <a:t>Je ne peux être accusé de contrefaçon ou de reproductions interdites pour les raisons suivantes : </a:t>
            </a:r>
            <a:br>
              <a:rPr lang="fr-FR" sz="3200" b="1" dirty="0"/>
            </a:br>
            <a:endParaRPr lang="fr-FR" sz="3200" b="1" dirty="0"/>
          </a:p>
          <a:p>
            <a:pPr marL="457200" indent="-457200">
              <a:lnSpc>
                <a:spcPct val="80000"/>
              </a:lnSpc>
            </a:pPr>
            <a:endParaRPr lang="fr-FR" sz="3200" dirty="0"/>
          </a:p>
          <a:p>
            <a:pPr marL="832104" lvl="1" indent="-457200">
              <a:lnSpc>
                <a:spcPct val="80000"/>
              </a:lnSpc>
            </a:pPr>
            <a:r>
              <a:rPr lang="fr-FR" sz="2800" b="1" dirty="0"/>
              <a:t>Mes guides utilisateurs et de paramétrage sont issus de mes connaissances personnelles et de sites web.</a:t>
            </a:r>
            <a:br>
              <a:rPr lang="fr-FR" sz="2800" b="1" dirty="0"/>
            </a:br>
            <a:endParaRPr lang="fr-FR" sz="2800" b="1" dirty="0"/>
          </a:p>
          <a:p>
            <a:pPr marL="832104" lvl="1" indent="-457200">
              <a:lnSpc>
                <a:spcPct val="80000"/>
              </a:lnSpc>
            </a:pPr>
            <a:r>
              <a:rPr lang="fr-FR" sz="2800" b="1" dirty="0"/>
              <a:t>Les noms des personnes et sites sont clairement énoncés.</a:t>
            </a:r>
            <a:br>
              <a:rPr lang="fr-FR" dirty="0"/>
            </a:br>
            <a:endParaRPr lang="fr-FR" dirty="0"/>
          </a:p>
        </p:txBody>
      </p:sp>
      <p:sp>
        <p:nvSpPr>
          <p:cNvPr id="9219" name="Espace réservé de la date 4"/>
          <p:cNvSpPr>
            <a:spLocks noGrp="1"/>
          </p:cNvSpPr>
          <p:nvPr>
            <p:ph type="dt" sz="half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DD343D00-4A91-4772-B0EE-40E2B690E476}" type="datetime1">
              <a:rPr lang="fr-FR" smtClean="0"/>
              <a:t>14/10/2018</a:t>
            </a:fld>
            <a:endParaRPr lang="fr-FR"/>
          </a:p>
        </p:txBody>
      </p:sp>
      <p:sp>
        <p:nvSpPr>
          <p:cNvPr id="9220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xfrm>
            <a:off x="495300" y="6480970"/>
            <a:ext cx="4615061" cy="300831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r>
              <a:rPr lang="fr-FR" dirty="0"/>
              <a:t>Sharesap.com®. Copyright©. Tous droits réservés. Par Mickael QUESNOT</a:t>
            </a:r>
            <a:endParaRPr lang="en-GB" dirty="0"/>
          </a:p>
        </p:txBody>
      </p:sp>
      <p:sp>
        <p:nvSpPr>
          <p:cNvPr id="9221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xfrm>
            <a:off x="8221980" y="6480969"/>
            <a:ext cx="544830" cy="30175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2568360E-3132-4606-A59E-7ACAEA8A2C5C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5147222"/>
      </p:ext>
    </p:extLst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/>
              <a:t>Agenda</a:t>
            </a:r>
          </a:p>
        </p:txBody>
      </p:sp>
      <p:sp>
        <p:nvSpPr>
          <p:cNvPr id="4546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fr-FR"/>
              <a:t>Organization</a:t>
            </a:r>
          </a:p>
          <a:p>
            <a:r>
              <a:rPr lang="en-US" altLang="fr-FR"/>
              <a:t>Processes concerned today</a:t>
            </a:r>
          </a:p>
          <a:p>
            <a:pPr lvl="1"/>
            <a:r>
              <a:rPr lang="en-US" altLang="fr-FR"/>
              <a:t>Maintenance (Tierce Maintenance Applicative)</a:t>
            </a:r>
          </a:p>
          <a:p>
            <a:pPr lvl="1"/>
            <a:r>
              <a:rPr lang="en-US" altLang="fr-FR"/>
              <a:t>Projects</a:t>
            </a:r>
          </a:p>
          <a:p>
            <a:r>
              <a:rPr lang="en-US" altLang="fr-FR"/>
              <a:t>Some Volumes</a:t>
            </a:r>
          </a:p>
          <a:p>
            <a:r>
              <a:rPr lang="en-US" altLang="fr-FR"/>
              <a:t>Tool</a:t>
            </a:r>
          </a:p>
          <a:p>
            <a:r>
              <a:rPr lang="en-US" altLang="fr-FR"/>
              <a:t>Axes of improvement</a:t>
            </a:r>
          </a:p>
          <a:p>
            <a:endParaRPr lang="en-US" alt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1D5BF-5408-4E64-8D34-ADE2638809E0}" type="slidenum">
              <a:rPr lang="fr-FR" altLang="fr-FR"/>
              <a:pPr/>
              <a:t>3</a:t>
            </a:fld>
            <a:endParaRPr lang="fr-FR" altLang="fr-FR"/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/>
              <a:t>Processes Concerned Today</a:t>
            </a:r>
          </a:p>
        </p:txBody>
      </p:sp>
      <p:sp>
        <p:nvSpPr>
          <p:cNvPr id="45977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</a:pPr>
            <a:r>
              <a:rPr lang="en-US" altLang="fr-FR" sz="2000" dirty="0"/>
              <a:t>Maintenance (TMA)</a:t>
            </a:r>
          </a:p>
          <a:p>
            <a:pPr lvl="1">
              <a:lnSpc>
                <a:spcPct val="90000"/>
              </a:lnSpc>
            </a:pPr>
            <a:r>
              <a:rPr lang="en-US" altLang="fr-FR" sz="1800" dirty="0"/>
              <a:t>IDR Launch and Approval (Enhancement)</a:t>
            </a:r>
          </a:p>
          <a:p>
            <a:pPr lvl="1">
              <a:lnSpc>
                <a:spcPct val="90000"/>
              </a:lnSpc>
            </a:pPr>
            <a:r>
              <a:rPr lang="en-US" altLang="fr-FR" sz="1800" dirty="0"/>
              <a:t>IDR Treatment</a:t>
            </a:r>
          </a:p>
          <a:p>
            <a:pPr lvl="1">
              <a:lnSpc>
                <a:spcPct val="90000"/>
              </a:lnSpc>
            </a:pPr>
            <a:r>
              <a:rPr lang="en-US" altLang="fr-FR" sz="1800" dirty="0"/>
              <a:t>IDR Treatment (Incident: Assistance and Correction)</a:t>
            </a:r>
          </a:p>
          <a:p>
            <a:pPr lvl="1">
              <a:lnSpc>
                <a:spcPct val="90000"/>
              </a:lnSpc>
            </a:pPr>
            <a:r>
              <a:rPr lang="en-US" altLang="fr-FR" sz="1800" dirty="0"/>
              <a:t>Lotus Notes Database tool to manage both SAP incident and IDR Enhancement</a:t>
            </a:r>
          </a:p>
          <a:p>
            <a:pPr lvl="2">
              <a:lnSpc>
                <a:spcPct val="90000"/>
              </a:lnSpc>
            </a:pPr>
            <a:r>
              <a:rPr lang="en-US" altLang="fr-FR" sz="1600" dirty="0"/>
              <a:t>SAP Incident are created from a Valois central HD ticket</a:t>
            </a:r>
          </a:p>
          <a:p>
            <a:pPr lvl="2">
              <a:lnSpc>
                <a:spcPct val="90000"/>
              </a:lnSpc>
            </a:pPr>
            <a:r>
              <a:rPr lang="en-US" altLang="fr-FR" sz="1600" dirty="0"/>
              <a:t>IDR enhancement are created directly by the users on an online form</a:t>
            </a:r>
          </a:p>
          <a:p>
            <a:pPr lvl="1">
              <a:lnSpc>
                <a:spcPct val="90000"/>
              </a:lnSpc>
            </a:pPr>
            <a:r>
              <a:rPr lang="en-US" altLang="fr-FR" sz="1800" dirty="0"/>
              <a:t>TMS tool with strategy par department/site</a:t>
            </a:r>
          </a:p>
          <a:p>
            <a:pPr>
              <a:lnSpc>
                <a:spcPct val="90000"/>
              </a:lnSpc>
            </a:pPr>
            <a:r>
              <a:rPr lang="en-US" altLang="fr-FR" sz="2000" dirty="0"/>
              <a:t>Projects</a:t>
            </a:r>
          </a:p>
          <a:p>
            <a:pPr lvl="1">
              <a:lnSpc>
                <a:spcPct val="90000"/>
              </a:lnSpc>
            </a:pPr>
            <a:r>
              <a:rPr lang="en-US" altLang="fr-FR" sz="1800" dirty="0"/>
              <a:t>Project Sheet describing objective, perimeter, </a:t>
            </a:r>
            <a:r>
              <a:rPr lang="en-US" altLang="fr-FR" sz="1800" dirty="0" err="1"/>
              <a:t>organisation</a:t>
            </a:r>
            <a:r>
              <a:rPr lang="en-US" altLang="fr-FR" sz="1800" dirty="0"/>
              <a:t>, (</a:t>
            </a:r>
            <a:r>
              <a:rPr lang="en-US" altLang="fr-FR" sz="1800" dirty="0" err="1"/>
              <a:t>responsabilities</a:t>
            </a:r>
            <a:r>
              <a:rPr lang="en-US" altLang="fr-FR" sz="1800" dirty="0"/>
              <a:t>), milestones, signature, date</a:t>
            </a:r>
          </a:p>
          <a:p>
            <a:pPr lvl="1">
              <a:lnSpc>
                <a:spcPct val="90000"/>
              </a:lnSpc>
            </a:pPr>
            <a:r>
              <a:rPr lang="en-US" altLang="fr-FR" sz="1800" dirty="0"/>
              <a:t>TMS tool using one strategy per project to include the User Project Manager approval for all request from Test to Prod.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AC1C-FFAF-4A2C-9941-89568AC1D7C7}" type="slidenum">
              <a:rPr lang="fr-FR" altLang="fr-FR"/>
              <a:pPr/>
              <a:t>4</a:t>
            </a:fld>
            <a:endParaRPr lang="fr-FR" altLang="fr-FR"/>
          </a:p>
        </p:txBody>
      </p:sp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63189-CA57-4F6A-8B62-A7C9004A77FC}" type="slidenum">
              <a:rPr lang="fr-FR" altLang="fr-FR"/>
              <a:pPr/>
              <a:t>5</a:t>
            </a:fld>
            <a:endParaRPr lang="fr-FR" altLang="fr-FR"/>
          </a:p>
        </p:txBody>
      </p:sp>
      <p:sp>
        <p:nvSpPr>
          <p:cNvPr id="460804" name="Line 4"/>
          <p:cNvSpPr>
            <a:spLocks noChangeShapeType="1"/>
          </p:cNvSpPr>
          <p:nvPr/>
        </p:nvSpPr>
        <p:spPr bwMode="auto">
          <a:xfrm>
            <a:off x="1671638" y="357188"/>
            <a:ext cx="38100" cy="65008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60805" name="Line 5"/>
          <p:cNvSpPr>
            <a:spLocks noChangeShapeType="1"/>
          </p:cNvSpPr>
          <p:nvPr/>
        </p:nvSpPr>
        <p:spPr bwMode="auto">
          <a:xfrm>
            <a:off x="0" y="66516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60817" name="Text Box 17"/>
          <p:cNvSpPr txBox="1">
            <a:spLocks noChangeArrowheads="1"/>
          </p:cNvSpPr>
          <p:nvPr/>
        </p:nvSpPr>
        <p:spPr bwMode="auto">
          <a:xfrm>
            <a:off x="254000" y="414338"/>
            <a:ext cx="14684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rtl="1"/>
            <a:r>
              <a:rPr kumimoji="0" lang="en-US" altLang="fr-FR" sz="1000">
                <a:solidFill>
                  <a:schemeClr val="tx1"/>
                </a:solidFill>
                <a:latin typeface="Arial" charset="0"/>
              </a:rPr>
              <a:t>Users </a:t>
            </a:r>
          </a:p>
        </p:txBody>
      </p:sp>
      <p:sp>
        <p:nvSpPr>
          <p:cNvPr id="460825" name="Text Box 25"/>
          <p:cNvSpPr txBox="1">
            <a:spLocks noChangeArrowheads="1"/>
          </p:cNvSpPr>
          <p:nvPr/>
        </p:nvSpPr>
        <p:spPr bwMode="auto">
          <a:xfrm>
            <a:off x="6756400" y="407988"/>
            <a:ext cx="168116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rtl="1"/>
            <a:r>
              <a:rPr kumimoji="0" lang="en-US" altLang="fr-FR" sz="1000">
                <a:solidFill>
                  <a:schemeClr val="tx1"/>
                </a:solidFill>
                <a:latin typeface="Arial" charset="0"/>
              </a:rPr>
              <a:t>Maintenance Comitee</a:t>
            </a:r>
          </a:p>
        </p:txBody>
      </p:sp>
      <p:sp>
        <p:nvSpPr>
          <p:cNvPr id="460826" name="Text Box 26"/>
          <p:cNvSpPr txBox="1">
            <a:spLocks noChangeArrowheads="1"/>
          </p:cNvSpPr>
          <p:nvPr/>
        </p:nvSpPr>
        <p:spPr bwMode="auto">
          <a:xfrm>
            <a:off x="1958975" y="417513"/>
            <a:ext cx="11763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rtl="1"/>
            <a:r>
              <a:rPr kumimoji="0" lang="en-US" altLang="fr-FR" sz="1000">
                <a:solidFill>
                  <a:schemeClr val="tx1"/>
                </a:solidFill>
                <a:latin typeface="Arial" charset="0"/>
              </a:rPr>
              <a:t>Approvers</a:t>
            </a:r>
          </a:p>
        </p:txBody>
      </p:sp>
      <p:sp>
        <p:nvSpPr>
          <p:cNvPr id="460827" name="Line 27"/>
          <p:cNvSpPr>
            <a:spLocks noChangeShapeType="1"/>
          </p:cNvSpPr>
          <p:nvPr/>
        </p:nvSpPr>
        <p:spPr bwMode="auto">
          <a:xfrm>
            <a:off x="3633788" y="349250"/>
            <a:ext cx="50800" cy="6508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60830" name="Line 30"/>
          <p:cNvSpPr>
            <a:spLocks noChangeShapeType="1"/>
          </p:cNvSpPr>
          <p:nvPr/>
        </p:nvSpPr>
        <p:spPr bwMode="auto">
          <a:xfrm>
            <a:off x="5535613" y="349250"/>
            <a:ext cx="50800" cy="6508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60831" name="AutoShape 31"/>
          <p:cNvSpPr>
            <a:spLocks noChangeArrowheads="1"/>
          </p:cNvSpPr>
          <p:nvPr/>
        </p:nvSpPr>
        <p:spPr bwMode="auto">
          <a:xfrm>
            <a:off x="123825" y="1009650"/>
            <a:ext cx="1422400" cy="5429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93" tIns="47896" rIns="95793" bIns="47896" anchor="ctr"/>
          <a:lstStyle>
            <a:lvl1pPr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479425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95726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436688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191611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3733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8305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2877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7449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kumimoji="0" lang="en-US" altLang="fr-FR" sz="1000" b="0">
                <a:latin typeface="Arial" charset="0"/>
              </a:rPr>
              <a:t>IDR form fill in</a:t>
            </a:r>
          </a:p>
        </p:txBody>
      </p:sp>
      <p:sp>
        <p:nvSpPr>
          <p:cNvPr id="460833" name="AutoShape 33"/>
          <p:cNvSpPr>
            <a:spLocks noChangeArrowheads="1"/>
          </p:cNvSpPr>
          <p:nvPr/>
        </p:nvSpPr>
        <p:spPr bwMode="auto">
          <a:xfrm>
            <a:off x="6894513" y="1652588"/>
            <a:ext cx="1612900" cy="5778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93" tIns="47896" rIns="95793" bIns="47896" anchor="ctr"/>
          <a:lstStyle>
            <a:lvl1pPr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479425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95726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436688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191611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3733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8305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2877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7449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kumimoji="0" lang="en-US" altLang="fr-FR" sz="1000" b="0">
                <a:latin typeface="Arial" charset="0"/>
              </a:rPr>
              <a:t>IDR Backlog Analysis</a:t>
            </a:r>
          </a:p>
          <a:p>
            <a:pPr algn="ctr"/>
            <a:r>
              <a:rPr kumimoji="0" lang="en-US" altLang="fr-FR" sz="1000" b="0">
                <a:latin typeface="Arial" charset="0"/>
              </a:rPr>
              <a:t>Load per Consultant and allocation validation</a:t>
            </a:r>
          </a:p>
        </p:txBody>
      </p:sp>
      <p:sp>
        <p:nvSpPr>
          <p:cNvPr id="460834" name="AutoShape 34"/>
          <p:cNvSpPr>
            <a:spLocks noChangeArrowheads="1"/>
          </p:cNvSpPr>
          <p:nvPr/>
        </p:nvSpPr>
        <p:spPr bwMode="auto">
          <a:xfrm>
            <a:off x="5992813" y="4008438"/>
            <a:ext cx="1081087" cy="587375"/>
          </a:xfrm>
          <a:prstGeom prst="flowChartDecision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6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kumimoji="0" lang="en-US" altLang="fr-FR" b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Detail load ?</a:t>
            </a:r>
          </a:p>
        </p:txBody>
      </p:sp>
      <p:sp>
        <p:nvSpPr>
          <p:cNvPr id="460835" name="AutoShape 35"/>
          <p:cNvSpPr>
            <a:spLocks noChangeArrowheads="1"/>
          </p:cNvSpPr>
          <p:nvPr/>
        </p:nvSpPr>
        <p:spPr bwMode="auto">
          <a:xfrm>
            <a:off x="7138988" y="4481513"/>
            <a:ext cx="1117600" cy="727075"/>
          </a:xfrm>
          <a:prstGeom prst="flowChartDecision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6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kumimoji="0" lang="en-US" altLang="fr-FR" b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Go for </a:t>
            </a:r>
          </a:p>
          <a:p>
            <a:r>
              <a:rPr kumimoji="0" lang="en-US" altLang="fr-FR" b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resolution ?</a:t>
            </a:r>
          </a:p>
        </p:txBody>
      </p:sp>
      <p:sp>
        <p:nvSpPr>
          <p:cNvPr id="460836" name="AutoShape 36"/>
          <p:cNvSpPr>
            <a:spLocks noChangeArrowheads="1"/>
          </p:cNvSpPr>
          <p:nvPr/>
        </p:nvSpPr>
        <p:spPr bwMode="auto">
          <a:xfrm>
            <a:off x="3998913" y="4116388"/>
            <a:ext cx="1220787" cy="3683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93" tIns="47896" rIns="95793" bIns="47896" anchor="ctr"/>
          <a:lstStyle>
            <a:lvl1pPr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479425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95726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436688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191611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3733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8305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2877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7449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kumimoji="0" lang="en-US" altLang="fr-FR" sz="1000" b="0">
                <a:latin typeface="Arial" charset="0"/>
              </a:rPr>
              <a:t>Detail load calculation</a:t>
            </a:r>
          </a:p>
        </p:txBody>
      </p:sp>
      <p:sp>
        <p:nvSpPr>
          <p:cNvPr id="460838" name="AutoShape 38"/>
          <p:cNvSpPr>
            <a:spLocks noChangeArrowheads="1"/>
          </p:cNvSpPr>
          <p:nvPr/>
        </p:nvSpPr>
        <p:spPr bwMode="auto">
          <a:xfrm>
            <a:off x="3790950" y="998538"/>
            <a:ext cx="1431925" cy="5683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93" tIns="47896" rIns="95793" bIns="47896" anchor="ctr"/>
          <a:lstStyle>
            <a:lvl1pPr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479425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95726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436688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191611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3733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8305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2877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7449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kumimoji="0" lang="en-US" altLang="fr-FR" sz="1000" b="0">
                <a:latin typeface="Arial" charset="0"/>
              </a:rPr>
              <a:t>First IDR Analysis</a:t>
            </a:r>
          </a:p>
          <a:p>
            <a:pPr algn="ctr"/>
            <a:r>
              <a:rPr kumimoji="0" lang="en-US" altLang="fr-FR" sz="1000" b="0">
                <a:latin typeface="Arial" charset="0"/>
              </a:rPr>
              <a:t>First Load evaluation</a:t>
            </a:r>
          </a:p>
          <a:p>
            <a:pPr algn="ctr"/>
            <a:r>
              <a:rPr kumimoji="0" lang="en-US" altLang="fr-FR" sz="1000" b="0">
                <a:latin typeface="Arial" charset="0"/>
              </a:rPr>
              <a:t>IDR Allocation</a:t>
            </a:r>
          </a:p>
        </p:txBody>
      </p:sp>
      <p:cxnSp>
        <p:nvCxnSpPr>
          <p:cNvPr id="460839" name="AutoShape 39"/>
          <p:cNvCxnSpPr>
            <a:cxnSpLocks noChangeShapeType="1"/>
            <a:stCxn id="460831" idx="3"/>
            <a:endCxn id="460869" idx="1"/>
          </p:cNvCxnSpPr>
          <p:nvPr/>
        </p:nvCxnSpPr>
        <p:spPr bwMode="auto">
          <a:xfrm flipV="1">
            <a:off x="1546225" y="1277938"/>
            <a:ext cx="231775" cy="31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0840" name="AutoShape 40"/>
          <p:cNvCxnSpPr>
            <a:cxnSpLocks noChangeShapeType="1"/>
            <a:stCxn id="460838" idx="3"/>
            <a:endCxn id="460833" idx="0"/>
          </p:cNvCxnSpPr>
          <p:nvPr/>
        </p:nvCxnSpPr>
        <p:spPr bwMode="auto">
          <a:xfrm>
            <a:off x="5222875" y="1282700"/>
            <a:ext cx="2478088" cy="369888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0841" name="AutoShape 41"/>
          <p:cNvCxnSpPr>
            <a:cxnSpLocks noChangeShapeType="1"/>
            <a:stCxn id="460869" idx="3"/>
            <a:endCxn id="460838" idx="1"/>
          </p:cNvCxnSpPr>
          <p:nvPr/>
        </p:nvCxnSpPr>
        <p:spPr bwMode="auto">
          <a:xfrm>
            <a:off x="3505200" y="1277938"/>
            <a:ext cx="285750" cy="47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0844" name="AutoShape 44"/>
          <p:cNvCxnSpPr>
            <a:cxnSpLocks noChangeShapeType="1"/>
            <a:stCxn id="460836" idx="0"/>
            <a:endCxn id="460833" idx="1"/>
          </p:cNvCxnSpPr>
          <p:nvPr/>
        </p:nvCxnSpPr>
        <p:spPr bwMode="auto">
          <a:xfrm rot="16200000">
            <a:off x="4664869" y="1886744"/>
            <a:ext cx="2174875" cy="2284413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0846" name="AutoShape 46"/>
          <p:cNvCxnSpPr>
            <a:cxnSpLocks noChangeShapeType="1"/>
            <a:stCxn id="460849" idx="2"/>
            <a:endCxn id="460834" idx="3"/>
          </p:cNvCxnSpPr>
          <p:nvPr/>
        </p:nvCxnSpPr>
        <p:spPr bwMode="auto">
          <a:xfrm rot="5400000">
            <a:off x="6954838" y="3556000"/>
            <a:ext cx="865187" cy="627063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0847" name="AutoShape 47"/>
          <p:cNvCxnSpPr>
            <a:cxnSpLocks noChangeShapeType="1"/>
            <a:stCxn id="460834" idx="1"/>
            <a:endCxn id="460836" idx="3"/>
          </p:cNvCxnSpPr>
          <p:nvPr/>
        </p:nvCxnSpPr>
        <p:spPr bwMode="auto">
          <a:xfrm rot="10800000">
            <a:off x="5219700" y="4300538"/>
            <a:ext cx="773113" cy="1587"/>
          </a:xfrm>
          <a:prstGeom prst="bentConnector3">
            <a:avLst>
              <a:gd name="adj1" fmla="val 49898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0848" name="AutoShape 48"/>
          <p:cNvCxnSpPr>
            <a:cxnSpLocks noChangeShapeType="1"/>
            <a:stCxn id="460849" idx="2"/>
            <a:endCxn id="460835" idx="0"/>
          </p:cNvCxnSpPr>
          <p:nvPr/>
        </p:nvCxnSpPr>
        <p:spPr bwMode="auto">
          <a:xfrm rot="5400000">
            <a:off x="7177088" y="3957638"/>
            <a:ext cx="1044575" cy="31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0849" name="AutoShape 49"/>
          <p:cNvSpPr>
            <a:spLocks noChangeArrowheads="1"/>
          </p:cNvSpPr>
          <p:nvPr/>
        </p:nvSpPr>
        <p:spPr bwMode="auto">
          <a:xfrm>
            <a:off x="7085013" y="2849563"/>
            <a:ext cx="1230312" cy="587375"/>
          </a:xfrm>
          <a:prstGeom prst="flowChartDecision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6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kumimoji="0" lang="en-US" altLang="fr-FR" b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IDR</a:t>
            </a:r>
          </a:p>
          <a:p>
            <a:r>
              <a:rPr kumimoji="0" lang="en-US" altLang="fr-FR" b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accepted ?</a:t>
            </a:r>
          </a:p>
        </p:txBody>
      </p:sp>
      <p:cxnSp>
        <p:nvCxnSpPr>
          <p:cNvPr id="460850" name="AutoShape 50"/>
          <p:cNvCxnSpPr>
            <a:cxnSpLocks noChangeShapeType="1"/>
            <a:stCxn id="460833" idx="2"/>
            <a:endCxn id="460849" idx="0"/>
          </p:cNvCxnSpPr>
          <p:nvPr/>
        </p:nvCxnSpPr>
        <p:spPr bwMode="auto">
          <a:xfrm rot="5400000">
            <a:off x="7391400" y="2540001"/>
            <a:ext cx="6191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0851" name="AutoShape 51"/>
          <p:cNvCxnSpPr>
            <a:cxnSpLocks noChangeShapeType="1"/>
            <a:stCxn id="460849" idx="1"/>
            <a:endCxn id="460831" idx="2"/>
          </p:cNvCxnSpPr>
          <p:nvPr/>
        </p:nvCxnSpPr>
        <p:spPr bwMode="auto">
          <a:xfrm rot="10800000">
            <a:off x="835025" y="1552575"/>
            <a:ext cx="6249988" cy="159067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0852" name="Oval 52"/>
          <p:cNvSpPr>
            <a:spLocks noChangeArrowheads="1"/>
          </p:cNvSpPr>
          <p:nvPr/>
        </p:nvSpPr>
        <p:spPr bwMode="auto">
          <a:xfrm>
            <a:off x="1720850" y="5616575"/>
            <a:ext cx="2003425" cy="57626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kumimoji="0" lang="en-US" altLang="fr-FR" sz="1000">
                <a:solidFill>
                  <a:schemeClr val="tx1"/>
                </a:solidFill>
                <a:latin typeface="Arial" charset="0"/>
                <a:cs typeface="Arial" charset="0"/>
              </a:rPr>
              <a:t>IDR TREATMENT</a:t>
            </a:r>
          </a:p>
        </p:txBody>
      </p:sp>
      <p:cxnSp>
        <p:nvCxnSpPr>
          <p:cNvPr id="460853" name="AutoShape 53"/>
          <p:cNvCxnSpPr>
            <a:cxnSpLocks noChangeShapeType="1"/>
            <a:stCxn id="460835" idx="1"/>
            <a:endCxn id="460852" idx="0"/>
          </p:cNvCxnSpPr>
          <p:nvPr/>
        </p:nvCxnSpPr>
        <p:spPr bwMode="auto">
          <a:xfrm rot="10800000" flipV="1">
            <a:off x="2722563" y="4845050"/>
            <a:ext cx="4416425" cy="7715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0855" name="AutoShape 55"/>
          <p:cNvSpPr>
            <a:spLocks noChangeArrowheads="1"/>
          </p:cNvSpPr>
          <p:nvPr/>
        </p:nvSpPr>
        <p:spPr bwMode="auto">
          <a:xfrm>
            <a:off x="7086600" y="6027738"/>
            <a:ext cx="1220788" cy="457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93" tIns="47896" rIns="95793" bIns="47896" anchor="ctr"/>
          <a:lstStyle>
            <a:lvl1pPr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479425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95726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436688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191611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3733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8305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2877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7449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kumimoji="0" lang="en-US" altLang="fr-FR" sz="1000" b="0">
                <a:latin typeface="Arial" charset="0"/>
              </a:rPr>
              <a:t>Close IDR</a:t>
            </a:r>
          </a:p>
          <a:p>
            <a:pPr algn="ctr"/>
            <a:r>
              <a:rPr kumimoji="0" lang="en-US" altLang="fr-FR" sz="1000" b="0">
                <a:latin typeface="Arial" charset="0"/>
              </a:rPr>
              <a:t>Open Project</a:t>
            </a:r>
          </a:p>
        </p:txBody>
      </p:sp>
      <p:cxnSp>
        <p:nvCxnSpPr>
          <p:cNvPr id="460856" name="AutoShape 56"/>
          <p:cNvCxnSpPr>
            <a:cxnSpLocks noChangeShapeType="1"/>
            <a:stCxn id="460835" idx="2"/>
            <a:endCxn id="460855" idx="0"/>
          </p:cNvCxnSpPr>
          <p:nvPr/>
        </p:nvCxnSpPr>
        <p:spPr bwMode="auto">
          <a:xfrm rot="5400000">
            <a:off x="7288213" y="5618163"/>
            <a:ext cx="81915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0857" name="Text Box 57"/>
          <p:cNvSpPr txBox="1">
            <a:spLocks noChangeArrowheads="1"/>
          </p:cNvSpPr>
          <p:nvPr/>
        </p:nvSpPr>
        <p:spPr bwMode="auto">
          <a:xfrm>
            <a:off x="6757988" y="4591050"/>
            <a:ext cx="38258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en-US" altLang="fr-FR" sz="1000" b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Yes</a:t>
            </a:r>
          </a:p>
        </p:txBody>
      </p:sp>
      <p:sp>
        <p:nvSpPr>
          <p:cNvPr id="460858" name="Text Box 58"/>
          <p:cNvSpPr txBox="1">
            <a:spLocks noChangeArrowheads="1"/>
          </p:cNvSpPr>
          <p:nvPr/>
        </p:nvSpPr>
        <p:spPr bwMode="auto">
          <a:xfrm>
            <a:off x="5656263" y="4057650"/>
            <a:ext cx="38258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en-US" altLang="fr-FR" sz="1000" b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Yes</a:t>
            </a:r>
          </a:p>
        </p:txBody>
      </p:sp>
      <p:sp>
        <p:nvSpPr>
          <p:cNvPr id="460859" name="Text Box 59"/>
          <p:cNvSpPr txBox="1">
            <a:spLocks noChangeArrowheads="1"/>
          </p:cNvSpPr>
          <p:nvPr/>
        </p:nvSpPr>
        <p:spPr bwMode="auto">
          <a:xfrm>
            <a:off x="7666038" y="5195888"/>
            <a:ext cx="3397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en-US" altLang="fr-FR" sz="1000" b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No</a:t>
            </a:r>
          </a:p>
        </p:txBody>
      </p:sp>
      <p:sp>
        <p:nvSpPr>
          <p:cNvPr id="460860" name="Text Box 60"/>
          <p:cNvSpPr txBox="1">
            <a:spLocks noChangeArrowheads="1"/>
          </p:cNvSpPr>
          <p:nvPr/>
        </p:nvSpPr>
        <p:spPr bwMode="auto">
          <a:xfrm>
            <a:off x="7310438" y="3405188"/>
            <a:ext cx="38258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en-US" altLang="fr-FR" sz="1000" b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Yes</a:t>
            </a:r>
          </a:p>
        </p:txBody>
      </p:sp>
      <p:sp>
        <p:nvSpPr>
          <p:cNvPr id="460861" name="Text Box 61"/>
          <p:cNvSpPr txBox="1">
            <a:spLocks noChangeArrowheads="1"/>
          </p:cNvSpPr>
          <p:nvPr/>
        </p:nvSpPr>
        <p:spPr bwMode="auto">
          <a:xfrm>
            <a:off x="6753225" y="2919413"/>
            <a:ext cx="3397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en-US" altLang="fr-FR" sz="1000" b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No</a:t>
            </a:r>
          </a:p>
        </p:txBody>
      </p:sp>
      <p:sp>
        <p:nvSpPr>
          <p:cNvPr id="460864" name="Text Box 64"/>
          <p:cNvSpPr txBox="1">
            <a:spLocks noChangeArrowheads="1"/>
          </p:cNvSpPr>
          <p:nvPr/>
        </p:nvSpPr>
        <p:spPr bwMode="auto">
          <a:xfrm>
            <a:off x="8140700" y="5159375"/>
            <a:ext cx="1725613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en-US" altLang="fr-FR" sz="800">
                <a:solidFill>
                  <a:schemeClr val="tx1"/>
                </a:solidFill>
                <a:latin typeface="Arial" charset="0"/>
              </a:rPr>
              <a:t>Project Transfer Criteria:</a:t>
            </a:r>
          </a:p>
          <a:p>
            <a:pPr algn="l">
              <a:buFontTx/>
              <a:buChar char="-"/>
            </a:pPr>
            <a:r>
              <a:rPr kumimoji="0" lang="en-US" altLang="fr-FR" sz="800">
                <a:solidFill>
                  <a:schemeClr val="tx1"/>
                </a:solidFill>
                <a:latin typeface="Arial" charset="0"/>
              </a:rPr>
              <a:t> # of users</a:t>
            </a:r>
          </a:p>
          <a:p>
            <a:pPr algn="l">
              <a:buFontTx/>
              <a:buChar char="-"/>
            </a:pPr>
            <a:r>
              <a:rPr kumimoji="0" lang="en-US" altLang="fr-FR" sz="800">
                <a:solidFill>
                  <a:schemeClr val="tx1"/>
                </a:solidFill>
                <a:latin typeface="Arial" charset="0"/>
              </a:rPr>
              <a:t> # of sites</a:t>
            </a:r>
          </a:p>
          <a:p>
            <a:pPr algn="l">
              <a:buFontTx/>
              <a:buChar char="-"/>
            </a:pPr>
            <a:r>
              <a:rPr kumimoji="0" lang="en-US" altLang="fr-FR" sz="800">
                <a:solidFill>
                  <a:schemeClr val="tx1"/>
                </a:solidFill>
                <a:latin typeface="Arial" charset="0"/>
              </a:rPr>
              <a:t> # of system</a:t>
            </a:r>
          </a:p>
          <a:p>
            <a:pPr algn="l">
              <a:buFontTx/>
              <a:buChar char="-"/>
            </a:pPr>
            <a:r>
              <a:rPr kumimoji="0" lang="en-US" altLang="fr-FR" sz="800">
                <a:solidFill>
                  <a:schemeClr val="tx1"/>
                </a:solidFill>
                <a:latin typeface="Arial" charset="0"/>
              </a:rPr>
              <a:t> Project planned or in progress</a:t>
            </a:r>
          </a:p>
          <a:p>
            <a:pPr algn="l">
              <a:buFontTx/>
              <a:buChar char="-"/>
            </a:pPr>
            <a:r>
              <a:rPr kumimoji="0" lang="en-US" altLang="fr-FR" sz="800">
                <a:solidFill>
                  <a:schemeClr val="tx1"/>
                </a:solidFill>
                <a:latin typeface="Arial" charset="0"/>
              </a:rPr>
              <a:t> # consultant days</a:t>
            </a:r>
          </a:p>
        </p:txBody>
      </p:sp>
      <p:cxnSp>
        <p:nvCxnSpPr>
          <p:cNvPr id="460867" name="AutoShape 67"/>
          <p:cNvCxnSpPr>
            <a:cxnSpLocks noChangeShapeType="1"/>
            <a:stCxn id="460855" idx="1"/>
            <a:endCxn id="460831" idx="2"/>
          </p:cNvCxnSpPr>
          <p:nvPr/>
        </p:nvCxnSpPr>
        <p:spPr bwMode="auto">
          <a:xfrm rot="10800000">
            <a:off x="835025" y="1552575"/>
            <a:ext cx="6251575" cy="4703763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0868" name="Text Box 68"/>
          <p:cNvSpPr txBox="1">
            <a:spLocks noChangeArrowheads="1"/>
          </p:cNvSpPr>
          <p:nvPr/>
        </p:nvSpPr>
        <p:spPr bwMode="auto">
          <a:xfrm>
            <a:off x="6559550" y="3751263"/>
            <a:ext cx="3397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en-US" altLang="fr-FR" sz="1000" b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No</a:t>
            </a:r>
          </a:p>
        </p:txBody>
      </p:sp>
      <p:sp>
        <p:nvSpPr>
          <p:cNvPr id="460869" name="AutoShape 69"/>
          <p:cNvSpPr>
            <a:spLocks noChangeArrowheads="1"/>
          </p:cNvSpPr>
          <p:nvPr/>
        </p:nvSpPr>
        <p:spPr bwMode="auto">
          <a:xfrm>
            <a:off x="1778000" y="1006475"/>
            <a:ext cx="1727200" cy="5429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93" tIns="47896" rIns="95793" bIns="47896" anchor="ctr"/>
          <a:lstStyle>
            <a:lvl1pPr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479425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95726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436688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191611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3733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8305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2877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7449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kumimoji="0" lang="en-US" altLang="fr-FR" sz="1000" b="0">
                <a:latin typeface="Arial" charset="0"/>
              </a:rPr>
              <a:t>Validation Process</a:t>
            </a:r>
          </a:p>
          <a:p>
            <a:pPr algn="ctr"/>
            <a:r>
              <a:rPr kumimoji="0" lang="en-US" altLang="fr-FR" sz="1000" b="0">
                <a:latin typeface="Arial" charset="0"/>
              </a:rPr>
              <a:t>With user priorities at a department/site level</a:t>
            </a:r>
          </a:p>
        </p:txBody>
      </p:sp>
      <p:sp>
        <p:nvSpPr>
          <p:cNvPr id="460870" name="Text Box 70"/>
          <p:cNvSpPr txBox="1">
            <a:spLocks noChangeArrowheads="1"/>
          </p:cNvSpPr>
          <p:nvPr/>
        </p:nvSpPr>
        <p:spPr bwMode="auto">
          <a:xfrm>
            <a:off x="4054475" y="284163"/>
            <a:ext cx="11763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rtl="1"/>
            <a:r>
              <a:rPr kumimoji="0" lang="en-US" altLang="fr-FR" sz="1000">
                <a:solidFill>
                  <a:schemeClr val="tx1"/>
                </a:solidFill>
                <a:latin typeface="Arial" charset="0"/>
              </a:rPr>
              <a:t>Domain Meetings</a:t>
            </a:r>
          </a:p>
        </p:txBody>
      </p:sp>
      <p:cxnSp>
        <p:nvCxnSpPr>
          <p:cNvPr id="460871" name="AutoShape 71"/>
          <p:cNvCxnSpPr>
            <a:cxnSpLocks noChangeShapeType="1"/>
            <a:stCxn id="460834" idx="0"/>
            <a:endCxn id="460833" idx="1"/>
          </p:cNvCxnSpPr>
          <p:nvPr/>
        </p:nvCxnSpPr>
        <p:spPr bwMode="auto">
          <a:xfrm rot="16200000">
            <a:off x="5680869" y="2794794"/>
            <a:ext cx="2066925" cy="360363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0872" name="Text Box 72"/>
          <p:cNvSpPr txBox="1">
            <a:spLocks noChangeArrowheads="1"/>
          </p:cNvSpPr>
          <p:nvPr/>
        </p:nvSpPr>
        <p:spPr bwMode="auto">
          <a:xfrm>
            <a:off x="168275" y="114300"/>
            <a:ext cx="25352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rtl="1"/>
            <a:r>
              <a:rPr kumimoji="0" lang="en-US" altLang="fr-FR" sz="1000" i="1" u="sng">
                <a:solidFill>
                  <a:schemeClr val="tx1"/>
                </a:solidFill>
                <a:latin typeface="Arial" charset="0"/>
              </a:rPr>
              <a:t>IDR LAUNCH AND APPROVAL</a:t>
            </a:r>
          </a:p>
        </p:txBody>
      </p:sp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3AF9B-D28C-47D5-BA78-CD547B7B5758}" type="slidenum">
              <a:rPr lang="fr-FR" altLang="fr-FR"/>
              <a:pPr/>
              <a:t>6</a:t>
            </a:fld>
            <a:endParaRPr lang="fr-FR" altLang="fr-FR"/>
          </a:p>
        </p:txBody>
      </p:sp>
      <p:sp>
        <p:nvSpPr>
          <p:cNvPr id="461828" name="Line 4"/>
          <p:cNvSpPr>
            <a:spLocks noChangeShapeType="1"/>
          </p:cNvSpPr>
          <p:nvPr/>
        </p:nvSpPr>
        <p:spPr bwMode="auto">
          <a:xfrm>
            <a:off x="3059113" y="357188"/>
            <a:ext cx="38100" cy="65008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61829" name="Line 5"/>
          <p:cNvSpPr>
            <a:spLocks noChangeShapeType="1"/>
          </p:cNvSpPr>
          <p:nvPr/>
        </p:nvSpPr>
        <p:spPr bwMode="auto">
          <a:xfrm>
            <a:off x="0" y="66516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61841" name="Text Box 17"/>
          <p:cNvSpPr txBox="1">
            <a:spLocks noChangeArrowheads="1"/>
          </p:cNvSpPr>
          <p:nvPr/>
        </p:nvSpPr>
        <p:spPr bwMode="auto">
          <a:xfrm>
            <a:off x="901700" y="357188"/>
            <a:ext cx="14684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rtl="1"/>
            <a:r>
              <a:rPr kumimoji="0" lang="fr-FR" altLang="fr-FR" sz="1000">
                <a:solidFill>
                  <a:schemeClr val="tx1"/>
                </a:solidFill>
                <a:latin typeface="Arial" charset="0"/>
              </a:rPr>
              <a:t>Users </a:t>
            </a:r>
          </a:p>
        </p:txBody>
      </p:sp>
      <p:sp>
        <p:nvSpPr>
          <p:cNvPr id="461849" name="Text Box 25"/>
          <p:cNvSpPr txBox="1">
            <a:spLocks noChangeArrowheads="1"/>
          </p:cNvSpPr>
          <p:nvPr/>
        </p:nvSpPr>
        <p:spPr bwMode="auto">
          <a:xfrm>
            <a:off x="4565650" y="293688"/>
            <a:ext cx="14684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rtl="1"/>
            <a:endParaRPr kumimoji="0" lang="fr-FR" altLang="fr-FR" sz="10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61850" name="Text Box 26"/>
          <p:cNvSpPr txBox="1">
            <a:spLocks noChangeArrowheads="1"/>
          </p:cNvSpPr>
          <p:nvPr/>
        </p:nvSpPr>
        <p:spPr bwMode="auto">
          <a:xfrm>
            <a:off x="6675438" y="422275"/>
            <a:ext cx="11763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rtl="1"/>
            <a:r>
              <a:rPr kumimoji="0" lang="fr-FR" altLang="fr-FR" sz="1000">
                <a:solidFill>
                  <a:schemeClr val="tx1"/>
                </a:solidFill>
                <a:latin typeface="Arial" charset="0"/>
              </a:rPr>
              <a:t>User Approver</a:t>
            </a:r>
          </a:p>
        </p:txBody>
      </p:sp>
      <p:sp>
        <p:nvSpPr>
          <p:cNvPr id="461851" name="Line 27"/>
          <p:cNvSpPr>
            <a:spLocks noChangeShapeType="1"/>
          </p:cNvSpPr>
          <p:nvPr/>
        </p:nvSpPr>
        <p:spPr bwMode="auto">
          <a:xfrm>
            <a:off x="4981575" y="349250"/>
            <a:ext cx="50800" cy="6508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61854" name="Line 30"/>
          <p:cNvSpPr>
            <a:spLocks noChangeShapeType="1"/>
          </p:cNvSpPr>
          <p:nvPr/>
        </p:nvSpPr>
        <p:spPr bwMode="auto">
          <a:xfrm>
            <a:off x="7913688" y="357188"/>
            <a:ext cx="38100" cy="65008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61855" name="Text Box 31"/>
          <p:cNvSpPr txBox="1">
            <a:spLocks noChangeArrowheads="1"/>
          </p:cNvSpPr>
          <p:nvPr/>
        </p:nvSpPr>
        <p:spPr bwMode="auto">
          <a:xfrm>
            <a:off x="3225800" y="423863"/>
            <a:ext cx="14684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rtl="1"/>
            <a:r>
              <a:rPr kumimoji="0" lang="fr-FR" altLang="fr-FR" sz="1000">
                <a:solidFill>
                  <a:schemeClr val="tx1"/>
                </a:solidFill>
                <a:latin typeface="Arial" charset="0"/>
              </a:rPr>
              <a:t>Business Analysts</a:t>
            </a:r>
          </a:p>
        </p:txBody>
      </p:sp>
      <p:sp>
        <p:nvSpPr>
          <p:cNvPr id="461856" name="Text Box 32"/>
          <p:cNvSpPr txBox="1">
            <a:spLocks noChangeArrowheads="1"/>
          </p:cNvSpPr>
          <p:nvPr/>
        </p:nvSpPr>
        <p:spPr bwMode="auto">
          <a:xfrm>
            <a:off x="7966075" y="417513"/>
            <a:ext cx="14684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rtl="1"/>
            <a:r>
              <a:rPr kumimoji="0" lang="fr-FR" altLang="fr-FR" sz="1000">
                <a:solidFill>
                  <a:schemeClr val="tx1"/>
                </a:solidFill>
                <a:latin typeface="Arial" charset="0"/>
              </a:rPr>
              <a:t>IS Management</a:t>
            </a:r>
          </a:p>
        </p:txBody>
      </p:sp>
      <p:sp>
        <p:nvSpPr>
          <p:cNvPr id="461857" name="AutoShape 33"/>
          <p:cNvSpPr>
            <a:spLocks noChangeArrowheads="1"/>
          </p:cNvSpPr>
          <p:nvPr/>
        </p:nvSpPr>
        <p:spPr bwMode="auto">
          <a:xfrm>
            <a:off x="3221038" y="1346200"/>
            <a:ext cx="1611312" cy="455613"/>
          </a:xfrm>
          <a:prstGeom prst="roundRect">
            <a:avLst>
              <a:gd name="adj" fmla="val 16667"/>
            </a:avLst>
          </a:prstGeom>
          <a:solidFill>
            <a:srgbClr val="66FF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93" tIns="47896" rIns="95793" bIns="47896" anchor="ctr"/>
          <a:lstStyle>
            <a:lvl1pPr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479425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95726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436688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191611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3733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8305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2877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7449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kumimoji="0" lang="fr-FR" altLang="fr-FR" sz="1000" b="0" dirty="0" err="1">
                <a:latin typeface="Arial" charset="0"/>
              </a:rPr>
              <a:t>Resolution</a:t>
            </a:r>
            <a:endParaRPr kumimoji="0" lang="fr-FR" altLang="fr-FR" sz="1000" b="0" dirty="0">
              <a:latin typeface="Arial" charset="0"/>
            </a:endParaRPr>
          </a:p>
          <a:p>
            <a:pPr algn="ctr"/>
            <a:r>
              <a:rPr kumimoji="0" lang="fr-FR" altLang="fr-FR" sz="1000" b="0" dirty="0">
                <a:latin typeface="Arial" charset="0"/>
              </a:rPr>
              <a:t>Unit test in Dev</a:t>
            </a:r>
          </a:p>
          <a:p>
            <a:pPr algn="ctr"/>
            <a:r>
              <a:rPr kumimoji="0" lang="fr-FR" altLang="fr-FR" sz="1000" b="0" dirty="0">
                <a:latin typeface="Arial" charset="0"/>
              </a:rPr>
              <a:t>TMS </a:t>
            </a:r>
            <a:r>
              <a:rPr kumimoji="0" lang="fr-FR" altLang="fr-FR" sz="1000" b="0" dirty="0" err="1">
                <a:latin typeface="Arial" charset="0"/>
              </a:rPr>
              <a:t>creation</a:t>
            </a:r>
            <a:r>
              <a:rPr kumimoji="0" lang="fr-FR" altLang="fr-FR" sz="1000" b="0" dirty="0">
                <a:latin typeface="Arial" charset="0"/>
              </a:rPr>
              <a:t> 10=&gt;20</a:t>
            </a:r>
          </a:p>
        </p:txBody>
      </p:sp>
      <p:sp>
        <p:nvSpPr>
          <p:cNvPr id="461858" name="AutoShape 34"/>
          <p:cNvSpPr>
            <a:spLocks noChangeArrowheads="1"/>
          </p:cNvSpPr>
          <p:nvPr/>
        </p:nvSpPr>
        <p:spPr bwMode="auto">
          <a:xfrm>
            <a:off x="941388" y="2300288"/>
            <a:ext cx="1220787" cy="455612"/>
          </a:xfrm>
          <a:prstGeom prst="roundRect">
            <a:avLst>
              <a:gd name="adj" fmla="val 16667"/>
            </a:avLst>
          </a:prstGeom>
          <a:solidFill>
            <a:srgbClr val="66FF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93" tIns="47896" rIns="95793" bIns="47896" anchor="ctr"/>
          <a:lstStyle>
            <a:lvl1pPr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479425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95726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436688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191611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3733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8305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2877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7449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kumimoji="0" lang="fr-FR" altLang="fr-FR" sz="1000" b="0">
                <a:latin typeface="Arial" charset="0"/>
              </a:rPr>
              <a:t>User Acceptance Test in Test</a:t>
            </a:r>
          </a:p>
        </p:txBody>
      </p:sp>
      <p:sp>
        <p:nvSpPr>
          <p:cNvPr id="461859" name="AutoShape 35"/>
          <p:cNvSpPr>
            <a:spLocks noChangeArrowheads="1"/>
          </p:cNvSpPr>
          <p:nvPr/>
        </p:nvSpPr>
        <p:spPr bwMode="auto">
          <a:xfrm>
            <a:off x="4113213" y="1930400"/>
            <a:ext cx="688975" cy="292100"/>
          </a:xfrm>
          <a:prstGeom prst="flowChartDocumen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rtl="1"/>
            <a:r>
              <a:rPr kumimoji="0" lang="fr-FR" altLang="fr-FR" sz="1000" b="0">
                <a:solidFill>
                  <a:schemeClr val="tx1"/>
                </a:solidFill>
                <a:latin typeface="Arial" charset="0"/>
              </a:rPr>
              <a:t>TD_IDR</a:t>
            </a:r>
          </a:p>
        </p:txBody>
      </p:sp>
      <p:sp>
        <p:nvSpPr>
          <p:cNvPr id="461860" name="AutoShape 36"/>
          <p:cNvSpPr>
            <a:spLocks noChangeArrowheads="1"/>
          </p:cNvSpPr>
          <p:nvPr/>
        </p:nvSpPr>
        <p:spPr bwMode="auto">
          <a:xfrm>
            <a:off x="2433638" y="2278063"/>
            <a:ext cx="676275" cy="292100"/>
          </a:xfrm>
          <a:prstGeom prst="flowChartDocumen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rtl="1"/>
            <a:r>
              <a:rPr kumimoji="0" lang="fr-FR" altLang="fr-FR" sz="1000" b="0">
                <a:solidFill>
                  <a:schemeClr val="tx1"/>
                </a:solidFill>
                <a:latin typeface="Arial" charset="0"/>
              </a:rPr>
              <a:t>TP_IDR</a:t>
            </a:r>
          </a:p>
        </p:txBody>
      </p:sp>
      <p:sp>
        <p:nvSpPr>
          <p:cNvPr id="461861" name="AutoShape 37"/>
          <p:cNvSpPr>
            <a:spLocks noChangeArrowheads="1"/>
          </p:cNvSpPr>
          <p:nvPr/>
        </p:nvSpPr>
        <p:spPr bwMode="auto">
          <a:xfrm>
            <a:off x="1589088" y="2838450"/>
            <a:ext cx="688975" cy="292100"/>
          </a:xfrm>
          <a:prstGeom prst="flowChartDocumen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rtl="1"/>
            <a:r>
              <a:rPr kumimoji="0" lang="fr-FR" altLang="fr-FR" sz="1000" b="0">
                <a:solidFill>
                  <a:schemeClr val="tx1"/>
                </a:solidFill>
                <a:latin typeface="Arial" charset="0"/>
              </a:rPr>
              <a:t>TP_IDR</a:t>
            </a:r>
          </a:p>
        </p:txBody>
      </p:sp>
      <p:sp>
        <p:nvSpPr>
          <p:cNvPr id="461862" name="AutoShape 38"/>
          <p:cNvSpPr>
            <a:spLocks noChangeArrowheads="1"/>
          </p:cNvSpPr>
          <p:nvPr/>
        </p:nvSpPr>
        <p:spPr bwMode="auto">
          <a:xfrm>
            <a:off x="6597650" y="4900613"/>
            <a:ext cx="1287463" cy="455612"/>
          </a:xfrm>
          <a:prstGeom prst="roundRect">
            <a:avLst>
              <a:gd name="adj" fmla="val 16667"/>
            </a:avLst>
          </a:prstGeom>
          <a:solidFill>
            <a:srgbClr val="66FF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93" tIns="47896" rIns="95793" bIns="47896" anchor="ctr"/>
          <a:lstStyle>
            <a:lvl1pPr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479425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95726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436688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191611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3733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8305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2877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7449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kumimoji="0" lang="fr-FR" altLang="fr-FR" sz="1000" b="0" dirty="0">
                <a:latin typeface="Arial" charset="0"/>
              </a:rPr>
              <a:t>Validation for Prod</a:t>
            </a:r>
          </a:p>
          <a:p>
            <a:pPr algn="ctr"/>
            <a:r>
              <a:rPr kumimoji="0" lang="fr-FR" altLang="fr-FR" sz="1000" b="0" dirty="0">
                <a:latin typeface="Arial" charset="0"/>
              </a:rPr>
              <a:t> (TMS 38=&gt;39)</a:t>
            </a:r>
          </a:p>
        </p:txBody>
      </p:sp>
      <p:sp>
        <p:nvSpPr>
          <p:cNvPr id="461863" name="AutoShape 39"/>
          <p:cNvSpPr>
            <a:spLocks noChangeArrowheads="1"/>
          </p:cNvSpPr>
          <p:nvPr/>
        </p:nvSpPr>
        <p:spPr bwMode="auto">
          <a:xfrm>
            <a:off x="8294688" y="4891088"/>
            <a:ext cx="1354137" cy="455612"/>
          </a:xfrm>
          <a:prstGeom prst="roundRect">
            <a:avLst>
              <a:gd name="adj" fmla="val 16667"/>
            </a:avLst>
          </a:prstGeom>
          <a:solidFill>
            <a:srgbClr val="66FF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93" tIns="47896" rIns="95793" bIns="47896" anchor="ctr"/>
          <a:lstStyle>
            <a:lvl1pPr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479425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95726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436688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191611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3733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8305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2877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7449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kumimoji="0" lang="fr-FR" altLang="fr-FR" sz="1000" b="0" dirty="0">
                <a:latin typeface="Arial" charset="0"/>
              </a:rPr>
              <a:t>Validation for Prod</a:t>
            </a:r>
          </a:p>
          <a:p>
            <a:pPr algn="ctr"/>
            <a:r>
              <a:rPr kumimoji="0" lang="fr-FR" altLang="fr-FR" sz="1000" b="0" dirty="0">
                <a:latin typeface="Arial" charset="0"/>
              </a:rPr>
              <a:t> (TMS 39 =&gt;55)</a:t>
            </a:r>
          </a:p>
        </p:txBody>
      </p:sp>
      <p:sp>
        <p:nvSpPr>
          <p:cNvPr id="461864" name="AutoShape 40"/>
          <p:cNvSpPr>
            <a:spLocks noChangeArrowheads="1"/>
          </p:cNvSpPr>
          <p:nvPr/>
        </p:nvSpPr>
        <p:spPr bwMode="auto">
          <a:xfrm>
            <a:off x="1101725" y="3197225"/>
            <a:ext cx="901700" cy="612775"/>
          </a:xfrm>
          <a:prstGeom prst="flowChartDecision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6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kumimoji="0" lang="fr-FR" altLang="fr-FR" b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OK? </a:t>
            </a:r>
          </a:p>
        </p:txBody>
      </p:sp>
      <p:cxnSp>
        <p:nvCxnSpPr>
          <p:cNvPr id="461865" name="AutoShape 41"/>
          <p:cNvCxnSpPr>
            <a:cxnSpLocks noChangeShapeType="1"/>
            <a:stCxn id="461858" idx="2"/>
            <a:endCxn id="461864" idx="0"/>
          </p:cNvCxnSpPr>
          <p:nvPr/>
        </p:nvCxnSpPr>
        <p:spPr bwMode="auto">
          <a:xfrm rot="5400000">
            <a:off x="1331912" y="2976563"/>
            <a:ext cx="4413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1866" name="AutoShape 42"/>
          <p:cNvSpPr>
            <a:spLocks noChangeArrowheads="1"/>
          </p:cNvSpPr>
          <p:nvPr/>
        </p:nvSpPr>
        <p:spPr bwMode="auto">
          <a:xfrm>
            <a:off x="3235325" y="6283325"/>
            <a:ext cx="1622425" cy="5461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93" tIns="47896" rIns="95793" bIns="47896" anchor="ctr"/>
          <a:lstStyle>
            <a:lvl1pPr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479425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95726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436688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191611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3733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8305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2877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7449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kumimoji="0" lang="fr-FR" altLang="fr-FR" sz="1000" b="0">
                <a:latin typeface="Arial" charset="0"/>
              </a:rPr>
              <a:t>Close incident or IDR enhancement</a:t>
            </a:r>
          </a:p>
        </p:txBody>
      </p:sp>
      <p:cxnSp>
        <p:nvCxnSpPr>
          <p:cNvPr id="461867" name="AutoShape 43"/>
          <p:cNvCxnSpPr>
            <a:cxnSpLocks noChangeShapeType="1"/>
            <a:stCxn id="461863" idx="2"/>
            <a:endCxn id="461881" idx="0"/>
          </p:cNvCxnSpPr>
          <p:nvPr/>
        </p:nvCxnSpPr>
        <p:spPr bwMode="auto">
          <a:xfrm rot="16200000" flipH="1">
            <a:off x="8924925" y="5394325"/>
            <a:ext cx="147638" cy="52388"/>
          </a:xfrm>
          <a:prstGeom prst="bentConnector3">
            <a:avLst>
              <a:gd name="adj1" fmla="val 49463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1868" name="Oval 44"/>
          <p:cNvSpPr>
            <a:spLocks noChangeArrowheads="1"/>
          </p:cNvSpPr>
          <p:nvPr/>
        </p:nvSpPr>
        <p:spPr bwMode="auto">
          <a:xfrm>
            <a:off x="258763" y="766763"/>
            <a:ext cx="2003425" cy="5762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kumimoji="0" lang="fr-FR" altLang="fr-FR" sz="1000">
                <a:solidFill>
                  <a:schemeClr val="tx1"/>
                </a:solidFill>
                <a:latin typeface="Arial" charset="0"/>
                <a:cs typeface="Arial" charset="0"/>
              </a:rPr>
              <a:t>IDR LAUNCH AND APPROVAL</a:t>
            </a:r>
          </a:p>
        </p:txBody>
      </p:sp>
      <p:sp>
        <p:nvSpPr>
          <p:cNvPr id="461869" name="AutoShape 45"/>
          <p:cNvSpPr>
            <a:spLocks noChangeArrowheads="1"/>
          </p:cNvSpPr>
          <p:nvPr/>
        </p:nvSpPr>
        <p:spPr bwMode="auto">
          <a:xfrm>
            <a:off x="3159125" y="2301875"/>
            <a:ext cx="1773238" cy="560388"/>
          </a:xfrm>
          <a:prstGeom prst="roundRect">
            <a:avLst>
              <a:gd name="adj" fmla="val 16667"/>
            </a:avLst>
          </a:prstGeom>
          <a:solidFill>
            <a:srgbClr val="66FF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93" tIns="47896" rIns="95793" bIns="47896" anchor="ctr"/>
          <a:lstStyle>
            <a:lvl1pPr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479425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95726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436688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191611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3733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8305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2877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7449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kumimoji="0" lang="fr-FR" altLang="fr-FR" sz="1000" b="0" dirty="0">
                <a:latin typeface="Arial" charset="0"/>
              </a:rPr>
              <a:t>Dev to Test</a:t>
            </a:r>
          </a:p>
          <a:p>
            <a:pPr algn="ctr"/>
            <a:r>
              <a:rPr kumimoji="0" lang="fr-FR" altLang="fr-FR" sz="1000" b="0" dirty="0">
                <a:latin typeface="Arial" charset="0"/>
              </a:rPr>
              <a:t>(TMS 20=&gt;35) + IS test </a:t>
            </a:r>
            <a:r>
              <a:rPr kumimoji="0" lang="fr-FR" altLang="fr-FR" sz="1000" b="0" dirty="0" err="1">
                <a:latin typeface="Arial" charset="0"/>
              </a:rPr>
              <a:t>preparation</a:t>
            </a:r>
            <a:r>
              <a:rPr kumimoji="0" lang="fr-FR" altLang="fr-FR" sz="1000" b="0" dirty="0">
                <a:latin typeface="Arial" charset="0"/>
              </a:rPr>
              <a:t>/</a:t>
            </a:r>
            <a:r>
              <a:rPr kumimoji="0" lang="fr-FR" altLang="fr-FR" sz="1000" b="0" dirty="0" err="1">
                <a:latin typeface="Arial" charset="0"/>
              </a:rPr>
              <a:t>verification</a:t>
            </a:r>
            <a:endParaRPr kumimoji="0" lang="fr-FR" altLang="fr-FR" sz="1000" b="0" dirty="0">
              <a:latin typeface="Arial" charset="0"/>
            </a:endParaRPr>
          </a:p>
        </p:txBody>
      </p:sp>
      <p:cxnSp>
        <p:nvCxnSpPr>
          <p:cNvPr id="461870" name="AutoShape 46"/>
          <p:cNvCxnSpPr>
            <a:cxnSpLocks noChangeShapeType="1"/>
            <a:stCxn id="461857" idx="2"/>
            <a:endCxn id="461869" idx="0"/>
          </p:cNvCxnSpPr>
          <p:nvPr/>
        </p:nvCxnSpPr>
        <p:spPr bwMode="auto">
          <a:xfrm rot="16200000" flipH="1">
            <a:off x="3786982" y="2042319"/>
            <a:ext cx="500062" cy="19050"/>
          </a:xfrm>
          <a:prstGeom prst="bentConnector3">
            <a:avLst>
              <a:gd name="adj1" fmla="val 49843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1871" name="Line 47"/>
          <p:cNvSpPr>
            <a:spLocks noChangeShapeType="1"/>
          </p:cNvSpPr>
          <p:nvPr/>
        </p:nvSpPr>
        <p:spPr bwMode="auto">
          <a:xfrm>
            <a:off x="6545263" y="357188"/>
            <a:ext cx="38100" cy="65008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cxnSp>
        <p:nvCxnSpPr>
          <p:cNvPr id="461872" name="AutoShape 48"/>
          <p:cNvCxnSpPr>
            <a:cxnSpLocks noChangeShapeType="1"/>
            <a:stCxn id="461864" idx="1"/>
            <a:endCxn id="461857" idx="1"/>
          </p:cNvCxnSpPr>
          <p:nvPr/>
        </p:nvCxnSpPr>
        <p:spPr bwMode="auto">
          <a:xfrm rot="10800000" flipH="1">
            <a:off x="1101725" y="1574800"/>
            <a:ext cx="2119313" cy="1928813"/>
          </a:xfrm>
          <a:prstGeom prst="bentConnector3">
            <a:avLst>
              <a:gd name="adj1" fmla="val -10787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1873" name="AutoShape 49"/>
          <p:cNvCxnSpPr>
            <a:cxnSpLocks noChangeShapeType="1"/>
            <a:stCxn id="461869" idx="1"/>
            <a:endCxn id="461858" idx="3"/>
          </p:cNvCxnSpPr>
          <p:nvPr/>
        </p:nvCxnSpPr>
        <p:spPr bwMode="auto">
          <a:xfrm rot="10800000">
            <a:off x="2162175" y="2528888"/>
            <a:ext cx="996950" cy="539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1874" name="Text Box 50"/>
          <p:cNvSpPr txBox="1">
            <a:spLocks noChangeArrowheads="1"/>
          </p:cNvSpPr>
          <p:nvPr/>
        </p:nvSpPr>
        <p:spPr bwMode="auto">
          <a:xfrm>
            <a:off x="4929188" y="436563"/>
            <a:ext cx="14684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rtl="1"/>
            <a:r>
              <a:rPr kumimoji="0" lang="fr-FR" altLang="fr-FR" sz="1000">
                <a:solidFill>
                  <a:schemeClr val="tx1"/>
                </a:solidFill>
                <a:latin typeface="Arial" charset="0"/>
              </a:rPr>
              <a:t>Local SAP Admin</a:t>
            </a:r>
          </a:p>
        </p:txBody>
      </p:sp>
      <p:sp>
        <p:nvSpPr>
          <p:cNvPr id="461875" name="AutoShape 51"/>
          <p:cNvSpPr>
            <a:spLocks noChangeArrowheads="1"/>
          </p:cNvSpPr>
          <p:nvPr/>
        </p:nvSpPr>
        <p:spPr bwMode="auto">
          <a:xfrm>
            <a:off x="3425825" y="4921250"/>
            <a:ext cx="1220788" cy="455613"/>
          </a:xfrm>
          <a:prstGeom prst="roundRect">
            <a:avLst>
              <a:gd name="adj" fmla="val 16667"/>
            </a:avLst>
          </a:prstGeom>
          <a:solidFill>
            <a:srgbClr val="66FF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93" tIns="47896" rIns="95793" bIns="47896" anchor="ctr"/>
          <a:lstStyle>
            <a:lvl1pPr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479425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95726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436688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191611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3733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8305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2877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7449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kumimoji="0" lang="fr-FR" altLang="fr-FR" sz="1000" b="0" dirty="0">
                <a:latin typeface="Arial" charset="0"/>
              </a:rPr>
              <a:t>Validation for production (TMS 37=&gt;38)</a:t>
            </a:r>
          </a:p>
        </p:txBody>
      </p:sp>
      <p:sp>
        <p:nvSpPr>
          <p:cNvPr id="461876" name="AutoShape 52"/>
          <p:cNvSpPr>
            <a:spLocks noChangeArrowheads="1"/>
          </p:cNvSpPr>
          <p:nvPr/>
        </p:nvSpPr>
        <p:spPr bwMode="auto">
          <a:xfrm>
            <a:off x="5208588" y="3259138"/>
            <a:ext cx="1220787" cy="455612"/>
          </a:xfrm>
          <a:prstGeom prst="roundRect">
            <a:avLst>
              <a:gd name="adj" fmla="val 16667"/>
            </a:avLst>
          </a:prstGeom>
          <a:solidFill>
            <a:srgbClr val="66FF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93" tIns="47896" rIns="95793" bIns="47896" anchor="ctr"/>
          <a:lstStyle>
            <a:lvl1pPr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479425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95726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436688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191611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3733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8305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2877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7449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kumimoji="0" lang="fr-FR" altLang="fr-FR" sz="1000" b="0" dirty="0">
                <a:latin typeface="Arial" charset="0"/>
              </a:rPr>
              <a:t>ABAP Check</a:t>
            </a:r>
          </a:p>
          <a:p>
            <a:pPr algn="ctr"/>
            <a:r>
              <a:rPr kumimoji="0" lang="fr-FR" altLang="fr-FR" sz="1000" b="0" dirty="0">
                <a:latin typeface="Arial" charset="0"/>
              </a:rPr>
              <a:t>(TMS 36=&gt;37)</a:t>
            </a:r>
          </a:p>
        </p:txBody>
      </p:sp>
      <p:cxnSp>
        <p:nvCxnSpPr>
          <p:cNvPr id="461877" name="AutoShape 53"/>
          <p:cNvCxnSpPr>
            <a:cxnSpLocks noChangeShapeType="1"/>
            <a:stCxn id="461864" idx="3"/>
            <a:endCxn id="461879" idx="1"/>
          </p:cNvCxnSpPr>
          <p:nvPr/>
        </p:nvCxnSpPr>
        <p:spPr bwMode="auto">
          <a:xfrm>
            <a:off x="2003425" y="3503613"/>
            <a:ext cx="14319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1878" name="AutoShape 54"/>
          <p:cNvCxnSpPr>
            <a:cxnSpLocks noChangeShapeType="1"/>
            <a:stCxn id="461868" idx="6"/>
            <a:endCxn id="461857" idx="0"/>
          </p:cNvCxnSpPr>
          <p:nvPr/>
        </p:nvCxnSpPr>
        <p:spPr bwMode="auto">
          <a:xfrm>
            <a:off x="2262188" y="1055688"/>
            <a:ext cx="1765300" cy="290512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1879" name="AutoShape 55"/>
          <p:cNvSpPr>
            <a:spLocks noChangeArrowheads="1"/>
          </p:cNvSpPr>
          <p:nvPr/>
        </p:nvSpPr>
        <p:spPr bwMode="auto">
          <a:xfrm>
            <a:off x="3435350" y="3275013"/>
            <a:ext cx="1220788" cy="455612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6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93" tIns="47896" rIns="95793" bIns="47896" anchor="ctr"/>
          <a:lstStyle>
            <a:lvl1pPr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479425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95726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436688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191611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3733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8305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2877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7449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kumimoji="0" lang="fr-FR" altLang="fr-FR" sz="1000" b="0">
                <a:latin typeface="Arial" charset="0"/>
              </a:rPr>
              <a:t>Transfer to production file preparation</a:t>
            </a:r>
          </a:p>
        </p:txBody>
      </p:sp>
      <p:cxnSp>
        <p:nvCxnSpPr>
          <p:cNvPr id="461880" name="AutoShape 56"/>
          <p:cNvCxnSpPr>
            <a:cxnSpLocks noChangeShapeType="1"/>
            <a:stCxn id="461879" idx="3"/>
            <a:endCxn id="461876" idx="1"/>
          </p:cNvCxnSpPr>
          <p:nvPr/>
        </p:nvCxnSpPr>
        <p:spPr bwMode="auto">
          <a:xfrm flipV="1">
            <a:off x="4656138" y="3487738"/>
            <a:ext cx="552450" cy="158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1881" name="AutoShape 57"/>
          <p:cNvSpPr>
            <a:spLocks noChangeArrowheads="1"/>
          </p:cNvSpPr>
          <p:nvPr/>
        </p:nvSpPr>
        <p:spPr bwMode="auto">
          <a:xfrm>
            <a:off x="8315325" y="5494338"/>
            <a:ext cx="1417638" cy="482600"/>
          </a:xfrm>
          <a:prstGeom prst="flowChartDocumen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rtl="1"/>
            <a:r>
              <a:rPr kumimoji="0" lang="fr-FR" altLang="fr-FR" sz="1000" b="0">
                <a:solidFill>
                  <a:schemeClr val="tx1"/>
                </a:solidFill>
                <a:latin typeface="Arial" charset="0"/>
              </a:rPr>
              <a:t>Transfer to prod file filed </a:t>
            </a:r>
          </a:p>
        </p:txBody>
      </p:sp>
      <p:cxnSp>
        <p:nvCxnSpPr>
          <p:cNvPr id="461882" name="AutoShape 58"/>
          <p:cNvCxnSpPr>
            <a:cxnSpLocks noChangeShapeType="1"/>
            <a:stCxn id="461889" idx="2"/>
            <a:endCxn id="461866" idx="0"/>
          </p:cNvCxnSpPr>
          <p:nvPr/>
        </p:nvCxnSpPr>
        <p:spPr bwMode="auto">
          <a:xfrm rot="5400000">
            <a:off x="3943350" y="6180138"/>
            <a:ext cx="20637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1883" name="AutoShape 59"/>
          <p:cNvSpPr>
            <a:spLocks noChangeArrowheads="1"/>
          </p:cNvSpPr>
          <p:nvPr/>
        </p:nvSpPr>
        <p:spPr bwMode="auto">
          <a:xfrm>
            <a:off x="5056188" y="3883025"/>
            <a:ext cx="1441450" cy="292100"/>
          </a:xfrm>
          <a:prstGeom prst="flowChartDocumen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rtl="1"/>
            <a:r>
              <a:rPr kumimoji="0" lang="fr-FR" altLang="fr-FR" sz="1000" b="0">
                <a:solidFill>
                  <a:schemeClr val="tx1"/>
                </a:solidFill>
                <a:latin typeface="Arial" charset="0"/>
              </a:rPr>
              <a:t>Transfer to prod File </a:t>
            </a:r>
          </a:p>
        </p:txBody>
      </p:sp>
      <p:cxnSp>
        <p:nvCxnSpPr>
          <p:cNvPr id="461884" name="AutoShape 60"/>
          <p:cNvCxnSpPr>
            <a:cxnSpLocks noChangeShapeType="1"/>
            <a:stCxn id="461876" idx="2"/>
            <a:endCxn id="461883" idx="0"/>
          </p:cNvCxnSpPr>
          <p:nvPr/>
        </p:nvCxnSpPr>
        <p:spPr bwMode="auto">
          <a:xfrm rot="5400000">
            <a:off x="5714206" y="3777457"/>
            <a:ext cx="168275" cy="428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1885" name="AutoShape 61"/>
          <p:cNvCxnSpPr>
            <a:cxnSpLocks noChangeShapeType="1"/>
            <a:stCxn id="461883" idx="2"/>
            <a:endCxn id="461875" idx="0"/>
          </p:cNvCxnSpPr>
          <p:nvPr/>
        </p:nvCxnSpPr>
        <p:spPr bwMode="auto">
          <a:xfrm rot="5400000">
            <a:off x="4525963" y="3670300"/>
            <a:ext cx="762000" cy="1739900"/>
          </a:xfrm>
          <a:prstGeom prst="bentConnector3">
            <a:avLst>
              <a:gd name="adj1" fmla="val 5104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1886" name="AutoShape 62"/>
          <p:cNvCxnSpPr>
            <a:cxnSpLocks noChangeShapeType="1"/>
            <a:stCxn id="461875" idx="3"/>
            <a:endCxn id="461862" idx="1"/>
          </p:cNvCxnSpPr>
          <p:nvPr/>
        </p:nvCxnSpPr>
        <p:spPr bwMode="auto">
          <a:xfrm flipV="1">
            <a:off x="4646613" y="5129213"/>
            <a:ext cx="1951037" cy="20637"/>
          </a:xfrm>
          <a:prstGeom prst="bentConnector3">
            <a:avLst>
              <a:gd name="adj1" fmla="val 49958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1887" name="AutoShape 63"/>
          <p:cNvCxnSpPr>
            <a:cxnSpLocks noChangeShapeType="1"/>
            <a:stCxn id="461862" idx="3"/>
            <a:endCxn id="461863" idx="1"/>
          </p:cNvCxnSpPr>
          <p:nvPr/>
        </p:nvCxnSpPr>
        <p:spPr bwMode="auto">
          <a:xfrm flipV="1">
            <a:off x="7885113" y="5119688"/>
            <a:ext cx="409575" cy="952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1888" name="AutoShape 64"/>
          <p:cNvSpPr>
            <a:spLocks noChangeArrowheads="1"/>
          </p:cNvSpPr>
          <p:nvPr/>
        </p:nvSpPr>
        <p:spPr bwMode="auto">
          <a:xfrm>
            <a:off x="5087938" y="5592763"/>
            <a:ext cx="1360487" cy="455612"/>
          </a:xfrm>
          <a:prstGeom prst="roundRect">
            <a:avLst>
              <a:gd name="adj" fmla="val 16667"/>
            </a:avLst>
          </a:prstGeom>
          <a:solidFill>
            <a:srgbClr val="66FF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93" tIns="47896" rIns="95793" bIns="47896" anchor="ctr"/>
          <a:lstStyle>
            <a:lvl1pPr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479425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95726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436688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191611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3733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8305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2877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7449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kumimoji="0" lang="fr-FR" altLang="fr-FR" sz="1000" b="0" dirty="0">
                <a:latin typeface="Arial" charset="0"/>
              </a:rPr>
              <a:t>Contrôle transports</a:t>
            </a:r>
          </a:p>
          <a:p>
            <a:pPr algn="ctr"/>
            <a:r>
              <a:rPr kumimoji="0" lang="fr-FR" altLang="fr-FR" sz="1000" b="0" dirty="0">
                <a:latin typeface="Arial" charset="0"/>
              </a:rPr>
              <a:t> (TMS 56=&gt;57)</a:t>
            </a:r>
          </a:p>
        </p:txBody>
      </p:sp>
      <p:sp>
        <p:nvSpPr>
          <p:cNvPr id="461889" name="AutoShape 65"/>
          <p:cNvSpPr>
            <a:spLocks noChangeArrowheads="1"/>
          </p:cNvSpPr>
          <p:nvPr/>
        </p:nvSpPr>
        <p:spPr bwMode="auto">
          <a:xfrm>
            <a:off x="3435350" y="5621338"/>
            <a:ext cx="1220788" cy="455612"/>
          </a:xfrm>
          <a:prstGeom prst="roundRect">
            <a:avLst>
              <a:gd name="adj" fmla="val 16667"/>
            </a:avLst>
          </a:prstGeom>
          <a:solidFill>
            <a:srgbClr val="66FF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93" tIns="47896" rIns="95793" bIns="47896" anchor="ctr"/>
          <a:lstStyle>
            <a:lvl1pPr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479425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95726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436688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191611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3733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8305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2877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7449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kumimoji="0" lang="fr-FR" altLang="fr-FR" sz="1000" b="0" dirty="0">
                <a:latin typeface="Arial" charset="0"/>
              </a:rPr>
              <a:t>Solde TMS (TMS 57=&gt;90)</a:t>
            </a:r>
          </a:p>
        </p:txBody>
      </p:sp>
      <p:cxnSp>
        <p:nvCxnSpPr>
          <p:cNvPr id="461890" name="AutoShape 66"/>
          <p:cNvCxnSpPr>
            <a:cxnSpLocks noChangeShapeType="1"/>
            <a:stCxn id="461881" idx="2"/>
            <a:endCxn id="461888" idx="3"/>
          </p:cNvCxnSpPr>
          <p:nvPr/>
        </p:nvCxnSpPr>
        <p:spPr bwMode="auto">
          <a:xfrm rot="16200000" flipV="1">
            <a:off x="7672388" y="4597400"/>
            <a:ext cx="128587" cy="2576513"/>
          </a:xfrm>
          <a:prstGeom prst="bentConnector4">
            <a:avLst>
              <a:gd name="adj1" fmla="val -198764"/>
              <a:gd name="adj2" fmla="val 63769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1891" name="AutoShape 67"/>
          <p:cNvCxnSpPr>
            <a:cxnSpLocks noChangeShapeType="1"/>
            <a:stCxn id="461888" idx="1"/>
            <a:endCxn id="461889" idx="3"/>
          </p:cNvCxnSpPr>
          <p:nvPr/>
        </p:nvCxnSpPr>
        <p:spPr bwMode="auto">
          <a:xfrm rot="10800000" flipV="1">
            <a:off x="4656138" y="5821363"/>
            <a:ext cx="431800" cy="285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1893" name="Oval 69"/>
          <p:cNvSpPr>
            <a:spLocks noChangeArrowheads="1"/>
          </p:cNvSpPr>
          <p:nvPr/>
        </p:nvSpPr>
        <p:spPr bwMode="auto">
          <a:xfrm>
            <a:off x="6092825" y="762000"/>
            <a:ext cx="2003425" cy="57626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kumimoji="0" lang="fr-FR" altLang="fr-FR" sz="1000">
                <a:solidFill>
                  <a:schemeClr val="tx1"/>
                </a:solidFill>
                <a:latin typeface="Arial" charset="0"/>
                <a:cs typeface="Arial" charset="0"/>
              </a:rPr>
              <a:t>INCIDENT MANAGEMENT</a:t>
            </a:r>
          </a:p>
        </p:txBody>
      </p:sp>
      <p:cxnSp>
        <p:nvCxnSpPr>
          <p:cNvPr id="461894" name="AutoShape 70"/>
          <p:cNvCxnSpPr>
            <a:cxnSpLocks noChangeShapeType="1"/>
            <a:stCxn id="461893" idx="2"/>
            <a:endCxn id="461857" idx="0"/>
          </p:cNvCxnSpPr>
          <p:nvPr/>
        </p:nvCxnSpPr>
        <p:spPr bwMode="auto">
          <a:xfrm rot="10800000" flipV="1">
            <a:off x="4027488" y="1050925"/>
            <a:ext cx="2065337" cy="29527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1902" name="Text Box 78"/>
          <p:cNvSpPr txBox="1">
            <a:spLocks noChangeArrowheads="1"/>
          </p:cNvSpPr>
          <p:nvPr/>
        </p:nvSpPr>
        <p:spPr bwMode="auto">
          <a:xfrm>
            <a:off x="168275" y="114300"/>
            <a:ext cx="32972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rtl="1"/>
            <a:r>
              <a:rPr kumimoji="0" lang="en-US" altLang="fr-FR" sz="1000" i="1" u="sng">
                <a:solidFill>
                  <a:schemeClr val="tx1"/>
                </a:solidFill>
                <a:latin typeface="Arial" charset="0"/>
              </a:rPr>
              <a:t>IDR TREATMENT = RELEASE MANAGEMENT?</a:t>
            </a:r>
          </a:p>
        </p:txBody>
      </p:sp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7BCFB-3274-4488-90B9-48F3E84E49DE}" type="slidenum">
              <a:rPr lang="fr-FR" altLang="fr-FR"/>
              <a:pPr/>
              <a:t>7</a:t>
            </a:fld>
            <a:endParaRPr lang="fr-FR" altLang="fr-FR"/>
          </a:p>
        </p:txBody>
      </p:sp>
      <p:sp>
        <p:nvSpPr>
          <p:cNvPr id="462852" name="Line 4"/>
          <p:cNvSpPr>
            <a:spLocks noChangeShapeType="1"/>
          </p:cNvSpPr>
          <p:nvPr/>
        </p:nvSpPr>
        <p:spPr bwMode="auto">
          <a:xfrm>
            <a:off x="0" y="66516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62871" name="AutoShape 23"/>
          <p:cNvSpPr>
            <a:spLocks noChangeArrowheads="1"/>
          </p:cNvSpPr>
          <p:nvPr/>
        </p:nvSpPr>
        <p:spPr bwMode="auto">
          <a:xfrm>
            <a:off x="1057275" y="841375"/>
            <a:ext cx="1231900" cy="78105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93" tIns="47896" rIns="95793" bIns="47896" anchor="ctr"/>
          <a:lstStyle>
            <a:lvl1pPr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479425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95726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436688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191611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3733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8305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2877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7449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kumimoji="0" lang="fr-FR" altLang="fr-FR" sz="1000" b="0">
                <a:latin typeface="Arial" charset="0"/>
              </a:rPr>
              <a:t>SAP or Legacy Incident :</a:t>
            </a:r>
          </a:p>
          <a:p>
            <a:pPr algn="ctr"/>
            <a:r>
              <a:rPr kumimoji="0" lang="fr-FR" altLang="fr-FR" sz="1000" b="0">
                <a:latin typeface="Arial" charset="0"/>
              </a:rPr>
              <a:t>correction or assistance</a:t>
            </a:r>
          </a:p>
        </p:txBody>
      </p:sp>
      <p:sp>
        <p:nvSpPr>
          <p:cNvPr id="462874" name="AutoShape 26"/>
          <p:cNvSpPr>
            <a:spLocks noChangeArrowheads="1"/>
          </p:cNvSpPr>
          <p:nvPr/>
        </p:nvSpPr>
        <p:spPr bwMode="auto">
          <a:xfrm>
            <a:off x="3209925" y="903288"/>
            <a:ext cx="1244600" cy="5429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93" tIns="47896" rIns="95793" bIns="47896" anchor="ctr"/>
          <a:lstStyle>
            <a:lvl1pPr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479425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95726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436688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191611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3733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8305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2877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7449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kumimoji="0" lang="fr-FR" altLang="fr-FR" sz="1000" b="0">
                <a:latin typeface="Arial" charset="0"/>
              </a:rPr>
              <a:t>Incident Record</a:t>
            </a:r>
          </a:p>
        </p:txBody>
      </p:sp>
      <p:sp>
        <p:nvSpPr>
          <p:cNvPr id="462875" name="AutoShape 27"/>
          <p:cNvSpPr>
            <a:spLocks noChangeArrowheads="1"/>
          </p:cNvSpPr>
          <p:nvPr/>
        </p:nvSpPr>
        <p:spPr bwMode="auto">
          <a:xfrm>
            <a:off x="3133725" y="1635125"/>
            <a:ext cx="1395413" cy="471488"/>
          </a:xfrm>
          <a:prstGeom prst="flowChartDecision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6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kumimoji="0" lang="fr-FR" altLang="fr-FR" b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SAP Admin</a:t>
            </a:r>
          </a:p>
          <a:p>
            <a:r>
              <a:rPr kumimoji="0" lang="fr-FR" altLang="fr-FR" b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Sec.?</a:t>
            </a:r>
          </a:p>
        </p:txBody>
      </p:sp>
      <p:cxnSp>
        <p:nvCxnSpPr>
          <p:cNvPr id="462876" name="AutoShape 28"/>
          <p:cNvCxnSpPr>
            <a:cxnSpLocks noChangeShapeType="1"/>
            <a:stCxn id="462874" idx="2"/>
            <a:endCxn id="462875" idx="0"/>
          </p:cNvCxnSpPr>
          <p:nvPr/>
        </p:nvCxnSpPr>
        <p:spPr bwMode="auto">
          <a:xfrm rot="5400000">
            <a:off x="3737769" y="1540669"/>
            <a:ext cx="1889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2877" name="AutoShape 29"/>
          <p:cNvSpPr>
            <a:spLocks noChangeArrowheads="1"/>
          </p:cNvSpPr>
          <p:nvPr/>
        </p:nvSpPr>
        <p:spPr bwMode="auto">
          <a:xfrm>
            <a:off x="5041900" y="3708400"/>
            <a:ext cx="896938" cy="447675"/>
          </a:xfrm>
          <a:prstGeom prst="flowChartDecision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6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kumimoji="0" lang="fr-FR" altLang="fr-FR" b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  Assistance?</a:t>
            </a:r>
          </a:p>
        </p:txBody>
      </p:sp>
      <p:sp>
        <p:nvSpPr>
          <p:cNvPr id="462878" name="AutoShape 30"/>
          <p:cNvSpPr>
            <a:spLocks noChangeArrowheads="1"/>
          </p:cNvSpPr>
          <p:nvPr/>
        </p:nvSpPr>
        <p:spPr bwMode="auto">
          <a:xfrm>
            <a:off x="3209925" y="2473325"/>
            <a:ext cx="1244600" cy="5429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93" tIns="47896" rIns="95793" bIns="47896" anchor="ctr"/>
          <a:lstStyle>
            <a:lvl1pPr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479425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95726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436688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191611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3733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8305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2877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7449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kumimoji="0" lang="fr-FR" altLang="fr-FR" sz="1000" b="0">
                <a:latin typeface="Arial" charset="0"/>
              </a:rPr>
              <a:t>Escalade</a:t>
            </a:r>
          </a:p>
        </p:txBody>
      </p:sp>
      <p:sp>
        <p:nvSpPr>
          <p:cNvPr id="462879" name="AutoShape 31"/>
          <p:cNvSpPr>
            <a:spLocks noChangeArrowheads="1"/>
          </p:cNvSpPr>
          <p:nvPr/>
        </p:nvSpPr>
        <p:spPr bwMode="auto">
          <a:xfrm>
            <a:off x="4932363" y="911225"/>
            <a:ext cx="1244600" cy="5429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93" tIns="47896" rIns="95793" bIns="47896" anchor="ctr"/>
          <a:lstStyle>
            <a:lvl1pPr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479425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95726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436688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191611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3733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8305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2877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7449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kumimoji="0" lang="fr-FR" altLang="fr-FR" sz="1000" b="0">
                <a:latin typeface="Arial" charset="0"/>
              </a:rPr>
              <a:t>Incident analysis</a:t>
            </a:r>
          </a:p>
          <a:p>
            <a:pPr algn="ctr"/>
            <a:r>
              <a:rPr kumimoji="0" lang="fr-FR" altLang="fr-FR" sz="1000" b="0">
                <a:latin typeface="Arial" charset="0"/>
              </a:rPr>
              <a:t>started</a:t>
            </a:r>
          </a:p>
        </p:txBody>
      </p:sp>
      <p:sp>
        <p:nvSpPr>
          <p:cNvPr id="462880" name="AutoShape 32"/>
          <p:cNvSpPr>
            <a:spLocks noChangeArrowheads="1"/>
          </p:cNvSpPr>
          <p:nvPr/>
        </p:nvSpPr>
        <p:spPr bwMode="auto">
          <a:xfrm>
            <a:off x="6381750" y="3662363"/>
            <a:ext cx="1244600" cy="5429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93" tIns="47896" rIns="95793" bIns="47896" anchor="ctr"/>
          <a:lstStyle>
            <a:lvl1pPr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479425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95726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436688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191611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3733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8305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2877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7449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kumimoji="0" lang="fr-FR" altLang="fr-FR" sz="1000" b="0">
                <a:latin typeface="Arial" charset="0"/>
              </a:rPr>
              <a:t>Incident validation request</a:t>
            </a:r>
          </a:p>
        </p:txBody>
      </p:sp>
      <p:sp>
        <p:nvSpPr>
          <p:cNvPr id="462881" name="AutoShape 33"/>
          <p:cNvSpPr>
            <a:spLocks noChangeArrowheads="1"/>
          </p:cNvSpPr>
          <p:nvPr/>
        </p:nvSpPr>
        <p:spPr bwMode="auto">
          <a:xfrm>
            <a:off x="8066088" y="4178300"/>
            <a:ext cx="819150" cy="287338"/>
          </a:xfrm>
          <a:prstGeom prst="flowChartDecision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6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kumimoji="0" lang="fr-FR" altLang="fr-FR" b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 OK ?</a:t>
            </a:r>
          </a:p>
        </p:txBody>
      </p:sp>
      <p:sp>
        <p:nvSpPr>
          <p:cNvPr id="462882" name="AutoShape 34"/>
          <p:cNvSpPr>
            <a:spLocks noChangeArrowheads="1"/>
          </p:cNvSpPr>
          <p:nvPr/>
        </p:nvSpPr>
        <p:spPr bwMode="auto">
          <a:xfrm>
            <a:off x="7831138" y="4624388"/>
            <a:ext cx="1244600" cy="5429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93" tIns="47896" rIns="95793" bIns="47896" anchor="ctr"/>
          <a:lstStyle>
            <a:lvl1pPr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479425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95726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436688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191611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3733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8305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2877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7449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kumimoji="0" lang="fr-FR" altLang="fr-FR" sz="1000" b="0">
                <a:latin typeface="Arial" charset="0"/>
              </a:rPr>
              <a:t>Validation incident</a:t>
            </a:r>
          </a:p>
        </p:txBody>
      </p:sp>
      <p:cxnSp>
        <p:nvCxnSpPr>
          <p:cNvPr id="462883" name="AutoShape 35"/>
          <p:cNvCxnSpPr>
            <a:cxnSpLocks noChangeShapeType="1"/>
            <a:stCxn id="462875" idx="2"/>
            <a:endCxn id="462878" idx="0"/>
          </p:cNvCxnSpPr>
          <p:nvPr/>
        </p:nvCxnSpPr>
        <p:spPr bwMode="auto">
          <a:xfrm rot="5400000">
            <a:off x="3648869" y="2289969"/>
            <a:ext cx="3667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2884" name="AutoShape 36"/>
          <p:cNvCxnSpPr>
            <a:cxnSpLocks noChangeShapeType="1"/>
            <a:stCxn id="462878" idx="3"/>
            <a:endCxn id="462879" idx="1"/>
          </p:cNvCxnSpPr>
          <p:nvPr/>
        </p:nvCxnSpPr>
        <p:spPr bwMode="auto">
          <a:xfrm flipV="1">
            <a:off x="4454525" y="1182688"/>
            <a:ext cx="477838" cy="1562100"/>
          </a:xfrm>
          <a:prstGeom prst="bentConnector3">
            <a:avLst>
              <a:gd name="adj1" fmla="val 49833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2885" name="AutoShape 37"/>
          <p:cNvCxnSpPr>
            <a:cxnSpLocks noChangeShapeType="1"/>
            <a:stCxn id="462877" idx="3"/>
            <a:endCxn id="462880" idx="1"/>
          </p:cNvCxnSpPr>
          <p:nvPr/>
        </p:nvCxnSpPr>
        <p:spPr bwMode="auto">
          <a:xfrm>
            <a:off x="5938838" y="3932238"/>
            <a:ext cx="442912" cy="1587"/>
          </a:xfrm>
          <a:prstGeom prst="bentConnector3">
            <a:avLst>
              <a:gd name="adj1" fmla="val 49819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2886" name="AutoShape 38"/>
          <p:cNvCxnSpPr>
            <a:cxnSpLocks noChangeShapeType="1"/>
            <a:stCxn id="462880" idx="3"/>
            <a:endCxn id="462881" idx="0"/>
          </p:cNvCxnSpPr>
          <p:nvPr/>
        </p:nvCxnSpPr>
        <p:spPr bwMode="auto">
          <a:xfrm>
            <a:off x="7626350" y="3933825"/>
            <a:ext cx="849313" cy="24447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2887" name="AutoShape 39"/>
          <p:cNvSpPr>
            <a:spLocks noChangeArrowheads="1"/>
          </p:cNvSpPr>
          <p:nvPr/>
        </p:nvSpPr>
        <p:spPr bwMode="auto">
          <a:xfrm>
            <a:off x="4865688" y="4408488"/>
            <a:ext cx="1244600" cy="542925"/>
          </a:xfrm>
          <a:prstGeom prst="roundRect">
            <a:avLst>
              <a:gd name="adj" fmla="val 16667"/>
            </a:avLst>
          </a:prstGeom>
          <a:solidFill>
            <a:srgbClr val="66FF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93" tIns="47896" rIns="95793" bIns="47896" anchor="ctr"/>
          <a:lstStyle>
            <a:lvl1pPr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479425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95726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436688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191611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3733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8305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2877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7449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kumimoji="0" lang="fr-FR" altLang="fr-FR" sz="1000" b="0">
                <a:latin typeface="Arial" charset="0"/>
              </a:rPr>
              <a:t>Use assistance (phone, mail, remote…)</a:t>
            </a:r>
          </a:p>
        </p:txBody>
      </p:sp>
      <p:cxnSp>
        <p:nvCxnSpPr>
          <p:cNvPr id="462888" name="AutoShape 40"/>
          <p:cNvCxnSpPr>
            <a:cxnSpLocks noChangeShapeType="1"/>
            <a:stCxn id="462877" idx="2"/>
            <a:endCxn id="462887" idx="0"/>
          </p:cNvCxnSpPr>
          <p:nvPr/>
        </p:nvCxnSpPr>
        <p:spPr bwMode="auto">
          <a:xfrm rot="5400000">
            <a:off x="5363369" y="4280694"/>
            <a:ext cx="252413" cy="3175"/>
          </a:xfrm>
          <a:prstGeom prst="bentConnector3">
            <a:avLst>
              <a:gd name="adj1" fmla="val 49685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2889" name="AutoShape 41"/>
          <p:cNvSpPr>
            <a:spLocks noChangeArrowheads="1"/>
          </p:cNvSpPr>
          <p:nvPr/>
        </p:nvSpPr>
        <p:spPr bwMode="auto">
          <a:xfrm>
            <a:off x="4865688" y="6262688"/>
            <a:ext cx="1244600" cy="5429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93" tIns="47896" rIns="95793" bIns="47896" anchor="ctr"/>
          <a:lstStyle>
            <a:lvl1pPr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479425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95726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436688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191611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3733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8305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2877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7449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kumimoji="0" lang="fr-FR" altLang="fr-FR" sz="1000" b="0">
                <a:latin typeface="Arial" charset="0"/>
              </a:rPr>
              <a:t>Close Incident</a:t>
            </a:r>
          </a:p>
        </p:txBody>
      </p:sp>
      <p:cxnSp>
        <p:nvCxnSpPr>
          <p:cNvPr id="462890" name="AutoShape 42"/>
          <p:cNvCxnSpPr>
            <a:cxnSpLocks noChangeShapeType="1"/>
            <a:stCxn id="462887" idx="2"/>
            <a:endCxn id="462889" idx="0"/>
          </p:cNvCxnSpPr>
          <p:nvPr/>
        </p:nvCxnSpPr>
        <p:spPr bwMode="auto">
          <a:xfrm rot="5400000">
            <a:off x="4832350" y="5607051"/>
            <a:ext cx="131127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2891" name="AutoShape 43"/>
          <p:cNvSpPr>
            <a:spLocks noChangeArrowheads="1"/>
          </p:cNvSpPr>
          <p:nvPr/>
        </p:nvSpPr>
        <p:spPr bwMode="auto">
          <a:xfrm>
            <a:off x="5086350" y="1606550"/>
            <a:ext cx="931863" cy="398463"/>
          </a:xfrm>
          <a:prstGeom prst="flowChartDecision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6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kumimoji="0" lang="fr-FR" altLang="fr-FR" b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  TMA ?</a:t>
            </a:r>
          </a:p>
        </p:txBody>
      </p:sp>
      <p:sp>
        <p:nvSpPr>
          <p:cNvPr id="462892" name="AutoShape 44"/>
          <p:cNvSpPr>
            <a:spLocks noChangeArrowheads="1"/>
          </p:cNvSpPr>
          <p:nvPr/>
        </p:nvSpPr>
        <p:spPr bwMode="auto">
          <a:xfrm>
            <a:off x="4932363" y="2141538"/>
            <a:ext cx="1244600" cy="5429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93" tIns="47896" rIns="95793" bIns="47896" anchor="ctr"/>
          <a:lstStyle>
            <a:lvl1pPr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479425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95726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436688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191611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3733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8305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2877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7449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kumimoji="0" lang="fr-FR" altLang="fr-FR" sz="1000" b="0">
                <a:latin typeface="Arial" charset="0"/>
              </a:rPr>
              <a:t>Escalade</a:t>
            </a:r>
          </a:p>
        </p:txBody>
      </p:sp>
      <p:cxnSp>
        <p:nvCxnSpPr>
          <p:cNvPr id="462893" name="AutoShape 45"/>
          <p:cNvCxnSpPr>
            <a:cxnSpLocks noChangeShapeType="1"/>
            <a:stCxn id="462881" idx="2"/>
            <a:endCxn id="462882" idx="0"/>
          </p:cNvCxnSpPr>
          <p:nvPr/>
        </p:nvCxnSpPr>
        <p:spPr bwMode="auto">
          <a:xfrm rot="5400000">
            <a:off x="8385176" y="4533900"/>
            <a:ext cx="158750" cy="2222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2894" name="AutoShape 46"/>
          <p:cNvCxnSpPr>
            <a:cxnSpLocks noChangeShapeType="1"/>
            <a:stCxn id="462891" idx="2"/>
            <a:endCxn id="462892" idx="0"/>
          </p:cNvCxnSpPr>
          <p:nvPr/>
        </p:nvCxnSpPr>
        <p:spPr bwMode="auto">
          <a:xfrm rot="16200000" flipH="1">
            <a:off x="5485606" y="2072482"/>
            <a:ext cx="136525" cy="158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2895" name="AutoShape 47"/>
          <p:cNvSpPr>
            <a:spLocks noChangeArrowheads="1"/>
          </p:cNvSpPr>
          <p:nvPr/>
        </p:nvSpPr>
        <p:spPr bwMode="auto">
          <a:xfrm>
            <a:off x="6405563" y="2535238"/>
            <a:ext cx="1244600" cy="5429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93" tIns="47896" rIns="95793" bIns="47896" anchor="ctr"/>
          <a:lstStyle>
            <a:lvl1pPr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479425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95726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436688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191611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3733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8305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2877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7449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kumimoji="0" lang="fr-FR" altLang="fr-FR" sz="1000" b="0">
                <a:latin typeface="Arial" charset="0"/>
              </a:rPr>
              <a:t>Incident analysis started</a:t>
            </a:r>
          </a:p>
        </p:txBody>
      </p:sp>
      <p:cxnSp>
        <p:nvCxnSpPr>
          <p:cNvPr id="462896" name="AutoShape 48"/>
          <p:cNvCxnSpPr>
            <a:cxnSpLocks noChangeShapeType="1"/>
            <a:stCxn id="462891" idx="1"/>
            <a:endCxn id="462910" idx="0"/>
          </p:cNvCxnSpPr>
          <p:nvPr/>
        </p:nvCxnSpPr>
        <p:spPr bwMode="auto">
          <a:xfrm rot="10800000" flipV="1">
            <a:off x="4884738" y="1806575"/>
            <a:ext cx="201612" cy="150177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2897" name="AutoShape 49"/>
          <p:cNvCxnSpPr>
            <a:cxnSpLocks noChangeShapeType="1"/>
            <a:stCxn id="462895" idx="2"/>
            <a:endCxn id="462910" idx="0"/>
          </p:cNvCxnSpPr>
          <p:nvPr/>
        </p:nvCxnSpPr>
        <p:spPr bwMode="auto">
          <a:xfrm rot="5400000">
            <a:off x="5841207" y="2121694"/>
            <a:ext cx="230187" cy="2143125"/>
          </a:xfrm>
          <a:prstGeom prst="bentConnector3">
            <a:avLst>
              <a:gd name="adj1" fmla="val 49657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2898" name="AutoShape 50"/>
          <p:cNvCxnSpPr>
            <a:cxnSpLocks noChangeShapeType="1"/>
            <a:stCxn id="462892" idx="3"/>
            <a:endCxn id="462895" idx="0"/>
          </p:cNvCxnSpPr>
          <p:nvPr/>
        </p:nvCxnSpPr>
        <p:spPr bwMode="auto">
          <a:xfrm>
            <a:off x="6176963" y="2413000"/>
            <a:ext cx="850900" cy="122238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2899" name="AutoShape 51"/>
          <p:cNvCxnSpPr>
            <a:cxnSpLocks noChangeShapeType="1"/>
            <a:stCxn id="462879" idx="2"/>
            <a:endCxn id="462891" idx="0"/>
          </p:cNvCxnSpPr>
          <p:nvPr/>
        </p:nvCxnSpPr>
        <p:spPr bwMode="auto">
          <a:xfrm rot="5400000">
            <a:off x="5477669" y="1529556"/>
            <a:ext cx="152400" cy="158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2900" name="Oval 52"/>
          <p:cNvSpPr>
            <a:spLocks noChangeArrowheads="1"/>
          </p:cNvSpPr>
          <p:nvPr/>
        </p:nvSpPr>
        <p:spPr bwMode="auto">
          <a:xfrm>
            <a:off x="6746875" y="5926138"/>
            <a:ext cx="2003425" cy="5762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kumimoji="0" lang="fr-FR" altLang="fr-FR" sz="1000">
                <a:solidFill>
                  <a:schemeClr val="tx1"/>
                </a:solidFill>
                <a:latin typeface="Arial" charset="0"/>
                <a:cs typeface="Arial" charset="0"/>
              </a:rPr>
              <a:t>IDR TREATMENT</a:t>
            </a:r>
          </a:p>
        </p:txBody>
      </p:sp>
      <p:cxnSp>
        <p:nvCxnSpPr>
          <p:cNvPr id="462901" name="AutoShape 53"/>
          <p:cNvCxnSpPr>
            <a:cxnSpLocks noChangeShapeType="1"/>
            <a:stCxn id="462882" idx="2"/>
            <a:endCxn id="462916" idx="0"/>
          </p:cNvCxnSpPr>
          <p:nvPr/>
        </p:nvCxnSpPr>
        <p:spPr bwMode="auto">
          <a:xfrm rot="5400000">
            <a:off x="8393907" y="5223669"/>
            <a:ext cx="115887" cy="3175"/>
          </a:xfrm>
          <a:prstGeom prst="bentConnector3">
            <a:avLst>
              <a:gd name="adj1" fmla="val 49315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2902" name="Text Box 54"/>
          <p:cNvSpPr txBox="1">
            <a:spLocks noChangeArrowheads="1"/>
          </p:cNvSpPr>
          <p:nvPr/>
        </p:nvSpPr>
        <p:spPr bwMode="auto">
          <a:xfrm>
            <a:off x="3844925" y="2189163"/>
            <a:ext cx="3397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fr-FR" altLang="fr-FR" sz="1000" b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No</a:t>
            </a:r>
          </a:p>
        </p:txBody>
      </p:sp>
      <p:sp>
        <p:nvSpPr>
          <p:cNvPr id="462903" name="Text Box 55"/>
          <p:cNvSpPr txBox="1">
            <a:spLocks noChangeArrowheads="1"/>
          </p:cNvSpPr>
          <p:nvPr/>
        </p:nvSpPr>
        <p:spPr bwMode="auto">
          <a:xfrm>
            <a:off x="5915025" y="3690938"/>
            <a:ext cx="3397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fr-FR" altLang="fr-FR" sz="1000" b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No</a:t>
            </a:r>
          </a:p>
        </p:txBody>
      </p:sp>
      <p:sp>
        <p:nvSpPr>
          <p:cNvPr id="462904" name="Text Box 56"/>
          <p:cNvSpPr txBox="1">
            <a:spLocks noChangeArrowheads="1"/>
          </p:cNvSpPr>
          <p:nvPr/>
        </p:nvSpPr>
        <p:spPr bwMode="auto">
          <a:xfrm>
            <a:off x="7753350" y="5334000"/>
            <a:ext cx="3397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fr-FR" altLang="fr-FR" sz="1000" b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No</a:t>
            </a:r>
          </a:p>
        </p:txBody>
      </p:sp>
      <p:sp>
        <p:nvSpPr>
          <p:cNvPr id="462905" name="Text Box 57"/>
          <p:cNvSpPr txBox="1">
            <a:spLocks noChangeArrowheads="1"/>
          </p:cNvSpPr>
          <p:nvPr/>
        </p:nvSpPr>
        <p:spPr bwMode="auto">
          <a:xfrm>
            <a:off x="5602288" y="1943100"/>
            <a:ext cx="3397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fr-FR" altLang="fr-FR" sz="1000" b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No</a:t>
            </a:r>
          </a:p>
        </p:txBody>
      </p:sp>
      <p:sp>
        <p:nvSpPr>
          <p:cNvPr id="462906" name="Text Box 58"/>
          <p:cNvSpPr txBox="1">
            <a:spLocks noChangeArrowheads="1"/>
          </p:cNvSpPr>
          <p:nvPr/>
        </p:nvSpPr>
        <p:spPr bwMode="auto">
          <a:xfrm>
            <a:off x="2455863" y="1606550"/>
            <a:ext cx="38258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fr-FR" altLang="fr-FR" sz="1000" b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Yes</a:t>
            </a:r>
          </a:p>
        </p:txBody>
      </p:sp>
      <p:sp>
        <p:nvSpPr>
          <p:cNvPr id="462907" name="Text Box 59"/>
          <p:cNvSpPr txBox="1">
            <a:spLocks noChangeArrowheads="1"/>
          </p:cNvSpPr>
          <p:nvPr/>
        </p:nvSpPr>
        <p:spPr bwMode="auto">
          <a:xfrm>
            <a:off x="5472113" y="4090988"/>
            <a:ext cx="38258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fr-FR" altLang="fr-FR" sz="1000" b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Yes</a:t>
            </a:r>
          </a:p>
        </p:txBody>
      </p:sp>
      <p:sp>
        <p:nvSpPr>
          <p:cNvPr id="462908" name="Text Box 60"/>
          <p:cNvSpPr txBox="1">
            <a:spLocks noChangeArrowheads="1"/>
          </p:cNvSpPr>
          <p:nvPr/>
        </p:nvSpPr>
        <p:spPr bwMode="auto">
          <a:xfrm>
            <a:off x="8420100" y="4414838"/>
            <a:ext cx="38258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fr-FR" altLang="fr-FR" sz="1000" b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Yes</a:t>
            </a:r>
          </a:p>
        </p:txBody>
      </p:sp>
      <p:sp>
        <p:nvSpPr>
          <p:cNvPr id="462909" name="Text Box 61"/>
          <p:cNvSpPr txBox="1">
            <a:spLocks noChangeArrowheads="1"/>
          </p:cNvSpPr>
          <p:nvPr/>
        </p:nvSpPr>
        <p:spPr bwMode="auto">
          <a:xfrm>
            <a:off x="4873625" y="1539875"/>
            <a:ext cx="38258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fr-FR" altLang="fr-FR" sz="1000" b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Yes</a:t>
            </a:r>
          </a:p>
        </p:txBody>
      </p:sp>
      <p:sp>
        <p:nvSpPr>
          <p:cNvPr id="462910" name="AutoShape 62"/>
          <p:cNvSpPr>
            <a:spLocks noChangeArrowheads="1"/>
          </p:cNvSpPr>
          <p:nvPr/>
        </p:nvSpPr>
        <p:spPr bwMode="auto">
          <a:xfrm>
            <a:off x="4435475" y="3308350"/>
            <a:ext cx="896938" cy="447675"/>
          </a:xfrm>
          <a:prstGeom prst="flowChartDecision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kumimoji="0" lang="fr-FR" altLang="fr-FR" b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 E-biz?</a:t>
            </a:r>
          </a:p>
        </p:txBody>
      </p:sp>
      <p:cxnSp>
        <p:nvCxnSpPr>
          <p:cNvPr id="462911" name="AutoShape 63"/>
          <p:cNvCxnSpPr>
            <a:cxnSpLocks noChangeShapeType="1"/>
            <a:stCxn id="462910" idx="3"/>
            <a:endCxn id="462877" idx="0"/>
          </p:cNvCxnSpPr>
          <p:nvPr/>
        </p:nvCxnSpPr>
        <p:spPr bwMode="auto">
          <a:xfrm>
            <a:off x="5332413" y="3532188"/>
            <a:ext cx="158750" cy="176212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2912" name="Text Box 64"/>
          <p:cNvSpPr txBox="1">
            <a:spLocks noChangeArrowheads="1"/>
          </p:cNvSpPr>
          <p:nvPr/>
        </p:nvSpPr>
        <p:spPr bwMode="auto">
          <a:xfrm>
            <a:off x="5210175" y="3317875"/>
            <a:ext cx="3397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fr-FR" altLang="fr-FR" sz="1000" b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No</a:t>
            </a:r>
          </a:p>
        </p:txBody>
      </p:sp>
      <p:sp>
        <p:nvSpPr>
          <p:cNvPr id="462913" name="Oval 65"/>
          <p:cNvSpPr>
            <a:spLocks noChangeArrowheads="1"/>
          </p:cNvSpPr>
          <p:nvPr/>
        </p:nvSpPr>
        <p:spPr bwMode="auto">
          <a:xfrm>
            <a:off x="2281238" y="3836988"/>
            <a:ext cx="2003425" cy="5762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kumimoji="0" lang="fr-FR" altLang="fr-FR" sz="1000">
                <a:solidFill>
                  <a:schemeClr val="tx1"/>
                </a:solidFill>
                <a:latin typeface="Arial" charset="0"/>
                <a:cs typeface="Arial" charset="0"/>
              </a:rPr>
              <a:t>E BIZ MAINTENANCE</a:t>
            </a:r>
          </a:p>
        </p:txBody>
      </p:sp>
      <p:cxnSp>
        <p:nvCxnSpPr>
          <p:cNvPr id="462914" name="AutoShape 66"/>
          <p:cNvCxnSpPr>
            <a:cxnSpLocks noChangeShapeType="1"/>
            <a:stCxn id="462910" idx="1"/>
            <a:endCxn id="462913" idx="0"/>
          </p:cNvCxnSpPr>
          <p:nvPr/>
        </p:nvCxnSpPr>
        <p:spPr bwMode="auto">
          <a:xfrm rot="10800000" flipV="1">
            <a:off x="3282950" y="3532188"/>
            <a:ext cx="1152525" cy="304800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2915" name="Text Box 67"/>
          <p:cNvSpPr txBox="1">
            <a:spLocks noChangeArrowheads="1"/>
          </p:cNvSpPr>
          <p:nvPr/>
        </p:nvSpPr>
        <p:spPr bwMode="auto">
          <a:xfrm>
            <a:off x="4270375" y="3279775"/>
            <a:ext cx="38258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fr-FR" altLang="fr-FR" sz="1000" b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Yes</a:t>
            </a:r>
          </a:p>
        </p:txBody>
      </p:sp>
      <p:sp>
        <p:nvSpPr>
          <p:cNvPr id="462916" name="AutoShape 68"/>
          <p:cNvSpPr>
            <a:spLocks noChangeArrowheads="1"/>
          </p:cNvSpPr>
          <p:nvPr/>
        </p:nvSpPr>
        <p:spPr bwMode="auto">
          <a:xfrm>
            <a:off x="8078788" y="5283200"/>
            <a:ext cx="742950" cy="528638"/>
          </a:xfrm>
          <a:prstGeom prst="flowChartDecision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6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kumimoji="0" lang="fr-FR" altLang="fr-FR" b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System</a:t>
            </a:r>
          </a:p>
          <a:p>
            <a:r>
              <a:rPr kumimoji="0" lang="fr-FR" altLang="fr-FR" b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Modif ?</a:t>
            </a:r>
          </a:p>
        </p:txBody>
      </p:sp>
      <p:cxnSp>
        <p:nvCxnSpPr>
          <p:cNvPr id="462917" name="AutoShape 69"/>
          <p:cNvCxnSpPr>
            <a:cxnSpLocks noChangeShapeType="1"/>
            <a:stCxn id="462916" idx="2"/>
            <a:endCxn id="462900" idx="7"/>
          </p:cNvCxnSpPr>
          <p:nvPr/>
        </p:nvCxnSpPr>
        <p:spPr bwMode="auto">
          <a:xfrm rot="16200000" flipH="1">
            <a:off x="8354219" y="5907882"/>
            <a:ext cx="198437" cy="6350"/>
          </a:xfrm>
          <a:prstGeom prst="bentConnector3">
            <a:avLst>
              <a:gd name="adj1" fmla="val 2880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2918" name="Text Box 70"/>
          <p:cNvSpPr txBox="1">
            <a:spLocks noChangeArrowheads="1"/>
          </p:cNvSpPr>
          <p:nvPr/>
        </p:nvSpPr>
        <p:spPr bwMode="auto">
          <a:xfrm>
            <a:off x="8115300" y="5824538"/>
            <a:ext cx="38258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fr-FR" altLang="fr-FR" sz="1000" b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Yes</a:t>
            </a:r>
          </a:p>
        </p:txBody>
      </p:sp>
      <p:sp>
        <p:nvSpPr>
          <p:cNvPr id="462919" name="Text Box 71"/>
          <p:cNvSpPr txBox="1">
            <a:spLocks noChangeArrowheads="1"/>
          </p:cNvSpPr>
          <p:nvPr/>
        </p:nvSpPr>
        <p:spPr bwMode="auto">
          <a:xfrm>
            <a:off x="8740775" y="4038600"/>
            <a:ext cx="3397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fr-FR" altLang="fr-FR" sz="1000" b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No</a:t>
            </a:r>
          </a:p>
        </p:txBody>
      </p:sp>
      <p:sp>
        <p:nvSpPr>
          <p:cNvPr id="462920" name="Oval 72"/>
          <p:cNvSpPr>
            <a:spLocks noChangeArrowheads="1"/>
          </p:cNvSpPr>
          <p:nvPr/>
        </p:nvSpPr>
        <p:spPr bwMode="auto">
          <a:xfrm>
            <a:off x="1509713" y="1963738"/>
            <a:ext cx="2003425" cy="5762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kumimoji="0" lang="fr-FR" altLang="fr-FR" sz="1000">
                <a:solidFill>
                  <a:schemeClr val="tx1"/>
                </a:solidFill>
                <a:latin typeface="Arial" charset="0"/>
                <a:cs typeface="Arial" charset="0"/>
              </a:rPr>
              <a:t>SECURITY / ACCES MANAGEMENT</a:t>
            </a:r>
          </a:p>
        </p:txBody>
      </p:sp>
      <p:cxnSp>
        <p:nvCxnSpPr>
          <p:cNvPr id="462921" name="AutoShape 73"/>
          <p:cNvCxnSpPr>
            <a:cxnSpLocks noChangeShapeType="1"/>
            <a:stCxn id="462875" idx="1"/>
            <a:endCxn id="462920" idx="0"/>
          </p:cNvCxnSpPr>
          <p:nvPr/>
        </p:nvCxnSpPr>
        <p:spPr bwMode="auto">
          <a:xfrm rot="10800000" flipV="1">
            <a:off x="2511425" y="1871663"/>
            <a:ext cx="622300" cy="9207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2922" name="AutoShape 74"/>
          <p:cNvSpPr>
            <a:spLocks noChangeArrowheads="1"/>
          </p:cNvSpPr>
          <p:nvPr/>
        </p:nvSpPr>
        <p:spPr bwMode="auto">
          <a:xfrm>
            <a:off x="5894388" y="5272088"/>
            <a:ext cx="1425575" cy="542925"/>
          </a:xfrm>
          <a:prstGeom prst="roundRect">
            <a:avLst>
              <a:gd name="adj" fmla="val 16667"/>
            </a:avLst>
          </a:prstGeom>
          <a:solidFill>
            <a:srgbClr val="66FF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93" tIns="47896" rIns="95793" bIns="47896" anchor="ctr"/>
          <a:lstStyle>
            <a:lvl1pPr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479425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95726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436688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1916113" algn="l" defTabSz="957263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3733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8305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2877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744913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kumimoji="0" lang="fr-FR" altLang="fr-FR" sz="1000" b="0">
                <a:latin typeface="Arial" charset="0"/>
              </a:rPr>
              <a:t>Incident Treatment </a:t>
            </a:r>
          </a:p>
          <a:p>
            <a:pPr algn="ctr"/>
            <a:r>
              <a:rPr kumimoji="0" lang="fr-FR" altLang="fr-FR" sz="1000" b="0">
                <a:latin typeface="Arial" charset="0"/>
              </a:rPr>
              <a:t>(IDOC, process,…)</a:t>
            </a:r>
          </a:p>
        </p:txBody>
      </p:sp>
      <p:cxnSp>
        <p:nvCxnSpPr>
          <p:cNvPr id="462923" name="AutoShape 75"/>
          <p:cNvCxnSpPr>
            <a:cxnSpLocks noChangeShapeType="1"/>
            <a:stCxn id="462881" idx="3"/>
            <a:endCxn id="462889" idx="3"/>
          </p:cNvCxnSpPr>
          <p:nvPr/>
        </p:nvCxnSpPr>
        <p:spPr bwMode="auto">
          <a:xfrm flipH="1">
            <a:off x="6110288" y="4322763"/>
            <a:ext cx="2774950" cy="2211387"/>
          </a:xfrm>
          <a:prstGeom prst="bentConnector3">
            <a:avLst>
              <a:gd name="adj1" fmla="val -8236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2924" name="AutoShape 76"/>
          <p:cNvCxnSpPr>
            <a:cxnSpLocks noChangeShapeType="1"/>
            <a:stCxn id="462916" idx="1"/>
            <a:endCxn id="462922" idx="3"/>
          </p:cNvCxnSpPr>
          <p:nvPr/>
        </p:nvCxnSpPr>
        <p:spPr bwMode="auto">
          <a:xfrm rot="10800000">
            <a:off x="7319963" y="5543550"/>
            <a:ext cx="758825" cy="4763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2925" name="AutoShape 77"/>
          <p:cNvCxnSpPr>
            <a:cxnSpLocks noChangeShapeType="1"/>
            <a:stCxn id="462922" idx="2"/>
            <a:endCxn id="462889" idx="3"/>
          </p:cNvCxnSpPr>
          <p:nvPr/>
        </p:nvCxnSpPr>
        <p:spPr bwMode="auto">
          <a:xfrm rot="5400000">
            <a:off x="5999163" y="5926138"/>
            <a:ext cx="719137" cy="496887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2926" name="AutoShape 78"/>
          <p:cNvCxnSpPr>
            <a:cxnSpLocks noChangeShapeType="1"/>
            <a:stCxn id="462871" idx="3"/>
            <a:endCxn id="462874" idx="1"/>
          </p:cNvCxnSpPr>
          <p:nvPr/>
        </p:nvCxnSpPr>
        <p:spPr bwMode="auto">
          <a:xfrm flipV="1">
            <a:off x="2289175" y="1174750"/>
            <a:ext cx="920750" cy="5715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2927" name="Line 79"/>
          <p:cNvSpPr>
            <a:spLocks noChangeShapeType="1"/>
          </p:cNvSpPr>
          <p:nvPr/>
        </p:nvSpPr>
        <p:spPr bwMode="auto">
          <a:xfrm>
            <a:off x="0" y="66516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62929" name="Text Box 81"/>
          <p:cNvSpPr txBox="1">
            <a:spLocks noChangeArrowheads="1"/>
          </p:cNvSpPr>
          <p:nvPr/>
        </p:nvSpPr>
        <p:spPr bwMode="auto">
          <a:xfrm>
            <a:off x="949325" y="414338"/>
            <a:ext cx="14684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rtl="1"/>
            <a:r>
              <a:rPr kumimoji="0" lang="fr-FR" altLang="fr-FR" sz="1000">
                <a:solidFill>
                  <a:schemeClr val="tx1"/>
                </a:solidFill>
                <a:latin typeface="Arial" charset="0"/>
              </a:rPr>
              <a:t>Users </a:t>
            </a:r>
          </a:p>
        </p:txBody>
      </p:sp>
      <p:sp>
        <p:nvSpPr>
          <p:cNvPr id="462930" name="Text Box 82"/>
          <p:cNvSpPr txBox="1">
            <a:spLocks noChangeArrowheads="1"/>
          </p:cNvSpPr>
          <p:nvPr/>
        </p:nvSpPr>
        <p:spPr bwMode="auto">
          <a:xfrm>
            <a:off x="4975225" y="114300"/>
            <a:ext cx="10033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rtl="1"/>
            <a:r>
              <a:rPr kumimoji="0" lang="fr-FR" altLang="fr-FR" sz="1000">
                <a:solidFill>
                  <a:schemeClr val="tx1"/>
                </a:solidFill>
                <a:latin typeface="Arial" charset="0"/>
              </a:rPr>
              <a:t>SAP Maintenance Team (TMA)</a:t>
            </a:r>
          </a:p>
        </p:txBody>
      </p:sp>
      <p:sp>
        <p:nvSpPr>
          <p:cNvPr id="462931" name="Text Box 83"/>
          <p:cNvSpPr txBox="1">
            <a:spLocks noChangeArrowheads="1"/>
          </p:cNvSpPr>
          <p:nvPr/>
        </p:nvSpPr>
        <p:spPr bwMode="auto">
          <a:xfrm>
            <a:off x="3302000" y="398463"/>
            <a:ext cx="11763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rtl="1"/>
            <a:r>
              <a:rPr kumimoji="0" lang="fr-FR" altLang="fr-FR" sz="1000">
                <a:solidFill>
                  <a:schemeClr val="tx1"/>
                </a:solidFill>
                <a:latin typeface="Arial" charset="0"/>
              </a:rPr>
              <a:t>Helpdesk</a:t>
            </a:r>
          </a:p>
        </p:txBody>
      </p:sp>
      <p:sp>
        <p:nvSpPr>
          <p:cNvPr id="462932" name="Text Box 84"/>
          <p:cNvSpPr txBox="1">
            <a:spLocks noChangeArrowheads="1"/>
          </p:cNvSpPr>
          <p:nvPr/>
        </p:nvSpPr>
        <p:spPr bwMode="auto">
          <a:xfrm>
            <a:off x="7751763" y="403225"/>
            <a:ext cx="14684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rtl="1"/>
            <a:r>
              <a:rPr kumimoji="0" lang="fr-FR" altLang="fr-FR" sz="1000">
                <a:solidFill>
                  <a:schemeClr val="tx1"/>
                </a:solidFill>
                <a:latin typeface="Arial" charset="0"/>
              </a:rPr>
              <a:t>User Manager</a:t>
            </a:r>
          </a:p>
        </p:txBody>
      </p:sp>
      <p:sp>
        <p:nvSpPr>
          <p:cNvPr id="462933" name="Text Box 85"/>
          <p:cNvSpPr txBox="1">
            <a:spLocks noChangeArrowheads="1"/>
          </p:cNvSpPr>
          <p:nvPr/>
        </p:nvSpPr>
        <p:spPr bwMode="auto">
          <a:xfrm>
            <a:off x="6450013" y="420688"/>
            <a:ext cx="10033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rtl="1"/>
            <a:r>
              <a:rPr kumimoji="0" lang="fr-FR" altLang="fr-FR" sz="1000">
                <a:solidFill>
                  <a:schemeClr val="tx1"/>
                </a:solidFill>
                <a:latin typeface="Arial" charset="0"/>
              </a:rPr>
              <a:t>Project Team</a:t>
            </a:r>
          </a:p>
        </p:txBody>
      </p:sp>
      <p:sp>
        <p:nvSpPr>
          <p:cNvPr id="462934" name="Line 86"/>
          <p:cNvSpPr>
            <a:spLocks noChangeShapeType="1"/>
          </p:cNvSpPr>
          <p:nvPr/>
        </p:nvSpPr>
        <p:spPr bwMode="auto">
          <a:xfrm flipH="1">
            <a:off x="3100388" y="357188"/>
            <a:ext cx="9525" cy="65008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62935" name="Line 87"/>
          <p:cNvSpPr>
            <a:spLocks noChangeShapeType="1"/>
          </p:cNvSpPr>
          <p:nvPr/>
        </p:nvSpPr>
        <p:spPr bwMode="auto">
          <a:xfrm>
            <a:off x="4576763" y="338138"/>
            <a:ext cx="0" cy="6519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62936" name="Line 88"/>
          <p:cNvSpPr>
            <a:spLocks noChangeShapeType="1"/>
          </p:cNvSpPr>
          <p:nvPr/>
        </p:nvSpPr>
        <p:spPr bwMode="auto">
          <a:xfrm>
            <a:off x="6273800" y="336550"/>
            <a:ext cx="4763" cy="2786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62937" name="Line 89"/>
          <p:cNvSpPr>
            <a:spLocks noChangeShapeType="1"/>
          </p:cNvSpPr>
          <p:nvPr/>
        </p:nvSpPr>
        <p:spPr bwMode="auto">
          <a:xfrm>
            <a:off x="7750175" y="349250"/>
            <a:ext cx="14288" cy="65135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Some Volumes</a:t>
            </a:r>
          </a:p>
        </p:txBody>
      </p:sp>
      <p:sp>
        <p:nvSpPr>
          <p:cNvPr id="4638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fr-FR" dirty="0"/>
              <a:t>More than 1000 users on SAP on 10 sites </a:t>
            </a:r>
            <a:r>
              <a:rPr lang="en-US" altLang="fr-FR" dirty="0" err="1"/>
              <a:t>ww</a:t>
            </a:r>
            <a:endParaRPr lang="en-US" altLang="fr-FR" dirty="0"/>
          </a:p>
          <a:p>
            <a:r>
              <a:rPr lang="en-US" altLang="fr-FR" dirty="0"/>
              <a:t>7 local MES legacy system on 7 manufacturing sites , interfaced w/ SAP thru IDOCs</a:t>
            </a:r>
          </a:p>
          <a:p>
            <a:r>
              <a:rPr lang="en-US" altLang="fr-FR" dirty="0"/>
              <a:t>More than 300 incidents for SAP per month</a:t>
            </a:r>
          </a:p>
          <a:p>
            <a:r>
              <a:rPr lang="en-US" altLang="fr-FR" dirty="0"/>
              <a:t>Around 10 to 15 IDR Enhancements per month recorded and produced</a:t>
            </a:r>
          </a:p>
          <a:p>
            <a:r>
              <a:rPr lang="en-US" altLang="fr-FR" dirty="0"/>
              <a:t>Around 130 IDR enhancements in backlog (40 % reduced in 2006)</a:t>
            </a:r>
          </a:p>
          <a:p>
            <a:endParaRPr lang="en-US" alt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E9D3B-39C7-40EF-8DB2-978F62A25113}" type="slidenum">
              <a:rPr lang="fr-FR" altLang="fr-FR"/>
              <a:pPr/>
              <a:t>8</a:t>
            </a:fld>
            <a:endParaRPr lang="fr-FR" altLang="fr-FR"/>
          </a:p>
        </p:txBody>
      </p:sp>
    </p:spTree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Demo</a:t>
            </a:r>
          </a:p>
        </p:txBody>
      </p:sp>
      <p:sp>
        <p:nvSpPr>
          <p:cNvPr id="4659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fr-FR"/>
              <a:t>Supplier and Client views of IDR enhancement</a:t>
            </a:r>
          </a:p>
          <a:p>
            <a:r>
              <a:rPr lang="en-US" altLang="fr-FR"/>
              <a:t>Validation workflow up to 6 different levels</a:t>
            </a:r>
          </a:p>
          <a:p>
            <a:r>
              <a:rPr lang="en-US" altLang="fr-FR"/>
              <a:t>Attachment of files</a:t>
            </a:r>
          </a:p>
          <a:p>
            <a:r>
              <a:rPr lang="en-US" altLang="fr-FR"/>
              <a:t>Contractual performance indicators</a:t>
            </a:r>
          </a:p>
          <a:p>
            <a:r>
              <a:rPr lang="en-US" altLang="fr-FR"/>
              <a:t>Time counter per IDR /Incident Status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9C317-5B57-4609-946B-1B4823E4E4F4}" type="slidenum">
              <a:rPr lang="fr-FR" altLang="fr-FR"/>
              <a:pPr/>
              <a:t>9</a:t>
            </a:fld>
            <a:endParaRPr lang="fr-FR" altLang="fr-FR"/>
          </a:p>
        </p:txBody>
      </p:sp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794</Words>
  <Application>Microsoft Office PowerPoint</Application>
  <PresentationFormat>A4 Paper (210x297 mm)</PresentationFormat>
  <Paragraphs>195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Tahoma</vt:lpstr>
      <vt:lpstr>Times New Roman</vt:lpstr>
      <vt:lpstr>Trebuchet MS</vt:lpstr>
      <vt:lpstr>Wingdings 3</vt:lpstr>
      <vt:lpstr>Facet</vt:lpstr>
      <vt:lpstr>PowerPoint Presentation</vt:lpstr>
      <vt:lpstr>PowerPoint Presentation</vt:lpstr>
      <vt:lpstr>Agenda</vt:lpstr>
      <vt:lpstr>Processes Concerned Today</vt:lpstr>
      <vt:lpstr>PowerPoint Presentation</vt:lpstr>
      <vt:lpstr>PowerPoint Presentation</vt:lpstr>
      <vt:lpstr>PowerPoint Presentation</vt:lpstr>
      <vt:lpstr>Some Volumes</vt:lpstr>
      <vt:lpstr>Demo</vt:lpstr>
      <vt:lpstr>Axes of Improvements</vt:lpstr>
    </vt:vector>
  </TitlesOfParts>
  <Company>PROCONSEIL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Lancement de la reconfiguration des processus</dc:title>
  <dc:creator>ArnaudB</dc:creator>
  <cp:lastModifiedBy>Mickael Quesnot</cp:lastModifiedBy>
  <cp:revision>535</cp:revision>
  <cp:lastPrinted>2001-02-02T08:50:15Z</cp:lastPrinted>
  <dcterms:created xsi:type="dcterms:W3CDTF">2003-02-15T13:09:23Z</dcterms:created>
  <dcterms:modified xsi:type="dcterms:W3CDTF">2018-10-14T14:22:51Z</dcterms:modified>
</cp:coreProperties>
</file>