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1"/>
  </p:notesMasterIdLst>
  <p:sldIdLst>
    <p:sldId id="256" r:id="rId2"/>
    <p:sldId id="267" r:id="rId3"/>
    <p:sldId id="261" r:id="rId4"/>
    <p:sldId id="258" r:id="rId5"/>
    <p:sldId id="259" r:id="rId6"/>
    <p:sldId id="262" r:id="rId7"/>
    <p:sldId id="263" r:id="rId8"/>
    <p:sldId id="260" r:id="rId9"/>
    <p:sldId id="265" r:id="rId10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7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44950A-A4F9-4622-B74E-80521F7E9396}" type="datetimeFigureOut">
              <a:rPr lang="fr-FR" smtClean="0"/>
              <a:t>21/11/2013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FB95DC-B0F2-4685-A120-03D0A20D8AC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1000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77788" eaLnBrk="0" hangingPunct="0">
              <a:spcBef>
                <a:spcPct val="30000"/>
              </a:spcBef>
              <a:buFont typeface="Times New Roman" pitchFamily="18" charset="0"/>
              <a:tabLst>
                <a:tab pos="722453" algn="l"/>
                <a:tab pos="1446371" algn="l"/>
                <a:tab pos="2170289" algn="l"/>
                <a:tab pos="289420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1pPr>
            <a:lvl2pPr marL="685817" indent="-263776" defTabSz="877788" eaLnBrk="0" hangingPunct="0">
              <a:spcBef>
                <a:spcPct val="30000"/>
              </a:spcBef>
              <a:buFont typeface="Times New Roman" pitchFamily="18" charset="0"/>
              <a:tabLst>
                <a:tab pos="722453" algn="l"/>
                <a:tab pos="1446371" algn="l"/>
                <a:tab pos="2170289" algn="l"/>
                <a:tab pos="289420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2pPr>
            <a:lvl3pPr marL="1055103" indent="-211021" defTabSz="877788" eaLnBrk="0" hangingPunct="0">
              <a:spcBef>
                <a:spcPct val="30000"/>
              </a:spcBef>
              <a:buFont typeface="Times New Roman" pitchFamily="18" charset="0"/>
              <a:tabLst>
                <a:tab pos="722453" algn="l"/>
                <a:tab pos="1446371" algn="l"/>
                <a:tab pos="2170289" algn="l"/>
                <a:tab pos="289420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3pPr>
            <a:lvl4pPr marL="1477145" indent="-211021" defTabSz="877788" eaLnBrk="0" hangingPunct="0">
              <a:spcBef>
                <a:spcPct val="30000"/>
              </a:spcBef>
              <a:buFont typeface="Times New Roman" pitchFamily="18" charset="0"/>
              <a:tabLst>
                <a:tab pos="722453" algn="l"/>
                <a:tab pos="1446371" algn="l"/>
                <a:tab pos="2170289" algn="l"/>
                <a:tab pos="289420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4pPr>
            <a:lvl5pPr marL="1899186" indent="-211021" defTabSz="877788" eaLnBrk="0" hangingPunct="0">
              <a:spcBef>
                <a:spcPct val="30000"/>
              </a:spcBef>
              <a:buFont typeface="Times New Roman" pitchFamily="18" charset="0"/>
              <a:tabLst>
                <a:tab pos="722453" algn="l"/>
                <a:tab pos="1446371" algn="l"/>
                <a:tab pos="2170289" algn="l"/>
                <a:tab pos="289420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5pPr>
            <a:lvl6pPr marL="2321227" indent="-211021" defTabSz="87778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2453" algn="l"/>
                <a:tab pos="1446371" algn="l"/>
                <a:tab pos="2170289" algn="l"/>
                <a:tab pos="289420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6pPr>
            <a:lvl7pPr marL="2743269" indent="-211021" defTabSz="87778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2453" algn="l"/>
                <a:tab pos="1446371" algn="l"/>
                <a:tab pos="2170289" algn="l"/>
                <a:tab pos="289420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7pPr>
            <a:lvl8pPr marL="3165310" indent="-211021" defTabSz="87778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2453" algn="l"/>
                <a:tab pos="1446371" algn="l"/>
                <a:tab pos="2170289" algn="l"/>
                <a:tab pos="289420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8pPr>
            <a:lvl9pPr marL="3587351" indent="-211021" defTabSz="87778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2453" algn="l"/>
                <a:tab pos="1446371" algn="l"/>
                <a:tab pos="2170289" algn="l"/>
                <a:tab pos="289420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 typeface="Wingdings" pitchFamily="2" charset="2"/>
              <a:buNone/>
            </a:pPr>
            <a:fld id="{AA4AA53A-6BAA-42CF-9A93-CDFC796FE1D0}" type="slidenum">
              <a:rPr lang="en-GB" altLang="fr-FR" sz="1200">
                <a:solidFill>
                  <a:schemeClr val="tx1"/>
                </a:solidFill>
                <a:latin typeface="Arial" charset="0"/>
              </a:rPr>
              <a:pPr eaLnBrk="1" hangingPunct="1">
                <a:spcBef>
                  <a:spcPct val="0"/>
                </a:spcBef>
                <a:buFont typeface="Wingdings" pitchFamily="2" charset="2"/>
                <a:buNone/>
              </a:pPr>
              <a:t>2</a:t>
            </a:fld>
            <a:endParaRPr lang="en-GB" altLang="fr-FR" sz="12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4579" name="Text Box 1"/>
          <p:cNvSpPr txBox="1">
            <a:spLocks noChangeArrowheads="1"/>
          </p:cNvSpPr>
          <p:nvPr/>
        </p:nvSpPr>
        <p:spPr bwMode="auto">
          <a:xfrm>
            <a:off x="3884463" y="8685878"/>
            <a:ext cx="2972004" cy="45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9991" tIns="46796" rIns="89991" bIns="46796" anchor="b"/>
          <a:lstStyle>
            <a:lvl1pPr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>
                <a:srgbClr val="20003A"/>
              </a:buClr>
              <a:buFont typeface="Arial" charset="0"/>
              <a:buNone/>
            </a:pPr>
            <a:fld id="{ABA89AF5-CB68-4A7D-9F53-C50BB597959B}" type="slidenum">
              <a:rPr lang="en-GB" altLang="fr-FR">
                <a:latin typeface="Tahoma" pitchFamily="34" charset="0"/>
              </a:rPr>
              <a:pPr algn="r" eaLnBrk="1" hangingPunct="1">
                <a:spcBef>
                  <a:spcPct val="0"/>
                </a:spcBef>
                <a:buClr>
                  <a:srgbClr val="20003A"/>
                </a:buClr>
                <a:buFont typeface="Arial" charset="0"/>
                <a:buNone/>
              </a:pPr>
              <a:t>2</a:t>
            </a:fld>
            <a:endParaRPr lang="en-GB" altLang="fr-FR">
              <a:latin typeface="Tahoma" pitchFamily="34" charset="0"/>
            </a:endParaRPr>
          </a:p>
        </p:txBody>
      </p:sp>
      <p:sp>
        <p:nvSpPr>
          <p:cNvPr id="24580" name="Text Box 2"/>
          <p:cNvSpPr txBox="1">
            <a:spLocks noChangeArrowheads="1"/>
          </p:cNvSpPr>
          <p:nvPr/>
        </p:nvSpPr>
        <p:spPr bwMode="auto">
          <a:xfrm>
            <a:off x="2" y="8685878"/>
            <a:ext cx="2972004" cy="45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9991" tIns="46796" rIns="89991" bIns="46796" anchor="b"/>
          <a:lstStyle>
            <a:lvl1pPr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20003A"/>
              </a:buClr>
              <a:buFont typeface="Arial" charset="0"/>
              <a:buNone/>
            </a:pPr>
            <a:endParaRPr lang="fr-FR" altLang="fr-FR">
              <a:latin typeface="Tahoma" pitchFamily="34" charset="0"/>
            </a:endParaRPr>
          </a:p>
        </p:txBody>
      </p:sp>
      <p:sp>
        <p:nvSpPr>
          <p:cNvPr id="24581" name="Text Box 3"/>
          <p:cNvSpPr txBox="1">
            <a:spLocks noChangeArrowheads="1"/>
          </p:cNvSpPr>
          <p:nvPr/>
        </p:nvSpPr>
        <p:spPr bwMode="auto">
          <a:xfrm>
            <a:off x="2" y="0"/>
            <a:ext cx="2972004" cy="45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9991" tIns="46796" rIns="89991" bIns="46796"/>
          <a:lstStyle>
            <a:lvl1pPr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20003A"/>
              </a:buClr>
              <a:buFont typeface="Arial" charset="0"/>
              <a:buNone/>
            </a:pPr>
            <a:endParaRPr lang="fr-FR" altLang="fr-FR">
              <a:latin typeface="Tahoma" pitchFamily="34" charset="0"/>
            </a:endParaRPr>
          </a:p>
        </p:txBody>
      </p:sp>
      <p:sp>
        <p:nvSpPr>
          <p:cNvPr id="24582" name="Text Box 4"/>
          <p:cNvSpPr txBox="1">
            <a:spLocks noChangeArrowheads="1"/>
          </p:cNvSpPr>
          <p:nvPr/>
        </p:nvSpPr>
        <p:spPr bwMode="auto">
          <a:xfrm>
            <a:off x="3884463" y="0"/>
            <a:ext cx="2972004" cy="45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9991" tIns="46796" rIns="89991" bIns="46796"/>
          <a:lstStyle>
            <a:lvl1pPr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>
                <a:srgbClr val="20003A"/>
              </a:buClr>
              <a:buFont typeface="Arial" charset="0"/>
              <a:buNone/>
            </a:pPr>
            <a:endParaRPr lang="fr-FR" altLang="fr-FR">
              <a:latin typeface="Tahoma" pitchFamily="34" charset="0"/>
            </a:endParaRPr>
          </a:p>
        </p:txBody>
      </p:sp>
      <p:sp>
        <p:nvSpPr>
          <p:cNvPr id="24583" name="Text Box 5"/>
          <p:cNvSpPr txBox="1">
            <a:spLocks noChangeArrowheads="1"/>
          </p:cNvSpPr>
          <p:nvPr/>
        </p:nvSpPr>
        <p:spPr bwMode="auto">
          <a:xfrm>
            <a:off x="1145558" y="686475"/>
            <a:ext cx="4573022" cy="3428114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1431" tIns="45716" rIns="91431" bIns="45716" anchor="ctr"/>
          <a:lstStyle>
            <a:lvl1pPr eaLnBrk="0" hangingPunct="0">
              <a:spcBef>
                <a:spcPct val="30000"/>
              </a:spcBef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endParaRPr lang="fr-FR" altLang="fr-FR" sz="170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24584" name="Rectangle 6"/>
          <p:cNvSpPr>
            <a:spLocks noGrp="1" noChangeArrowheads="1"/>
          </p:cNvSpPr>
          <p:nvPr>
            <p:ph type="body"/>
          </p:nvPr>
        </p:nvSpPr>
        <p:spPr>
          <a:xfrm>
            <a:off x="685494" y="4342939"/>
            <a:ext cx="5482412" cy="41145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fr-FR" alt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2CBC7-FB1E-4EF7-B509-63BAEF372921}" type="datetime1">
              <a:rPr lang="fr-FR" altLang="fr-FR" smtClean="0"/>
              <a:t>21/11/2013</a:t>
            </a:fld>
            <a:endParaRPr lang="fr-FR" alt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altLang="fr-FR" smtClean="0"/>
              <a:t>Sharesap.com®. Copyright©. Tous droits réservés. Par Mickael QUESNOT, Consultant SAP</a:t>
            </a:r>
            <a:endParaRPr lang="fr-FR" alt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3F6F2-5E10-4E6E-A792-DD6766DD6E26}" type="slidenum">
              <a:rPr lang="fr-FR" altLang="fr-FR" smtClean="0"/>
              <a:pPr/>
              <a:t>‹N°›</a:t>
            </a:fld>
            <a:endParaRPr lang="fr-FR" alt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58553-6CA7-4CE7-B348-DD1E8F9AF433}" type="datetime1">
              <a:rPr lang="fr-FR" altLang="fr-FR" smtClean="0"/>
              <a:t>21/11/2013</a:t>
            </a:fld>
            <a:endParaRPr lang="fr-FR" alt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altLang="fr-FR" smtClean="0"/>
              <a:t>Sharesap.com®. Copyright©. Tous droits réservés. Par Mickael QUESNOT, Consultant SAP</a:t>
            </a:r>
            <a:endParaRPr lang="fr-FR" alt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C8187-DE33-4C57-ABC0-7E6171286316}" type="slidenum">
              <a:rPr lang="fr-FR" altLang="fr-FR" smtClean="0"/>
              <a:pPr/>
              <a:t>‹N°›</a:t>
            </a:fld>
            <a:endParaRPr lang="fr-FR" alt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183B5-37DE-43D5-B4D3-257BED611A74}" type="datetime1">
              <a:rPr lang="fr-FR" altLang="fr-FR" smtClean="0"/>
              <a:t>21/11/2013</a:t>
            </a:fld>
            <a:endParaRPr lang="fr-FR" alt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altLang="fr-FR" smtClean="0"/>
              <a:t>Sharesap.com®. Copyright©. Tous droits réservés. Par Mickael QUESNOT, Consultant SAP</a:t>
            </a:r>
            <a:endParaRPr lang="fr-FR" alt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EF03D-9DFF-41A7-90B3-6976E6796A13}" type="slidenum">
              <a:rPr lang="fr-FR" altLang="fr-FR" smtClean="0"/>
              <a:pPr/>
              <a:t>‹N°›</a:t>
            </a:fld>
            <a:endParaRPr lang="fr-FR" alt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re et texte sur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5BB5192-FB7F-4D4A-BDB1-88834AB45171}" type="datetime1">
              <a:rPr lang="fr-FR" altLang="fr-FR" smtClean="0"/>
              <a:t>21/11/2013</a:t>
            </a:fld>
            <a:endParaRPr lang="fr-FR" alt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fr-FR" altLang="fr-FR" smtClean="0"/>
              <a:t>Sharesap.com®. Copyright©. Tous droits réservés. Par Mickael QUESNOT, Consultant SAP</a:t>
            </a:r>
            <a:endParaRPr lang="fr-FR" alt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CDD05BA-8471-43AB-958C-3B5C286AE90C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840792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0809-9413-4191-8882-287BDFC4AE98}" type="datetime1">
              <a:rPr lang="fr-FR" altLang="fr-FR" smtClean="0"/>
              <a:t>21/11/2013</a:t>
            </a:fld>
            <a:endParaRPr lang="fr-FR" alt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altLang="fr-FR" smtClean="0"/>
              <a:t>Sharesap.com®. Copyright©. Tous droits réservés. Par Mickael QUESNOT, Consultant SAP</a:t>
            </a:r>
            <a:endParaRPr lang="fr-FR" alt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E53B1-0FB4-4E06-BB8D-8CE70E6D5473}" type="slidenum">
              <a:rPr lang="fr-FR" altLang="fr-FR" smtClean="0"/>
              <a:pPr/>
              <a:t>‹N°›</a:t>
            </a:fld>
            <a:endParaRPr lang="fr-FR" alt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17EC5-1682-4019-B97C-57D657114F27}" type="datetime1">
              <a:rPr lang="fr-FR" altLang="fr-FR" smtClean="0"/>
              <a:t>21/11/2013</a:t>
            </a:fld>
            <a:endParaRPr lang="fr-FR" alt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altLang="fr-FR" smtClean="0"/>
              <a:t>Sharesap.com®. Copyright©. Tous droits réservés. Par Mickael QUESNOT, Consultant SAP</a:t>
            </a:r>
            <a:endParaRPr lang="fr-FR" alt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DF61E-6874-4EF0-9E23-2A1D31DF141F}" type="slidenum">
              <a:rPr lang="fr-FR" altLang="fr-FR" smtClean="0"/>
              <a:pPr/>
              <a:t>‹N°›</a:t>
            </a:fld>
            <a:endParaRPr lang="fr-FR" alt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67035-0B31-4589-AF53-EADA016E3A96}" type="datetime1">
              <a:rPr lang="fr-FR" altLang="fr-FR" smtClean="0"/>
              <a:t>21/11/2013</a:t>
            </a:fld>
            <a:endParaRPr lang="fr-FR" alt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altLang="fr-FR" smtClean="0"/>
              <a:t>Sharesap.com®. Copyright©. Tous droits réservés. Par Mickael QUESNOT, Consultant SAP</a:t>
            </a:r>
            <a:endParaRPr lang="fr-FR" alt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C4B4A-32BC-4CAB-BA1A-2E46A4ACA206}" type="slidenum">
              <a:rPr lang="fr-FR" altLang="fr-FR" smtClean="0"/>
              <a:pPr/>
              <a:t>‹N°›</a:t>
            </a:fld>
            <a:endParaRPr lang="fr-FR" altLang="fr-F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5D7BA-7640-49AF-A946-B1147FE3E287}" type="datetime1">
              <a:rPr lang="fr-FR" altLang="fr-FR" smtClean="0"/>
              <a:t>21/11/2013</a:t>
            </a:fld>
            <a:endParaRPr lang="fr-FR" alt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altLang="fr-FR" smtClean="0"/>
              <a:t>Sharesap.com®. Copyright©. Tous droits réservés. Par Mickael QUESNOT, Consultant SAP</a:t>
            </a:r>
            <a:endParaRPr lang="fr-FR" alt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2797E-0637-43D3-9675-3F2D236D29D5}" type="slidenum">
              <a:rPr lang="fr-FR" altLang="fr-FR" smtClean="0"/>
              <a:pPr/>
              <a:t>‹N°›</a:t>
            </a:fld>
            <a:endParaRPr lang="fr-FR" alt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CBE17-9DF8-497E-9F28-AD21BA889F4C}" type="datetime1">
              <a:rPr lang="fr-FR" altLang="fr-FR" smtClean="0"/>
              <a:t>21/11/2013</a:t>
            </a:fld>
            <a:endParaRPr lang="fr-FR" alt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altLang="fr-FR" smtClean="0"/>
              <a:t>Sharesap.com®. Copyright©. Tous droits réservés. Par Mickael QUESNOT, Consultant SAP</a:t>
            </a:r>
            <a:endParaRPr lang="fr-FR" alt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292D7-E691-4780-970C-9215FADEED4C}" type="slidenum">
              <a:rPr lang="fr-FR" altLang="fr-FR" smtClean="0"/>
              <a:pPr/>
              <a:t>‹N°›</a:t>
            </a:fld>
            <a:endParaRPr lang="fr-FR" alt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BD309-C0A8-4D1B-A635-CF131EB088BD}" type="datetime1">
              <a:rPr lang="fr-FR" altLang="fr-FR" smtClean="0"/>
              <a:t>21/11/2013</a:t>
            </a:fld>
            <a:endParaRPr lang="fr-FR" alt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altLang="fr-FR" smtClean="0"/>
              <a:t>Sharesap.com®. Copyright©. Tous droits réservés. Par Mickael QUESNOT, Consultant SAP</a:t>
            </a:r>
            <a:endParaRPr lang="fr-FR" alt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4B499-F12B-4BAD-A4E3-9797A7099FCE}" type="slidenum">
              <a:rPr lang="fr-FR" altLang="fr-FR" smtClean="0"/>
              <a:pPr/>
              <a:t>‹N°›</a:t>
            </a:fld>
            <a:endParaRPr lang="fr-FR" alt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4DC50-96C9-4763-BB9F-8D0BA96BFDF6}" type="datetime1">
              <a:rPr lang="fr-FR" altLang="fr-FR" smtClean="0"/>
              <a:t>21/11/2013</a:t>
            </a:fld>
            <a:endParaRPr lang="fr-FR" alt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r-FR" altLang="fr-FR" smtClean="0"/>
              <a:t>Sharesap.com®. Copyright©. Tous droits réservés. Par Mickael QUESNOT, Consultant SAP</a:t>
            </a:r>
            <a:endParaRPr lang="fr-FR" alt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3B3A676-2AA5-42E4-9FEC-11703A9142AB}" type="slidenum">
              <a:rPr lang="fr-FR" altLang="fr-FR" smtClean="0"/>
              <a:pPr/>
              <a:t>‹N°›</a:t>
            </a:fld>
            <a:endParaRPr lang="fr-FR" alt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D84E3-16A9-4F84-8122-EC3D7741EF3F}" type="datetime1">
              <a:rPr lang="fr-FR" altLang="fr-FR" smtClean="0"/>
              <a:t>21/11/2013</a:t>
            </a:fld>
            <a:endParaRPr lang="fr-FR" alt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altLang="fr-FR" smtClean="0"/>
              <a:t>Sharesap.com®. Copyright©. Tous droits réservés. Par Mickael QUESNOT, Consultant SAP</a:t>
            </a:r>
            <a:endParaRPr lang="fr-FR" alt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93A00-68C9-4EDE-8C5D-944772289BA8}" type="slidenum">
              <a:rPr lang="fr-FR" altLang="fr-FR" smtClean="0"/>
              <a:pPr/>
              <a:t>‹N°›</a:t>
            </a:fld>
            <a:endParaRPr lang="fr-FR" alt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C15D6379-9DC2-464E-A01E-BCA55D89BF9D}" type="datetime1">
              <a:rPr lang="fr-FR" altLang="fr-FR" smtClean="0"/>
              <a:t>21/11/2013</a:t>
            </a:fld>
            <a:endParaRPr lang="fr-FR" alt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r>
              <a:rPr lang="fr-FR" altLang="fr-FR" smtClean="0"/>
              <a:t>Sharesap.com®. Copyright©. Tous droits réservés. Par Mickael QUESNOT, Consultant SAP</a:t>
            </a:r>
            <a:endParaRPr lang="fr-FR" alt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7586C9A6-C678-4012-B1BE-9848FB09C281}" type="slidenum">
              <a:rPr lang="fr-FR" altLang="fr-FR" smtClean="0"/>
              <a:pPr/>
              <a:t>‹N°›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fr-FR" dirty="0"/>
              <a:t>Projet SARBOX</a:t>
            </a:r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32500" lnSpcReduction="20000"/>
          </a:bodyPr>
          <a:lstStyle/>
          <a:p>
            <a:r>
              <a:rPr lang="fr-FR" altLang="fr-FR" dirty="0"/>
              <a:t>Gestion des </a:t>
            </a:r>
            <a:r>
              <a:rPr lang="fr-FR" altLang="fr-FR" dirty="0" smtClean="0"/>
              <a:t>autorisations</a:t>
            </a:r>
          </a:p>
          <a:p>
            <a:r>
              <a:rPr lang="fr-FR" altLang="fr-FR" dirty="0" smtClean="0"/>
              <a:t>Par Mickael QUESNOT</a:t>
            </a:r>
            <a:endParaRPr lang="fr-FR" altLang="fr-FR" dirty="0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fr-FR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E0E96-6B72-4ECA-85B5-9B441CD9E701}" type="datetime1">
              <a:rPr lang="fr-FR" altLang="fr-FR" smtClean="0"/>
              <a:t>21/11/2013</a:t>
            </a:fld>
            <a:endParaRPr lang="fr-FR" alt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altLang="fr-FR" smtClean="0"/>
              <a:t>Sharesap.com®. Copyright©. Tous droits réservés. Par Mickael QUESNOT, Consultant SAP</a:t>
            </a:r>
            <a:endParaRPr lang="fr-FR" alt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DF61E-6874-4EF0-9E23-2A1D31DF141F}" type="slidenum">
              <a:rPr lang="fr-FR" altLang="fr-FR" smtClean="0"/>
              <a:pPr/>
              <a:t>1</a:t>
            </a:fld>
            <a:endParaRPr lang="fr-FR" alt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"/>
          <p:cNvSpPr>
            <a:spLocks noGrp="1" noChangeArrowheads="1"/>
          </p:cNvSpPr>
          <p:nvPr>
            <p:ph idx="1"/>
          </p:nvPr>
        </p:nvSpPr>
        <p:spPr>
          <a:xfrm>
            <a:off x="395288" y="0"/>
            <a:ext cx="8748712" cy="609282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36550" indent="-336550" eaLnBrk="1" hangingPunct="1">
              <a:lnSpc>
                <a:spcPct val="80000"/>
              </a:lnSpc>
              <a:spcBef>
                <a:spcPts val="37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1200" b="1" cap="small" dirty="0" smtClean="0"/>
              <a:t>Mes références SAP  :  APTAR, VALOIS, Janssen </a:t>
            </a:r>
            <a:r>
              <a:rPr lang="fr-FR" sz="1200" b="1" cap="small" dirty="0" err="1" smtClean="0"/>
              <a:t>Cilag</a:t>
            </a:r>
            <a:r>
              <a:rPr lang="fr-FR" sz="1200" b="1" cap="small" dirty="0" smtClean="0"/>
              <a:t>, Aventis, </a:t>
            </a:r>
            <a:r>
              <a:rPr lang="fr-FR" sz="1200" b="1" cap="small" dirty="0" err="1" smtClean="0"/>
              <a:t>Lubrizol</a:t>
            </a:r>
            <a:r>
              <a:rPr lang="fr-FR" sz="1200" b="1" cap="small" dirty="0" smtClean="0"/>
              <a:t>, SEAQUIST, Bayer, Le CESI</a:t>
            </a:r>
            <a:br>
              <a:rPr lang="fr-FR" sz="1200" b="1" cap="small" dirty="0" smtClean="0"/>
            </a:br>
            <a:endParaRPr lang="fr-FR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Toute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représentation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ou</a:t>
            </a:r>
            <a:r>
              <a:rPr lang="en-GB" sz="1200" b="1" cap="small" dirty="0" smtClean="0"/>
              <a:t> reproduction de </a:t>
            </a: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guides , </a:t>
            </a:r>
            <a:r>
              <a:rPr lang="en-GB" sz="1200" b="1" cap="small" dirty="0" err="1" smtClean="0"/>
              <a:t>même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partielle</a:t>
            </a:r>
            <a:r>
              <a:rPr lang="en-GB" sz="1200" b="1" cap="small" dirty="0" smtClean="0"/>
              <a:t>, par </a:t>
            </a:r>
            <a:r>
              <a:rPr lang="en-GB" sz="1200" b="1" cap="small" dirty="0" err="1" smtClean="0"/>
              <a:t>quelques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procédés</a:t>
            </a:r>
            <a:r>
              <a:rPr lang="en-GB" sz="1200" b="1" cap="small" dirty="0" smtClean="0"/>
              <a:t> et à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quelques</a:t>
            </a:r>
            <a:r>
              <a:rPr lang="en-GB" sz="1200" b="1" cap="small" dirty="0" smtClean="0"/>
              <a:t> fins </a:t>
            </a:r>
            <a:r>
              <a:rPr lang="en-GB" sz="1200" b="1" cap="small" dirty="0" err="1" smtClean="0"/>
              <a:t>que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ce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soit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est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interdite</a:t>
            </a:r>
            <a:r>
              <a:rPr lang="en-GB" sz="1200" b="1" cap="small" dirty="0" smtClean="0"/>
              <a:t> sans </a:t>
            </a:r>
            <a:r>
              <a:rPr lang="en-GB" sz="1200" b="1" cap="small" dirty="0" err="1" smtClean="0"/>
              <a:t>mon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autorisation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écrite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explicite</a:t>
            </a:r>
            <a:r>
              <a:rPr lang="en-GB" sz="1200" b="1" cap="small" dirty="0" smtClean="0"/>
              <a:t>.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L'utilisation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documents </a:t>
            </a:r>
            <a:r>
              <a:rPr lang="en-GB" sz="1200" b="1" cap="small" dirty="0" err="1" smtClean="0"/>
              <a:t>est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strictement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réservée</a:t>
            </a:r>
            <a:r>
              <a:rPr lang="en-GB" sz="1200" b="1" cap="small" dirty="0" smtClean="0"/>
              <a:t> à un usage </a:t>
            </a:r>
            <a:r>
              <a:rPr lang="en-GB" sz="1200" b="1" cap="small" dirty="0" err="1" smtClean="0"/>
              <a:t>privé</a:t>
            </a:r>
            <a:r>
              <a:rPr lang="en-GB" sz="1200" b="1" cap="small" dirty="0" smtClean="0"/>
              <a:t> (article L122-5 du code de la 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Propriété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intellectuelle</a:t>
            </a:r>
            <a:r>
              <a:rPr lang="en-GB" sz="1200" b="1" cap="small" dirty="0" smtClean="0"/>
              <a:t>).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Pour tout </a:t>
            </a:r>
            <a:r>
              <a:rPr lang="en-GB" sz="1200" b="1" cap="small" dirty="0" err="1" smtClean="0"/>
              <a:t>autre</a:t>
            </a:r>
            <a:r>
              <a:rPr lang="en-GB" sz="1200" b="1" cap="small" dirty="0" smtClean="0"/>
              <a:t> usage, </a:t>
            </a:r>
            <a:r>
              <a:rPr lang="en-GB" sz="1200" b="1" cap="small" dirty="0" err="1" smtClean="0"/>
              <a:t>merci</a:t>
            </a:r>
            <a:r>
              <a:rPr lang="en-GB" sz="1200" b="1" cap="small" dirty="0" smtClean="0"/>
              <a:t> de me consulter </a:t>
            </a:r>
            <a:r>
              <a:rPr lang="en-GB" sz="1200" b="1" cap="small" dirty="0" err="1" smtClean="0"/>
              <a:t>préalablement</a:t>
            </a:r>
            <a:r>
              <a:rPr lang="en-GB" sz="1200" b="1" cap="small" dirty="0" smtClean="0"/>
              <a:t>. 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cap="small" dirty="0" smtClean="0"/>
              <a:t/>
            </a:r>
            <a:br>
              <a:rPr lang="en-GB" sz="1200" cap="small" dirty="0" smtClean="0"/>
            </a:br>
            <a:r>
              <a:rPr lang="en-GB" sz="1200" b="1" cap="small" dirty="0" smtClean="0"/>
              <a:t>SAP , Marque </a:t>
            </a:r>
            <a:r>
              <a:rPr lang="en-GB" sz="1200" b="1" cap="small" dirty="0" err="1" smtClean="0"/>
              <a:t>déposée</a:t>
            </a:r>
            <a:r>
              <a:rPr lang="en-GB" sz="1200" b="1" cap="small" dirty="0" smtClean="0"/>
              <a:t> par SAP AG et </a:t>
            </a:r>
            <a:r>
              <a:rPr lang="en-GB" sz="1200" b="1" cap="small" dirty="0" err="1" smtClean="0"/>
              <a:t>noms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suivants</a:t>
            </a:r>
            <a:r>
              <a:rPr lang="en-GB" sz="1200" b="1" cap="small" dirty="0" smtClean="0"/>
              <a:t> :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cap="small" dirty="0" smtClean="0"/>
              <a:t/>
            </a:r>
            <a:br>
              <a:rPr lang="en-GB" sz="1200" cap="small" dirty="0" smtClean="0"/>
            </a:br>
            <a:r>
              <a:rPr lang="en-GB" sz="1200" b="1" cap="small" dirty="0" smtClean="0"/>
              <a:t>ABAP, ABAP/4, BAPI, Management Cockpit, </a:t>
            </a:r>
            <a:r>
              <a:rPr lang="en-GB" sz="1200" b="1" cap="small" dirty="0" err="1" smtClean="0"/>
              <a:t>InterSAP</a:t>
            </a:r>
            <a:r>
              <a:rPr lang="en-GB" sz="1200" b="1" cap="small" dirty="0" smtClean="0"/>
              <a:t>, RIVA, R/2, R/3, R/3 Retail, SAP (Logo), SAP (Word), </a:t>
            </a:r>
            <a:r>
              <a:rPr lang="en-GB" sz="1200" b="1" cap="small" dirty="0" err="1" smtClean="0"/>
              <a:t>SAPaccess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SAPfile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SAPfind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SAPmail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SAPoffice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SAPscript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SAPtime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SAPtronic</a:t>
            </a:r>
            <a:r>
              <a:rPr lang="en-GB" sz="1200" b="1" cap="small" dirty="0" smtClean="0"/>
              <a:t>, SAP-EDI, SAP </a:t>
            </a:r>
            <a:r>
              <a:rPr lang="en-GB" sz="1200" b="1" cap="small" dirty="0" err="1" smtClean="0"/>
              <a:t>EarlyWatch</a:t>
            </a:r>
            <a:r>
              <a:rPr lang="en-GB" sz="1200" b="1" cap="small" dirty="0" smtClean="0"/>
              <a:t>, SAP </a:t>
            </a:r>
            <a:r>
              <a:rPr lang="en-GB" sz="1200" b="1" cap="small" dirty="0" err="1" smtClean="0"/>
              <a:t>ArchiveLink</a:t>
            </a:r>
            <a:r>
              <a:rPr lang="en-GB" sz="1200" b="1" cap="small" dirty="0" smtClean="0"/>
              <a:t>, SAP Business Workflow, ALE/WEB, SAPPHIRE, </a:t>
            </a:r>
            <a:r>
              <a:rPr lang="en-GB" sz="1200" b="1" cap="small" dirty="0" err="1" smtClean="0"/>
              <a:t>TeamSAP</a:t>
            </a:r>
            <a:r>
              <a:rPr lang="en-GB" sz="1200" b="1" cap="small" dirty="0" smtClean="0"/>
              <a:t> 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Je ne </a:t>
            </a:r>
            <a:r>
              <a:rPr lang="en-GB" sz="1200" b="1" cap="small" dirty="0" err="1" smtClean="0"/>
              <a:t>peux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être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accusé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contrefaçon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ou</a:t>
            </a:r>
            <a:r>
              <a:rPr lang="en-GB" sz="1200" b="1" cap="small" dirty="0" smtClean="0"/>
              <a:t> de reproductions </a:t>
            </a:r>
            <a:r>
              <a:rPr lang="en-GB" sz="1200" b="1" cap="small" dirty="0" err="1" smtClean="0"/>
              <a:t>interdites</a:t>
            </a:r>
            <a:r>
              <a:rPr lang="en-GB" sz="1200" b="1" cap="small" dirty="0" smtClean="0"/>
              <a:t> pour les raisons </a:t>
            </a:r>
            <a:r>
              <a:rPr lang="en-GB" sz="1200" b="1" cap="small" dirty="0" err="1" smtClean="0"/>
              <a:t>suivantes</a:t>
            </a:r>
            <a:r>
              <a:rPr lang="en-GB" sz="1200" b="1" cap="small" dirty="0" smtClean="0"/>
              <a:t> : 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Char char="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guides </a:t>
            </a:r>
            <a:r>
              <a:rPr lang="en-GB" sz="1200" b="1" cap="small" dirty="0" err="1" smtClean="0"/>
              <a:t>utilisateurs</a:t>
            </a:r>
            <a:r>
              <a:rPr lang="en-GB" sz="1200" b="1" cap="small" dirty="0" smtClean="0"/>
              <a:t> et de </a:t>
            </a:r>
            <a:r>
              <a:rPr lang="en-GB" sz="1200" b="1" cap="small" dirty="0" err="1" smtClean="0"/>
              <a:t>paramétrage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sont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issus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connaissances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personnelles</a:t>
            </a:r>
            <a:r>
              <a:rPr lang="en-GB" sz="1200" b="1" cap="small" dirty="0" smtClean="0"/>
              <a:t> et de sites web.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Char char="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Les </a:t>
            </a:r>
            <a:r>
              <a:rPr lang="en-GB" sz="1200" b="1" cap="small" dirty="0" err="1" smtClean="0"/>
              <a:t>noms</a:t>
            </a:r>
            <a:r>
              <a:rPr lang="en-GB" sz="1200" b="1" cap="small" dirty="0" smtClean="0"/>
              <a:t> des </a:t>
            </a:r>
            <a:r>
              <a:rPr lang="en-GB" sz="1200" b="1" cap="small" dirty="0" err="1" smtClean="0"/>
              <a:t>personnes</a:t>
            </a:r>
            <a:r>
              <a:rPr lang="en-GB" sz="1200" b="1" cap="small" dirty="0" smtClean="0"/>
              <a:t> et sites </a:t>
            </a:r>
            <a:r>
              <a:rPr lang="en-GB" sz="1200" b="1" cap="small" dirty="0" err="1" smtClean="0"/>
              <a:t>sont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clairement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énoncés</a:t>
            </a:r>
            <a:r>
              <a:rPr lang="en-GB" sz="1200" b="1" cap="small" dirty="0" smtClean="0"/>
              <a:t>.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>
                <a:solidFill>
                  <a:srgbClr val="CC3300"/>
                </a:solidFill>
              </a:rPr>
              <a:t>	http://www.sharesap.com 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est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indépendant</a:t>
            </a:r>
            <a:r>
              <a:rPr lang="en-GB" sz="1200" b="1" cap="small" dirty="0" smtClean="0"/>
              <a:t> de SAP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>
                <a:solidFill>
                  <a:srgbClr val="CC3300"/>
                </a:solidFill>
              </a:rPr>
              <a:t>	http://www.sharesap.com 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est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indépendant</a:t>
            </a:r>
            <a:r>
              <a:rPr lang="en-GB" sz="1200" b="1" cap="small" dirty="0" smtClean="0"/>
              <a:t> de CODILOG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	</a:t>
            </a:r>
            <a:r>
              <a:rPr lang="en-GB" sz="1200" b="1" cap="small" dirty="0" err="1" smtClean="0"/>
              <a:t>Sharesap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n'est</a:t>
            </a:r>
            <a:r>
              <a:rPr lang="en-GB" sz="1200" b="1" cap="small" dirty="0" smtClean="0"/>
              <a:t> pas </a:t>
            </a:r>
            <a:r>
              <a:rPr lang="en-GB" sz="1200" b="1" cap="small" dirty="0" err="1" smtClean="0"/>
              <a:t>affilié</a:t>
            </a:r>
            <a:r>
              <a:rPr lang="en-GB" sz="1200" b="1" cap="small" dirty="0" smtClean="0"/>
              <a:t> à SAP AG </a:t>
            </a:r>
            <a:r>
              <a:rPr lang="en-GB" sz="1200" b="1" cap="small" dirty="0" err="1" smtClean="0"/>
              <a:t>ou</a:t>
            </a:r>
            <a:r>
              <a:rPr lang="en-GB" sz="1200" b="1" cap="small" dirty="0" smtClean="0"/>
              <a:t> à </a:t>
            </a:r>
            <a:r>
              <a:rPr lang="en-GB" sz="1200" b="1" cap="small" dirty="0" err="1" smtClean="0"/>
              <a:t>l'une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ses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filiales</a:t>
            </a:r>
            <a:r>
              <a:rPr lang="en-GB" sz="1200" b="1" cap="small" dirty="0" smtClean="0"/>
              <a:t>. 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	 </a:t>
            </a:r>
            <a:r>
              <a:rPr lang="en-GB" sz="1200" b="1" cap="small" dirty="0" err="1" smtClean="0"/>
              <a:t>Sharesap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n'est</a:t>
            </a:r>
            <a:r>
              <a:rPr lang="en-GB" sz="1200" b="1" cap="small" dirty="0" smtClean="0"/>
              <a:t> pas </a:t>
            </a:r>
            <a:r>
              <a:rPr lang="en-GB" sz="1200" b="1" cap="small" dirty="0" err="1" smtClean="0"/>
              <a:t>affilié</a:t>
            </a:r>
            <a:r>
              <a:rPr lang="en-GB" sz="1200" b="1" cap="small" dirty="0" smtClean="0"/>
              <a:t> à NEURONES </a:t>
            </a:r>
            <a:r>
              <a:rPr lang="en-GB" sz="1200" b="1" cap="small" dirty="0" err="1" smtClean="0"/>
              <a:t>ou</a:t>
            </a:r>
            <a:r>
              <a:rPr lang="en-GB" sz="1200" b="1" cap="small" dirty="0" smtClean="0"/>
              <a:t> à </a:t>
            </a:r>
            <a:r>
              <a:rPr lang="en-GB" sz="1200" b="1" cap="small" dirty="0" err="1" smtClean="0"/>
              <a:t>l'une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ses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filiales</a:t>
            </a:r>
            <a:r>
              <a:rPr lang="en-GB" sz="1200" b="1" cap="small" dirty="0" smtClean="0"/>
              <a:t>. 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1200" dirty="0" smtClean="0"/>
              <a:t>Sharesap.com®. Copyright©. Tous droits réservés. Par Mickael QUESNOT, Consultant SAP</a:t>
            </a:r>
            <a:endParaRPr lang="en-GB" sz="1200" b="1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7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300" b="1" dirty="0" smtClean="0"/>
          </a:p>
        </p:txBody>
      </p:sp>
      <p:sp>
        <p:nvSpPr>
          <p:cNvPr id="10242" name="Espace réservé de la date 4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45D2B9C-B06D-4F09-A4C8-9EEC7D3A0585}" type="datetime1">
              <a:rPr lang="fr-FR" altLang="fr-FR" smtClean="0">
                <a:solidFill>
                  <a:schemeClr val="tx1"/>
                </a:solidFill>
                <a:latin typeface="Tahoma" pitchFamily="34" charset="0"/>
              </a:rPr>
              <a:t>21/11/2013</a:t>
            </a:fld>
            <a:endParaRPr lang="fr-FR" altLang="fr-FR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1126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 fontScale="70000" lnSpcReduction="20000"/>
          </a:bodyPr>
          <a:lstStyle/>
          <a:p>
            <a:pPr>
              <a:defRPr/>
            </a:pPr>
            <a:r>
              <a:rPr lang="fr-FR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10244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DCCF73D-12FB-41DF-9B9E-D262489136D9}" type="slidenum">
              <a:rPr lang="en-GB" altLang="fr-FR" smtClean="0">
                <a:solidFill>
                  <a:schemeClr val="tx1"/>
                </a:solidFill>
                <a:latin typeface="Tahoma" pitchFamily="34" charset="0"/>
              </a:rPr>
              <a:pPr eaLnBrk="1" hangingPunct="1"/>
              <a:t>2</a:t>
            </a:fld>
            <a:endParaRPr lang="en-GB" altLang="fr-FR" smtClean="0">
              <a:solidFill>
                <a:schemeClr val="tx1"/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81816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fr-FR"/>
              <a:t>Concept de sécurité SAP</a:t>
            </a:r>
          </a:p>
        </p:txBody>
      </p:sp>
      <p:sp>
        <p:nvSpPr>
          <p:cNvPr id="22564" name="Rectangle 36"/>
          <p:cNvSpPr>
            <a:spLocks noChangeArrowheads="1"/>
          </p:cNvSpPr>
          <p:nvPr/>
        </p:nvSpPr>
        <p:spPr bwMode="auto">
          <a:xfrm>
            <a:off x="593725" y="1700213"/>
            <a:ext cx="7939088" cy="990600"/>
          </a:xfrm>
          <a:prstGeom prst="rect">
            <a:avLst/>
          </a:prstGeom>
          <a:solidFill>
            <a:srgbClr val="F5C9CD"/>
          </a:solidFill>
          <a:ln w="12700">
            <a:solidFill>
              <a:srgbClr val="2600A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777777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fr-FR"/>
          </a:p>
        </p:txBody>
      </p:sp>
      <p:sp>
        <p:nvSpPr>
          <p:cNvPr id="22565" name="Text Box 37"/>
          <p:cNvSpPr txBox="1">
            <a:spLocks noChangeArrowheads="1"/>
          </p:cNvSpPr>
          <p:nvPr/>
        </p:nvSpPr>
        <p:spPr bwMode="auto">
          <a:xfrm>
            <a:off x="760413" y="1809750"/>
            <a:ext cx="2514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33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2600A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777777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fr-FR" altLang="fr-FR" sz="1200" b="1">
                <a:solidFill>
                  <a:srgbClr val="2600A0"/>
                </a:solidFill>
              </a:rPr>
              <a:t>Groupe d’activités</a:t>
            </a:r>
          </a:p>
          <a:p>
            <a:r>
              <a:rPr lang="fr-FR" altLang="fr-FR" sz="1200" b="1">
                <a:solidFill>
                  <a:srgbClr val="0000FF"/>
                </a:solidFill>
              </a:rPr>
              <a:t>( Rôle simple)</a:t>
            </a:r>
            <a:endParaRPr lang="fr-FR" altLang="fr-FR"/>
          </a:p>
        </p:txBody>
      </p:sp>
      <p:sp>
        <p:nvSpPr>
          <p:cNvPr id="22566" name="Text Box 38"/>
          <p:cNvSpPr txBox="1">
            <a:spLocks noChangeArrowheads="1"/>
          </p:cNvSpPr>
          <p:nvPr/>
        </p:nvSpPr>
        <p:spPr bwMode="auto">
          <a:xfrm>
            <a:off x="3108325" y="1814513"/>
            <a:ext cx="5181600" cy="65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33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2600A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777777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fr-FR" altLang="fr-FR" sz="1200" b="1">
                <a:solidFill>
                  <a:srgbClr val="000080"/>
                </a:solidFill>
              </a:rPr>
              <a:t>Ensemble de transactions SAP communément réparties parmi les profils métiers</a:t>
            </a:r>
          </a:p>
          <a:p>
            <a:r>
              <a:rPr lang="fr-FR" altLang="fr-FR" sz="1200">
                <a:solidFill>
                  <a:srgbClr val="000080"/>
                </a:solidFill>
              </a:rPr>
              <a:t>Ex. : Gestion des comptes fournisseurs, Gestion des fiches articles</a:t>
            </a:r>
            <a:endParaRPr lang="fr-FR" altLang="fr-FR"/>
          </a:p>
        </p:txBody>
      </p:sp>
      <p:sp>
        <p:nvSpPr>
          <p:cNvPr id="22567" name="Text Box 39"/>
          <p:cNvSpPr txBox="1">
            <a:spLocks noChangeArrowheads="1"/>
          </p:cNvSpPr>
          <p:nvPr/>
        </p:nvSpPr>
        <p:spPr bwMode="auto">
          <a:xfrm>
            <a:off x="836613" y="306705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33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2600A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777777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fr-FR" altLang="fr-FR" sz="1200" b="1">
                <a:solidFill>
                  <a:srgbClr val="2600A0"/>
                </a:solidFill>
              </a:rPr>
              <a:t>Restriction</a:t>
            </a:r>
            <a:endParaRPr lang="fr-FR" altLang="fr-FR"/>
          </a:p>
        </p:txBody>
      </p:sp>
      <p:sp>
        <p:nvSpPr>
          <p:cNvPr id="22568" name="Text Box 40"/>
          <p:cNvSpPr txBox="1">
            <a:spLocks noChangeArrowheads="1"/>
          </p:cNvSpPr>
          <p:nvPr/>
        </p:nvSpPr>
        <p:spPr bwMode="auto">
          <a:xfrm>
            <a:off x="3108325" y="2843213"/>
            <a:ext cx="5181600" cy="788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33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2600A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777777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fr-FR" altLang="fr-FR" sz="1200" b="1">
                <a:solidFill>
                  <a:srgbClr val="000080"/>
                </a:solidFill>
              </a:rPr>
              <a:t>Une restriction est de deux types:</a:t>
            </a:r>
          </a:p>
          <a:p>
            <a:r>
              <a:rPr lang="fr-FR" altLang="fr-FR" sz="1200" b="1">
                <a:solidFill>
                  <a:srgbClr val="000080"/>
                </a:solidFill>
              </a:rPr>
              <a:t>Organisationnelle</a:t>
            </a:r>
            <a:r>
              <a:rPr lang="fr-FR" altLang="fr-FR" sz="1200">
                <a:solidFill>
                  <a:srgbClr val="000080"/>
                </a:solidFill>
              </a:rPr>
              <a:t>: Société, Division, Organisation commerciale, …</a:t>
            </a:r>
          </a:p>
          <a:p>
            <a:r>
              <a:rPr lang="fr-FR" altLang="fr-FR" sz="1200" b="1">
                <a:solidFill>
                  <a:srgbClr val="000080"/>
                </a:solidFill>
              </a:rPr>
              <a:t>Fonctionnelle</a:t>
            </a:r>
            <a:r>
              <a:rPr lang="fr-FR" altLang="fr-FR" sz="1200">
                <a:solidFill>
                  <a:srgbClr val="000080"/>
                </a:solidFill>
              </a:rPr>
              <a:t>: Type de document, Code mouvement, …</a:t>
            </a:r>
            <a:endParaRPr lang="fr-FR" altLang="fr-FR"/>
          </a:p>
        </p:txBody>
      </p:sp>
      <p:sp>
        <p:nvSpPr>
          <p:cNvPr id="22570" name="Rectangle 42"/>
          <p:cNvSpPr>
            <a:spLocks noChangeArrowheads="1"/>
          </p:cNvSpPr>
          <p:nvPr/>
        </p:nvSpPr>
        <p:spPr bwMode="auto">
          <a:xfrm>
            <a:off x="468313" y="3757613"/>
            <a:ext cx="7991475" cy="1219200"/>
          </a:xfrm>
          <a:prstGeom prst="rect">
            <a:avLst/>
          </a:prstGeom>
          <a:solidFill>
            <a:srgbClr val="ED939C"/>
          </a:solidFill>
          <a:ln w="12700">
            <a:solidFill>
              <a:srgbClr val="2600A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777777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fr-FR"/>
          </a:p>
        </p:txBody>
      </p:sp>
      <p:sp>
        <p:nvSpPr>
          <p:cNvPr id="22571" name="Text Box 43"/>
          <p:cNvSpPr txBox="1">
            <a:spLocks noChangeArrowheads="1"/>
          </p:cNvSpPr>
          <p:nvPr/>
        </p:nvSpPr>
        <p:spPr bwMode="auto">
          <a:xfrm>
            <a:off x="482600" y="3979863"/>
            <a:ext cx="2936875" cy="560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33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2600A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777777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fr-FR" altLang="fr-FR" sz="1400" b="1">
                <a:solidFill>
                  <a:srgbClr val="2600A0"/>
                </a:solidFill>
              </a:rPr>
              <a:t>    </a:t>
            </a:r>
            <a:r>
              <a:rPr lang="fr-FR" altLang="fr-FR" sz="1200" b="1">
                <a:solidFill>
                  <a:srgbClr val="2600A0"/>
                </a:solidFill>
              </a:rPr>
              <a:t>Compétence</a:t>
            </a:r>
          </a:p>
          <a:p>
            <a:r>
              <a:rPr lang="fr-FR" altLang="fr-FR" sz="1200" b="1">
                <a:solidFill>
                  <a:srgbClr val="0000FF"/>
                </a:solidFill>
              </a:rPr>
              <a:t>    (Rôle simple dérivé)</a:t>
            </a:r>
            <a:endParaRPr lang="fr-FR" altLang="fr-FR"/>
          </a:p>
        </p:txBody>
      </p:sp>
      <p:sp>
        <p:nvSpPr>
          <p:cNvPr id="22572" name="Text Box 44"/>
          <p:cNvSpPr txBox="1">
            <a:spLocks noChangeArrowheads="1"/>
          </p:cNvSpPr>
          <p:nvPr/>
        </p:nvSpPr>
        <p:spPr bwMode="auto">
          <a:xfrm>
            <a:off x="3033713" y="3868738"/>
            <a:ext cx="5254625" cy="808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33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2600A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777777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fr-FR" altLang="fr-FR" sz="1200" b="1">
                <a:solidFill>
                  <a:srgbClr val="000080"/>
                </a:solidFill>
              </a:rPr>
              <a:t> Application de restrictions à un groupe d’activités</a:t>
            </a:r>
          </a:p>
          <a:p>
            <a:r>
              <a:rPr lang="fr-FR" altLang="fr-FR" sz="1200">
                <a:solidFill>
                  <a:srgbClr val="2600A0"/>
                </a:solidFill>
              </a:rPr>
              <a:t> Une compétence hérite des transactions du groupe d’activités parent</a:t>
            </a:r>
            <a:endParaRPr lang="fr-FR" altLang="fr-FR"/>
          </a:p>
        </p:txBody>
      </p:sp>
      <p:sp>
        <p:nvSpPr>
          <p:cNvPr id="22574" name="Rectangle 46"/>
          <p:cNvSpPr>
            <a:spLocks noChangeArrowheads="1"/>
          </p:cNvSpPr>
          <p:nvPr/>
        </p:nvSpPr>
        <p:spPr bwMode="auto">
          <a:xfrm>
            <a:off x="479425" y="4829175"/>
            <a:ext cx="8001000" cy="990600"/>
          </a:xfrm>
          <a:prstGeom prst="rect">
            <a:avLst/>
          </a:prstGeom>
          <a:solidFill>
            <a:srgbClr val="E56773"/>
          </a:solidFill>
          <a:ln w="12700">
            <a:solidFill>
              <a:srgbClr val="2600A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777777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fr-FR"/>
          </a:p>
        </p:txBody>
      </p:sp>
      <p:sp>
        <p:nvSpPr>
          <p:cNvPr id="22575" name="Text Box 47"/>
          <p:cNvSpPr txBox="1">
            <a:spLocks noChangeArrowheads="1"/>
          </p:cNvSpPr>
          <p:nvPr/>
        </p:nvSpPr>
        <p:spPr bwMode="auto">
          <a:xfrm>
            <a:off x="708025" y="5057775"/>
            <a:ext cx="2438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33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2600A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777777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fr-FR" altLang="fr-FR" sz="1200" b="1">
                <a:solidFill>
                  <a:srgbClr val="000080"/>
                </a:solidFill>
              </a:rPr>
              <a:t>Métier (Profil métier)</a:t>
            </a:r>
          </a:p>
          <a:p>
            <a:r>
              <a:rPr lang="fr-FR" altLang="fr-FR" sz="1200">
                <a:solidFill>
                  <a:srgbClr val="0000FF"/>
                </a:solidFill>
              </a:rPr>
              <a:t>(rôles composites)</a:t>
            </a:r>
            <a:endParaRPr lang="fr-FR" altLang="fr-FR"/>
          </a:p>
        </p:txBody>
      </p:sp>
      <p:sp>
        <p:nvSpPr>
          <p:cNvPr id="22576" name="Text Box 48"/>
          <p:cNvSpPr txBox="1">
            <a:spLocks noChangeArrowheads="1"/>
          </p:cNvSpPr>
          <p:nvPr/>
        </p:nvSpPr>
        <p:spPr bwMode="auto">
          <a:xfrm>
            <a:off x="3222625" y="5057775"/>
            <a:ext cx="5181600" cy="655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33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2600A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777777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fr-FR" altLang="fr-FR" sz="1200" b="1">
                <a:solidFill>
                  <a:srgbClr val="000080"/>
                </a:solidFill>
              </a:rPr>
              <a:t>Ensemble composite de Compétences</a:t>
            </a:r>
          </a:p>
          <a:p>
            <a:r>
              <a:rPr lang="fr-FR" altLang="fr-FR" sz="1200">
                <a:solidFill>
                  <a:srgbClr val="2600A0"/>
                </a:solidFill>
              </a:rPr>
              <a:t>Ex.: Comptabilité générale – Nebourg</a:t>
            </a:r>
            <a:endParaRPr lang="fr-FR" altLang="fr-FR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4B870-0287-4B0D-A9AC-9C59FD2CF9EB}" type="datetime1">
              <a:rPr lang="fr-FR" altLang="fr-FR" smtClean="0"/>
              <a:t>21/11/2013</a:t>
            </a:fld>
            <a:endParaRPr lang="fr-FR" alt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altLang="fr-FR" smtClean="0"/>
              <a:t>Sharesap.com®. Copyright©. Tous droits réservés. Par Mickael QUESNOT, Consultant SAP</a:t>
            </a:r>
            <a:endParaRPr lang="fr-FR" alt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E53B1-0FB4-4E06-BB8D-8CE70E6D5473}" type="slidenum">
              <a:rPr lang="fr-FR" altLang="fr-FR" smtClean="0"/>
              <a:pPr/>
              <a:t>3</a:t>
            </a:fld>
            <a:endParaRPr lang="fr-FR" alt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fr-FR"/>
              <a:t>Metier et affectation</a:t>
            </a:r>
          </a:p>
        </p:txBody>
      </p:sp>
      <p:grpSp>
        <p:nvGrpSpPr>
          <p:cNvPr id="13320" name="Group 8"/>
          <p:cNvGrpSpPr>
            <a:grpSpLocks/>
          </p:cNvGrpSpPr>
          <p:nvPr/>
        </p:nvGrpSpPr>
        <p:grpSpPr bwMode="auto">
          <a:xfrm>
            <a:off x="77788" y="1484313"/>
            <a:ext cx="8597900" cy="5005387"/>
            <a:chOff x="123" y="3653"/>
            <a:chExt cx="12117" cy="6568"/>
          </a:xfrm>
        </p:grpSpPr>
        <p:sp>
          <p:nvSpPr>
            <p:cNvPr id="13321" name="Freeform 9"/>
            <p:cNvSpPr>
              <a:spLocks/>
            </p:cNvSpPr>
            <p:nvPr/>
          </p:nvSpPr>
          <p:spPr bwMode="auto">
            <a:xfrm>
              <a:off x="6905" y="4853"/>
              <a:ext cx="548" cy="2115"/>
            </a:xfrm>
            <a:custGeom>
              <a:avLst/>
              <a:gdLst>
                <a:gd name="T0" fmla="*/ 209 w 237"/>
                <a:gd name="T1" fmla="*/ 0 h 546"/>
                <a:gd name="T2" fmla="*/ 0 w 237"/>
                <a:gd name="T3" fmla="*/ 0 h 546"/>
                <a:gd name="T4" fmla="*/ 0 w 237"/>
                <a:gd name="T5" fmla="*/ 546 h 546"/>
                <a:gd name="T6" fmla="*/ 237 w 237"/>
                <a:gd name="T7" fmla="*/ 546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546">
                  <a:moveTo>
                    <a:pt x="209" y="0"/>
                  </a:moveTo>
                  <a:lnTo>
                    <a:pt x="0" y="0"/>
                  </a:lnTo>
                  <a:lnTo>
                    <a:pt x="0" y="546"/>
                  </a:lnTo>
                  <a:lnTo>
                    <a:pt x="237" y="546"/>
                  </a:lnTo>
                </a:path>
              </a:pathLst>
            </a:custGeom>
            <a:noFill/>
            <a:ln w="12700" cap="flat" cmpd="sng">
              <a:solidFill>
                <a:srgbClr val="2600A0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39933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777777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13322" name="Line 10"/>
            <p:cNvSpPr>
              <a:spLocks noChangeShapeType="1"/>
            </p:cNvSpPr>
            <p:nvPr/>
          </p:nvSpPr>
          <p:spPr bwMode="auto">
            <a:xfrm>
              <a:off x="9848" y="7086"/>
              <a:ext cx="670" cy="0"/>
            </a:xfrm>
            <a:prstGeom prst="line">
              <a:avLst/>
            </a:prstGeom>
            <a:noFill/>
            <a:ln w="12700">
              <a:solidFill>
                <a:srgbClr val="2600A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777777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13323" name="Line 11"/>
            <p:cNvSpPr>
              <a:spLocks noChangeShapeType="1"/>
            </p:cNvSpPr>
            <p:nvPr/>
          </p:nvSpPr>
          <p:spPr bwMode="auto">
            <a:xfrm>
              <a:off x="9888" y="9525"/>
              <a:ext cx="635" cy="0"/>
            </a:xfrm>
            <a:prstGeom prst="line">
              <a:avLst/>
            </a:prstGeom>
            <a:noFill/>
            <a:ln w="12700">
              <a:solidFill>
                <a:srgbClr val="2600A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777777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pic>
          <p:nvPicPr>
            <p:cNvPr id="13324" name="Picture 12"/>
            <p:cNvPicPr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" y="5030"/>
              <a:ext cx="1517" cy="12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3993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2600A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777777"/>
                    </a:outerShdw>
                  </a:effectLst>
                </a14:hiddenEffects>
              </a:ext>
            </a:extLst>
          </p:spPr>
        </p:pic>
        <p:pic>
          <p:nvPicPr>
            <p:cNvPr id="13325" name="Picture 13"/>
            <p:cNvPicPr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0" y="6841"/>
              <a:ext cx="1518" cy="12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3993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2600A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777777"/>
                    </a:outerShdw>
                  </a:effectLst>
                </a14:hiddenEffects>
              </a:ext>
            </a:extLst>
          </p:spPr>
        </p:pic>
        <p:pic>
          <p:nvPicPr>
            <p:cNvPr id="13326" name="Picture 14"/>
            <p:cNvPicPr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" y="8783"/>
              <a:ext cx="1517" cy="12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3993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2600A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777777"/>
                    </a:outerShdw>
                  </a:effectLst>
                </a14:hiddenEffects>
              </a:ext>
            </a:extLst>
          </p:spPr>
        </p:pic>
        <p:sp>
          <p:nvSpPr>
            <p:cNvPr id="13327" name="Oval 15"/>
            <p:cNvSpPr>
              <a:spLocks noChangeArrowheads="1"/>
            </p:cNvSpPr>
            <p:nvPr/>
          </p:nvSpPr>
          <p:spPr bwMode="auto">
            <a:xfrm>
              <a:off x="7505" y="6533"/>
              <a:ext cx="2282" cy="1384"/>
            </a:xfrm>
            <a:prstGeom prst="ellipse">
              <a:avLst/>
            </a:prstGeom>
            <a:solidFill>
              <a:srgbClr val="FFFFCC"/>
            </a:solidFill>
            <a:ln w="12700">
              <a:solidFill>
                <a:srgbClr val="777777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777777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fr-FR" altLang="fr-FR" sz="1200" b="1">
                  <a:solidFill>
                    <a:srgbClr val="000080"/>
                  </a:solidFill>
                </a:rPr>
                <a:t>Groupe d’activités</a:t>
              </a:r>
            </a:p>
            <a:p>
              <a:pPr algn="ctr"/>
              <a:r>
                <a:rPr lang="fr-FR" altLang="fr-FR" sz="1200" b="1">
                  <a:solidFill>
                    <a:srgbClr val="000080"/>
                  </a:solidFill>
                </a:rPr>
                <a:t>B</a:t>
              </a:r>
              <a:endParaRPr lang="fr-FR" altLang="fr-FR"/>
            </a:p>
          </p:txBody>
        </p:sp>
        <p:sp>
          <p:nvSpPr>
            <p:cNvPr id="13328" name="Text Box 16"/>
            <p:cNvSpPr txBox="1">
              <a:spLocks noChangeArrowheads="1"/>
            </p:cNvSpPr>
            <p:nvPr/>
          </p:nvSpPr>
          <p:spPr bwMode="auto">
            <a:xfrm>
              <a:off x="123" y="4348"/>
              <a:ext cx="2034" cy="5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39933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2600A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777777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fr-FR" altLang="fr-FR" sz="1600" b="1">
                  <a:solidFill>
                    <a:srgbClr val="000080"/>
                  </a:solidFill>
                </a:rPr>
                <a:t>Utilisateurs</a:t>
              </a:r>
              <a:endParaRPr lang="fr-FR" altLang="fr-FR"/>
            </a:p>
          </p:txBody>
        </p:sp>
        <p:sp>
          <p:nvSpPr>
            <p:cNvPr id="13329" name="Line 17"/>
            <p:cNvSpPr>
              <a:spLocks noChangeShapeType="1"/>
            </p:cNvSpPr>
            <p:nvPr/>
          </p:nvSpPr>
          <p:spPr bwMode="auto">
            <a:xfrm flipH="1">
              <a:off x="1748" y="7613"/>
              <a:ext cx="1797" cy="10"/>
            </a:xfrm>
            <a:prstGeom prst="line">
              <a:avLst/>
            </a:prstGeom>
            <a:noFill/>
            <a:ln w="25400">
              <a:solidFill>
                <a:srgbClr val="2600A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777777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13330" name="Text Box 18"/>
            <p:cNvSpPr txBox="1">
              <a:spLocks noChangeArrowheads="1"/>
            </p:cNvSpPr>
            <p:nvPr/>
          </p:nvSpPr>
          <p:spPr bwMode="auto">
            <a:xfrm>
              <a:off x="1985" y="6893"/>
              <a:ext cx="1522" cy="8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39933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2600A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777777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fr-FR" altLang="fr-FR" sz="1400" i="1">
                  <a:solidFill>
                    <a:srgbClr val="000080"/>
                  </a:solidFill>
                </a:rPr>
                <a:t>Est affecté à</a:t>
              </a:r>
              <a:endParaRPr lang="fr-FR" altLang="fr-FR"/>
            </a:p>
          </p:txBody>
        </p:sp>
        <p:grpSp>
          <p:nvGrpSpPr>
            <p:cNvPr id="13331" name="Group 19"/>
            <p:cNvGrpSpPr>
              <a:grpSpLocks/>
            </p:cNvGrpSpPr>
            <p:nvPr/>
          </p:nvGrpSpPr>
          <p:grpSpPr bwMode="auto">
            <a:xfrm>
              <a:off x="10505" y="3653"/>
              <a:ext cx="1615" cy="1930"/>
              <a:chOff x="4421" y="1319"/>
              <a:chExt cx="790" cy="916"/>
            </a:xfrm>
          </p:grpSpPr>
          <p:pic>
            <p:nvPicPr>
              <p:cNvPr id="13332" name="Picture 20" descr="PFCG onglet Menu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21" y="1319"/>
                <a:ext cx="670" cy="80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333" name="Picture 21" descr="PFCG onglet Menu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7" y="1383"/>
                <a:ext cx="670" cy="80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334" name="Picture 22" descr="PFCG onglet Menu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41" y="1431"/>
                <a:ext cx="670" cy="80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3335" name="Oval 23"/>
            <p:cNvSpPr>
              <a:spLocks noChangeArrowheads="1"/>
            </p:cNvSpPr>
            <p:nvPr/>
          </p:nvSpPr>
          <p:spPr bwMode="auto">
            <a:xfrm>
              <a:off x="4025" y="5333"/>
              <a:ext cx="2623" cy="1150"/>
            </a:xfrm>
            <a:prstGeom prst="ellipse">
              <a:avLst/>
            </a:prstGeom>
            <a:solidFill>
              <a:srgbClr val="FFFFCC"/>
            </a:solidFill>
            <a:ln w="12700">
              <a:solidFill>
                <a:srgbClr val="777777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777777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fr-FR" altLang="fr-FR" sz="1200" b="1">
                  <a:solidFill>
                    <a:srgbClr val="000080"/>
                  </a:solidFill>
                </a:rPr>
                <a:t>Métier 1</a:t>
              </a:r>
              <a:endParaRPr lang="fr-FR" altLang="fr-FR"/>
            </a:p>
          </p:txBody>
        </p:sp>
        <p:grpSp>
          <p:nvGrpSpPr>
            <p:cNvPr id="13336" name="Group 24"/>
            <p:cNvGrpSpPr>
              <a:grpSpLocks/>
            </p:cNvGrpSpPr>
            <p:nvPr/>
          </p:nvGrpSpPr>
          <p:grpSpPr bwMode="auto">
            <a:xfrm>
              <a:off x="10505" y="6053"/>
              <a:ext cx="1615" cy="1930"/>
              <a:chOff x="4421" y="1319"/>
              <a:chExt cx="790" cy="916"/>
            </a:xfrm>
          </p:grpSpPr>
          <p:pic>
            <p:nvPicPr>
              <p:cNvPr id="13337" name="Picture 25" descr="PFCG onglet Menu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21" y="1319"/>
                <a:ext cx="670" cy="80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338" name="Picture 26" descr="PFCG onglet Menu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7" y="1383"/>
                <a:ext cx="670" cy="80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339" name="Picture 27" descr="PFCG onglet Menu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41" y="1431"/>
                <a:ext cx="670" cy="80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3340" name="Group 28"/>
            <p:cNvGrpSpPr>
              <a:grpSpLocks/>
            </p:cNvGrpSpPr>
            <p:nvPr/>
          </p:nvGrpSpPr>
          <p:grpSpPr bwMode="auto">
            <a:xfrm>
              <a:off x="10625" y="8213"/>
              <a:ext cx="1615" cy="1930"/>
              <a:chOff x="4421" y="1319"/>
              <a:chExt cx="790" cy="916"/>
            </a:xfrm>
          </p:grpSpPr>
          <p:pic>
            <p:nvPicPr>
              <p:cNvPr id="13341" name="Picture 29" descr="PFCG onglet Menu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21" y="1319"/>
                <a:ext cx="670" cy="80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342" name="Picture 30" descr="PFCG onglet Menu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7" y="1383"/>
                <a:ext cx="670" cy="80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343" name="Picture 31" descr="PFCG onglet Menu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41" y="1431"/>
                <a:ext cx="670" cy="80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3344" name="Line 32"/>
            <p:cNvSpPr>
              <a:spLocks noChangeShapeType="1"/>
            </p:cNvSpPr>
            <p:nvPr/>
          </p:nvSpPr>
          <p:spPr bwMode="auto">
            <a:xfrm>
              <a:off x="9848" y="4685"/>
              <a:ext cx="670" cy="0"/>
            </a:xfrm>
            <a:prstGeom prst="line">
              <a:avLst/>
            </a:prstGeom>
            <a:noFill/>
            <a:ln w="12700">
              <a:solidFill>
                <a:srgbClr val="2600A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777777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13345" name="Oval 33"/>
            <p:cNvSpPr>
              <a:spLocks noChangeArrowheads="1"/>
            </p:cNvSpPr>
            <p:nvPr/>
          </p:nvSpPr>
          <p:spPr bwMode="auto">
            <a:xfrm>
              <a:off x="7488" y="4029"/>
              <a:ext cx="2282" cy="1296"/>
            </a:xfrm>
            <a:prstGeom prst="ellipse">
              <a:avLst/>
            </a:prstGeom>
            <a:solidFill>
              <a:srgbClr val="FFFFCC"/>
            </a:solidFill>
            <a:ln w="12700">
              <a:solidFill>
                <a:srgbClr val="777777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777777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fr-FR" altLang="fr-FR" sz="1200" b="1">
                  <a:solidFill>
                    <a:srgbClr val="000080"/>
                  </a:solidFill>
                </a:rPr>
                <a:t>Groupe d’activités</a:t>
              </a:r>
            </a:p>
            <a:p>
              <a:pPr algn="ctr"/>
              <a:r>
                <a:rPr lang="fr-FR" altLang="fr-FR" sz="1200" b="1">
                  <a:solidFill>
                    <a:srgbClr val="000080"/>
                  </a:solidFill>
                </a:rPr>
                <a:t>A</a:t>
              </a:r>
              <a:endParaRPr lang="fr-FR" altLang="fr-FR"/>
            </a:p>
          </p:txBody>
        </p:sp>
        <p:sp>
          <p:nvSpPr>
            <p:cNvPr id="13346" name="Oval 34"/>
            <p:cNvSpPr>
              <a:spLocks noChangeArrowheads="1"/>
            </p:cNvSpPr>
            <p:nvPr/>
          </p:nvSpPr>
          <p:spPr bwMode="auto">
            <a:xfrm>
              <a:off x="7625" y="8933"/>
              <a:ext cx="2283" cy="1288"/>
            </a:xfrm>
            <a:prstGeom prst="ellipse">
              <a:avLst/>
            </a:prstGeom>
            <a:solidFill>
              <a:srgbClr val="FFFFCC"/>
            </a:solidFill>
            <a:ln w="12700">
              <a:solidFill>
                <a:srgbClr val="777777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777777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fr-FR" altLang="fr-FR" sz="1200" b="1">
                  <a:solidFill>
                    <a:srgbClr val="000080"/>
                  </a:solidFill>
                </a:rPr>
                <a:t>Groupe d’activités</a:t>
              </a:r>
            </a:p>
            <a:p>
              <a:pPr algn="ctr"/>
              <a:r>
                <a:rPr lang="fr-FR" altLang="fr-FR" sz="1200" b="1">
                  <a:solidFill>
                    <a:srgbClr val="000080"/>
                  </a:solidFill>
                </a:rPr>
                <a:t>C</a:t>
              </a:r>
              <a:endParaRPr lang="fr-FR" altLang="fr-FR"/>
            </a:p>
          </p:txBody>
        </p:sp>
        <p:sp>
          <p:nvSpPr>
            <p:cNvPr id="13347" name="Freeform 35"/>
            <p:cNvSpPr>
              <a:spLocks/>
            </p:cNvSpPr>
            <p:nvPr/>
          </p:nvSpPr>
          <p:spPr bwMode="auto">
            <a:xfrm>
              <a:off x="6905" y="7373"/>
              <a:ext cx="548" cy="2115"/>
            </a:xfrm>
            <a:custGeom>
              <a:avLst/>
              <a:gdLst>
                <a:gd name="T0" fmla="*/ 209 w 237"/>
                <a:gd name="T1" fmla="*/ 0 h 546"/>
                <a:gd name="T2" fmla="*/ 0 w 237"/>
                <a:gd name="T3" fmla="*/ 0 h 546"/>
                <a:gd name="T4" fmla="*/ 0 w 237"/>
                <a:gd name="T5" fmla="*/ 546 h 546"/>
                <a:gd name="T6" fmla="*/ 237 w 237"/>
                <a:gd name="T7" fmla="*/ 546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546">
                  <a:moveTo>
                    <a:pt x="209" y="0"/>
                  </a:moveTo>
                  <a:lnTo>
                    <a:pt x="0" y="0"/>
                  </a:lnTo>
                  <a:lnTo>
                    <a:pt x="0" y="546"/>
                  </a:lnTo>
                  <a:lnTo>
                    <a:pt x="237" y="546"/>
                  </a:lnTo>
                </a:path>
              </a:pathLst>
            </a:custGeom>
            <a:noFill/>
            <a:ln w="12700" cap="flat" cmpd="sng">
              <a:solidFill>
                <a:srgbClr val="2600A0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39933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777777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13348" name="Oval 36"/>
            <p:cNvSpPr>
              <a:spLocks noChangeArrowheads="1"/>
            </p:cNvSpPr>
            <p:nvPr/>
          </p:nvSpPr>
          <p:spPr bwMode="auto">
            <a:xfrm>
              <a:off x="4025" y="7853"/>
              <a:ext cx="2623" cy="1150"/>
            </a:xfrm>
            <a:prstGeom prst="ellipse">
              <a:avLst/>
            </a:prstGeom>
            <a:solidFill>
              <a:srgbClr val="FFFFCC"/>
            </a:solidFill>
            <a:ln w="12700">
              <a:solidFill>
                <a:srgbClr val="777777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777777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fr-FR" altLang="fr-FR" sz="1200" b="1">
                  <a:solidFill>
                    <a:srgbClr val="000080"/>
                  </a:solidFill>
                </a:rPr>
                <a:t>Métier 2</a:t>
              </a:r>
              <a:endParaRPr lang="fr-FR" altLang="fr-FR"/>
            </a:p>
          </p:txBody>
        </p:sp>
        <p:sp>
          <p:nvSpPr>
            <p:cNvPr id="13349" name="Line 37"/>
            <p:cNvSpPr>
              <a:spLocks noChangeShapeType="1"/>
            </p:cNvSpPr>
            <p:nvPr/>
          </p:nvSpPr>
          <p:spPr bwMode="auto">
            <a:xfrm flipH="1">
              <a:off x="1865" y="8573"/>
              <a:ext cx="2160" cy="743"/>
            </a:xfrm>
            <a:prstGeom prst="line">
              <a:avLst/>
            </a:prstGeom>
            <a:noFill/>
            <a:ln w="25400">
              <a:solidFill>
                <a:srgbClr val="2600A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777777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13350" name="Line 38"/>
            <p:cNvSpPr>
              <a:spLocks noChangeShapeType="1"/>
            </p:cNvSpPr>
            <p:nvPr/>
          </p:nvSpPr>
          <p:spPr bwMode="auto">
            <a:xfrm flipH="1">
              <a:off x="1985" y="5813"/>
              <a:ext cx="1920" cy="22"/>
            </a:xfrm>
            <a:prstGeom prst="line">
              <a:avLst/>
            </a:prstGeom>
            <a:noFill/>
            <a:ln w="25400">
              <a:solidFill>
                <a:srgbClr val="2600A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777777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13351" name="Line 39"/>
            <p:cNvSpPr>
              <a:spLocks noChangeShapeType="1"/>
            </p:cNvSpPr>
            <p:nvPr/>
          </p:nvSpPr>
          <p:spPr bwMode="auto">
            <a:xfrm flipV="1">
              <a:off x="3545" y="6293"/>
              <a:ext cx="720" cy="600"/>
            </a:xfrm>
            <a:prstGeom prst="line">
              <a:avLst/>
            </a:prstGeom>
            <a:noFill/>
            <a:ln w="12700">
              <a:solidFill>
                <a:srgbClr val="2600A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777777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352" name="Line 40"/>
            <p:cNvSpPr>
              <a:spLocks noChangeShapeType="1"/>
            </p:cNvSpPr>
            <p:nvPr/>
          </p:nvSpPr>
          <p:spPr bwMode="auto">
            <a:xfrm>
              <a:off x="3545" y="7973"/>
              <a:ext cx="480" cy="240"/>
            </a:xfrm>
            <a:prstGeom prst="line">
              <a:avLst/>
            </a:prstGeom>
            <a:noFill/>
            <a:ln w="12700">
              <a:solidFill>
                <a:srgbClr val="2600A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777777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13353" name="Line 41"/>
          <p:cNvSpPr>
            <a:spLocks noChangeShapeType="1"/>
          </p:cNvSpPr>
          <p:nvPr/>
        </p:nvSpPr>
        <p:spPr bwMode="auto">
          <a:xfrm flipH="1">
            <a:off x="4716463" y="3141663"/>
            <a:ext cx="133350" cy="0"/>
          </a:xfrm>
          <a:prstGeom prst="line">
            <a:avLst/>
          </a:prstGeom>
          <a:noFill/>
          <a:ln w="12700">
            <a:solidFill>
              <a:srgbClr val="2600A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777777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fr-FR"/>
          </a:p>
        </p:txBody>
      </p:sp>
      <p:sp>
        <p:nvSpPr>
          <p:cNvPr id="13354" name="Line 42"/>
          <p:cNvSpPr>
            <a:spLocks noChangeShapeType="1"/>
          </p:cNvSpPr>
          <p:nvPr/>
        </p:nvSpPr>
        <p:spPr bwMode="auto">
          <a:xfrm flipH="1">
            <a:off x="4716463" y="5084763"/>
            <a:ext cx="133350" cy="0"/>
          </a:xfrm>
          <a:prstGeom prst="line">
            <a:avLst/>
          </a:prstGeom>
          <a:noFill/>
          <a:ln w="12700">
            <a:solidFill>
              <a:srgbClr val="2600A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777777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fr-FR"/>
          </a:p>
        </p:txBody>
      </p:sp>
      <p:sp>
        <p:nvSpPr>
          <p:cNvPr id="13355" name="Line 43"/>
          <p:cNvSpPr>
            <a:spLocks noChangeShapeType="1"/>
          </p:cNvSpPr>
          <p:nvPr/>
        </p:nvSpPr>
        <p:spPr bwMode="auto">
          <a:xfrm>
            <a:off x="2484438" y="3933825"/>
            <a:ext cx="0" cy="828675"/>
          </a:xfrm>
          <a:prstGeom prst="line">
            <a:avLst/>
          </a:prstGeom>
          <a:noFill/>
          <a:ln w="12700">
            <a:solidFill>
              <a:srgbClr val="2600A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777777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BB087-F5A0-454F-9762-98C981E14961}" type="datetime1">
              <a:rPr lang="fr-FR" altLang="fr-FR" smtClean="0"/>
              <a:t>21/11/2013</a:t>
            </a:fld>
            <a:endParaRPr lang="fr-FR" alt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altLang="fr-FR" smtClean="0"/>
              <a:t>Sharesap.com®. Copyright©. Tous droits réservés. Par Mickael QUESNOT, Consultant SAP</a:t>
            </a:r>
            <a:endParaRPr lang="fr-FR" alt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E53B1-0FB4-4E06-BB8D-8CE70E6D5473}" type="slidenum">
              <a:rPr lang="fr-FR" altLang="fr-FR" smtClean="0"/>
              <a:pPr/>
              <a:t>4</a:t>
            </a:fld>
            <a:endParaRPr lang="fr-FR" alt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fr-FR"/>
              <a:t>Processus de creation sap</a:t>
            </a:r>
          </a:p>
        </p:txBody>
      </p:sp>
      <p:sp>
        <p:nvSpPr>
          <p:cNvPr id="15370" name="Rectangle 10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FR" altLang="fr-FR" sz="2800"/>
              <a:t>Processus global de création des rôles .</a:t>
            </a:r>
          </a:p>
        </p:txBody>
      </p:sp>
      <p:graphicFrame>
        <p:nvGraphicFramePr>
          <p:cNvPr id="15368" name="Object 8"/>
          <p:cNvGraphicFramePr>
            <a:graphicFrameLocks noGrp="1" noChangeAspect="1"/>
          </p:cNvGraphicFramePr>
          <p:nvPr>
            <p:ph sz="half" idx="2"/>
          </p:nvPr>
        </p:nvGraphicFramePr>
        <p:xfrm>
          <a:off x="1692275" y="2243138"/>
          <a:ext cx="7199313" cy="3883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3" name="Image bitmap" r:id="rId3" imgW="7876190" imgH="4247619" progId="Paint.Picture">
                  <p:embed/>
                </p:oleObj>
              </mc:Choice>
              <mc:Fallback>
                <p:oleObj name="Image bitmap" r:id="rId3" imgW="7876190" imgH="4247619" progId="Paint.Picture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2275" y="2243138"/>
                        <a:ext cx="7199313" cy="3883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fr-FR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FA61D-C368-4E3F-A718-9E03C7DF441D}" type="datetime1">
              <a:rPr lang="fr-FR" altLang="fr-FR" smtClean="0"/>
              <a:t>21/11/2013</a:t>
            </a:fld>
            <a:endParaRPr lang="fr-FR" alt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altLang="fr-FR" smtClean="0"/>
              <a:t>Sharesap.com®. Copyright©. Tous droits réservés. Par Mickael QUESNOT, Consultant SAP</a:t>
            </a:r>
            <a:endParaRPr lang="fr-FR" alt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D05BA-8471-43AB-958C-3B5C286AE90C}" type="slidenum">
              <a:rPr lang="fr-FR" altLang="fr-FR" smtClean="0"/>
              <a:pPr/>
              <a:t>5</a:t>
            </a:fld>
            <a:endParaRPr lang="fr-FR" alt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fr-FR"/>
              <a:t>Phase projet</a:t>
            </a:r>
          </a:p>
        </p:txBody>
      </p:sp>
      <p:pic>
        <p:nvPicPr>
          <p:cNvPr id="24580" name="Picture 4" descr="Présentation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650" y="1341438"/>
            <a:ext cx="6832600" cy="47847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1CDB6-399F-432A-9AD8-D2A621965572}" type="datetime1">
              <a:rPr lang="fr-FR" altLang="fr-FR" smtClean="0"/>
              <a:t>21/11/2013</a:t>
            </a:fld>
            <a:endParaRPr lang="fr-FR" alt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altLang="fr-FR" smtClean="0"/>
              <a:t>Sharesap.com®. Copyright©. Tous droits réservés. Par Mickael QUESNOT, Consultant SAP</a:t>
            </a:r>
            <a:endParaRPr lang="fr-FR" alt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E53B1-0FB4-4E06-BB8D-8CE70E6D5473}" type="slidenum">
              <a:rPr lang="fr-FR" altLang="fr-FR" smtClean="0"/>
              <a:pPr/>
              <a:t>6</a:t>
            </a:fld>
            <a:endParaRPr lang="fr-FR" alt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fr-FR"/>
              <a:t>Elaboration de fiche Métier</a:t>
            </a:r>
          </a:p>
        </p:txBody>
      </p:sp>
      <p:pic>
        <p:nvPicPr>
          <p:cNvPr id="26628" name="Picture 4" descr="matrice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325" y="1225695"/>
            <a:ext cx="7521575" cy="332869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539750" y="1268413"/>
            <a:ext cx="3359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altLang="fr-FR" b="1" i="1"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Matrice Transaction / Activité</a:t>
            </a:r>
            <a:endParaRPr lang="fr-FR" altLang="fr-FR" b="1" i="1">
              <a:solidFill>
                <a:srgbClr val="D60093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3A39C-40C4-47F3-9FE1-0FB82AEA7B04}" type="datetime1">
              <a:rPr lang="fr-FR" altLang="fr-FR" smtClean="0"/>
              <a:t>21/11/2013</a:t>
            </a:fld>
            <a:endParaRPr lang="fr-FR" alt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altLang="fr-FR" smtClean="0"/>
              <a:t>Sharesap.com®. Copyright©. Tous droits réservés. Par Mickael QUESNOT, Consultant SAP</a:t>
            </a:r>
            <a:endParaRPr lang="fr-FR" alt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E53B1-0FB4-4E06-BB8D-8CE70E6D5473}" type="slidenum">
              <a:rPr lang="fr-FR" altLang="fr-FR" smtClean="0"/>
              <a:pPr/>
              <a:t>7</a:t>
            </a:fld>
            <a:endParaRPr lang="fr-FR" alt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125538"/>
            <a:ext cx="7200900" cy="540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395288" y="476250"/>
            <a:ext cx="61912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altLang="fr-FR" b="1" i="1"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Matrice Activité /structure organisationnelle  Paramètre</a:t>
            </a:r>
            <a:endParaRPr lang="fr-FR" altLang="fr-FR" b="1" i="1">
              <a:solidFill>
                <a:srgbClr val="D60093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8DD38-70C5-404C-8DAA-F888B1AF9582}" type="datetime1">
              <a:rPr lang="fr-FR" altLang="fr-FR" smtClean="0"/>
              <a:t>21/11/2013</a:t>
            </a:fld>
            <a:endParaRPr lang="fr-FR" alt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altLang="fr-FR" smtClean="0"/>
              <a:t>Sharesap.com®. Copyright©. Tous droits réservés. Par Mickael QUESNOT, Consultant SAP</a:t>
            </a:r>
            <a:endParaRPr lang="fr-FR" alt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4B499-F12B-4BAD-A4E3-9797A7099FCE}" type="slidenum">
              <a:rPr lang="fr-FR" altLang="fr-FR" smtClean="0"/>
              <a:pPr/>
              <a:t>8</a:t>
            </a:fld>
            <a:endParaRPr lang="fr-FR" alt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" y="1646238"/>
            <a:ext cx="7337425" cy="481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395288" y="476250"/>
            <a:ext cx="2927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altLang="fr-FR" b="1" i="1"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Matrices Metier  / Activité</a:t>
            </a:r>
            <a:endParaRPr lang="fr-FR" altLang="fr-FR" b="1" i="1">
              <a:solidFill>
                <a:srgbClr val="D60093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3A4EF-A1F0-4249-A79E-290C5FB65332}" type="datetime1">
              <a:rPr lang="fr-FR" altLang="fr-FR" smtClean="0"/>
              <a:t>21/11/2013</a:t>
            </a:fld>
            <a:endParaRPr lang="fr-FR" alt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altLang="fr-FR" smtClean="0"/>
              <a:t>Sharesap.com®. Copyright©. Tous droits réservés. Par Mickael QUESNOT, Consultant SAP</a:t>
            </a:r>
            <a:endParaRPr lang="fr-FR" alt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4B499-F12B-4BAD-A4E3-9797A7099FCE}" type="slidenum">
              <a:rPr lang="fr-FR" altLang="fr-FR" smtClean="0"/>
              <a:pPr/>
              <a:t>9</a:t>
            </a:fld>
            <a:endParaRPr lang="fr-FR" alt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97</TotalTime>
  <Words>331</Words>
  <Application>Microsoft Office PowerPoint</Application>
  <PresentationFormat>Affichage à l'écran (4:3)</PresentationFormat>
  <Paragraphs>89</Paragraphs>
  <Slides>9</Slides>
  <Notes>1</Notes>
  <HiddenSlides>0</HiddenSlides>
  <MMClips>0</MMClips>
  <ScaleCrop>false</ScaleCrop>
  <HeadingPairs>
    <vt:vector size="8" baseType="variant">
      <vt:variant>
        <vt:lpstr>Polices utilisées</vt:lpstr>
      </vt:variant>
      <vt:variant>
        <vt:i4>1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2" baseType="lpstr">
      <vt:lpstr>Arial</vt:lpstr>
      <vt:lpstr>Angles</vt:lpstr>
      <vt:lpstr>Image bitmap</vt:lpstr>
      <vt:lpstr>Projet SARBOX</vt:lpstr>
      <vt:lpstr>Présentation PowerPoint</vt:lpstr>
      <vt:lpstr>Concept de sécurité SAP</vt:lpstr>
      <vt:lpstr>Metier et affectation</vt:lpstr>
      <vt:lpstr>Processus de creation sap</vt:lpstr>
      <vt:lpstr>Phase projet</vt:lpstr>
      <vt:lpstr>Elaboration de fiche Métier</vt:lpstr>
      <vt:lpstr>Présentation PowerPoint</vt:lpstr>
      <vt:lpstr>Présentation PowerPoint</vt:lpstr>
    </vt:vector>
  </TitlesOfParts>
  <Company>Redpic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Concept autorisations</dc:title>
  <dc:creator>David</dc:creator>
  <cp:lastModifiedBy>QUESNOT, Mickael</cp:lastModifiedBy>
  <cp:revision>5</cp:revision>
  <dcterms:created xsi:type="dcterms:W3CDTF">2004-05-17T15:12:50Z</dcterms:created>
  <dcterms:modified xsi:type="dcterms:W3CDTF">2013-11-21T13:41:11Z</dcterms:modified>
</cp:coreProperties>
</file>