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8"/>
  </p:notesMasterIdLst>
  <p:sldIdLst>
    <p:sldId id="273" r:id="rId2"/>
    <p:sldId id="272" r:id="rId3"/>
    <p:sldId id="271" r:id="rId4"/>
    <p:sldId id="268" r:id="rId5"/>
    <p:sldId id="269" r:id="rId6"/>
    <p:sldId id="27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DDEEFF"/>
    <a:srgbClr val="C5E2FF"/>
    <a:srgbClr val="99CCFF"/>
    <a:srgbClr val="AD2167"/>
    <a:srgbClr val="ABC1FF"/>
    <a:srgbClr val="0058B0"/>
    <a:srgbClr val="B021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528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6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fr-FR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98DACEC-8547-4D73-8925-6E59F80C150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17059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marL="685817" indent="-263776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marL="1055103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marL="1477145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marL="1899186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21227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743269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165310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587351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fld id="{AA4AA53A-6BAA-42CF-9A93-CDFC796FE1D0}" type="slidenum">
              <a:rPr lang="en-GB" altLang="fr-FR" sz="1200">
                <a:solidFill>
                  <a:schemeClr val="tx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 typeface="Wingdings" pitchFamily="2" charset="2"/>
                <a:buNone/>
              </a:pPr>
              <a:t>2</a:t>
            </a:fld>
            <a:endParaRPr lang="en-GB" altLang="fr-FR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4463" y="8685878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fld id="{ABA89AF5-CB68-4A7D-9F53-C50BB597959B}" type="slidenum">
              <a:rPr lang="en-GB" altLang="fr-FR">
                <a:latin typeface="Tahoma" pitchFamily="34" charset="0"/>
              </a:rPr>
              <a:pPr algn="r" eaLnBrk="1" hangingPunct="1">
                <a:spcBef>
                  <a:spcPct val="0"/>
                </a:spcBef>
                <a:buClr>
                  <a:srgbClr val="20003A"/>
                </a:buClr>
                <a:buFont typeface="Arial" charset="0"/>
                <a:buNone/>
              </a:pPr>
              <a:t>2</a:t>
            </a:fld>
            <a:endParaRPr lang="en-GB" altLang="fr-FR">
              <a:latin typeface="Tahoma" pitchFamily="34" charset="0"/>
            </a:endParaRPr>
          </a:p>
        </p:txBody>
      </p:sp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2" y="8685878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2" y="0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3884463" y="0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3" name="Text Box 5"/>
          <p:cNvSpPr txBox="1">
            <a:spLocks noChangeArrowheads="1"/>
          </p:cNvSpPr>
          <p:nvPr/>
        </p:nvSpPr>
        <p:spPr bwMode="auto">
          <a:xfrm>
            <a:off x="1145558" y="686475"/>
            <a:ext cx="4573022" cy="342811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1" tIns="45716" rIns="91431" bIns="45716" anchor="ctr"/>
          <a:lstStyle>
            <a:lvl1pPr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fr-FR" altLang="fr-FR" sz="170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4584" name="Rectangle 6"/>
          <p:cNvSpPr>
            <a:spLocks noGrp="1" noChangeArrowheads="1"/>
          </p:cNvSpPr>
          <p:nvPr>
            <p:ph type="body"/>
          </p:nvPr>
        </p:nvSpPr>
        <p:spPr>
          <a:xfrm>
            <a:off x="685494" y="4342939"/>
            <a:ext cx="5482412" cy="4114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B63AFB67-AE03-4402-9DAA-A59634570739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8B13-7A1A-415B-BA8F-3ECD0B3EF2D0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F9DD-5847-4769-A4F0-C04B771925A1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2C74-9B87-4CF6-AC8F-84F7A985328A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49FA98AE-9017-48A9-B048-C6DF248718CE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30180-1121-470F-B287-B99589600D37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8A38E-443A-4526-90EF-85A6E8D2C4FC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9AC39-1A1A-4BE8-A900-47519D0FF2BE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BCF8-D4C6-4AE8-AFAF-8CFB43CBB244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1B011-82AB-483C-9F3F-2415A6FAA302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F662D-593D-4F7F-9885-D397988A17C4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19053D-4B37-4D7B-8ABF-990319F02EE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E6218A-91B9-4946-959C-4EEB272FB95D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hf hdr="0"/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Mickael QUESNOT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IS SARBOX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2462-D891-408D-99B3-0F85C339E22C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68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0242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B8F8B8-F233-4486-A87F-98A6B6124D73}" type="datetime1">
              <a:rPr lang="fr-FR" altLang="fr-FR" smtClean="0">
                <a:solidFill>
                  <a:schemeClr val="tx1"/>
                </a:solidFill>
                <a:latin typeface="Tahoma" pitchFamily="34" charset="0"/>
              </a:rPr>
              <a:t>21/11/2013</a:t>
            </a:fld>
            <a:endParaRPr lang="fr-FR" altLang="fr-FR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0244" name="Espace réservé du numéro de diapositive 5"/>
          <p:cNvSpPr>
            <a:spLocks noGrp="1"/>
          </p:cNvSpPr>
          <p:nvPr>
            <p:ph type="sldNum" sz="quarter" idx="11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CCF73D-12FB-41DF-9B9E-D262489136D9}" type="slidenum">
              <a:rPr lang="en-GB" altLang="fr-FR" smtClean="0">
                <a:solidFill>
                  <a:schemeClr val="tx1"/>
                </a:solidFill>
                <a:latin typeface="Tahoma" pitchFamily="34" charset="0"/>
              </a:rPr>
              <a:pPr eaLnBrk="1" hangingPunct="1"/>
              <a:t>2</a:t>
            </a:fld>
            <a:endParaRPr lang="en-GB" altLang="fr-FR" smtClean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2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fr-FR"/>
              <a:t>Sharesap.com®. Copyright©. Tous droits réservés. Par Mickael QUESNOT, Consultant SAP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73268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/>
              <a:t>SOD</a:t>
            </a:r>
          </a:p>
          <a:p>
            <a:r>
              <a:rPr lang="fr-FR" altLang="fr-FR"/>
              <a:t>Change Management</a:t>
            </a:r>
          </a:p>
          <a:p>
            <a:r>
              <a:rPr lang="fr-FR" altLang="fr-FR"/>
              <a:t>Control Reports</a:t>
            </a: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IS SARBOX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BE88-8036-4E73-A563-2F2E1F029EC6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692696"/>
            <a:ext cx="8382000" cy="544457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fr-FR" dirty="0"/>
              <a:t>Situation in May</a:t>
            </a:r>
          </a:p>
          <a:p>
            <a:pPr lvl="1">
              <a:lnSpc>
                <a:spcPct val="90000"/>
              </a:lnSpc>
            </a:pPr>
            <a:r>
              <a:rPr lang="en-US" altLang="fr-FR" dirty="0" err="1"/>
              <a:t>Virsa</a:t>
            </a:r>
            <a:r>
              <a:rPr lang="en-US" altLang="fr-FR" dirty="0"/>
              <a:t> Risk level High </a:t>
            </a:r>
          </a:p>
          <a:p>
            <a:pPr lvl="2">
              <a:lnSpc>
                <a:spcPct val="90000"/>
              </a:lnSpc>
            </a:pPr>
            <a:r>
              <a:rPr lang="en-US" altLang="fr-FR" dirty="0"/>
              <a:t>77 000 in France (38 000 in Finance)</a:t>
            </a:r>
          </a:p>
          <a:p>
            <a:pPr lvl="2">
              <a:lnSpc>
                <a:spcPct val="90000"/>
              </a:lnSpc>
            </a:pPr>
            <a:r>
              <a:rPr lang="en-US" altLang="fr-FR" dirty="0"/>
              <a:t>9 150 in US (7 000 in Finance)</a:t>
            </a:r>
          </a:p>
          <a:p>
            <a:pPr>
              <a:lnSpc>
                <a:spcPct val="90000"/>
              </a:lnSpc>
            </a:pPr>
            <a:r>
              <a:rPr lang="en-US" altLang="fr-FR" dirty="0"/>
              <a:t>Approach : department by department changes and not a big bang one</a:t>
            </a:r>
          </a:p>
          <a:p>
            <a:pPr>
              <a:lnSpc>
                <a:spcPct val="90000"/>
              </a:lnSpc>
            </a:pPr>
            <a:r>
              <a:rPr lang="en-US" altLang="fr-FR" dirty="0"/>
              <a:t>1st Step : Working with Finance</a:t>
            </a:r>
          </a:p>
          <a:p>
            <a:pPr lvl="1">
              <a:lnSpc>
                <a:spcPct val="90000"/>
              </a:lnSpc>
            </a:pPr>
            <a:r>
              <a:rPr lang="en-US" altLang="fr-FR" dirty="0"/>
              <a:t>Delete useless transactions</a:t>
            </a:r>
          </a:p>
          <a:p>
            <a:pPr lvl="1">
              <a:lnSpc>
                <a:spcPct val="90000"/>
              </a:lnSpc>
            </a:pPr>
            <a:r>
              <a:rPr lang="en-US" altLang="fr-FR" dirty="0"/>
              <a:t>Make organizational changes</a:t>
            </a:r>
          </a:p>
          <a:p>
            <a:pPr lvl="1">
              <a:lnSpc>
                <a:spcPct val="90000"/>
              </a:lnSpc>
            </a:pPr>
            <a:r>
              <a:rPr lang="en-US" altLang="fr-FR" dirty="0"/>
              <a:t>Create new profiles in D01</a:t>
            </a:r>
          </a:p>
          <a:p>
            <a:pPr lvl="1">
              <a:lnSpc>
                <a:spcPct val="90000"/>
              </a:lnSpc>
            </a:pPr>
            <a:r>
              <a:rPr lang="en-US" altLang="fr-FR" dirty="0"/>
              <a:t>Testing by users in T01</a:t>
            </a:r>
          </a:p>
          <a:p>
            <a:pPr lvl="1">
              <a:lnSpc>
                <a:spcPct val="90000"/>
              </a:lnSpc>
            </a:pPr>
            <a:r>
              <a:rPr lang="en-US" altLang="fr-FR" dirty="0"/>
              <a:t>We are ready to apply in P01 (&lt;50 anomalies to mitigate) 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457200"/>
            <a:ext cx="2819400" cy="1819672"/>
          </a:xfrm>
        </p:spPr>
        <p:txBody>
          <a:bodyPr/>
          <a:lstStyle/>
          <a:p>
            <a:r>
              <a:rPr lang="fr-FR" altLang="fr-FR" dirty="0"/>
              <a:t>IS SARBOX - SOD 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D41BC-876E-49F0-9B8F-69426A357987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12875"/>
            <a:ext cx="8382000" cy="4724400"/>
          </a:xfrm>
        </p:spPr>
        <p:txBody>
          <a:bodyPr/>
          <a:lstStyle/>
          <a:p>
            <a:pPr marL="552450" indent="-552450"/>
            <a:r>
              <a:rPr lang="en-US" altLang="fr-FR"/>
              <a:t>Departments with many anomalies (Customers services, Purchasing, Warehouses) :</a:t>
            </a:r>
          </a:p>
          <a:p>
            <a:pPr marL="933450" lvl="1" indent="-476250"/>
            <a:r>
              <a:rPr lang="en-US" altLang="fr-FR"/>
              <a:t>approach : </a:t>
            </a:r>
          </a:p>
          <a:p>
            <a:pPr marL="1352550" lvl="2" indent="-438150">
              <a:buFont typeface="Wingdings" pitchFamily="2" charset="2"/>
              <a:buAutoNum type="arabicPeriod"/>
            </a:pPr>
            <a:r>
              <a:rPr lang="en-US" altLang="fr-FR" sz="1900"/>
              <a:t>List of necessary transactions</a:t>
            </a:r>
          </a:p>
          <a:p>
            <a:pPr marL="1352550" lvl="2" indent="-438150">
              <a:buFont typeface="Wingdings" pitchFamily="2" charset="2"/>
              <a:buAutoNum type="arabicPeriod"/>
            </a:pPr>
            <a:r>
              <a:rPr lang="en-US" altLang="fr-FR" sz="1900"/>
              <a:t>Create new profiles</a:t>
            </a:r>
          </a:p>
          <a:p>
            <a:pPr marL="1352550" lvl="2" indent="-438150">
              <a:buFont typeface="Wingdings" pitchFamily="2" charset="2"/>
              <a:buAutoNum type="arabicPeriod"/>
            </a:pPr>
            <a:r>
              <a:rPr lang="en-US" altLang="fr-FR" sz="1900"/>
              <a:t>Virsa analysis </a:t>
            </a:r>
          </a:p>
          <a:p>
            <a:pPr marL="1352550" lvl="2" indent="-438150">
              <a:buFont typeface="Wingdings" pitchFamily="2" charset="2"/>
              <a:buAutoNum type="arabicPeriod"/>
            </a:pPr>
            <a:r>
              <a:rPr lang="en-US" altLang="fr-FR" sz="1900"/>
              <a:t>Organizational changes =&gt;  go back </a:t>
            </a:r>
            <a:r>
              <a:rPr lang="en-US" altLang="fr-FR" sz="1900">
                <a:solidFill>
                  <a:srgbClr val="AD2167"/>
                </a:solidFill>
              </a:rPr>
              <a:t>2. </a:t>
            </a:r>
            <a:r>
              <a:rPr lang="en-US" altLang="fr-FR" sz="1900"/>
              <a:t>(if necessary)</a:t>
            </a:r>
          </a:p>
          <a:p>
            <a:pPr marL="1352550" lvl="2" indent="-438150">
              <a:buFont typeface="Wingdings" pitchFamily="2" charset="2"/>
              <a:buAutoNum type="arabicPeriod"/>
            </a:pPr>
            <a:r>
              <a:rPr lang="en-US" altLang="fr-FR" sz="1900"/>
              <a:t>Mitigation or/and Virsa rules changes</a:t>
            </a:r>
          </a:p>
          <a:p>
            <a:pPr marL="1352550" lvl="2" indent="-438150">
              <a:buFont typeface="Wingdings" pitchFamily="2" charset="2"/>
              <a:buAutoNum type="arabicPeriod"/>
            </a:pPr>
            <a:r>
              <a:rPr lang="en-US" altLang="fr-FR" sz="1900"/>
              <a:t>Testing by users</a:t>
            </a:r>
            <a:endParaRPr lang="en-US" altLang="fr-FR" sz="1900">
              <a:solidFill>
                <a:srgbClr val="AD2167"/>
              </a:solidFill>
            </a:endParaRPr>
          </a:p>
          <a:p>
            <a:pPr marL="933450" lvl="1" indent="-476250"/>
            <a:r>
              <a:rPr lang="en-US" altLang="fr-FR"/>
              <a:t>Objectives</a:t>
            </a:r>
          </a:p>
          <a:p>
            <a:pPr marL="1352550" lvl="2" indent="-438150"/>
            <a:r>
              <a:rPr lang="en-US" altLang="fr-FR" sz="1900"/>
              <a:t>Testing in september</a:t>
            </a:r>
          </a:p>
          <a:p>
            <a:pPr marL="552450" indent="-552450"/>
            <a:r>
              <a:rPr lang="en-US" altLang="fr-FR"/>
              <a:t>Other Departments to be planned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IS SARBOX - SOD 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F0C-04EE-48A1-A73E-68F11A935269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/>
              <a:t>Change Control Management</a:t>
            </a:r>
          </a:p>
          <a:p>
            <a:pPr lvl="1"/>
            <a:r>
              <a:rPr lang="en-US" altLang="fr-FR"/>
              <a:t>IDR Database Creation</a:t>
            </a:r>
          </a:p>
          <a:p>
            <a:pPr lvl="1"/>
            <a:r>
              <a:rPr lang="en-US" altLang="fr-FR"/>
              <a:t>Internal procedure to be defined </a:t>
            </a:r>
          </a:p>
          <a:p>
            <a:r>
              <a:rPr lang="en-US" altLang="fr-FR"/>
              <a:t>Reporting in P01</a:t>
            </a:r>
          </a:p>
          <a:p>
            <a:pPr lvl="1"/>
            <a:r>
              <a:rPr lang="en-US" altLang="fr-FR"/>
              <a:t>Prices Gap between tariffs, orders, invoices (sales, purchases)</a:t>
            </a:r>
          </a:p>
          <a:p>
            <a:pPr lvl="1"/>
            <a:r>
              <a:rPr lang="en-US" altLang="fr-FR"/>
              <a:t>Prices changes (sales, purchases)</a:t>
            </a:r>
          </a:p>
          <a:p>
            <a:endParaRPr lang="en-US" altLang="fr-FR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IS SARBOX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ACF5-8CBA-4C35-B3E5-F4D3FC879E63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9053D-4B37-4D7B-8ABF-990319F02EEF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675</TotalTime>
  <Words>300</Words>
  <Application>Microsoft Office PowerPoint</Application>
  <PresentationFormat>Affichage à l'écran (4:3)</PresentationFormat>
  <Paragraphs>79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Times New Roman</vt:lpstr>
      <vt:lpstr>Century Gothic</vt:lpstr>
      <vt:lpstr>Book Antiqua</vt:lpstr>
      <vt:lpstr>Wingdings</vt:lpstr>
      <vt:lpstr>Monotype Sorts</vt:lpstr>
      <vt:lpstr>Composite</vt:lpstr>
      <vt:lpstr>IS SARBOX</vt:lpstr>
      <vt:lpstr>Présentation PowerPoint</vt:lpstr>
      <vt:lpstr>IS SARBOX</vt:lpstr>
      <vt:lpstr>IS SARBOX - SOD </vt:lpstr>
      <vt:lpstr>IS SARBOX - SOD </vt:lpstr>
      <vt:lpstr>IS SARBOX</vt:lpstr>
    </vt:vector>
  </TitlesOfParts>
  <Company>VALOIS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VALOIS</dc:creator>
  <cp:lastModifiedBy>QUESNOT, Mickael</cp:lastModifiedBy>
  <cp:revision>44</cp:revision>
  <cp:lastPrinted>2013-11-21T13:45:09Z</cp:lastPrinted>
  <dcterms:created xsi:type="dcterms:W3CDTF">2003-06-13T09:22:51Z</dcterms:created>
  <dcterms:modified xsi:type="dcterms:W3CDTF">2013-11-21T13:45:20Z</dcterms:modified>
</cp:coreProperties>
</file>