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6"/>
  </p:notesMasterIdLst>
  <p:sldIdLst>
    <p:sldId id="269" r:id="rId2"/>
    <p:sldId id="268" r:id="rId3"/>
    <p:sldId id="266" r:id="rId4"/>
    <p:sldId id="267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DDEEFF"/>
    <a:srgbClr val="C5E2FF"/>
    <a:srgbClr val="99CCFF"/>
    <a:srgbClr val="AD2167"/>
    <a:srgbClr val="ABC1FF"/>
    <a:srgbClr val="0058B0"/>
    <a:srgbClr val="B021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528"/>
        <p:guide pos="4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26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fr-FR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1F1F761-1D02-4AF5-9466-B59DAC4F8B3B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042806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marL="685817" indent="-263776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marL="1055103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marL="1477145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marL="1899186" indent="-211021" defTabSz="877788" eaLnBrk="0" hangingPunct="0">
              <a:spcBef>
                <a:spcPct val="30000"/>
              </a:spcBef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21227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743269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165310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587351" indent="-211021" defTabSz="87778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53" algn="l"/>
                <a:tab pos="1446371" algn="l"/>
                <a:tab pos="2170289" algn="l"/>
                <a:tab pos="2894207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fld id="{AA4AA53A-6BAA-42CF-9A93-CDFC796FE1D0}" type="slidenum">
              <a:rPr lang="en-GB" altLang="fr-FR" sz="1200">
                <a:solidFill>
                  <a:schemeClr val="tx1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 typeface="Wingdings" pitchFamily="2" charset="2"/>
                <a:buNone/>
              </a:pPr>
              <a:t>2</a:t>
            </a:fld>
            <a:endParaRPr lang="en-GB" altLang="fr-FR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4463" y="8685878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fld id="{ABA89AF5-CB68-4A7D-9F53-C50BB597959B}" type="slidenum">
              <a:rPr lang="en-GB" altLang="fr-FR">
                <a:latin typeface="Tahoma" pitchFamily="34" charset="0"/>
              </a:rPr>
              <a:pPr algn="r" eaLnBrk="1" hangingPunct="1">
                <a:spcBef>
                  <a:spcPct val="0"/>
                </a:spcBef>
                <a:buClr>
                  <a:srgbClr val="20003A"/>
                </a:buClr>
                <a:buFont typeface="Arial" charset="0"/>
                <a:buNone/>
              </a:pPr>
              <a:t>2</a:t>
            </a:fld>
            <a:endParaRPr lang="en-GB" altLang="fr-FR">
              <a:latin typeface="Tahoma" pitchFamily="34" charset="0"/>
            </a:endParaRPr>
          </a:p>
        </p:txBody>
      </p:sp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2" y="8685878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 anchor="b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2" y="0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3884463" y="0"/>
            <a:ext cx="2972004" cy="45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91" tIns="46796" rIns="89991" bIns="46796"/>
          <a:lstStyle>
            <a:lvl1pPr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20003A"/>
              </a:buClr>
              <a:buFont typeface="Arial" charset="0"/>
              <a:buNone/>
            </a:pPr>
            <a:endParaRPr lang="fr-FR" altLang="fr-FR">
              <a:latin typeface="Tahoma" pitchFamily="34" charset="0"/>
            </a:endParaRPr>
          </a:p>
        </p:txBody>
      </p:sp>
      <p:sp>
        <p:nvSpPr>
          <p:cNvPr id="24583" name="Text Box 5"/>
          <p:cNvSpPr txBox="1">
            <a:spLocks noChangeArrowheads="1"/>
          </p:cNvSpPr>
          <p:nvPr/>
        </p:nvSpPr>
        <p:spPr bwMode="auto">
          <a:xfrm>
            <a:off x="1145558" y="686475"/>
            <a:ext cx="4573022" cy="342811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1" tIns="45716" rIns="91431" bIns="45716" anchor="ctr"/>
          <a:lstStyle>
            <a:lvl1pPr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fr-FR" altLang="fr-FR" sz="170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4584" name="Rectangle 6"/>
          <p:cNvSpPr>
            <a:spLocks noGrp="1" noChangeArrowheads="1"/>
          </p:cNvSpPr>
          <p:nvPr>
            <p:ph type="body"/>
          </p:nvPr>
        </p:nvSpPr>
        <p:spPr>
          <a:xfrm>
            <a:off x="685494" y="4342939"/>
            <a:ext cx="5482412" cy="4114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DDB7C2-BF7E-4E90-A7DC-1A14BF4092CC}" type="slidenum">
              <a:rPr lang="fr-FR" altLang="fr-FR"/>
              <a:pPr/>
              <a:t>3</a:t>
            </a:fld>
            <a:endParaRPr lang="fr-FR" altLang="fr-FR"/>
          </a:p>
        </p:txBody>
      </p:sp>
      <p:sp>
        <p:nvSpPr>
          <p:cNvPr id="3277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809625"/>
            <a:ext cx="4327525" cy="32448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9638" y="4398963"/>
            <a:ext cx="5022850" cy="3894137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defTabSz="762000"/>
            <a:endParaRPr lang="fr-FR" alt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CBAA68-028A-4660-9968-F33F9EE6DE9A}" type="slidenum">
              <a:rPr lang="fr-FR" altLang="fr-FR"/>
              <a:pPr/>
              <a:t>4</a:t>
            </a:fld>
            <a:endParaRPr lang="fr-FR" altLang="fr-FR"/>
          </a:p>
        </p:txBody>
      </p:sp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809625"/>
            <a:ext cx="4327525" cy="32448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9638" y="4398963"/>
            <a:ext cx="5022850" cy="3894137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defTabSz="762000"/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36AF1-BE14-4E92-8DDC-3B5846C3C6B3}" type="datetime1">
              <a:rPr lang="fr-FR" altLang="fr-FR" smtClean="0"/>
              <a:t>21/11/2013</a:t>
            </a:fld>
            <a:endParaRPr lang="fr-FR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1E896-2CF1-4EFC-92D2-9659EE6F6873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DABC5-F409-472B-999D-71B68D3AAB61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FD101-B0DE-4B9F-893B-0E84A8BC653B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0EA58-4DF3-4D78-BA97-17AD62B74B2F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9EE09-A971-4D4A-9515-4AA6039871BD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6803-BC40-4F01-BBCA-7A922FE4FC2D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1AA94-8D4B-4335-AB0F-916B81ED7EDA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4C7F2-B1F1-4FC1-9FF3-CA783519D785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91AAA-39B1-46DE-9F64-482DE510762C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F58C9-8356-44DB-8731-A98CB1F3A45E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CBC1176-A99B-4FFE-8843-F2067AE7CF6E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Sharesap.com®. Copyright©. Tous droits réservés. Par Mickael QUESNOT, Consultant SAP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IS SARBOX SOD planning</a:t>
            </a:r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Mickael </a:t>
            </a:r>
            <a:r>
              <a:rPr lang="fr-FR" dirty="0" err="1" smtClean="0"/>
              <a:t>quesnot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68EC1-CC19-432E-BCFA-F92774D38B04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474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idx="1"/>
          </p:nvPr>
        </p:nvSpPr>
        <p:spPr>
          <a:xfrm>
            <a:off x="395288" y="0"/>
            <a:ext cx="8748712" cy="60928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b="1" cap="small" dirty="0" smtClean="0"/>
              <a:t>Mes références SAP  :  APTAR, VALOIS, Janssen </a:t>
            </a:r>
            <a:r>
              <a:rPr lang="fr-FR" sz="1200" b="1" cap="small" dirty="0" err="1" smtClean="0"/>
              <a:t>Cilag</a:t>
            </a:r>
            <a:r>
              <a:rPr lang="fr-FR" sz="1200" b="1" cap="small" dirty="0" smtClean="0"/>
              <a:t>, Aventis, </a:t>
            </a:r>
            <a:r>
              <a:rPr lang="fr-FR" sz="1200" b="1" cap="small" dirty="0" err="1" smtClean="0"/>
              <a:t>Lubrizol</a:t>
            </a:r>
            <a:r>
              <a:rPr lang="fr-FR" sz="1200" b="1" cap="small" dirty="0" smtClean="0"/>
              <a:t>, SEAQUIST, Bayer, Le CESI</a:t>
            </a:r>
            <a:br>
              <a:rPr lang="fr-FR" sz="1200" b="1" cap="small" dirty="0" smtClean="0"/>
            </a:br>
            <a:endParaRPr lang="fr-FR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Toute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représentation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reproduction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, </a:t>
            </a:r>
            <a:r>
              <a:rPr lang="en-GB" sz="1200" b="1" cap="small" dirty="0" err="1" smtClean="0"/>
              <a:t>même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partielle</a:t>
            </a:r>
            <a:r>
              <a:rPr lang="en-GB" sz="1200" b="1" cap="small" dirty="0" smtClean="0"/>
              <a:t>, par </a:t>
            </a: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procédés</a:t>
            </a:r>
            <a:r>
              <a:rPr lang="en-GB" sz="1200" b="1" cap="small" dirty="0" smtClean="0"/>
              <a:t> et à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quelques</a:t>
            </a:r>
            <a:r>
              <a:rPr lang="en-GB" sz="1200" b="1" cap="small" dirty="0" smtClean="0"/>
              <a:t> fins </a:t>
            </a:r>
            <a:r>
              <a:rPr lang="en-GB" sz="1200" b="1" cap="small" dirty="0" err="1" smtClean="0"/>
              <a:t>que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soit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interdite</a:t>
            </a:r>
            <a:r>
              <a:rPr lang="en-GB" sz="1200" b="1" cap="small" dirty="0" smtClean="0"/>
              <a:t> sans </a:t>
            </a:r>
            <a:r>
              <a:rPr lang="en-GB" sz="1200" b="1" cap="small" dirty="0" err="1" smtClean="0"/>
              <a:t>mon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autorisation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écrite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explicite</a:t>
            </a:r>
            <a:r>
              <a:rPr lang="en-GB" sz="1200" b="1" cap="small" dirty="0" smtClean="0"/>
              <a:t>.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L'utilisation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documents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strictement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réservée</a:t>
            </a:r>
            <a:r>
              <a:rPr lang="en-GB" sz="1200" b="1" cap="small" dirty="0" smtClean="0"/>
              <a:t> à un usage </a:t>
            </a:r>
            <a:r>
              <a:rPr lang="en-GB" sz="1200" b="1" cap="small" dirty="0" err="1" smtClean="0"/>
              <a:t>privé</a:t>
            </a:r>
            <a:r>
              <a:rPr lang="en-GB" sz="1200" b="1" cap="small" dirty="0" smtClean="0"/>
              <a:t> (article L122-5 du code de la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Propriété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intellectuelle</a:t>
            </a:r>
            <a:r>
              <a:rPr lang="en-GB" sz="1200" b="1" cap="small" dirty="0" smtClean="0"/>
              <a:t>).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Pour tout </a:t>
            </a:r>
            <a:r>
              <a:rPr lang="en-GB" sz="1200" b="1" cap="small" dirty="0" err="1" smtClean="0"/>
              <a:t>autre</a:t>
            </a:r>
            <a:r>
              <a:rPr lang="en-GB" sz="1200" b="1" cap="small" dirty="0" smtClean="0"/>
              <a:t> usage, </a:t>
            </a:r>
            <a:r>
              <a:rPr lang="en-GB" sz="1200" b="1" cap="small" dirty="0" err="1" smtClean="0"/>
              <a:t>merci</a:t>
            </a:r>
            <a:r>
              <a:rPr lang="en-GB" sz="1200" b="1" cap="small" dirty="0" smtClean="0"/>
              <a:t> de me consulter </a:t>
            </a:r>
            <a:r>
              <a:rPr lang="en-GB" sz="1200" b="1" cap="small" dirty="0" err="1" smtClean="0"/>
              <a:t>préalablement</a:t>
            </a:r>
            <a:r>
              <a:rPr lang="en-GB" sz="1200" b="1" cap="small" dirty="0" smtClean="0"/>
              <a:t>.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SAP , Marque </a:t>
            </a:r>
            <a:r>
              <a:rPr lang="en-GB" sz="1200" b="1" cap="small" dirty="0" err="1" smtClean="0"/>
              <a:t>déposée</a:t>
            </a:r>
            <a:r>
              <a:rPr lang="en-GB" sz="1200" b="1" cap="small" dirty="0" smtClean="0"/>
              <a:t> par SAP AG et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suivants</a:t>
            </a:r>
            <a:r>
              <a:rPr lang="en-GB" sz="1200" b="1" cap="small" dirty="0" smtClean="0"/>
              <a:t> :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cap="small" dirty="0" smtClean="0"/>
              <a:t/>
            </a:r>
            <a:br>
              <a:rPr lang="en-GB" sz="1200" cap="small" dirty="0" smtClean="0"/>
            </a:br>
            <a:r>
              <a:rPr lang="en-GB" sz="1200" b="1" cap="small" dirty="0" smtClean="0"/>
              <a:t>ABAP, ABAP/4, BAPI, Management Cockpit, </a:t>
            </a:r>
            <a:r>
              <a:rPr lang="en-GB" sz="1200" b="1" cap="small" dirty="0" err="1" smtClean="0"/>
              <a:t>InterSAP</a:t>
            </a:r>
            <a:r>
              <a:rPr lang="en-GB" sz="1200" b="1" cap="small" dirty="0" smtClean="0"/>
              <a:t>, RIVA, R/2, R/3, R/3 Retail, SAP (Logo), SAP (Word), </a:t>
            </a:r>
            <a:r>
              <a:rPr lang="en-GB" sz="1200" b="1" cap="small" dirty="0" err="1" smtClean="0"/>
              <a:t>SAPaccess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SAPfile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SAPfind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SAPmail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SAPoffice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SAPscript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SAPtime</a:t>
            </a:r>
            <a:r>
              <a:rPr lang="en-GB" sz="1200" b="1" cap="small" dirty="0" smtClean="0"/>
              <a:t>, </a:t>
            </a:r>
            <a:r>
              <a:rPr lang="en-GB" sz="1200" b="1" cap="small" dirty="0" err="1" smtClean="0"/>
              <a:t>SAPtronic</a:t>
            </a:r>
            <a:r>
              <a:rPr lang="en-GB" sz="1200" b="1" cap="small" dirty="0" smtClean="0"/>
              <a:t>, SAP-EDI, SAP </a:t>
            </a:r>
            <a:r>
              <a:rPr lang="en-GB" sz="1200" b="1" cap="small" dirty="0" err="1" smtClean="0"/>
              <a:t>EarlyWatch</a:t>
            </a:r>
            <a:r>
              <a:rPr lang="en-GB" sz="1200" b="1" cap="small" dirty="0" smtClean="0"/>
              <a:t>, SAP </a:t>
            </a:r>
            <a:r>
              <a:rPr lang="en-GB" sz="1200" b="1" cap="small" dirty="0" err="1" smtClean="0"/>
              <a:t>ArchiveLink</a:t>
            </a:r>
            <a:r>
              <a:rPr lang="en-GB" sz="1200" b="1" cap="small" dirty="0" smtClean="0"/>
              <a:t>, SAP Business Workflow, ALE/WEB, SAPPHIRE, </a:t>
            </a:r>
            <a:r>
              <a:rPr lang="en-GB" sz="1200" b="1" cap="small" dirty="0" err="1" smtClean="0"/>
              <a:t>TeamSAP</a:t>
            </a:r>
            <a:r>
              <a:rPr lang="en-GB" sz="1200" b="1" cap="small" dirty="0" smtClean="0"/>
              <a:t>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Je ne </a:t>
            </a:r>
            <a:r>
              <a:rPr lang="en-GB" sz="1200" b="1" cap="small" dirty="0" err="1" smtClean="0"/>
              <a:t>peux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être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accusé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contrefaçon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de reproductions </a:t>
            </a:r>
            <a:r>
              <a:rPr lang="en-GB" sz="1200" b="1" cap="small" dirty="0" err="1" smtClean="0"/>
              <a:t>interdites</a:t>
            </a:r>
            <a:r>
              <a:rPr lang="en-GB" sz="1200" b="1" cap="small" dirty="0" smtClean="0"/>
              <a:t> pour les raisons </a:t>
            </a:r>
            <a:r>
              <a:rPr lang="en-GB" sz="1200" b="1" cap="small" dirty="0" err="1" smtClean="0"/>
              <a:t>suivantes</a:t>
            </a:r>
            <a:r>
              <a:rPr lang="en-GB" sz="1200" b="1" cap="small" dirty="0" smtClean="0"/>
              <a:t> : 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guides </a:t>
            </a:r>
            <a:r>
              <a:rPr lang="en-GB" sz="1200" b="1" cap="small" dirty="0" err="1" smtClean="0"/>
              <a:t>utilisateurs</a:t>
            </a:r>
            <a:r>
              <a:rPr lang="en-GB" sz="1200" b="1" cap="small" dirty="0" smtClean="0"/>
              <a:t> et de </a:t>
            </a:r>
            <a:r>
              <a:rPr lang="en-GB" sz="1200" b="1" cap="small" dirty="0" err="1" smtClean="0"/>
              <a:t>paramétrage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issus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mes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connaissances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personnelles</a:t>
            </a:r>
            <a:r>
              <a:rPr lang="en-GB" sz="1200" b="1" cap="small" dirty="0" smtClean="0"/>
              <a:t> et de sites web.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buFont typeface="Wingdings" pitchFamily="2" charset="2"/>
              <a:buChar char="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Les </a:t>
            </a:r>
            <a:r>
              <a:rPr lang="en-GB" sz="1200" b="1" cap="small" dirty="0" err="1" smtClean="0"/>
              <a:t>noms</a:t>
            </a:r>
            <a:r>
              <a:rPr lang="en-GB" sz="1200" b="1" cap="small" dirty="0" smtClean="0"/>
              <a:t> des </a:t>
            </a:r>
            <a:r>
              <a:rPr lang="en-GB" sz="1200" b="1" cap="small" dirty="0" err="1" smtClean="0"/>
              <a:t>personnes</a:t>
            </a:r>
            <a:r>
              <a:rPr lang="en-GB" sz="1200" b="1" cap="small" dirty="0" smtClean="0"/>
              <a:t> et sites </a:t>
            </a:r>
            <a:r>
              <a:rPr lang="en-GB" sz="1200" b="1" cap="small" dirty="0" err="1" smtClean="0"/>
              <a:t>sont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clairement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énoncés</a:t>
            </a:r>
            <a:r>
              <a:rPr lang="en-GB" sz="1200" b="1" cap="small" dirty="0" smtClean="0"/>
              <a:t>.</a:t>
            </a:r>
            <a:br>
              <a:rPr lang="en-GB" sz="1200" b="1" cap="small" dirty="0" smtClean="0"/>
            </a:b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SAP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>
                <a:solidFill>
                  <a:srgbClr val="CC3300"/>
                </a:solidFill>
              </a:rPr>
              <a:t>	http://www.sharesap.com 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est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indépendant</a:t>
            </a:r>
            <a:r>
              <a:rPr lang="en-GB" sz="1200" b="1" cap="small" dirty="0" smtClean="0"/>
              <a:t> de CODILOG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SAP AG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en-GB" sz="1200" b="1" cap="small" dirty="0" smtClean="0"/>
              <a:t>	 </a:t>
            </a:r>
            <a:r>
              <a:rPr lang="en-GB" sz="1200" b="1" cap="small" dirty="0" err="1" smtClean="0"/>
              <a:t>Sharesap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n'est</a:t>
            </a:r>
            <a:r>
              <a:rPr lang="en-GB" sz="1200" b="1" cap="small" dirty="0" smtClean="0"/>
              <a:t> pas </a:t>
            </a:r>
            <a:r>
              <a:rPr lang="en-GB" sz="1200" b="1" cap="small" dirty="0" err="1" smtClean="0"/>
              <a:t>affilié</a:t>
            </a:r>
            <a:r>
              <a:rPr lang="en-GB" sz="1200" b="1" cap="small" dirty="0" smtClean="0"/>
              <a:t> à NEURONES </a:t>
            </a:r>
            <a:r>
              <a:rPr lang="en-GB" sz="1200" b="1" cap="small" dirty="0" err="1" smtClean="0"/>
              <a:t>ou</a:t>
            </a:r>
            <a:r>
              <a:rPr lang="en-GB" sz="1200" b="1" cap="small" dirty="0" smtClean="0"/>
              <a:t> à </a:t>
            </a:r>
            <a:r>
              <a:rPr lang="en-GB" sz="1200" b="1" cap="small" dirty="0" err="1" smtClean="0"/>
              <a:t>l'une</a:t>
            </a:r>
            <a:r>
              <a:rPr lang="en-GB" sz="1200" b="1" cap="small" dirty="0" smtClean="0"/>
              <a:t> de </a:t>
            </a:r>
            <a:r>
              <a:rPr lang="en-GB" sz="1200" b="1" cap="small" dirty="0" err="1" smtClean="0"/>
              <a:t>ses</a:t>
            </a:r>
            <a:r>
              <a:rPr lang="en-GB" sz="1200" b="1" cap="small" dirty="0" smtClean="0"/>
              <a:t> </a:t>
            </a:r>
            <a:r>
              <a:rPr lang="en-GB" sz="1200" b="1" cap="small" dirty="0" err="1" smtClean="0"/>
              <a:t>filiales</a:t>
            </a:r>
            <a:r>
              <a:rPr lang="en-GB" sz="1200" b="1" cap="small" dirty="0" smtClean="0"/>
              <a:t>. </a:t>
            </a:r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200" b="1" cap="small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sz="1200" dirty="0" smtClean="0"/>
              <a:t>Sharesap.com®. Copyright©. Tous droits réservés. Par Mickael QUESNOT, Consultant SAP</a:t>
            </a:r>
            <a:endParaRPr lang="en-GB" sz="1200" b="1" dirty="0" smtClean="0"/>
          </a:p>
          <a:p>
            <a:pPr marL="336550" indent="-336550" eaLnBrk="1" hangingPunct="1">
              <a:lnSpc>
                <a:spcPct val="80000"/>
              </a:lnSpc>
              <a:spcBef>
                <a:spcPts val="37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en-GB" sz="1300" b="1" dirty="0" smtClean="0"/>
          </a:p>
        </p:txBody>
      </p:sp>
      <p:sp>
        <p:nvSpPr>
          <p:cNvPr id="10242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1A08266-2B02-4755-900A-9EE717DED824}" type="datetime1">
              <a:rPr lang="fr-FR" altLang="fr-FR" smtClean="0">
                <a:solidFill>
                  <a:schemeClr val="tx1"/>
                </a:solidFill>
                <a:latin typeface="Tahoma" pitchFamily="34" charset="0"/>
              </a:rPr>
              <a:t>21/11/2013</a:t>
            </a:fld>
            <a:endParaRPr lang="fr-FR" altLang="fr-FR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126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fr-FR"/>
              <a:t>Sharesap.com®. Copyright©. Tous droits réservés. Par Mickael QUESNOT, Consultant SAP</a:t>
            </a:r>
            <a:endParaRPr lang="en-GB"/>
          </a:p>
        </p:txBody>
      </p:sp>
      <p:sp>
        <p:nvSpPr>
          <p:cNvPr id="10244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lnSpc>
                <a:spcPct val="7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CCF73D-12FB-41DF-9B9E-D262489136D9}" type="slidenum">
              <a:rPr lang="en-GB" altLang="fr-FR" smtClean="0">
                <a:solidFill>
                  <a:schemeClr val="tx1"/>
                </a:solidFill>
                <a:latin typeface="Tahoma" pitchFamily="34" charset="0"/>
              </a:rPr>
              <a:pPr eaLnBrk="1" hangingPunct="1"/>
              <a:t>2</a:t>
            </a:fld>
            <a:endParaRPr lang="en-GB" altLang="fr-FR" smtClean="0">
              <a:solidFill>
                <a:schemeClr val="tx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0456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62" tIns="46032" rIns="92062" bIns="46032"/>
          <a:lstStyle/>
          <a:p>
            <a:pPr algn="l"/>
            <a:r>
              <a:rPr lang="fr-FR" altLang="fr-FR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IS SARBOX SOD planning</a:t>
            </a:r>
          </a:p>
        </p:txBody>
      </p:sp>
      <p:pic>
        <p:nvPicPr>
          <p:cNvPr id="40563" name="Picture 369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73238"/>
            <a:ext cx="9144000" cy="3095625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F77-5A9C-40DF-B2CD-A72A29FAF2A9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427538" y="5568950"/>
            <a:ext cx="895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178425" y="1377950"/>
            <a:ext cx="403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62" tIns="46032" rIns="92062" bIns="46032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 sz="2000" i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724400" y="1371600"/>
            <a:ext cx="4191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62" tIns="46032" rIns="92062" bIns="46032"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endParaRPr lang="fr-FR" altLang="fr-FR" sz="1600">
              <a:latin typeface="Book Antiqua" pitchFamily="18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62" tIns="46032" rIns="92062" bIns="46032"/>
          <a:lstStyle/>
          <a:p>
            <a:pPr algn="l"/>
            <a:r>
              <a:rPr lang="fr-FR" altLang="fr-FR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IS SARBOX and Security</a:t>
            </a:r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4F1A4-329C-4018-BD2A-7AB03DB0213C}" type="datetime1">
              <a:rPr lang="fr-FR" altLang="fr-FR" i="0" smtClean="0">
                <a:latin typeface="Times New Roman" pitchFamily="18" charset="0"/>
              </a:rPr>
              <a:t>21/11/2013</a:t>
            </a:fld>
            <a:endParaRPr lang="fr-FR" altLang="fr-FR" i="0">
              <a:latin typeface="Times New Roman" pitchFamily="18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427538" y="5568950"/>
            <a:ext cx="895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178425" y="1377950"/>
            <a:ext cx="403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62" tIns="46032" rIns="92062" bIns="46032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145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 sz="2000" i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179388" y="1557338"/>
            <a:ext cx="8785225" cy="421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3597" tIns="46798" rIns="93597" bIns="46798">
            <a:spAutoFit/>
          </a:bodyPr>
          <a:lstStyle>
            <a:lvl1pPr defTabSz="779463"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85788" defTabSz="779463"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69988" defTabSz="779463"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755775" defTabSz="779463"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339975" defTabSz="779463"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97175" defTabSz="779463" eaLnBrk="0" fontAlgn="base" hangingPunct="0">
              <a:spcBef>
                <a:spcPct val="0"/>
              </a:spcBef>
              <a:spcAft>
                <a:spcPct val="0"/>
              </a:spcAft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54375" defTabSz="779463" eaLnBrk="0" fontAlgn="base" hangingPunct="0">
              <a:spcBef>
                <a:spcPct val="0"/>
              </a:spcBef>
              <a:spcAft>
                <a:spcPct val="0"/>
              </a:spcAft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711575" defTabSz="779463" eaLnBrk="0" fontAlgn="base" hangingPunct="0">
              <a:spcBef>
                <a:spcPct val="0"/>
              </a:spcBef>
              <a:spcAft>
                <a:spcPct val="0"/>
              </a:spcAft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68775" defTabSz="779463" eaLnBrk="0" fontAlgn="base" hangingPunct="0">
              <a:spcBef>
                <a:spcPct val="0"/>
              </a:spcBef>
              <a:spcAft>
                <a:spcPct val="0"/>
              </a:spcAft>
              <a:tabLst>
                <a:tab pos="5808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fr-FR" dirty="0"/>
              <a:t> </a:t>
            </a:r>
            <a:r>
              <a:rPr lang="en-US" altLang="fr-FR" dirty="0" err="1"/>
              <a:t>SoD</a:t>
            </a:r>
            <a:r>
              <a:rPr lang="en-US" altLang="fr-FR" dirty="0"/>
              <a:t> implementation in SAP</a:t>
            </a:r>
          </a:p>
          <a:p>
            <a:pPr lvl="1">
              <a:buFontTx/>
              <a:buChar char="•"/>
            </a:pPr>
            <a:r>
              <a:rPr lang="en-US" altLang="fr-FR" dirty="0"/>
              <a:t> </a:t>
            </a:r>
            <a:r>
              <a:rPr lang="en-US" altLang="fr-FR" sz="2000" dirty="0"/>
              <a:t>Roles and Users Change control procedure implementation</a:t>
            </a:r>
          </a:p>
          <a:p>
            <a:pPr>
              <a:buFontTx/>
              <a:buChar char="•"/>
            </a:pPr>
            <a:r>
              <a:rPr lang="en-US" altLang="fr-FR" dirty="0"/>
              <a:t> Change Control Management procedure for IS developments</a:t>
            </a:r>
          </a:p>
          <a:p>
            <a:pPr lvl="1">
              <a:buFontTx/>
              <a:buChar char="•"/>
            </a:pPr>
            <a:r>
              <a:rPr lang="en-US" altLang="fr-FR" dirty="0"/>
              <a:t> </a:t>
            </a:r>
            <a:r>
              <a:rPr lang="en-US" altLang="fr-FR" sz="2000" dirty="0"/>
              <a:t>IDR Database Creation</a:t>
            </a:r>
          </a:p>
          <a:p>
            <a:pPr>
              <a:buFontTx/>
              <a:buChar char="•"/>
            </a:pPr>
            <a:r>
              <a:rPr lang="en-US" altLang="fr-FR" dirty="0"/>
              <a:t> Aptar IS Security Policy implementation worldwide</a:t>
            </a:r>
          </a:p>
          <a:p>
            <a:pPr lvl="1">
              <a:buFontTx/>
              <a:buChar char="•"/>
            </a:pPr>
            <a:r>
              <a:rPr lang="en-US" altLang="fr-FR" dirty="0">
                <a:sym typeface="Wingdings" pitchFamily="2" charset="2"/>
              </a:rPr>
              <a:t> </a:t>
            </a:r>
            <a:r>
              <a:rPr lang="en-US" altLang="fr-FR" sz="2000" dirty="0">
                <a:sym typeface="Wingdings" pitchFamily="2" charset="2"/>
              </a:rPr>
              <a:t>User &amp; Password procedure and guideline</a:t>
            </a:r>
          </a:p>
          <a:p>
            <a:pPr lvl="1">
              <a:buFontTx/>
              <a:buChar char="•"/>
            </a:pPr>
            <a:r>
              <a:rPr lang="en-US" altLang="fr-FR" sz="2000" dirty="0">
                <a:sym typeface="Wingdings" pitchFamily="2" charset="2"/>
              </a:rPr>
              <a:t> Security monitoring , Anti-virus and anti-intrusion</a:t>
            </a:r>
          </a:p>
          <a:p>
            <a:pPr lvl="1">
              <a:buFontTx/>
              <a:buChar char="•"/>
            </a:pPr>
            <a:r>
              <a:rPr lang="en-US" altLang="fr-FR" sz="2000" dirty="0">
                <a:sym typeface="Wingdings" pitchFamily="2" charset="2"/>
              </a:rPr>
              <a:t> Security Audit Procedure</a:t>
            </a:r>
          </a:p>
          <a:p>
            <a:pPr lvl="1">
              <a:buFontTx/>
              <a:buChar char="•"/>
            </a:pPr>
            <a:r>
              <a:rPr lang="en-US" altLang="fr-FR" sz="2000" dirty="0">
                <a:sym typeface="Wingdings" pitchFamily="2" charset="2"/>
              </a:rPr>
              <a:t>  Incident handling</a:t>
            </a:r>
          </a:p>
          <a:p>
            <a:pPr lvl="1">
              <a:buFontTx/>
              <a:buChar char="•"/>
            </a:pPr>
            <a:r>
              <a:rPr lang="en-US" altLang="fr-FR" sz="2000" dirty="0">
                <a:sym typeface="Wingdings" pitchFamily="2" charset="2"/>
              </a:rPr>
              <a:t> DRP – Backup &amp; Recovery procedure</a:t>
            </a:r>
          </a:p>
          <a:p>
            <a:pPr lvl="1">
              <a:buFontTx/>
              <a:buChar char="•"/>
            </a:pPr>
            <a:r>
              <a:rPr lang="en-US" altLang="fr-FR" sz="2000" dirty="0">
                <a:sym typeface="Wingdings" pitchFamily="2" charset="2"/>
              </a:rPr>
              <a:t>Users training on security</a:t>
            </a:r>
          </a:p>
          <a:p>
            <a:pPr>
              <a:buFontTx/>
              <a:buChar char="•"/>
            </a:pPr>
            <a:r>
              <a:rPr lang="en-US" altLang="fr-FR" dirty="0"/>
              <a:t>  SAP : Functional SAP Reporting </a:t>
            </a:r>
            <a:r>
              <a:rPr lang="en-US" altLang="fr-FR" dirty="0">
                <a:sym typeface="Wingdings" pitchFamily="2" charset="2"/>
              </a:rPr>
              <a:t> CCSAP / TMA Team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Sharesap.com®. Copyright©. Tous droits réservés. Par Mickael QUESNOT, Consultant SAP</a:t>
            </a:r>
            <a:endParaRPr lang="en-US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</TotalTime>
  <Words>180</Words>
  <Application>Microsoft Office PowerPoint</Application>
  <PresentationFormat>Affichage à l'écran (4:3)</PresentationFormat>
  <Paragraphs>54</Paragraphs>
  <Slides>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Times New Roman</vt:lpstr>
      <vt:lpstr>Century Gothic</vt:lpstr>
      <vt:lpstr>Book Antiqua</vt:lpstr>
      <vt:lpstr>Wingdings</vt:lpstr>
      <vt:lpstr>Monotype Sorts</vt:lpstr>
      <vt:lpstr>Angles</vt:lpstr>
      <vt:lpstr>IS SARBOX SOD planning</vt:lpstr>
      <vt:lpstr>Présentation PowerPoint</vt:lpstr>
      <vt:lpstr> IS SARBOX SOD planning</vt:lpstr>
      <vt:lpstr> IS SARBOX and Security</vt:lpstr>
    </vt:vector>
  </TitlesOfParts>
  <Company>VALOIS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VALOIS</dc:creator>
  <cp:lastModifiedBy>QUESNOT, Mickael</cp:lastModifiedBy>
  <cp:revision>39</cp:revision>
  <cp:lastPrinted>2003-06-13T10:01:22Z</cp:lastPrinted>
  <dcterms:created xsi:type="dcterms:W3CDTF">2003-06-13T09:22:51Z</dcterms:created>
  <dcterms:modified xsi:type="dcterms:W3CDTF">2013-11-21T13:43:26Z</dcterms:modified>
</cp:coreProperties>
</file>