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309" r:id="rId1"/>
  </p:sldMasterIdLst>
  <p:notesMasterIdLst>
    <p:notesMasterId r:id="rId121"/>
  </p:notesMasterIdLst>
  <p:sldIdLst>
    <p:sldId id="268" r:id="rId2"/>
    <p:sldId id="270" r:id="rId3"/>
    <p:sldId id="272" r:id="rId4"/>
    <p:sldId id="271" r:id="rId5"/>
    <p:sldId id="273" r:id="rId6"/>
    <p:sldId id="274" r:id="rId7"/>
    <p:sldId id="275" r:id="rId8"/>
    <p:sldId id="277" r:id="rId9"/>
    <p:sldId id="276" r:id="rId10"/>
    <p:sldId id="278" r:id="rId11"/>
    <p:sldId id="279" r:id="rId12"/>
    <p:sldId id="282" r:id="rId13"/>
    <p:sldId id="280" r:id="rId14"/>
    <p:sldId id="283" r:id="rId15"/>
    <p:sldId id="281" r:id="rId16"/>
    <p:sldId id="284" r:id="rId17"/>
    <p:sldId id="285" r:id="rId18"/>
    <p:sldId id="287" r:id="rId19"/>
    <p:sldId id="286"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6" r:id="rId38"/>
    <p:sldId id="307" r:id="rId39"/>
    <p:sldId id="305"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 id="330" r:id="rId63"/>
    <p:sldId id="333" r:id="rId64"/>
    <p:sldId id="331" r:id="rId65"/>
    <p:sldId id="332" r:id="rId66"/>
    <p:sldId id="334" r:id="rId67"/>
    <p:sldId id="335" r:id="rId68"/>
    <p:sldId id="336" r:id="rId69"/>
    <p:sldId id="337" r:id="rId70"/>
    <p:sldId id="342" r:id="rId71"/>
    <p:sldId id="339" r:id="rId72"/>
    <p:sldId id="340" r:id="rId73"/>
    <p:sldId id="343" r:id="rId74"/>
    <p:sldId id="341" r:id="rId75"/>
    <p:sldId id="344" r:id="rId76"/>
    <p:sldId id="345" r:id="rId77"/>
    <p:sldId id="346" r:id="rId78"/>
    <p:sldId id="348" r:id="rId79"/>
    <p:sldId id="347" r:id="rId80"/>
    <p:sldId id="349" r:id="rId81"/>
    <p:sldId id="350" r:id="rId82"/>
    <p:sldId id="352" r:id="rId83"/>
    <p:sldId id="353" r:id="rId84"/>
    <p:sldId id="351" r:id="rId85"/>
    <p:sldId id="354" r:id="rId86"/>
    <p:sldId id="355" r:id="rId87"/>
    <p:sldId id="356" r:id="rId88"/>
    <p:sldId id="357" r:id="rId89"/>
    <p:sldId id="359" r:id="rId90"/>
    <p:sldId id="358" r:id="rId91"/>
    <p:sldId id="360" r:id="rId92"/>
    <p:sldId id="361" r:id="rId93"/>
    <p:sldId id="362" r:id="rId94"/>
    <p:sldId id="363" r:id="rId95"/>
    <p:sldId id="365" r:id="rId96"/>
    <p:sldId id="366" r:id="rId97"/>
    <p:sldId id="367" r:id="rId98"/>
    <p:sldId id="368" r:id="rId99"/>
    <p:sldId id="364" r:id="rId100"/>
    <p:sldId id="369" r:id="rId101"/>
    <p:sldId id="370" r:id="rId102"/>
    <p:sldId id="371" r:id="rId103"/>
    <p:sldId id="372" r:id="rId104"/>
    <p:sldId id="373" r:id="rId105"/>
    <p:sldId id="379" r:id="rId106"/>
    <p:sldId id="375" r:id="rId107"/>
    <p:sldId id="376" r:id="rId108"/>
    <p:sldId id="378" r:id="rId109"/>
    <p:sldId id="377" r:id="rId110"/>
    <p:sldId id="381" r:id="rId111"/>
    <p:sldId id="380" r:id="rId112"/>
    <p:sldId id="382" r:id="rId113"/>
    <p:sldId id="383" r:id="rId114"/>
    <p:sldId id="384" r:id="rId115"/>
    <p:sldId id="385" r:id="rId116"/>
    <p:sldId id="386" r:id="rId117"/>
    <p:sldId id="387" r:id="rId118"/>
    <p:sldId id="388" r:id="rId119"/>
    <p:sldId id="389" r:id="rId120"/>
  </p:sldIdLst>
  <p:sldSz cx="9144000" cy="6858000" type="screen4x3"/>
  <p:notesSz cx="6858000" cy="9144000"/>
  <p:defaultTextStyle>
    <a:defPPr>
      <a:defRPr lang="en-GB"/>
    </a:defPPr>
    <a:lvl1pPr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1pPr>
    <a:lvl2pPr marL="4572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2pPr>
    <a:lvl3pPr marL="9144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3pPr>
    <a:lvl4pPr marL="13716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4pPr>
    <a:lvl5pPr marL="1828800" algn="l" defTabSz="449263" rtl="0" fontAlgn="base">
      <a:lnSpc>
        <a:spcPct val="76000"/>
      </a:lnSpc>
      <a:spcBef>
        <a:spcPct val="0"/>
      </a:spcBef>
      <a:spcAft>
        <a:spcPct val="0"/>
      </a:spcAft>
      <a:buClr>
        <a:srgbClr val="000000"/>
      </a:buClr>
      <a:buSzPct val="100000"/>
      <a:buFont typeface="Arial" charset="0"/>
      <a:defRPr kern="1200">
        <a:solidFill>
          <a:schemeClr val="bg1"/>
        </a:solidFill>
        <a:latin typeface="Arial" charset="0"/>
        <a:ea typeface="+mn-ea"/>
        <a:cs typeface="Arial" charset="0"/>
      </a:defRPr>
    </a:lvl5pPr>
    <a:lvl6pPr marL="2286000" algn="l" defTabSz="914400" rtl="0" eaLnBrk="1" latinLnBrk="0" hangingPunct="1">
      <a:defRPr kern="1200">
        <a:solidFill>
          <a:schemeClr val="bg1"/>
        </a:solidFill>
        <a:latin typeface="Arial" charset="0"/>
        <a:ea typeface="+mn-ea"/>
        <a:cs typeface="Arial" charset="0"/>
      </a:defRPr>
    </a:lvl6pPr>
    <a:lvl7pPr marL="2743200" algn="l" defTabSz="914400" rtl="0" eaLnBrk="1" latinLnBrk="0" hangingPunct="1">
      <a:defRPr kern="1200">
        <a:solidFill>
          <a:schemeClr val="bg1"/>
        </a:solidFill>
        <a:latin typeface="Arial" charset="0"/>
        <a:ea typeface="+mn-ea"/>
        <a:cs typeface="Arial" charset="0"/>
      </a:defRPr>
    </a:lvl7pPr>
    <a:lvl8pPr marL="3200400" algn="l" defTabSz="914400" rtl="0" eaLnBrk="1" latinLnBrk="0" hangingPunct="1">
      <a:defRPr kern="1200">
        <a:solidFill>
          <a:schemeClr val="bg1"/>
        </a:solidFill>
        <a:latin typeface="Arial" charset="0"/>
        <a:ea typeface="+mn-ea"/>
        <a:cs typeface="Arial" charset="0"/>
      </a:defRPr>
    </a:lvl8pPr>
    <a:lvl9pPr marL="3657600" algn="l" defTabSz="914400" rtl="0" eaLnBrk="1" latinLnBrk="0" hangingPunct="1">
      <a:defRPr kern="1200">
        <a:solidFill>
          <a:schemeClr val="bg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240" y="8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fr-FR"/>
          </a:p>
        </p:txBody>
      </p:sp>
      <p:sp>
        <p:nvSpPr>
          <p:cNvPr id="3074"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5"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6"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fr-FR"/>
          </a:p>
        </p:txBody>
      </p:sp>
      <p:sp>
        <p:nvSpPr>
          <p:cNvPr id="3077" name="Rectangle 5"/>
          <p:cNvSpPr>
            <a:spLocks noGrp="1" noChangeArrowheads="1"/>
          </p:cNvSpPr>
          <p:nvPr>
            <p:ph type="hdr"/>
          </p:nvPr>
        </p:nvSpPr>
        <p:spPr bwMode="auto">
          <a:xfrm>
            <a:off x="0"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78" name="Rectangle 6"/>
          <p:cNvSpPr>
            <a:spLocks noGrp="1" noChangeArrowheads="1"/>
          </p:cNvSpPr>
          <p:nvPr>
            <p:ph type="dt"/>
          </p:nvPr>
        </p:nvSpPr>
        <p:spPr bwMode="auto">
          <a:xfrm>
            <a:off x="3884613" y="0"/>
            <a:ext cx="2965450"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12296" name="Rectangle 7"/>
          <p:cNvSpPr>
            <a:spLocks noGrp="1" noRot="1" noChangeAspect="1" noChangeArrowheads="1"/>
          </p:cNvSpPr>
          <p:nvPr>
            <p:ph type="sldImg"/>
          </p:nvPr>
        </p:nvSpPr>
        <p:spPr bwMode="auto">
          <a:xfrm>
            <a:off x="1143000" y="685800"/>
            <a:ext cx="4565650" cy="3427413"/>
          </a:xfrm>
          <a:prstGeom prst="rect">
            <a:avLst/>
          </a:prstGeom>
          <a:solidFill>
            <a:srgbClr val="FFFFFF"/>
          </a:solidFill>
          <a:ln w="9360">
            <a:solidFill>
              <a:srgbClr val="000000"/>
            </a:solidFill>
            <a:miter lim="800000"/>
            <a:headEnd/>
            <a:tailEnd/>
          </a:ln>
        </p:spPr>
      </p:sp>
      <p:sp>
        <p:nvSpPr>
          <p:cNvPr id="3080" name="Rectangle 8"/>
          <p:cNvSpPr>
            <a:spLocks noGrp="1" noChangeArrowheads="1"/>
          </p:cNvSpPr>
          <p:nvPr>
            <p:ph type="body"/>
          </p:nvPr>
        </p:nvSpPr>
        <p:spPr bwMode="auto">
          <a:xfrm>
            <a:off x="685800" y="4343400"/>
            <a:ext cx="5480050"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fr-FR" noProof="0"/>
          </a:p>
        </p:txBody>
      </p:sp>
      <p:sp>
        <p:nvSpPr>
          <p:cNvPr id="3081" name="Rectangle 9"/>
          <p:cNvSpPr>
            <a:spLocks noGrp="1" noChangeArrowheads="1"/>
          </p:cNvSpPr>
          <p:nvPr>
            <p:ph type="ftr"/>
          </p:nvPr>
        </p:nvSpPr>
        <p:spPr bwMode="auto">
          <a:xfrm>
            <a:off x="0"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endParaRPr lang="en-GB"/>
          </a:p>
        </p:txBody>
      </p:sp>
      <p:sp>
        <p:nvSpPr>
          <p:cNvPr id="3082" name="Rectangle 10"/>
          <p:cNvSpPr>
            <a:spLocks noGrp="1" noChangeArrowheads="1"/>
          </p:cNvSpPr>
          <p:nvPr>
            <p:ph type="sldNum"/>
          </p:nvPr>
        </p:nvSpPr>
        <p:spPr bwMode="auto">
          <a:xfrm>
            <a:off x="3884613" y="8685213"/>
            <a:ext cx="2965450" cy="450850"/>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SzPct val="45000"/>
              <a:buFont typeface="Wingdings" pitchFamily="2" charset="2"/>
              <a:buNone/>
              <a:tabLst>
                <a:tab pos="723900" algn="l"/>
                <a:tab pos="1447800" algn="l"/>
                <a:tab pos="2171700" algn="l"/>
                <a:tab pos="2895600" algn="l"/>
              </a:tabLst>
              <a:defRPr sz="1200">
                <a:solidFill>
                  <a:srgbClr val="000000"/>
                </a:solidFill>
                <a:latin typeface="Times New Roman" pitchFamily="18" charset="0"/>
                <a:ea typeface="Arial Unicode MS" pitchFamily="34" charset="-128"/>
                <a:cs typeface="Arial Unicode MS" pitchFamily="34" charset="-128"/>
              </a:defRPr>
            </a:lvl1pPr>
          </a:lstStyle>
          <a:p>
            <a:pPr>
              <a:defRPr/>
            </a:pPr>
            <a:fld id="{9EB42D98-C40E-4C61-88AA-FF6581379A33}" type="slidenum">
              <a:rPr lang="en-GB"/>
              <a:pPr>
                <a:defRPr/>
              </a:pPr>
              <a:t>‹#›</a:t>
            </a:fld>
            <a:endParaRPr lang="en-GB"/>
          </a:p>
        </p:txBody>
      </p:sp>
    </p:spTree>
    <p:extLst>
      <p:ext uri="{BB962C8B-B14F-4D97-AF65-F5344CB8AC3E}">
        <p14:creationId xmlns:p14="http://schemas.microsoft.com/office/powerpoint/2010/main" val="1179215121"/>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1413" y="685800"/>
            <a:ext cx="4568825" cy="3427413"/>
          </a:xfrm>
        </p:spPr>
      </p:sp>
      <p:sp>
        <p:nvSpPr>
          <p:cNvPr id="3" name="Espace réservé des commentaires 2"/>
          <p:cNvSpPr>
            <a:spLocks noGrp="1"/>
          </p:cNvSpPr>
          <p:nvPr>
            <p:ph type="body" idx="1"/>
          </p:nvPr>
        </p:nvSpPr>
        <p:spPr/>
        <p:txBody>
          <a:bodyPr/>
          <a:lstStyle/>
          <a:p>
            <a:r>
              <a:rPr lang="fr-FR" b="1" dirty="0">
                <a:effectLst/>
              </a:rPr>
              <a:t>1-1 Connectez-vous au système spécifié par l’animateur et modifiez le mot de passe initial.</a:t>
            </a:r>
            <a:endParaRPr lang="fr-FR" dirty="0"/>
          </a:p>
        </p:txBody>
      </p:sp>
      <p:sp>
        <p:nvSpPr>
          <p:cNvPr id="4" name="Espace réservé du numéro de diapositive 3"/>
          <p:cNvSpPr>
            <a:spLocks noGrp="1"/>
          </p:cNvSpPr>
          <p:nvPr>
            <p:ph type="sldNum" idx="10"/>
          </p:nvPr>
        </p:nvSpPr>
        <p:spPr/>
        <p:txBody>
          <a:bodyPr/>
          <a:lstStyle/>
          <a:p>
            <a:pPr>
              <a:defRPr/>
            </a:pPr>
            <a:fld id="{9EB42D98-C40E-4C61-88AA-FF6581379A33}" type="slidenum">
              <a:rPr lang="en-GB" smtClean="0"/>
              <a:pPr>
                <a:defRPr/>
              </a:pPr>
              <a:t>3</a:t>
            </a:fld>
            <a:endParaRPr lang="en-GB"/>
          </a:p>
        </p:txBody>
      </p:sp>
    </p:spTree>
    <p:extLst>
      <p:ext uri="{BB962C8B-B14F-4D97-AF65-F5344CB8AC3E}">
        <p14:creationId xmlns:p14="http://schemas.microsoft.com/office/powerpoint/2010/main" val="304485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1413" y="685800"/>
            <a:ext cx="4568825" cy="3427413"/>
          </a:xfrm>
        </p:spPr>
      </p:sp>
      <p:sp>
        <p:nvSpPr>
          <p:cNvPr id="3" name="Espace réservé des commentaires 2"/>
          <p:cNvSpPr>
            <a:spLocks noGrp="1"/>
          </p:cNvSpPr>
          <p:nvPr>
            <p:ph type="body" idx="1"/>
          </p:nvPr>
        </p:nvSpPr>
        <p:spPr/>
        <p:txBody>
          <a:bodyPr/>
          <a:lstStyle/>
          <a:p>
            <a:r>
              <a:rPr lang="fr-FR" b="1" dirty="0">
                <a:effectLst/>
              </a:rPr>
              <a:t>1-1 Connectez-vous au système spécifié par l’animateur et modifiez le mot de passe initial.</a:t>
            </a:r>
            <a:endParaRPr lang="fr-FR" dirty="0"/>
          </a:p>
        </p:txBody>
      </p:sp>
      <p:sp>
        <p:nvSpPr>
          <p:cNvPr id="4" name="Espace réservé du numéro de diapositive 3"/>
          <p:cNvSpPr>
            <a:spLocks noGrp="1"/>
          </p:cNvSpPr>
          <p:nvPr>
            <p:ph type="sldNum" idx="10"/>
          </p:nvPr>
        </p:nvSpPr>
        <p:spPr/>
        <p:txBody>
          <a:bodyPr/>
          <a:lstStyle/>
          <a:p>
            <a:pPr>
              <a:defRPr/>
            </a:pPr>
            <a:fld id="{9EB42D98-C40E-4C61-88AA-FF6581379A33}" type="slidenum">
              <a:rPr lang="en-GB" smtClean="0"/>
              <a:pPr>
                <a:defRPr/>
              </a:pPr>
              <a:t>4</a:t>
            </a:fld>
            <a:endParaRPr lang="en-GB"/>
          </a:p>
        </p:txBody>
      </p:sp>
    </p:spTree>
    <p:extLst>
      <p:ext uri="{BB962C8B-B14F-4D97-AF65-F5344CB8AC3E}">
        <p14:creationId xmlns:p14="http://schemas.microsoft.com/office/powerpoint/2010/main" val="2488331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1413" y="685800"/>
            <a:ext cx="4568825" cy="3427413"/>
          </a:xfrm>
        </p:spPr>
      </p:sp>
      <p:sp>
        <p:nvSpPr>
          <p:cNvPr id="3" name="Espace réservé des commentaires 2"/>
          <p:cNvSpPr>
            <a:spLocks noGrp="1"/>
          </p:cNvSpPr>
          <p:nvPr>
            <p:ph type="body" idx="1"/>
          </p:nvPr>
        </p:nvSpPr>
        <p:spPr/>
        <p:txBody>
          <a:bodyPr/>
          <a:lstStyle/>
          <a:p>
            <a:r>
              <a:rPr lang="fr-FR" b="1" dirty="0">
                <a:effectLst/>
              </a:rPr>
              <a:t>1-1 Connectez-vous au système spécifié par l’animateur et modifiez le mot de passe initial.</a:t>
            </a:r>
            <a:endParaRPr lang="fr-FR" dirty="0"/>
          </a:p>
        </p:txBody>
      </p:sp>
      <p:sp>
        <p:nvSpPr>
          <p:cNvPr id="4" name="Espace réservé du numéro de diapositive 3"/>
          <p:cNvSpPr>
            <a:spLocks noGrp="1"/>
          </p:cNvSpPr>
          <p:nvPr>
            <p:ph type="sldNum" idx="10"/>
          </p:nvPr>
        </p:nvSpPr>
        <p:spPr/>
        <p:txBody>
          <a:bodyPr/>
          <a:lstStyle/>
          <a:p>
            <a:pPr>
              <a:defRPr/>
            </a:pPr>
            <a:fld id="{9EB42D98-C40E-4C61-88AA-FF6581379A33}" type="slidenum">
              <a:rPr lang="en-GB" smtClean="0"/>
              <a:pPr>
                <a:defRPr/>
              </a:pPr>
              <a:t>5</a:t>
            </a:fld>
            <a:endParaRPr lang="en-GB"/>
          </a:p>
        </p:txBody>
      </p:sp>
    </p:spTree>
    <p:extLst>
      <p:ext uri="{BB962C8B-B14F-4D97-AF65-F5344CB8AC3E}">
        <p14:creationId xmlns:p14="http://schemas.microsoft.com/office/powerpoint/2010/main" val="3928935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1413" y="685800"/>
            <a:ext cx="4568825" cy="3427413"/>
          </a:xfrm>
        </p:spPr>
      </p:sp>
      <p:sp>
        <p:nvSpPr>
          <p:cNvPr id="3" name="Espace réservé des commentaires 2"/>
          <p:cNvSpPr>
            <a:spLocks noGrp="1"/>
          </p:cNvSpPr>
          <p:nvPr>
            <p:ph type="body" idx="1"/>
          </p:nvPr>
        </p:nvSpPr>
        <p:spPr/>
        <p:txBody>
          <a:bodyPr/>
          <a:lstStyle/>
          <a:p>
            <a:r>
              <a:rPr lang="fr-FR" b="1" dirty="0">
                <a:effectLst/>
              </a:rPr>
              <a:t>1-1 Connectez-vous au système spécifié par l’animateur et modifiez le mot de passe initial.</a:t>
            </a:r>
            <a:endParaRPr lang="fr-FR" dirty="0"/>
          </a:p>
        </p:txBody>
      </p:sp>
      <p:sp>
        <p:nvSpPr>
          <p:cNvPr id="4" name="Espace réservé du numéro de diapositive 3"/>
          <p:cNvSpPr>
            <a:spLocks noGrp="1"/>
          </p:cNvSpPr>
          <p:nvPr>
            <p:ph type="sldNum" idx="10"/>
          </p:nvPr>
        </p:nvSpPr>
        <p:spPr/>
        <p:txBody>
          <a:bodyPr/>
          <a:lstStyle/>
          <a:p>
            <a:pPr>
              <a:defRPr/>
            </a:pPr>
            <a:fld id="{9EB42D98-C40E-4C61-88AA-FF6581379A33}" type="slidenum">
              <a:rPr lang="en-GB" smtClean="0"/>
              <a:pPr>
                <a:defRPr/>
              </a:pPr>
              <a:t>6</a:t>
            </a:fld>
            <a:endParaRPr lang="en-GB"/>
          </a:p>
        </p:txBody>
      </p:sp>
    </p:spTree>
    <p:extLst>
      <p:ext uri="{BB962C8B-B14F-4D97-AF65-F5344CB8AC3E}">
        <p14:creationId xmlns:p14="http://schemas.microsoft.com/office/powerpoint/2010/main" val="4129324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1413" y="685800"/>
            <a:ext cx="4568825" cy="3427413"/>
          </a:xfrm>
        </p:spPr>
      </p:sp>
      <p:sp>
        <p:nvSpPr>
          <p:cNvPr id="3" name="Espace réservé des commentaires 2"/>
          <p:cNvSpPr>
            <a:spLocks noGrp="1"/>
          </p:cNvSpPr>
          <p:nvPr>
            <p:ph type="body" idx="1"/>
          </p:nvPr>
        </p:nvSpPr>
        <p:spPr/>
        <p:txBody>
          <a:bodyPr/>
          <a:lstStyle/>
          <a:p>
            <a:r>
              <a:rPr lang="fr-FR" b="1" dirty="0">
                <a:effectLst/>
              </a:rPr>
              <a:t>1-1 Connectez-vous au système spécifié par l’animateur et modifiez le mot de passe initial.</a:t>
            </a:r>
            <a:endParaRPr lang="fr-FR" dirty="0"/>
          </a:p>
        </p:txBody>
      </p:sp>
      <p:sp>
        <p:nvSpPr>
          <p:cNvPr id="4" name="Espace réservé du numéro de diapositive 3"/>
          <p:cNvSpPr>
            <a:spLocks noGrp="1"/>
          </p:cNvSpPr>
          <p:nvPr>
            <p:ph type="sldNum" idx="10"/>
          </p:nvPr>
        </p:nvSpPr>
        <p:spPr/>
        <p:txBody>
          <a:bodyPr/>
          <a:lstStyle/>
          <a:p>
            <a:pPr>
              <a:defRPr/>
            </a:pPr>
            <a:fld id="{9EB42D98-C40E-4C61-88AA-FF6581379A33}" type="slidenum">
              <a:rPr lang="en-GB" smtClean="0"/>
              <a:pPr>
                <a:defRPr/>
              </a:pPr>
              <a:t>7</a:t>
            </a:fld>
            <a:endParaRPr lang="en-GB"/>
          </a:p>
        </p:txBody>
      </p:sp>
    </p:spTree>
    <p:extLst>
      <p:ext uri="{BB962C8B-B14F-4D97-AF65-F5344CB8AC3E}">
        <p14:creationId xmlns:p14="http://schemas.microsoft.com/office/powerpoint/2010/main" val="163016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1413" y="685800"/>
            <a:ext cx="4568825" cy="3427413"/>
          </a:xfrm>
        </p:spPr>
      </p:sp>
      <p:sp>
        <p:nvSpPr>
          <p:cNvPr id="3" name="Espace réservé des commentaires 2"/>
          <p:cNvSpPr>
            <a:spLocks noGrp="1"/>
          </p:cNvSpPr>
          <p:nvPr>
            <p:ph type="body" idx="1"/>
          </p:nvPr>
        </p:nvSpPr>
        <p:spPr/>
        <p:txBody>
          <a:bodyPr/>
          <a:lstStyle/>
          <a:p>
            <a:r>
              <a:rPr lang="fr-FR" b="1" dirty="0">
                <a:effectLst/>
              </a:rPr>
              <a:t>1-3 Pour rechercher le code de transaction, sélectionnez Système → Statut.... </a:t>
            </a:r>
            <a:endParaRPr lang="fr-FR" dirty="0"/>
          </a:p>
        </p:txBody>
      </p:sp>
      <p:sp>
        <p:nvSpPr>
          <p:cNvPr id="4" name="Espace réservé du numéro de diapositive 3"/>
          <p:cNvSpPr>
            <a:spLocks noGrp="1"/>
          </p:cNvSpPr>
          <p:nvPr>
            <p:ph type="sldNum" idx="10"/>
          </p:nvPr>
        </p:nvSpPr>
        <p:spPr/>
        <p:txBody>
          <a:bodyPr/>
          <a:lstStyle/>
          <a:p>
            <a:pPr>
              <a:defRPr/>
            </a:pPr>
            <a:fld id="{9EB42D98-C40E-4C61-88AA-FF6581379A33}" type="slidenum">
              <a:rPr lang="en-GB" smtClean="0"/>
              <a:pPr>
                <a:defRPr/>
              </a:pPr>
              <a:t>11</a:t>
            </a:fld>
            <a:endParaRPr lang="en-GB"/>
          </a:p>
        </p:txBody>
      </p:sp>
    </p:spTree>
    <p:extLst>
      <p:ext uri="{BB962C8B-B14F-4D97-AF65-F5344CB8AC3E}">
        <p14:creationId xmlns:p14="http://schemas.microsoft.com/office/powerpoint/2010/main" val="311316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pPr>
              <a:defRPr/>
            </a:pPr>
            <a:fld id="{60143619-AA58-42C9-BE19-D3C91726FA76}" type="datetime1">
              <a:rPr lang="fr-FR" smtClean="0"/>
              <a:pPr>
                <a:defRPr/>
              </a:pPr>
              <a:t>23/01/2019</a:t>
            </a:fld>
            <a:endParaRPr lang="en-GB"/>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pPr>
              <a:defRPr/>
            </a:pPr>
            <a:r>
              <a:rPr lang="fr-FR"/>
              <a:t>Sharesap.com®. Copyright©. Tous droits réservés. Par Mickael QUESNOT</a:t>
            </a:r>
            <a:endParaRPr lang="en-GB"/>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pPr>
              <a:defRPr/>
            </a:pPr>
            <a:fld id="{C178E329-0E90-4061-AE68-194B7A06BB58}" type="slidenum">
              <a:rPr lang="en-GB" smtClean="0"/>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pPr>
              <a:defRPr/>
            </a:pPr>
            <a:fld id="{EBA05C0A-8C9D-4F5E-B98F-9CB9C1919C45}"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0CA72B1C-F99D-42E9-83F8-3CB5BD96AB21}" type="slidenum">
              <a:rPr lang="en-GB" smtClean="0"/>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pPr>
              <a:defRPr/>
            </a:pPr>
            <a:fld id="{6A6C83D5-9D85-45D4-89D4-E6A127D68544}"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D23D86ED-2617-4431-869A-31F7177F2561}" type="slidenum">
              <a:rPr lang="en-GB" smtClean="0"/>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normAutofit/>
          </a:bodyPr>
          <a:lstStyle>
            <a:lvl1pPr>
              <a:defRPr sz="1600"/>
            </a:lvl1pPr>
          </a:lstStyle>
          <a:p>
            <a:r>
              <a:rPr kumimoji="0" lang="fr-FR"/>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a:xfrm>
            <a:off x="457200" y="6480969"/>
            <a:ext cx="4260056" cy="300831"/>
          </a:xfrm>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pPr>
              <a:defRPr/>
            </a:pPr>
            <a:fld id="{D959B06D-E178-473F-8834-651EAF1098E8}" type="datetime1">
              <a:rPr lang="fr-FR" smtClean="0"/>
              <a:pPr>
                <a:defRPr/>
              </a:pPr>
              <a:t>23/01/2019</a:t>
            </a:fld>
            <a:endParaRPr lang="en-GB"/>
          </a:p>
        </p:txBody>
      </p:sp>
      <p:sp>
        <p:nvSpPr>
          <p:cNvPr id="5" name="Espace réservé du pied de page 4"/>
          <p:cNvSpPr>
            <a:spLocks noGrp="1"/>
          </p:cNvSpPr>
          <p:nvPr>
            <p:ph type="ftr" sz="quarter" idx="11"/>
          </p:nvPr>
        </p:nvSpPr>
        <p:spPr>
          <a:xfrm>
            <a:off x="2619376" y="6480969"/>
            <a:ext cx="4260056" cy="300831"/>
          </a:xfrm>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a:xfrm>
            <a:off x="8451056" y="809624"/>
            <a:ext cx="502920" cy="300831"/>
          </a:xfrm>
        </p:spPr>
        <p:txBody>
          <a:bodyPr/>
          <a:lstStyle/>
          <a:p>
            <a:pPr>
              <a:defRPr/>
            </a:pPr>
            <a:fld id="{A7355192-DF09-4BD9-B57F-C608D0B63F00}" type="slidenum">
              <a:rPr lang="en-GB" smtClean="0"/>
              <a:pPr>
                <a:defRPr/>
              </a:pPr>
              <a:t>‹#›</a:t>
            </a:fld>
            <a:endParaRPr lang="en-GB"/>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pPr>
              <a:defRPr/>
            </a:pPr>
            <a:fld id="{C7276F25-A4AE-4D4E-83E4-BD57DEA19321}" type="datetime1">
              <a:rPr lang="fr-FR" smtClean="0"/>
              <a:pPr>
                <a:defRPr/>
              </a:pPr>
              <a:t>23/01/2019</a:t>
            </a:fld>
            <a:endParaRPr lang="en-GB"/>
          </a:p>
        </p:txBody>
      </p:sp>
      <p:sp>
        <p:nvSpPr>
          <p:cNvPr id="6" name="Espace réservé du pied de page 5"/>
          <p:cNvSpPr>
            <a:spLocks noGrp="1"/>
          </p:cNvSpPr>
          <p:nvPr>
            <p:ph type="ftr" sz="quarter" idx="11"/>
          </p:nvPr>
        </p:nvSpPr>
        <p:spPr>
          <a:xfrm>
            <a:off x="457200" y="6480969"/>
            <a:ext cx="4260056" cy="301752"/>
          </a:xfrm>
        </p:spPr>
        <p:txBody>
          <a:bodyPr/>
          <a:lstStyle/>
          <a:p>
            <a:pPr>
              <a:defRPr/>
            </a:pPr>
            <a:r>
              <a:rPr lang="fr-FR"/>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7589520" y="6480969"/>
            <a:ext cx="502920" cy="301752"/>
          </a:xfrm>
        </p:spPr>
        <p:txBody>
          <a:bodyPr/>
          <a:lstStyle/>
          <a:p>
            <a:pPr>
              <a:defRPr/>
            </a:pPr>
            <a:fld id="{4FC222FB-AC7C-437D-9A55-AFB1B2A78910}" type="slidenum">
              <a:rPr lang="en-GB" smtClean="0"/>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pPr>
              <a:defRPr/>
            </a:pPr>
            <a:fld id="{CDFEEB10-8F6C-4618-AAE7-8B30DF66D31B}" type="datetime1">
              <a:rPr lang="fr-FR" smtClean="0"/>
              <a:pPr>
                <a:defRPr/>
              </a:pPr>
              <a:t>23/01/2019</a:t>
            </a:fld>
            <a:endParaRPr lang="en-GB"/>
          </a:p>
        </p:txBody>
      </p:sp>
      <p:sp>
        <p:nvSpPr>
          <p:cNvPr id="8" name="Espace réservé du pied de page 7"/>
          <p:cNvSpPr>
            <a:spLocks noGrp="1"/>
          </p:cNvSpPr>
          <p:nvPr>
            <p:ph type="ftr" sz="quarter" idx="11"/>
          </p:nvPr>
        </p:nvSpPr>
        <p:spPr>
          <a:xfrm>
            <a:off x="457200" y="6480969"/>
            <a:ext cx="4261104" cy="301752"/>
          </a:xfrm>
        </p:spPr>
        <p:txBody>
          <a:bodyPr/>
          <a:lstStyle/>
          <a:p>
            <a:pPr>
              <a:defRPr/>
            </a:pPr>
            <a:r>
              <a:rPr lang="fr-FR"/>
              <a:t>Sharesap.com®. Copyright©. Tous droits réservés. Par Mickael QUESNOT</a:t>
            </a:r>
            <a:endParaRPr lang="en-GB"/>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pPr>
              <a:defRPr/>
            </a:pPr>
            <a:fld id="{69F9972E-B32E-4B89-8BFC-FDC53D233070}"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a:t>Cliquez pour modifier le style du titre</a:t>
            </a:r>
            <a:endParaRPr kumimoji="0" lang="en-US"/>
          </a:p>
        </p:txBody>
      </p:sp>
      <p:sp>
        <p:nvSpPr>
          <p:cNvPr id="3" name="Espace réservé de la date 2"/>
          <p:cNvSpPr>
            <a:spLocks noGrp="1"/>
          </p:cNvSpPr>
          <p:nvPr>
            <p:ph type="dt" sz="half" idx="10"/>
          </p:nvPr>
        </p:nvSpPr>
        <p:spPr/>
        <p:txBody>
          <a:bodyPr/>
          <a:lstStyle/>
          <a:p>
            <a:pPr>
              <a:defRPr/>
            </a:pPr>
            <a:fld id="{59A1C8BB-94EC-48E1-AE97-677B1C370306}" type="datetime1">
              <a:rPr lang="fr-FR" smtClean="0"/>
              <a:pPr>
                <a:defRPr/>
              </a:pPr>
              <a:t>23/01/2019</a:t>
            </a:fld>
            <a:endParaRPr lang="en-GB"/>
          </a:p>
        </p:txBody>
      </p:sp>
      <p:sp>
        <p:nvSpPr>
          <p:cNvPr id="4" name="Espace réservé du pied de page 3"/>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5" name="Espace réservé du numéro de diapositive 4"/>
          <p:cNvSpPr>
            <a:spLocks noGrp="1"/>
          </p:cNvSpPr>
          <p:nvPr>
            <p:ph type="sldNum" sz="quarter" idx="12"/>
          </p:nvPr>
        </p:nvSpPr>
        <p:spPr/>
        <p:txBody>
          <a:bodyPr/>
          <a:lstStyle/>
          <a:p>
            <a:pPr>
              <a:defRPr/>
            </a:pPr>
            <a:fld id="{70F45BB4-B74E-439A-BEC8-D69268510359}" type="slidenum">
              <a:rPr lang="en-GB" smtClean="0"/>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pPr>
              <a:defRPr/>
            </a:pPr>
            <a:fld id="{5845517B-123D-4759-B02D-544E65C1E857}" type="datetime1">
              <a:rPr lang="fr-FR" smtClean="0"/>
              <a:pPr>
                <a:defRPr/>
              </a:pPr>
              <a:t>23/01/2019</a:t>
            </a:fld>
            <a:endParaRPr lang="en-GB"/>
          </a:p>
        </p:txBody>
      </p:sp>
      <p:sp>
        <p:nvSpPr>
          <p:cNvPr id="3" name="Espace réservé du pied de page 2"/>
          <p:cNvSpPr>
            <a:spLocks noGrp="1"/>
          </p:cNvSpPr>
          <p:nvPr>
            <p:ph type="ftr" sz="quarter" idx="11"/>
          </p:nvPr>
        </p:nvSpPr>
        <p:spPr>
          <a:xfrm>
            <a:off x="457200" y="6481890"/>
            <a:ext cx="4260056" cy="300831"/>
          </a:xfrm>
        </p:spPr>
        <p:txBody>
          <a:bodyPr/>
          <a:lstStyle/>
          <a:p>
            <a:pPr>
              <a:defRPr/>
            </a:pPr>
            <a:r>
              <a:rPr lang="fr-FR"/>
              <a:t>Sharesap.com®. Copyright©. Tous droits réservés. Par Mickael QUESNOT</a:t>
            </a:r>
            <a:endParaRPr lang="en-GB"/>
          </a:p>
        </p:txBody>
      </p:sp>
      <p:sp>
        <p:nvSpPr>
          <p:cNvPr id="4" name="Espace réservé du numéro de diapositive 3"/>
          <p:cNvSpPr>
            <a:spLocks noGrp="1"/>
          </p:cNvSpPr>
          <p:nvPr>
            <p:ph type="sldNum" sz="quarter" idx="12"/>
          </p:nvPr>
        </p:nvSpPr>
        <p:spPr>
          <a:xfrm>
            <a:off x="7589520" y="6480969"/>
            <a:ext cx="502920" cy="301752"/>
          </a:xfrm>
        </p:spPr>
        <p:txBody>
          <a:bodyPr/>
          <a:lstStyle/>
          <a:p>
            <a:pPr>
              <a:defRPr/>
            </a:pPr>
            <a:fld id="{7647A7FA-854E-4A49-899C-BCAB66229742}" type="slidenum">
              <a:rPr lang="en-GB" smtClean="0"/>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a:t>Cliquez pour modifier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pPr>
              <a:defRPr/>
            </a:pPr>
            <a:fld id="{31243A83-1DC5-4954-AB32-55190848BB7D}" type="datetime1">
              <a:rPr lang="fr-FR" smtClean="0"/>
              <a:pPr>
                <a:defRPr/>
              </a:pPr>
              <a:t>23/01/2019</a:t>
            </a:fld>
            <a:endParaRPr lang="en-GB"/>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pPr>
              <a:defRPr/>
            </a:pPr>
            <a:r>
              <a:rPr lang="fr-FR"/>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pPr>
              <a:defRPr/>
            </a:pPr>
            <a:fld id="{13D82A1A-C33F-49D8-BA42-5C3ACFFC42A7}"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pPr>
              <a:defRPr/>
            </a:pPr>
            <a:fld id="{15C99200-6D1D-4EE8-8FE1-A53F137E9A10}" type="datetime1">
              <a:rPr lang="fr-FR" smtClean="0"/>
              <a:pPr>
                <a:defRPr/>
              </a:pPr>
              <a:t>23/01/2019</a:t>
            </a:fld>
            <a:endParaRPr lang="en-GB"/>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pPr>
              <a:defRPr/>
            </a:pPr>
            <a:r>
              <a:rPr lang="fr-FR"/>
              <a:t>Sharesap.com®. Copyright©. Tous droits réservés. Par Mickael QUESNOT</a:t>
            </a:r>
            <a:endParaRPr lang="en-GB"/>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pPr>
              <a:defRPr/>
            </a:pPr>
            <a:fld id="{79F1AE72-7784-4231-ACEA-49B0350CB2C9}"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a:t>Cliquez pour modifier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pPr>
              <a:defRPr/>
            </a:pPr>
            <a:fld id="{2101D9F4-5D8F-409A-B164-7CB5581879CB}" type="datetime1">
              <a:rPr lang="fr-FR" smtClean="0"/>
              <a:pPr>
                <a:defRPr/>
              </a:pPr>
              <a:t>23/01/2019</a:t>
            </a:fld>
            <a:endParaRPr lang="en-GB"/>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pPr>
              <a:defRPr/>
            </a:pPr>
            <a:r>
              <a:rPr lang="fr-FR"/>
              <a:t>Sharesap.com®. Copyright©. Tous droits réservés. Par Mickael QUESNOT</a:t>
            </a:r>
            <a:endParaRPr lang="en-GB"/>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pPr>
              <a:defRPr/>
            </a:pPr>
            <a:fld id="{42CE6BC5-E280-4217-A4D4-7FCB0C000197}" type="slidenum">
              <a:rPr lang="en-GB" smtClean="0"/>
              <a:pPr>
                <a:defRPr/>
              </a:pPr>
              <a:t>‹#›</a:t>
            </a:fld>
            <a:endParaRPr lang="en-GB"/>
          </a:p>
        </p:txBody>
      </p:sp>
    </p:spTree>
  </p:cSld>
  <p:clrMap bg1="dk1" tx1="lt1" bg2="dk2" tx2="lt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4317" r:id="rId8"/>
    <p:sldLayoutId id="2147484318" r:id="rId9"/>
    <p:sldLayoutId id="2147484319" r:id="rId10"/>
    <p:sldLayoutId id="2147484320" r:id="rId11"/>
  </p:sldLayoutIdLst>
  <p:hf hdr="0"/>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p:txBody>
          <a:bodyPr>
            <a:normAutofit fontScale="90000"/>
          </a:bodyPr>
          <a:lstStyle/>
          <a:p>
            <a:pPr>
              <a:defRPr/>
            </a:pPr>
            <a:r>
              <a:rPr lang="fr-FR" dirty="0">
                <a:solidFill>
                  <a:schemeClr val="tx2">
                    <a:satMod val="200000"/>
                  </a:schemeClr>
                </a:solidFill>
              </a:rPr>
              <a:t>Solutions</a:t>
            </a:r>
            <a:br>
              <a:rPr lang="fr-FR" dirty="0">
                <a:solidFill>
                  <a:schemeClr val="tx2">
                    <a:satMod val="200000"/>
                  </a:schemeClr>
                </a:solidFill>
              </a:rPr>
            </a:br>
            <a:r>
              <a:rPr lang="fr-FR" dirty="0">
                <a:solidFill>
                  <a:schemeClr val="tx2">
                    <a:satMod val="200000"/>
                  </a:schemeClr>
                </a:solidFill>
              </a:rPr>
              <a:t>LO020_N2-Processus d'Approvisionnement©</a:t>
            </a:r>
          </a:p>
        </p:txBody>
      </p:sp>
      <p:sp>
        <p:nvSpPr>
          <p:cNvPr id="8198" name="Sous-titre 6"/>
          <p:cNvSpPr>
            <a:spLocks noGrp="1"/>
          </p:cNvSpPr>
          <p:nvPr>
            <p:ph type="subTitle" idx="1"/>
          </p:nvPr>
        </p:nvSpPr>
        <p:spPr/>
        <p:txBody>
          <a:bodyPr/>
          <a:lstStyle/>
          <a:p>
            <a:pPr eaLnBrk="1" hangingPunct="1">
              <a:spcBef>
                <a:spcPct val="0"/>
              </a:spcBef>
            </a:pPr>
            <a:r>
              <a:rPr lang="fr-FR"/>
              <a:t>Par Mickael QUESNOT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1-3 Pour rechercher le code de transaction, sélectionnez Système → Statut....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5030503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Résultat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100</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323528" y="2636912"/>
            <a:ext cx="1152128" cy="13681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a:t>2-3 Affichage d'une commande</a:t>
            </a:r>
            <a:br>
              <a:rPr lang="fr-FR" b="1"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101</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accéder à la commande à partir d'un poste donné du document article, positionnez le curseur sur le champ Commande puis double-cliquez pour accéder à la commande. </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102</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2555776" y="3501008"/>
            <a:ext cx="864096"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avec flèche 9"/>
          <p:cNvCxnSpPr/>
          <p:nvPr/>
        </p:nvCxnSpPr>
        <p:spPr>
          <a:xfrm flipH="1" flipV="1">
            <a:off x="2843808" y="5085184"/>
            <a:ext cx="1080120" cy="1008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Dans l'écran de commande, choisissez l'onglet Historique dans la partie Détail du poste.</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103</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5436096" y="3717032"/>
            <a:ext cx="936104" cy="11521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Résultat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104</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395536" y="3501008"/>
            <a:ext cx="1296144" cy="20882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105</a:t>
            </a:fld>
            <a:endParaRPr lang="en-GB"/>
          </a:p>
        </p:txBody>
      </p:sp>
      <p:sp>
        <p:nvSpPr>
          <p:cNvPr id="7" name="Rectangle 6"/>
          <p:cNvSpPr/>
          <p:nvPr/>
        </p:nvSpPr>
        <p:spPr>
          <a:xfrm>
            <a:off x="467544" y="1628801"/>
            <a:ext cx="7848872" cy="1144865"/>
          </a:xfrm>
          <a:prstGeom prst="rect">
            <a:avLst/>
          </a:prstGeom>
        </p:spPr>
        <p:txBody>
          <a:bodyPr wrap="square">
            <a:spAutoFit/>
          </a:bodyPr>
          <a:lstStyle/>
          <a:p>
            <a:r>
              <a:rPr lang="fr-FR" b="1" dirty="0"/>
              <a:t>Notions de base sur le processus d'approvisionnement 3</a:t>
            </a:r>
          </a:p>
          <a:p>
            <a:endParaRPr lang="fr-FR" b="1" dirty="0"/>
          </a:p>
          <a:p>
            <a:r>
              <a:rPr lang="fr-FR" b="1" dirty="0"/>
              <a:t>Chapitre : notions de base sur le processus d'approvisionnement</a:t>
            </a:r>
          </a:p>
          <a:p>
            <a:endParaRPr lang="fr-FR" b="1" dirty="0"/>
          </a:p>
          <a:p>
            <a:r>
              <a:rPr lang="fr-FR" b="1" dirty="0"/>
              <a:t>Sujet : contrôle des factures</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3-1 Saisie d'une facture fournisseur</a:t>
            </a:r>
            <a:br>
              <a:rPr lang="fr-FR" b="1" dirty="0"/>
            </a:br>
            <a:r>
              <a:rPr lang="fr-FR" dirty="0"/>
              <a:t> </a:t>
            </a:r>
            <a:br>
              <a:rPr lang="fr-FR" dirty="0"/>
            </a:br>
            <a:r>
              <a:rPr lang="fr-FR" b="1" i="1" dirty="0"/>
              <a:t>Logistique </a:t>
            </a:r>
            <a:r>
              <a:rPr lang="fr-FR" dirty="0"/>
              <a:t>→</a:t>
            </a:r>
            <a:r>
              <a:rPr lang="fr-FR" b="1" i="1" dirty="0"/>
              <a:t>Gestion des articles </a:t>
            </a:r>
            <a:r>
              <a:rPr lang="fr-FR" dirty="0"/>
              <a:t>→</a:t>
            </a:r>
            <a:r>
              <a:rPr lang="fr-FR" b="1" i="1" dirty="0"/>
              <a:t>Contrôle des factures </a:t>
            </a:r>
            <a:r>
              <a:rPr lang="fr-FR" dirty="0"/>
              <a:t>→</a:t>
            </a:r>
            <a:r>
              <a:rPr lang="fr-FR" b="1" i="1" dirty="0"/>
              <a:t>Contrôle des</a:t>
            </a:r>
            <a:br>
              <a:rPr lang="fr-FR" dirty="0"/>
            </a:br>
            <a:r>
              <a:rPr lang="fr-FR" b="1" i="1" dirty="0"/>
              <a:t>factures (Logistique)</a:t>
            </a:r>
            <a:r>
              <a:rPr lang="fr-FR" dirty="0"/>
              <a:t>→</a:t>
            </a:r>
            <a:r>
              <a:rPr lang="fr-FR" b="1" i="1" dirty="0"/>
              <a:t>Saisie document </a:t>
            </a:r>
            <a:r>
              <a:rPr lang="fr-FR" dirty="0"/>
              <a:t>→</a:t>
            </a:r>
            <a:r>
              <a:rPr lang="fr-FR" b="1" i="1" dirty="0"/>
              <a:t>Créer facture MIRO - Créer facture fournisseur</a:t>
            </a:r>
            <a:r>
              <a:rPr lang="fr-FR" dirty="0"/>
              <a:t> </a:t>
            </a:r>
            <a:r>
              <a:rPr lang="fr-FR" b="1" i="1" dirty="0"/>
              <a:t>MIRO - Créer facture fournisseur</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106</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3491880" y="1268760"/>
            <a:ext cx="2736304" cy="26642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Date de document </a:t>
            </a:r>
            <a:r>
              <a:rPr lang="fr-FR" i="1" dirty="0"/>
              <a:t>Date du jour</a:t>
            </a:r>
            <a:br>
              <a:rPr lang="fr-FR" dirty="0"/>
            </a:br>
            <a:r>
              <a:rPr lang="fr-FR" dirty="0"/>
              <a:t>Référence </a:t>
            </a:r>
            <a:r>
              <a:rPr lang="fr-FR" i="1" dirty="0"/>
              <a:t>RE-A1##</a:t>
            </a:r>
            <a:br>
              <a:rPr lang="fr-FR" dirty="0"/>
            </a:br>
            <a:r>
              <a:rPr lang="fr-FR" dirty="0"/>
              <a:t>Montant </a:t>
            </a:r>
            <a:r>
              <a:rPr lang="fr-FR" i="1" dirty="0"/>
              <a:t>5500</a:t>
            </a:r>
            <a:br>
              <a:rPr lang="fr-FR" dirty="0"/>
            </a:br>
            <a:r>
              <a:rPr lang="fr-FR" dirty="0"/>
              <a:t>Montant de TVA </a:t>
            </a:r>
            <a:r>
              <a:rPr lang="fr-FR" i="1" dirty="0"/>
              <a:t>500</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107</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2627784" y="1412776"/>
            <a:ext cx="1296144" cy="1800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3923928" y="1484784"/>
            <a:ext cx="72008" cy="17281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flipH="1" flipV="1">
            <a:off x="2843808" y="3501008"/>
            <a:ext cx="288032"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flipH="1" flipV="1">
            <a:off x="2411760" y="3645024"/>
            <a:ext cx="720080" cy="1368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Choisissez votre document de commande pour le fournisseur </a:t>
            </a:r>
            <a:r>
              <a:rPr lang="fr-FR" b="1" dirty="0"/>
              <a:t>T-K500A## </a:t>
            </a:r>
            <a:r>
              <a:rPr lang="fr-FR" dirty="0"/>
              <a:t>via l'aide F4 ou entrez le numéro de commande.</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108</a:t>
            </a:fld>
            <a:endParaRPr lang="en-GB"/>
          </a:p>
        </p:txBody>
      </p:sp>
      <p:pic>
        <p:nvPicPr>
          <p:cNvPr id="7" name="Espace réservé du contenu 6"/>
          <p:cNvPicPr>
            <a:picLocks noGrp="1"/>
          </p:cNvPicPr>
          <p:nvPr>
            <p:ph idx="1"/>
          </p:nvPr>
        </p:nvPicPr>
        <p:blipFill>
          <a:blip r:embed="rId2" cstate="print"/>
          <a:stretch>
            <a:fillRect/>
          </a:stretch>
        </p:blipFill>
        <p:spPr>
          <a:xfrm>
            <a:off x="1524000" y="1953344"/>
            <a:ext cx="6096000" cy="4572000"/>
          </a:xfrm>
          <a:prstGeom prst="rect">
            <a:avLst/>
          </a:prstGeom>
        </p:spPr>
      </p:pic>
      <p:cxnSp>
        <p:nvCxnSpPr>
          <p:cNvPr id="9" name="Connecteur droit avec flèche 8"/>
          <p:cNvCxnSpPr/>
          <p:nvPr/>
        </p:nvCxnSpPr>
        <p:spPr>
          <a:xfrm flipH="1">
            <a:off x="3491880" y="4077072"/>
            <a:ext cx="1728192" cy="7200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Après avoir sélectionné la commande, sélectionnez </a:t>
            </a:r>
            <a:r>
              <a:rPr lang="fr-FR" b="1" dirty="0"/>
              <a:t>Entrée </a:t>
            </a:r>
            <a:r>
              <a:rPr lang="fr-FR" dirty="0"/>
              <a:t>pour voir les postes individuels.</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109</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323528" y="4149080"/>
            <a:ext cx="1224136" cy="1800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Le code transaction s’affiche dans les données </a:t>
            </a:r>
            <a:r>
              <a:rPr lang="fr-FR" b="1" dirty="0" err="1">
                <a:effectLst/>
              </a:rPr>
              <a:t>Repository</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a:t>
            </a:fld>
            <a:endParaRPr lang="en-GB"/>
          </a:p>
        </p:txBody>
      </p:sp>
      <p:pic>
        <p:nvPicPr>
          <p:cNvPr id="7" name="Espace réservé du contenu 6"/>
          <p:cNvPicPr>
            <a:picLocks noGrp="1"/>
          </p:cNvPicPr>
          <p:nvPr>
            <p:ph idx="1"/>
          </p:nvPr>
        </p:nvPicPr>
        <p:blipFill>
          <a:blip r:embed="rId3" cstate="print"/>
          <a:srcRect/>
          <a:stretch>
            <a:fillRect/>
          </a:stretch>
        </p:blipFill>
        <p:spPr bwMode="auto">
          <a:xfrm>
            <a:off x="506016" y="1882775"/>
            <a:ext cx="8131968" cy="4572000"/>
          </a:xfrm>
          <a:prstGeom prst="rect">
            <a:avLst/>
          </a:prstGeom>
          <a:noFill/>
          <a:ln w="9525">
            <a:noFill/>
            <a:miter lim="800000"/>
            <a:headEnd/>
            <a:tailEnd/>
          </a:ln>
        </p:spPr>
      </p:pic>
      <p:cxnSp>
        <p:nvCxnSpPr>
          <p:cNvPr id="8" name="Connecteur droit avec flèche 7"/>
          <p:cNvCxnSpPr/>
          <p:nvPr/>
        </p:nvCxnSpPr>
        <p:spPr>
          <a:xfrm flipH="1" flipV="1">
            <a:off x="2123728" y="3933056"/>
            <a:ext cx="288032"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126371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Simulez la facture et</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110</a:t>
            </a:fld>
            <a:endParaRPr lang="en-GB"/>
          </a:p>
        </p:txBody>
      </p:sp>
      <p:pic>
        <p:nvPicPr>
          <p:cNvPr id="7" name="Espace réservé du contenu 6"/>
          <p:cNvPicPr>
            <a:picLocks noGrp="1"/>
          </p:cNvPicPr>
          <p:nvPr>
            <p:ph idx="1"/>
          </p:nvPr>
        </p:nvPicPr>
        <p:blipFill>
          <a:blip r:embed="rId2" cstate="print"/>
          <a:stretch>
            <a:fillRect/>
          </a:stretch>
        </p:blipFill>
        <p:spPr>
          <a:xfrm>
            <a:off x="1619672" y="1628800"/>
            <a:ext cx="6096000" cy="4572000"/>
          </a:xfrm>
          <a:prstGeom prst="rect">
            <a:avLst/>
          </a:prstGeom>
        </p:spPr>
      </p:pic>
      <p:cxnSp>
        <p:nvCxnSpPr>
          <p:cNvPr id="9" name="Connecteur droit avec flèche 8"/>
          <p:cNvCxnSpPr/>
          <p:nvPr/>
        </p:nvCxnSpPr>
        <p:spPr>
          <a:xfrm>
            <a:off x="2051720" y="1052736"/>
            <a:ext cx="1728192"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enregistrez-la.</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111</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a:off x="2051720" y="1268760"/>
            <a:ext cx="144016" cy="46085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Résultat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112</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395536" y="4941168"/>
            <a:ext cx="1152128" cy="2304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3-2 Affichage d'une facture</a:t>
            </a:r>
            <a:br>
              <a:rPr lang="fr-FR" b="1" dirty="0"/>
            </a:br>
            <a:br>
              <a:rPr lang="fr-FR" b="1" dirty="0"/>
            </a:br>
            <a:r>
              <a:rPr lang="fr-FR" dirty="0"/>
              <a:t>Dans l'écran de contrôle des factures, choisissez →</a:t>
            </a:r>
            <a:r>
              <a:rPr lang="fr-FR" b="1" i="1" dirty="0"/>
              <a:t>Document facturation </a:t>
            </a:r>
            <a:r>
              <a:rPr lang="fr-FR" dirty="0"/>
              <a:t>→</a:t>
            </a:r>
            <a:br>
              <a:rPr lang="fr-FR" dirty="0"/>
            </a:br>
            <a:r>
              <a:rPr lang="fr-FR" b="1" i="1" dirty="0"/>
              <a:t>Afficher</a:t>
            </a:r>
            <a:br>
              <a:rPr lang="fr-FR" dirty="0"/>
            </a:b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113</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2483768" y="1124744"/>
            <a:ext cx="1080120" cy="9361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i="1" dirty="0"/>
              <a:t>Résultat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114</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i="1" dirty="0"/>
              <a:t>ou</a:t>
            </a:r>
            <a:br>
              <a:rPr lang="fr-FR" dirty="0"/>
            </a:br>
            <a:r>
              <a:rPr lang="fr-FR" b="1" i="1" dirty="0"/>
              <a:t>Revenez au menu et choisissez : (Logistique </a:t>
            </a:r>
            <a:r>
              <a:rPr lang="fr-FR" dirty="0"/>
              <a:t>→</a:t>
            </a:r>
            <a:r>
              <a:rPr lang="fr-FR" b="1" i="1" dirty="0"/>
              <a:t>Gestion des articles </a:t>
            </a:r>
            <a:r>
              <a:rPr lang="fr-FR" dirty="0"/>
              <a:t>→</a:t>
            </a:r>
            <a:r>
              <a:rPr lang="fr-FR" b="1" i="1" dirty="0"/>
              <a:t>Contrôle des factures (Logistique) </a:t>
            </a:r>
            <a:r>
              <a:rPr lang="fr-FR" dirty="0"/>
              <a:t>→ </a:t>
            </a:r>
            <a:r>
              <a:rPr lang="fr-FR" b="1" i="1" dirty="0"/>
              <a:t>Poursuite traitement) </a:t>
            </a:r>
            <a:r>
              <a:rPr lang="fr-FR" dirty="0"/>
              <a:t>→</a:t>
            </a:r>
            <a:r>
              <a:rPr lang="fr-FR" b="1" i="1" dirty="0"/>
              <a:t>Afficher document facturation MIR4 - Afficher document de facturation</a:t>
            </a:r>
            <a:br>
              <a:rPr lang="fr-FR" dirty="0"/>
            </a:br>
            <a:r>
              <a:rPr lang="fr-FR" dirty="0"/>
              <a:t>mir4</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115</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Entrer le numéro et l’année puis sélectionner afficher document</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116</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8" name="Straight Arrow Connector 7">
            <a:extLst>
              <a:ext uri="{FF2B5EF4-FFF2-40B4-BE49-F238E27FC236}">
                <a16:creationId xmlns:a16="http://schemas.microsoft.com/office/drawing/2014/main" id="{B7668C98-1B09-43C2-9187-E0AD7F4433F1}"/>
              </a:ext>
            </a:extLst>
          </p:cNvPr>
          <p:cNvCxnSpPr/>
          <p:nvPr/>
        </p:nvCxnSpPr>
        <p:spPr>
          <a:xfrm flipH="1" flipV="1">
            <a:off x="2483768" y="2996952"/>
            <a:ext cx="144016" cy="10081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BE600C2-24A2-4774-BD65-28E827176480}"/>
              </a:ext>
            </a:extLst>
          </p:cNvPr>
          <p:cNvCxnSpPr/>
          <p:nvPr/>
        </p:nvCxnSpPr>
        <p:spPr>
          <a:xfrm flipH="1">
            <a:off x="2160726" y="1171524"/>
            <a:ext cx="288032" cy="13681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affichez </a:t>
            </a:r>
            <a:r>
              <a:rPr lang="fr-FR" b="1" i="1" dirty="0"/>
              <a:t> le document de facturation. Vous activez la structure.</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117</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8" name="Straight Arrow Connector 7">
            <a:extLst>
              <a:ext uri="{FF2B5EF4-FFF2-40B4-BE49-F238E27FC236}">
                <a16:creationId xmlns:a16="http://schemas.microsoft.com/office/drawing/2014/main" id="{DBD9EF6F-483D-40E6-913A-091CC90AF19D}"/>
              </a:ext>
            </a:extLst>
          </p:cNvPr>
          <p:cNvCxnSpPr/>
          <p:nvPr/>
        </p:nvCxnSpPr>
        <p:spPr>
          <a:xfrm flipH="1">
            <a:off x="4499992" y="1052736"/>
            <a:ext cx="1224136" cy="1152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538D826-9DA0-46AB-9D02-0674530436D6}"/>
              </a:ext>
            </a:extLst>
          </p:cNvPr>
          <p:cNvCxnSpPr/>
          <p:nvPr/>
        </p:nvCxnSpPr>
        <p:spPr>
          <a:xfrm>
            <a:off x="1907704" y="1412776"/>
            <a:ext cx="0" cy="10081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Vous affichez les docs liés.</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118</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8" name="Straight Arrow Connector 7">
            <a:extLst>
              <a:ext uri="{FF2B5EF4-FFF2-40B4-BE49-F238E27FC236}">
                <a16:creationId xmlns:a16="http://schemas.microsoft.com/office/drawing/2014/main" id="{A777A6E5-CDB3-42F6-8CDD-6B16C17A4F3D}"/>
              </a:ext>
            </a:extLst>
          </p:cNvPr>
          <p:cNvCxnSpPr/>
          <p:nvPr/>
        </p:nvCxnSpPr>
        <p:spPr>
          <a:xfrm flipV="1">
            <a:off x="971600" y="3212976"/>
            <a:ext cx="864096" cy="1152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Résultat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119</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3" name="Rectangle 2">
            <a:extLst>
              <a:ext uri="{FF2B5EF4-FFF2-40B4-BE49-F238E27FC236}">
                <a16:creationId xmlns:a16="http://schemas.microsoft.com/office/drawing/2014/main" id="{9F844EE0-30B7-496A-9BE8-419244334BC9}"/>
              </a:ext>
            </a:extLst>
          </p:cNvPr>
          <p:cNvSpPr/>
          <p:nvPr/>
        </p:nvSpPr>
        <p:spPr>
          <a:xfrm>
            <a:off x="827584" y="2132856"/>
            <a:ext cx="4608512" cy="17281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Ces noms d’écrans et codes de transaction correspondent aux chemins de menus :</a:t>
            </a:r>
            <a:br>
              <a:rPr lang="fr-FR" dirty="0">
                <a:effectLst/>
              </a:rPr>
            </a:br>
            <a:br>
              <a:rPr lang="fr-FR" dirty="0">
                <a:effectLst/>
              </a:rPr>
            </a:br>
            <a:r>
              <a:rPr lang="fr-FR" dirty="0">
                <a:effectLst/>
              </a:rPr>
              <a:t>1-3-1 Transaction : SM04 pour le nom d’écran : </a:t>
            </a:r>
            <a:r>
              <a:rPr lang="fr-FR" i="1" dirty="0">
                <a:effectLst/>
              </a:rPr>
              <a:t>Liste des utilisateurs</a:t>
            </a:r>
            <a:endParaRPr lang="fr-FR" dirty="0"/>
          </a:p>
        </p:txBody>
      </p:sp>
      <p:pic>
        <p:nvPicPr>
          <p:cNvPr id="7" name="Espace réservé du contenu 6" descr="Accès simplifié aux menu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12</a:t>
            </a:fld>
            <a:endParaRPr lang="en-GB"/>
          </a:p>
        </p:txBody>
      </p:sp>
    </p:spTree>
    <p:extLst>
      <p:ext uri="{BB962C8B-B14F-4D97-AF65-F5344CB8AC3E}">
        <p14:creationId xmlns:p14="http://schemas.microsoft.com/office/powerpoint/2010/main" val="3865015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Ces noms d’écrans et codes de transaction correspondent aux chemins de menus :</a:t>
            </a:r>
            <a:br>
              <a:rPr lang="fr-FR" dirty="0">
                <a:effectLst/>
              </a:rPr>
            </a:br>
            <a:br>
              <a:rPr lang="fr-FR" dirty="0">
                <a:effectLst/>
              </a:rPr>
            </a:br>
            <a:r>
              <a:rPr lang="fr-FR" dirty="0">
                <a:effectLst/>
              </a:rPr>
              <a:t>1-3-1 Transaction : SM04 pour le nom d’écran : </a:t>
            </a:r>
            <a:r>
              <a:rPr lang="fr-FR" i="1" dirty="0">
                <a:effectLst/>
              </a:rPr>
              <a:t>Liste des utilisateurs</a:t>
            </a:r>
            <a:endParaRPr lang="fr-FR" dirty="0">
              <a:effectLst/>
            </a:endParaRP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13</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944924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1-3-2 Transaction : FD03 pour le nom d’écran : </a:t>
            </a:r>
            <a:r>
              <a:rPr lang="fr-FR" i="1" dirty="0">
                <a:effectLst/>
              </a:rPr>
              <a:t>Afficher client : </a:t>
            </a:r>
            <a:r>
              <a:rPr lang="fr-FR" i="1" dirty="0" err="1">
                <a:effectLst/>
              </a:rPr>
              <a:t>Donn</a:t>
            </a:r>
            <a:r>
              <a:rPr lang="fr-FR" i="1" dirty="0">
                <a:effectLst/>
              </a:rPr>
              <a:t>. Générales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14</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356019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1-4-1 L’intégralité de la bibliothèque SAP est disponible, y compris </a:t>
            </a:r>
            <a:r>
              <a:rPr lang="fr-FR" b="1" dirty="0" err="1">
                <a:effectLst/>
              </a:rPr>
              <a:t>Getting</a:t>
            </a:r>
            <a:r>
              <a:rPr lang="fr-FR" b="1" dirty="0">
                <a:effectLst/>
              </a:rPr>
              <a:t> </a:t>
            </a:r>
            <a:r>
              <a:rPr lang="fr-FR" b="1" dirty="0" err="1">
                <a:effectLst/>
              </a:rPr>
              <a:t>Started</a:t>
            </a:r>
            <a:r>
              <a:rPr lang="fr-FR" b="1" dirty="0">
                <a:effectLst/>
              </a:rPr>
              <a:t> </a:t>
            </a:r>
            <a:r>
              <a:rPr lang="fr-FR" b="1" dirty="0" err="1">
                <a:effectLst/>
              </a:rPr>
              <a:t>with</a:t>
            </a:r>
            <a:r>
              <a:rPr lang="fr-FR" b="1" dirty="0">
                <a:effectLst/>
              </a:rPr>
              <a:t> ECC </a:t>
            </a:r>
            <a:r>
              <a:rPr lang="fr-FR" dirty="0">
                <a:effectLst/>
              </a:rPr>
              <a:t>(Introduction à ECC).</a:t>
            </a:r>
            <a:br>
              <a:rPr lang="fr-FR" dirty="0">
                <a:effectLst/>
              </a:rPr>
            </a:br>
            <a:br>
              <a:rPr lang="fr-FR" dirty="0">
                <a:effectLst/>
              </a:rPr>
            </a:br>
            <a:r>
              <a:rPr lang="fr-FR" b="1" i="1" dirty="0">
                <a:effectLst/>
              </a:rPr>
              <a:t>Aide </a:t>
            </a:r>
            <a:r>
              <a:rPr lang="fr-FR" dirty="0">
                <a:effectLst/>
              </a:rPr>
              <a:t>→ </a:t>
            </a:r>
            <a:r>
              <a:rPr lang="fr-FR" b="1" i="1" dirty="0">
                <a:effectLst/>
              </a:rPr>
              <a:t>Aide à l’application</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15</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856649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1-4-1 L’intégralité de la bibliothèque SAP est disponible, y compris </a:t>
            </a:r>
            <a:r>
              <a:rPr lang="fr-FR" b="1" dirty="0" err="1">
                <a:effectLst/>
              </a:rPr>
              <a:t>Getting</a:t>
            </a:r>
            <a:r>
              <a:rPr lang="fr-FR" b="1" dirty="0">
                <a:effectLst/>
              </a:rPr>
              <a:t> </a:t>
            </a:r>
            <a:r>
              <a:rPr lang="fr-FR" b="1" dirty="0" err="1">
                <a:effectLst/>
              </a:rPr>
              <a:t>Started</a:t>
            </a:r>
            <a:r>
              <a:rPr lang="fr-FR" b="1" dirty="0">
                <a:effectLst/>
              </a:rPr>
              <a:t> </a:t>
            </a:r>
            <a:r>
              <a:rPr lang="fr-FR" b="1" dirty="0" err="1">
                <a:effectLst/>
              </a:rPr>
              <a:t>with</a:t>
            </a:r>
            <a:r>
              <a:rPr lang="fr-FR" b="1" dirty="0">
                <a:effectLst/>
              </a:rPr>
              <a:t> ECC </a:t>
            </a:r>
            <a:r>
              <a:rPr lang="fr-FR" dirty="0">
                <a:effectLst/>
              </a:rPr>
              <a:t>(Introduction à ECC).</a:t>
            </a:r>
            <a:br>
              <a:rPr lang="fr-FR" dirty="0">
                <a:effectLst/>
              </a:rPr>
            </a:br>
            <a:br>
              <a:rPr lang="fr-FR" dirty="0">
                <a:effectLst/>
              </a:rPr>
            </a:br>
            <a:r>
              <a:rPr lang="fr-FR" b="1" i="1" dirty="0">
                <a:effectLst/>
              </a:rPr>
              <a:t>Aide </a:t>
            </a:r>
            <a:r>
              <a:rPr lang="fr-FR" dirty="0">
                <a:effectLst/>
              </a:rPr>
              <a:t>→ </a:t>
            </a:r>
            <a:r>
              <a:rPr lang="fr-FR" b="1" i="1" dirty="0">
                <a:effectLst/>
              </a:rPr>
              <a:t>Aide à l’application</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16</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279499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effectLst/>
              </a:rPr>
              <a:t>1-4-2 T-CO05A## (## correspond à votre numéro de groupe) Lorsque vous sélectionnez </a:t>
            </a:r>
            <a:r>
              <a:rPr lang="fr-FR" b="1" dirty="0">
                <a:effectLst/>
              </a:rPr>
              <a:t>F4 </a:t>
            </a:r>
            <a:r>
              <a:rPr lang="fr-FR" dirty="0">
                <a:effectLst/>
              </a:rPr>
              <a:t>dans la zone </a:t>
            </a:r>
            <a:r>
              <a:rPr lang="fr-FR" i="1" dirty="0">
                <a:effectLst/>
              </a:rPr>
              <a:t>Client</a:t>
            </a:r>
            <a:r>
              <a:rPr lang="fr-FR" dirty="0">
                <a:effectLst/>
              </a:rPr>
              <a:t>,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17</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6293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la fenêtre </a:t>
            </a:r>
            <a:r>
              <a:rPr lang="fr-FR" i="1" dirty="0">
                <a:effectLst/>
              </a:rPr>
              <a:t>Numéro de</a:t>
            </a:r>
            <a:r>
              <a:rPr lang="fr-FR" dirty="0">
                <a:effectLst/>
              </a:rPr>
              <a:t> </a:t>
            </a:r>
            <a:r>
              <a:rPr lang="fr-FR" i="1" dirty="0">
                <a:effectLst/>
              </a:rPr>
              <a:t>compte du client </a:t>
            </a:r>
            <a:r>
              <a:rPr lang="fr-FR" dirty="0">
                <a:effectLst/>
              </a:rPr>
              <a:t>apparaît.</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18</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680480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Vous pouvez explorer les divers onglets pour visualiser les différents critères de recherche disponibles. Recherchez un onglet qui comprenne la zone </a:t>
            </a:r>
            <a:r>
              <a:rPr lang="fr-FR" i="1" dirty="0">
                <a:effectLst/>
              </a:rPr>
              <a:t>Nom </a:t>
            </a:r>
            <a:r>
              <a:rPr lang="fr-FR" dirty="0">
                <a:effectLst/>
              </a:rPr>
              <a:t>et saisissez les éléments suivants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19</a:t>
            </a:fld>
            <a:endParaRPr lang="en-GB"/>
          </a:p>
        </p:txBody>
      </p:sp>
      <p:pic>
        <p:nvPicPr>
          <p:cNvPr id="8" name="Espace réservé du contenu 7"/>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735041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a:t>
            </a:fld>
            <a:endParaRPr lang="en-GB"/>
          </a:p>
        </p:txBody>
      </p:sp>
      <p:sp>
        <p:nvSpPr>
          <p:cNvPr id="7" name="Rectangle 6"/>
          <p:cNvSpPr/>
          <p:nvPr/>
        </p:nvSpPr>
        <p:spPr>
          <a:xfrm>
            <a:off x="611560" y="1052736"/>
            <a:ext cx="6246440" cy="934358"/>
          </a:xfrm>
          <a:prstGeom prst="rect">
            <a:avLst/>
          </a:prstGeom>
        </p:spPr>
        <p:txBody>
          <a:bodyPr wrap="square">
            <a:spAutoFit/>
          </a:bodyPr>
          <a:lstStyle/>
          <a:p>
            <a:endParaRPr lang="fr-FR" b="1" dirty="0"/>
          </a:p>
          <a:p>
            <a:r>
              <a:rPr lang="fr-FR" b="1" dirty="0"/>
              <a:t>Chapitre : Navigation</a:t>
            </a:r>
          </a:p>
          <a:p>
            <a:endParaRPr lang="fr-FR" b="1" dirty="0"/>
          </a:p>
          <a:p>
            <a:r>
              <a:rPr lang="fr-FR" b="1" dirty="0"/>
              <a:t>Sujet : Caractéristiques de base</a:t>
            </a:r>
          </a:p>
        </p:txBody>
      </p:sp>
    </p:spTree>
    <p:extLst>
      <p:ext uri="{BB962C8B-B14F-4D97-AF65-F5344CB8AC3E}">
        <p14:creationId xmlns:p14="http://schemas.microsoft.com/office/powerpoint/2010/main" val="1203994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Nom de zone Valeurs</a:t>
            </a:r>
            <a:br>
              <a:rPr lang="fr-FR" dirty="0">
                <a:effectLst/>
              </a:rPr>
            </a:br>
            <a:r>
              <a:rPr lang="fr-FR" i="1" dirty="0">
                <a:effectLst/>
              </a:rPr>
              <a:t>Nom Becker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20</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042428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effectLst/>
              </a:rPr>
              <a:t>Sélectionnez le bouton de commande </a:t>
            </a:r>
            <a:r>
              <a:rPr lang="fr-FR" i="1" dirty="0">
                <a:effectLst/>
              </a:rPr>
              <a:t>Lancer </a:t>
            </a:r>
            <a:r>
              <a:rPr lang="fr-FR" i="1" dirty="0" err="1">
                <a:effectLst/>
              </a:rPr>
              <a:t>rech</a:t>
            </a:r>
            <a:r>
              <a:rPr lang="fr-FR" i="1" dirty="0">
                <a:effectLst/>
              </a:rPr>
              <a:t>.</a:t>
            </a:r>
            <a:r>
              <a:rPr lang="fr-FR" dirty="0">
                <a:effectLst/>
              </a:rPr>
              <a:t>.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21</a:t>
            </a:fld>
            <a:endParaRPr lang="en-GB"/>
          </a:p>
        </p:txBody>
      </p:sp>
      <p:pic>
        <p:nvPicPr>
          <p:cNvPr id="10"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0765274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effectLst/>
              </a:rPr>
              <a:t>Une fenêtre présentant une liste des numéros de comptes clients correspondant à votre critère de recherche apparaît alors.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22</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1453478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Sélectionnez la ligne qui correspond à </a:t>
            </a:r>
            <a:r>
              <a:rPr lang="fr-FR" i="1" dirty="0">
                <a:effectLst/>
              </a:rPr>
              <a:t>Becker ##</a:t>
            </a:r>
            <a:r>
              <a:rPr lang="fr-FR" dirty="0">
                <a:effectLst/>
              </a:rPr>
              <a:t>, puis sélectionnez le bouton de commande </a:t>
            </a:r>
            <a:r>
              <a:rPr lang="fr-FR" i="1" dirty="0">
                <a:effectLst/>
              </a:rPr>
              <a:t>Reprendre</a:t>
            </a:r>
            <a:r>
              <a:rPr lang="fr-FR" dirty="0">
                <a:effectLst/>
              </a:rPr>
              <a:t>.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23</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590864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Ceci copie automatiquement le numéro de compte client dans la zone </a:t>
            </a:r>
            <a:r>
              <a:rPr lang="fr-FR" i="1" dirty="0">
                <a:effectLst/>
              </a:rPr>
              <a:t>Client</a:t>
            </a:r>
            <a:r>
              <a:rPr lang="fr-FR" dirty="0">
                <a:effectLst/>
              </a:rPr>
              <a:t>.</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24</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2977416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a:t>
            </a:r>
            <a:br>
              <a:rPr lang="fr-FR" dirty="0">
                <a:effectLst/>
              </a:rPr>
            </a:br>
            <a:r>
              <a:rPr lang="fr-FR" dirty="0">
                <a:effectLst/>
              </a:rPr>
              <a:t>1-4-3 La zone </a:t>
            </a:r>
            <a:r>
              <a:rPr lang="fr-FR" i="1" dirty="0">
                <a:effectLst/>
              </a:rPr>
              <a:t>Client </a:t>
            </a:r>
            <a:r>
              <a:rPr lang="fr-FR" dirty="0">
                <a:effectLst/>
              </a:rPr>
              <a:t>comporte une clé unique (numéro de compte) utilisée pour identifier clairement ce client dans le système.</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25</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0897644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1-4-3 La zone </a:t>
            </a:r>
            <a:r>
              <a:rPr lang="fr-FR" i="1" dirty="0">
                <a:effectLst/>
              </a:rPr>
              <a:t>Client </a:t>
            </a:r>
            <a:r>
              <a:rPr lang="fr-FR" dirty="0">
                <a:effectLst/>
              </a:rPr>
              <a:t>comporte une clé unique (numéro de compte) utilisée pour identifier clairement ce client dans le système.</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26</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864546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a:t>
            </a:r>
            <a:br>
              <a:rPr lang="fr-FR" dirty="0">
                <a:effectLst/>
              </a:rPr>
            </a:br>
            <a:r>
              <a:rPr lang="fr-FR" dirty="0">
                <a:effectLst/>
              </a:rPr>
              <a:t>1-4-4 FI – Clients et fournisseurs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27</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4125750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1-4-4 FI – Clients et fournisseurs</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28</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3732261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1-4-4 FI – Clients et fournisseurs</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29</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144578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b="1" dirty="0">
                <a:effectLst/>
              </a:rPr>
              <a:t>Connectez vous à SAP à l’aide du SAP logon</a:t>
            </a:r>
            <a:endParaRPr lang="fr-FR" dirty="0"/>
          </a:p>
        </p:txBody>
      </p:sp>
      <p:sp>
        <p:nvSpPr>
          <p:cNvPr id="2" name="Espace réservé de la date 1"/>
          <p:cNvSpPr>
            <a:spLocks noGrp="1"/>
          </p:cNvSpPr>
          <p:nvPr>
            <p:ph type="dt" sz="half" idx="10"/>
          </p:nvPr>
        </p:nvSpPr>
        <p:spPr/>
        <p:txBody>
          <a:bodyPr/>
          <a:lstStyle/>
          <a:p>
            <a:pPr>
              <a:defRPr/>
            </a:pPr>
            <a:fld id="{5845517B-123D-4759-B02D-544E65C1E857}" type="datetime1">
              <a:rPr lang="fr-FR" smtClean="0"/>
              <a:pPr>
                <a:defRPr/>
              </a:pPr>
              <a:t>23/01/2019</a:t>
            </a:fld>
            <a:endParaRPr lang="en-GB"/>
          </a:p>
        </p:txBody>
      </p:sp>
      <p:sp>
        <p:nvSpPr>
          <p:cNvPr id="3" name="Espace réservé du pied de page 2"/>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4" name="Espace réservé du numéro de diapositive 3"/>
          <p:cNvSpPr>
            <a:spLocks noGrp="1"/>
          </p:cNvSpPr>
          <p:nvPr>
            <p:ph type="sldNum" sz="quarter" idx="12"/>
          </p:nvPr>
        </p:nvSpPr>
        <p:spPr/>
        <p:txBody>
          <a:bodyPr/>
          <a:lstStyle/>
          <a:p>
            <a:pPr>
              <a:defRPr/>
            </a:pPr>
            <a:fld id="{7647A7FA-854E-4A49-899C-BCAB66229742}" type="slidenum">
              <a:rPr lang="en-GB" smtClean="0"/>
              <a:pPr>
                <a:defRPr/>
              </a:pPr>
              <a:t>3</a:t>
            </a:fld>
            <a:endParaRPr lang="en-GB"/>
          </a:p>
        </p:txBody>
      </p:sp>
      <p:pic>
        <p:nvPicPr>
          <p:cNvPr id="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506016" y="1882775"/>
            <a:ext cx="8131968"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lèche droite 6"/>
          <p:cNvSpPr/>
          <p:nvPr/>
        </p:nvSpPr>
        <p:spPr>
          <a:xfrm>
            <a:off x="395536" y="3140968"/>
            <a:ext cx="1584176" cy="1728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74947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a:t>
            </a:r>
            <a:br>
              <a:rPr lang="fr-FR" dirty="0">
                <a:effectLst/>
              </a:rPr>
            </a:br>
            <a:r>
              <a:rPr lang="fr-FR" dirty="0">
                <a:effectLst/>
              </a:rPr>
              <a:t>1-4-5 Utilisez le bouton de commande </a:t>
            </a:r>
            <a:r>
              <a:rPr lang="fr-FR" i="1" dirty="0">
                <a:effectLst/>
              </a:rPr>
              <a:t>Info technique </a:t>
            </a:r>
            <a:r>
              <a:rPr lang="fr-FR" dirty="0">
                <a:effectLst/>
              </a:rPr>
              <a:t>pour rechercher l’ID de : BUK.</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30</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
        <p:nvSpPr>
          <p:cNvPr id="8" name="Flèche droite 7"/>
          <p:cNvSpPr/>
          <p:nvPr/>
        </p:nvSpPr>
        <p:spPr>
          <a:xfrm>
            <a:off x="395536" y="1340768"/>
            <a:ext cx="648072" cy="1800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572362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a:t>
            </a:r>
            <a:br>
              <a:rPr lang="fr-FR" dirty="0">
                <a:effectLst/>
              </a:rPr>
            </a:br>
            <a:r>
              <a:rPr lang="fr-FR" dirty="0">
                <a:effectLst/>
              </a:rPr>
              <a:t>1-4-5 Utilisez le bouton de commande </a:t>
            </a:r>
            <a:r>
              <a:rPr lang="fr-FR" i="1" dirty="0">
                <a:effectLst/>
              </a:rPr>
              <a:t>Info technique </a:t>
            </a:r>
            <a:r>
              <a:rPr lang="fr-FR" dirty="0">
                <a:effectLst/>
              </a:rPr>
              <a:t>pour rechercher l’ID de : BUK.</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31</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
        <p:nvSpPr>
          <p:cNvPr id="8" name="Flèche droite 7"/>
          <p:cNvSpPr/>
          <p:nvPr/>
        </p:nvSpPr>
        <p:spPr>
          <a:xfrm>
            <a:off x="0" y="4437112"/>
            <a:ext cx="827584" cy="20162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381718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32</a:t>
            </a:fld>
            <a:endParaRPr lang="en-GB"/>
          </a:p>
        </p:txBody>
      </p:sp>
      <p:sp>
        <p:nvSpPr>
          <p:cNvPr id="7" name="Rectangle 6"/>
          <p:cNvSpPr/>
          <p:nvPr/>
        </p:nvSpPr>
        <p:spPr>
          <a:xfrm>
            <a:off x="1331640" y="1484784"/>
            <a:ext cx="5526360" cy="1144865"/>
          </a:xfrm>
          <a:prstGeom prst="rect">
            <a:avLst/>
          </a:prstGeom>
        </p:spPr>
        <p:txBody>
          <a:bodyPr wrap="square">
            <a:spAutoFit/>
          </a:bodyPr>
          <a:lstStyle/>
          <a:p>
            <a:r>
              <a:rPr lang="fr-FR" b="1" dirty="0"/>
              <a:t>Chapitre : Navigation</a:t>
            </a:r>
          </a:p>
          <a:p>
            <a:endParaRPr lang="fr-FR" b="1" dirty="0"/>
          </a:p>
          <a:p>
            <a:r>
              <a:rPr lang="fr-FR" b="1" dirty="0"/>
              <a:t>Sujet : Options utilisateur</a:t>
            </a:r>
          </a:p>
          <a:p>
            <a:endParaRPr lang="fr-FR" b="1" dirty="0"/>
          </a:p>
          <a:p>
            <a:r>
              <a:rPr lang="fr-FR" b="1" dirty="0"/>
              <a:t>Sélection des paramètres utilisateur</a:t>
            </a:r>
          </a:p>
        </p:txBody>
      </p:sp>
    </p:spTree>
    <p:extLst>
      <p:ext uri="{BB962C8B-B14F-4D97-AF65-F5344CB8AC3E}">
        <p14:creationId xmlns:p14="http://schemas.microsoft.com/office/powerpoint/2010/main" val="29478369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effectLst/>
              </a:rPr>
              <a:t>2-1-1 Pour affecter une valeur de paramètre à une zone, vous aurez besoin de l’ID de paramètre de la zone. En premier lieu, vous devez sélectionner une transaction qui contienne cette zone. Par exemple, vous trouverez </a:t>
            </a:r>
            <a:r>
              <a:rPr lang="fr-FR" i="1" dirty="0">
                <a:effectLst/>
              </a:rPr>
              <a:t>Société</a:t>
            </a:r>
            <a:r>
              <a:rPr lang="fr-FR" dirty="0">
                <a:effectLst/>
              </a:rPr>
              <a:t> dans la transaction </a:t>
            </a:r>
            <a:r>
              <a:rPr lang="fr-FR" b="1" dirty="0">
                <a:effectLst/>
              </a:rPr>
              <a:t>FD03</a:t>
            </a:r>
            <a:r>
              <a:rPr lang="fr-FR" dirty="0">
                <a:effectLst/>
              </a:rPr>
              <a:t>. Placez ensuite le curseur dans cette zone (cliquez simplement dessus avec la souris) et appelez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33</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4266192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effectLst/>
              </a:rPr>
              <a:t>F1 </a:t>
            </a:r>
            <a:r>
              <a:rPr lang="fr-FR" dirty="0">
                <a:effectLst/>
              </a:rPr>
              <a:t>→ </a:t>
            </a:r>
            <a:r>
              <a:rPr lang="fr-FR" b="1" i="1" dirty="0">
                <a:effectLst/>
              </a:rPr>
              <a:t>Info technique </a:t>
            </a:r>
            <a:r>
              <a:rPr lang="fr-FR" dirty="0">
                <a:effectLst/>
              </a:rPr>
              <a:t>→ </a:t>
            </a:r>
            <a:r>
              <a:rPr lang="fr-FR" b="1" i="1" dirty="0">
                <a:effectLst/>
              </a:rPr>
              <a:t>ID de paramètre</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34</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pic>
        <p:nvPicPr>
          <p:cNvPr id="8" name="Espace réservé du contenu 6"/>
          <p:cNvPicPr>
            <a:picLocks/>
          </p:cNvPicPr>
          <p:nvPr/>
        </p:nvPicPr>
        <p:blipFill>
          <a:blip r:embed="rId3" cstate="print"/>
          <a:srcRect/>
          <a:stretch>
            <a:fillRect/>
          </a:stretch>
        </p:blipFill>
        <p:spPr bwMode="auto">
          <a:xfrm>
            <a:off x="658416" y="2035175"/>
            <a:ext cx="8131968" cy="4572000"/>
          </a:xfrm>
          <a:prstGeom prst="rect">
            <a:avLst/>
          </a:prstGeom>
          <a:noFill/>
          <a:ln w="9525">
            <a:noFill/>
            <a:miter lim="800000"/>
            <a:headEnd/>
            <a:tailEnd/>
          </a:ln>
        </p:spPr>
      </p:pic>
    </p:spTree>
    <p:extLst>
      <p:ext uri="{BB962C8B-B14F-4D97-AF65-F5344CB8AC3E}">
        <p14:creationId xmlns:p14="http://schemas.microsoft.com/office/powerpoint/2010/main" val="15840744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effectLst/>
              </a:rPr>
              <a:t>F1 </a:t>
            </a:r>
            <a:r>
              <a:rPr lang="fr-FR" dirty="0">
                <a:effectLst/>
              </a:rPr>
              <a:t>→ </a:t>
            </a:r>
            <a:r>
              <a:rPr lang="fr-FR" b="1" i="1" dirty="0">
                <a:effectLst/>
              </a:rPr>
              <a:t>Info technique </a:t>
            </a:r>
            <a:r>
              <a:rPr lang="fr-FR" dirty="0">
                <a:effectLst/>
              </a:rPr>
              <a:t>→ </a:t>
            </a:r>
            <a:r>
              <a:rPr lang="fr-FR" b="1" i="1" dirty="0">
                <a:effectLst/>
              </a:rPr>
              <a:t>ID de paramètre</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35</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
        <p:nvSpPr>
          <p:cNvPr id="8" name="Flèche droite 7"/>
          <p:cNvSpPr/>
          <p:nvPr/>
        </p:nvSpPr>
        <p:spPr>
          <a:xfrm>
            <a:off x="107504" y="1484784"/>
            <a:ext cx="936104" cy="15841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1132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effectLst/>
              </a:rPr>
              <a:t>F1 </a:t>
            </a:r>
            <a:r>
              <a:rPr lang="fr-FR" dirty="0">
                <a:effectLst/>
              </a:rPr>
              <a:t>→ </a:t>
            </a:r>
            <a:r>
              <a:rPr lang="fr-FR" b="1" i="1" dirty="0">
                <a:effectLst/>
              </a:rPr>
              <a:t>Info technique </a:t>
            </a:r>
            <a:r>
              <a:rPr lang="fr-FR" dirty="0">
                <a:effectLst/>
              </a:rPr>
              <a:t>→ </a:t>
            </a:r>
            <a:r>
              <a:rPr lang="fr-FR" b="1" i="1" dirty="0">
                <a:effectLst/>
              </a:rPr>
              <a:t>ID de paramètre</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36</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6037107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Pour la zone </a:t>
            </a:r>
            <a:r>
              <a:rPr lang="fr-FR" i="1" dirty="0">
                <a:effectLst/>
              </a:rPr>
              <a:t>Société</a:t>
            </a:r>
            <a:r>
              <a:rPr lang="fr-FR" dirty="0">
                <a:effectLst/>
              </a:rPr>
              <a:t>, l’ID de paramètre est </a:t>
            </a:r>
            <a:r>
              <a:rPr lang="fr-FR" b="1" dirty="0">
                <a:effectLst/>
              </a:rPr>
              <a:t>BUK</a:t>
            </a:r>
            <a:r>
              <a:rPr lang="fr-FR" dirty="0">
                <a:effectLst/>
              </a:rPr>
              <a:t>.</a:t>
            </a:r>
            <a:br>
              <a:rPr lang="fr-FR" dirty="0">
                <a:effectLst/>
              </a:rPr>
            </a:b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37</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3523417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Enfin, vous saisissez l’ID de paramètre et la valeur souhaitée dans votre profil utilisateur :</a:t>
            </a:r>
            <a:endParaRPr lang="fr-FR" dirty="0"/>
          </a:p>
        </p:txBody>
      </p:sp>
      <p:pic>
        <p:nvPicPr>
          <p:cNvPr id="8" name="Espace réservé du contenu 7" descr="Gestion des valeurs propres à l'utilisateu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38</a:t>
            </a:fld>
            <a:endParaRPr lang="en-GB"/>
          </a:p>
        </p:txBody>
      </p:sp>
    </p:spTree>
    <p:extLst>
      <p:ext uri="{BB962C8B-B14F-4D97-AF65-F5344CB8AC3E}">
        <p14:creationId xmlns:p14="http://schemas.microsoft.com/office/powerpoint/2010/main" val="14296005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a:effectLst/>
              </a:rPr>
              <a:t>Système </a:t>
            </a:r>
            <a:r>
              <a:rPr lang="fr-FR" dirty="0">
                <a:effectLst/>
              </a:rPr>
              <a:t>→ </a:t>
            </a:r>
            <a:r>
              <a:rPr lang="fr-FR" b="1" i="1" dirty="0">
                <a:effectLst/>
              </a:rPr>
              <a:t>Valeurs utilisateur </a:t>
            </a:r>
            <a:r>
              <a:rPr lang="fr-FR" dirty="0">
                <a:effectLst/>
              </a:rPr>
              <a:t>→ </a:t>
            </a:r>
            <a:r>
              <a:rPr lang="fr-FR" b="1" i="1" dirty="0">
                <a:effectLst/>
              </a:rPr>
              <a:t>Données propres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39</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98210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1-1 Connectez-vous au système spécifié par l’animateur </a:t>
            </a:r>
            <a:br>
              <a:rPr lang="fr-FR" b="1"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a:t>
            </a:fld>
            <a:endParaRPr lang="en-GB"/>
          </a:p>
        </p:txBody>
      </p:sp>
      <p:pic>
        <p:nvPicPr>
          <p:cNvPr id="7" name="Espace réservé du contenu 6"/>
          <p:cNvPicPr>
            <a:picLocks noGrp="1"/>
          </p:cNvPicPr>
          <p:nvPr>
            <p:ph idx="1"/>
          </p:nvPr>
        </p:nvPicPr>
        <p:blipFill>
          <a:blip r:embed="rId3" cstate="print"/>
          <a:srcRect/>
          <a:stretch>
            <a:fillRect/>
          </a:stretch>
        </p:blipFill>
        <p:spPr bwMode="auto">
          <a:xfrm>
            <a:off x="506016" y="1882775"/>
            <a:ext cx="8131968" cy="4572000"/>
          </a:xfrm>
          <a:prstGeom prst="rect">
            <a:avLst/>
          </a:prstGeom>
          <a:noFill/>
          <a:ln w="9525">
            <a:noFill/>
            <a:miter lim="800000"/>
            <a:headEnd/>
            <a:tailEnd/>
          </a:ln>
        </p:spPr>
      </p:pic>
      <p:cxnSp>
        <p:nvCxnSpPr>
          <p:cNvPr id="8" name="Connecteur droit avec flèche 7"/>
          <p:cNvCxnSpPr/>
          <p:nvPr/>
        </p:nvCxnSpPr>
        <p:spPr>
          <a:xfrm flipH="1">
            <a:off x="3923928" y="1124744"/>
            <a:ext cx="1656184"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28706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Dans l’onglet </a:t>
            </a:r>
            <a:r>
              <a:rPr lang="fr-FR" i="1" dirty="0">
                <a:effectLst/>
              </a:rPr>
              <a:t>Paramètres</a:t>
            </a:r>
            <a:r>
              <a:rPr lang="fr-FR" dirty="0">
                <a:effectLst/>
              </a:rPr>
              <a:t>, vous saisissez l’ID de paramètre et la valeur que vous souhaitez dans la zone. Sauvegardez vos saisies.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40</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3934958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dirty="0">
                <a:effectLst/>
              </a:rPr>
              <a:t>2-2 Paramétrage des constantes utilisateur</a:t>
            </a:r>
            <a:br>
              <a:rPr lang="fr-FR" b="1" dirty="0">
                <a:effectLst/>
              </a:rPr>
            </a:br>
            <a:br>
              <a:rPr lang="fr-FR" dirty="0">
                <a:effectLst/>
              </a:rPr>
            </a:br>
            <a:r>
              <a:rPr lang="fr-FR" dirty="0">
                <a:effectLst/>
              </a:rPr>
              <a:t>2-2-1 Pour paramétrer la langue de travail, allez dans votre profil utilisateur : </a:t>
            </a:r>
            <a:r>
              <a:rPr lang="fr-FR" b="1" i="1" dirty="0">
                <a:effectLst/>
              </a:rPr>
              <a:t>Système </a:t>
            </a:r>
            <a:r>
              <a:rPr lang="fr-FR" dirty="0">
                <a:effectLst/>
              </a:rPr>
              <a:t>→ </a:t>
            </a:r>
            <a:r>
              <a:rPr lang="fr-FR" b="1" i="1" dirty="0">
                <a:effectLst/>
              </a:rPr>
              <a:t>Valeurs utilisateur </a:t>
            </a:r>
            <a:r>
              <a:rPr lang="fr-FR" dirty="0">
                <a:effectLst/>
              </a:rPr>
              <a:t>→ </a:t>
            </a:r>
            <a:r>
              <a:rPr lang="fr-FR" b="1" i="1" dirty="0">
                <a:effectLst/>
              </a:rPr>
              <a:t>Données propres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41</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7970644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Dans l’onglet </a:t>
            </a:r>
            <a:r>
              <a:rPr lang="fr-FR" i="1" dirty="0">
                <a:effectLst/>
              </a:rPr>
              <a:t>Constantes</a:t>
            </a:r>
            <a:r>
              <a:rPr lang="fr-FR" dirty="0">
                <a:effectLst/>
              </a:rPr>
              <a:t>, saisissez la langue de votre choix dans la zone </a:t>
            </a:r>
            <a:r>
              <a:rPr lang="fr-FR" i="1" dirty="0">
                <a:effectLst/>
              </a:rPr>
              <a:t>Langue de travail</a:t>
            </a:r>
            <a:r>
              <a:rPr lang="fr-FR" dirty="0">
                <a:effectLst/>
              </a:rPr>
              <a:t>.</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42</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9711510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Dans l’onglet </a:t>
            </a:r>
            <a:r>
              <a:rPr lang="fr-FR" i="1" dirty="0">
                <a:effectLst/>
              </a:rPr>
              <a:t>Constantes</a:t>
            </a:r>
            <a:r>
              <a:rPr lang="fr-FR" dirty="0">
                <a:effectLst/>
              </a:rPr>
              <a:t>, saisissez la langue de votre choix dans la zone </a:t>
            </a:r>
            <a:r>
              <a:rPr lang="fr-FR" i="1" dirty="0">
                <a:effectLst/>
              </a:rPr>
              <a:t>Langue de travail</a:t>
            </a:r>
            <a:r>
              <a:rPr lang="fr-FR" dirty="0">
                <a:effectLst/>
              </a:rPr>
              <a:t>.</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43</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0165332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Dans l’onglet </a:t>
            </a:r>
            <a:r>
              <a:rPr lang="fr-FR" i="1" dirty="0">
                <a:effectLst/>
              </a:rPr>
              <a:t>Constantes</a:t>
            </a:r>
            <a:r>
              <a:rPr lang="fr-FR" dirty="0">
                <a:effectLst/>
              </a:rPr>
              <a:t>, saisissez la langue de votre choix dans la zone </a:t>
            </a:r>
            <a:r>
              <a:rPr lang="fr-FR" i="1" dirty="0">
                <a:effectLst/>
              </a:rPr>
              <a:t>Langue de travail</a:t>
            </a:r>
            <a:r>
              <a:rPr lang="fr-FR" dirty="0">
                <a:effectLst/>
              </a:rPr>
              <a:t>.</a:t>
            </a:r>
            <a:endParaRPr lang="fr-FR" dirty="0"/>
          </a:p>
        </p:txBody>
      </p:sp>
      <p:pic>
        <p:nvPicPr>
          <p:cNvPr id="7" name="Espace réservé du contenu 6" descr="Gestion des valeurs propres à l'utilisateu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44</a:t>
            </a:fld>
            <a:endParaRPr lang="en-GB"/>
          </a:p>
        </p:txBody>
      </p:sp>
    </p:spTree>
    <p:extLst>
      <p:ext uri="{BB962C8B-B14F-4D97-AF65-F5344CB8AC3E}">
        <p14:creationId xmlns:p14="http://schemas.microsoft.com/office/powerpoint/2010/main" val="38533927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2-2-2 Pour paramétrer la représentation décimale et le format de date, restez dans l’onglet </a:t>
            </a:r>
            <a:r>
              <a:rPr lang="fr-FR" i="1" dirty="0">
                <a:effectLst/>
              </a:rPr>
              <a:t>Constantes </a:t>
            </a:r>
            <a:r>
              <a:rPr lang="fr-FR" dirty="0">
                <a:effectLst/>
              </a:rPr>
              <a:t>de votre profil utilisateur.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45</a:t>
            </a:fld>
            <a:endParaRPr lang="en-GB"/>
          </a:p>
        </p:txBody>
      </p:sp>
      <p:pic>
        <p:nvPicPr>
          <p:cNvPr id="7" name="Espace réservé du contenu 6" descr="Gestion des valeurs propres à l'utilisateu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Tree>
    <p:extLst>
      <p:ext uri="{BB962C8B-B14F-4D97-AF65-F5344CB8AC3E}">
        <p14:creationId xmlns:p14="http://schemas.microsoft.com/office/powerpoint/2010/main" val="26310413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Sélectionnez la représentation et le format que vous souhaitez. Sauvegardez vos sélections.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46</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3459383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Sélectionnez la représentation et le format que vous souhaitez.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47</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2138250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Sauvegardez vos sélections.</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48</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9578128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2-3 Définition de vos favoris</a:t>
            </a:r>
            <a:br>
              <a:rPr lang="fr-FR" b="1" dirty="0">
                <a:effectLst/>
              </a:rPr>
            </a:br>
            <a:br>
              <a:rPr lang="fr-FR" b="1" dirty="0">
                <a:effectLst/>
              </a:rPr>
            </a:br>
            <a:r>
              <a:rPr lang="fr-FR" dirty="0">
                <a:effectLst/>
              </a:rPr>
              <a:t>2-3-1 </a:t>
            </a:r>
            <a:r>
              <a:rPr lang="fr-FR" b="1" i="1" dirty="0">
                <a:effectLst/>
              </a:rPr>
              <a:t>Favoris </a:t>
            </a:r>
            <a:r>
              <a:rPr lang="fr-FR" dirty="0">
                <a:effectLst/>
              </a:rPr>
              <a:t>→ </a:t>
            </a:r>
            <a:r>
              <a:rPr lang="fr-FR" b="1" i="1" dirty="0">
                <a:effectLst/>
              </a:rPr>
              <a:t>Insérer dossier</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49</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4862331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Entrez le client/mandant, l’utilisateur et le mot de passe spécifié par l’animateur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a:t>
            </a:fld>
            <a:endParaRPr lang="en-GB"/>
          </a:p>
        </p:txBody>
      </p:sp>
      <p:pic>
        <p:nvPicPr>
          <p:cNvPr id="7" name="Espace réservé du contenu 6"/>
          <p:cNvPicPr>
            <a:picLocks noGrp="1"/>
          </p:cNvPicPr>
          <p:nvPr>
            <p:ph idx="1"/>
          </p:nvPr>
        </p:nvPicPr>
        <p:blipFill>
          <a:blip r:embed="rId3" cstate="print"/>
          <a:srcRect/>
          <a:stretch>
            <a:fillRect/>
          </a:stretch>
        </p:blipFill>
        <p:spPr bwMode="auto">
          <a:xfrm>
            <a:off x="506016" y="1882775"/>
            <a:ext cx="8131968" cy="4572000"/>
          </a:xfrm>
          <a:prstGeom prst="rect">
            <a:avLst/>
          </a:prstGeom>
          <a:noFill/>
          <a:ln w="9525">
            <a:noFill/>
            <a:miter lim="800000"/>
            <a:headEnd/>
            <a:tailEnd/>
          </a:ln>
        </p:spPr>
      </p:pic>
      <p:cxnSp>
        <p:nvCxnSpPr>
          <p:cNvPr id="8" name="Connecteur droit avec flèche 7"/>
          <p:cNvCxnSpPr/>
          <p:nvPr/>
        </p:nvCxnSpPr>
        <p:spPr>
          <a:xfrm>
            <a:off x="-1044624" y="1772816"/>
            <a:ext cx="1584176" cy="108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1044624" y="1772816"/>
            <a:ext cx="1584176" cy="15121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3593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Saisissez une désignation pour le dossier puis appuyez sur </a:t>
            </a:r>
            <a:r>
              <a:rPr lang="fr-FR" i="1" dirty="0">
                <a:effectLst/>
              </a:rPr>
              <a:t>Entrée</a:t>
            </a:r>
            <a:r>
              <a:rPr lang="fr-FR" dirty="0">
                <a:effectLst/>
              </a:rPr>
              <a:t>.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50</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5422265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Vous pouvez ajouter autant de dossiers que nécessaire.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51</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4861093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Une fois créés, les dossiers peuvent être déposés à l’emplacement de votre choix.</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52</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5397010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2-3-2 Pour créer des favoris, sélectionnez les applications (transactions) que vous utilisez dans votre travail quotidien à partir de l’arborescence du menu standard SAP.</a:t>
            </a:r>
            <a:br>
              <a:rPr lang="fr-FR" dirty="0">
                <a:effectLst/>
              </a:rPr>
            </a:br>
            <a:r>
              <a:rPr lang="fr-FR" dirty="0">
                <a:effectLst/>
              </a:rPr>
              <a:t>Vous pouvez :</a:t>
            </a:r>
            <a:br>
              <a:rPr lang="fr-FR" dirty="0">
                <a:effectLst/>
              </a:rPr>
            </a:br>
            <a:endParaRPr lang="fr-FR" dirty="0"/>
          </a:p>
        </p:txBody>
      </p:sp>
      <p:pic>
        <p:nvPicPr>
          <p:cNvPr id="7" name="Espace réservé du contenu 6" descr="Accès simplifié aux menu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53</a:t>
            </a:fld>
            <a:endParaRPr lang="en-GB"/>
          </a:p>
        </p:txBody>
      </p:sp>
    </p:spTree>
    <p:extLst>
      <p:ext uri="{BB962C8B-B14F-4D97-AF65-F5344CB8AC3E}">
        <p14:creationId xmlns:p14="http://schemas.microsoft.com/office/powerpoint/2010/main" val="8415180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les ajouter à votre liste de favoris en les sélectionnant et en utilisant le chemin </a:t>
            </a:r>
            <a:r>
              <a:rPr lang="fr-FR" b="1" i="1" dirty="0">
                <a:effectLst/>
              </a:rPr>
              <a:t>Favoris </a:t>
            </a:r>
            <a:r>
              <a:rPr lang="fr-FR" dirty="0">
                <a:effectLst/>
              </a:rPr>
              <a:t>→ </a:t>
            </a:r>
            <a:r>
              <a:rPr lang="fr-FR" b="1" i="1" dirty="0">
                <a:effectLst/>
              </a:rPr>
              <a:t>Créer </a:t>
            </a:r>
            <a:r>
              <a:rPr lang="fr-FR" dirty="0">
                <a:effectLst/>
              </a:rPr>
              <a:t>de votre barre de menus,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54</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31182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utiliser la souris pour glisser et déposer des favoris dans un dossier,</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55</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8868473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utiliser le chemin de menus </a:t>
            </a:r>
            <a:r>
              <a:rPr lang="fr-FR" b="1" i="1" dirty="0">
                <a:effectLst/>
              </a:rPr>
              <a:t>Favoris </a:t>
            </a:r>
            <a:r>
              <a:rPr lang="fr-FR" dirty="0">
                <a:effectLst/>
              </a:rPr>
              <a:t>→ </a:t>
            </a:r>
            <a:r>
              <a:rPr lang="fr-FR" b="1" i="1" dirty="0">
                <a:effectLst/>
              </a:rPr>
              <a:t>Insérer transaction </a:t>
            </a:r>
            <a:r>
              <a:rPr lang="fr-FR" dirty="0">
                <a:effectLst/>
              </a:rPr>
              <a:t>pour ajouter un code de transaction en tant que favori.</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56</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4135302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 </a:t>
            </a:r>
            <a:br>
              <a:rPr lang="fr-FR" dirty="0">
                <a:effectLst/>
              </a:rPr>
            </a:br>
            <a:r>
              <a:rPr lang="fr-FR" dirty="0">
                <a:effectLst/>
              </a:rPr>
              <a:t>Enfin, vous pourrez classer ultérieurement les favoris existants dans différents dossiers en utilisant le chemin </a:t>
            </a:r>
            <a:r>
              <a:rPr lang="fr-FR" b="1" i="1" dirty="0">
                <a:effectLst/>
              </a:rPr>
              <a:t>Favoris </a:t>
            </a:r>
            <a:r>
              <a:rPr lang="fr-FR" dirty="0">
                <a:effectLst/>
              </a:rPr>
              <a:t>→ </a:t>
            </a:r>
            <a:r>
              <a:rPr lang="fr-FR" b="1" i="1" dirty="0">
                <a:effectLst/>
              </a:rPr>
              <a:t>Déplacer </a:t>
            </a:r>
            <a:r>
              <a:rPr lang="fr-FR" dirty="0">
                <a:effectLst/>
              </a:rPr>
              <a:t>ou avec la fonction glisser/déposer.</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57</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351914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effectLst/>
              </a:rPr>
              <a:t> </a:t>
            </a:r>
            <a:br>
              <a:rPr lang="fr-FR" dirty="0">
                <a:effectLst/>
              </a:rPr>
            </a:br>
            <a:r>
              <a:rPr lang="fr-FR" dirty="0">
                <a:effectLst/>
              </a:rPr>
              <a:t>2-3-3 Créez des adresses Internet en utilisant le chemin </a:t>
            </a:r>
            <a:r>
              <a:rPr lang="fr-FR" b="1" i="1" dirty="0">
                <a:effectLst/>
              </a:rPr>
              <a:t>Favoris </a:t>
            </a:r>
            <a:r>
              <a:rPr lang="fr-FR" dirty="0">
                <a:effectLst/>
              </a:rPr>
              <a:t>→ </a:t>
            </a:r>
            <a:r>
              <a:rPr lang="fr-FR" b="1" i="1" dirty="0">
                <a:effectLst/>
              </a:rPr>
              <a:t>Ajouter autres objets</a:t>
            </a:r>
            <a:r>
              <a:rPr lang="fr-FR" dirty="0">
                <a:effectLst/>
              </a:rPr>
              <a:t>.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58</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2851239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Lorsque vous sélectionnez la page d’accueil SAP</a:t>
            </a:r>
            <a:r>
              <a:rPr lang="fr-FR" b="1" i="1" dirty="0">
                <a:effectLst/>
              </a:rPr>
              <a:t> </a:t>
            </a:r>
            <a:r>
              <a:rPr lang="fr-FR" dirty="0">
                <a:effectLst/>
              </a:rPr>
              <a:t>dans vos favoris, un navigateur Internet s’ouvre et vous êtes connecté à la</a:t>
            </a:r>
            <a:r>
              <a:rPr lang="fr-FR" b="1" i="1" dirty="0">
                <a:effectLst/>
              </a:rPr>
              <a:t> </a:t>
            </a:r>
            <a:r>
              <a:rPr lang="fr-FR" dirty="0">
                <a:effectLst/>
              </a:rPr>
              <a:t>page d’accueil SAP.</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59</a:t>
            </a:fld>
            <a:endParaRPr lang="en-GB"/>
          </a:p>
        </p:txBody>
      </p:sp>
      <p:pic>
        <p:nvPicPr>
          <p:cNvPr id="9" name="Espace réservé du contenu 8"/>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275961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et modifiez le mot de passe initial.</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a:t>
            </a:fld>
            <a:endParaRPr lang="en-GB"/>
          </a:p>
        </p:txBody>
      </p:sp>
      <p:pic>
        <p:nvPicPr>
          <p:cNvPr id="7" name="Espace réservé du contenu 6"/>
          <p:cNvPicPr>
            <a:picLocks noGrp="1"/>
          </p:cNvPicPr>
          <p:nvPr>
            <p:ph idx="1"/>
          </p:nvPr>
        </p:nvPicPr>
        <p:blipFill>
          <a:blip r:embed="rId3"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1078019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Lorsque vous sélectionnez la page d’accueil SAP</a:t>
            </a:r>
            <a:r>
              <a:rPr lang="fr-FR" b="1" i="1" dirty="0">
                <a:effectLst/>
              </a:rPr>
              <a:t> </a:t>
            </a:r>
            <a:r>
              <a:rPr lang="fr-FR" dirty="0">
                <a:effectLst/>
              </a:rPr>
              <a:t>dans vos favoris, un navigateur Internet s’ouvre et vous êtes connecté à la</a:t>
            </a:r>
            <a:r>
              <a:rPr lang="fr-FR" b="1" i="1" dirty="0">
                <a:effectLst/>
              </a:rPr>
              <a:t> </a:t>
            </a:r>
            <a:r>
              <a:rPr lang="fr-FR" dirty="0">
                <a:effectLst/>
              </a:rPr>
              <a:t>page d’accueil SAP</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60</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5742654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2-4 Paramétrage de la transaction initiale</a:t>
            </a:r>
            <a:br>
              <a:rPr lang="fr-FR" dirty="0">
                <a:effectLst/>
              </a:rPr>
            </a:br>
            <a:br>
              <a:rPr lang="fr-FR" dirty="0">
                <a:effectLst/>
              </a:rPr>
            </a:br>
            <a:r>
              <a:rPr lang="fr-FR" dirty="0">
                <a:effectLst/>
              </a:rPr>
              <a:t>2-4-1 </a:t>
            </a:r>
            <a:r>
              <a:rPr lang="fr-FR" b="1" i="1" dirty="0">
                <a:effectLst/>
              </a:rPr>
              <a:t>Autres fonctions </a:t>
            </a:r>
            <a:r>
              <a:rPr lang="fr-FR" dirty="0">
                <a:effectLst/>
              </a:rPr>
              <a:t>→ </a:t>
            </a:r>
            <a:r>
              <a:rPr lang="fr-FR" b="1" i="1" dirty="0">
                <a:effectLst/>
              </a:rPr>
              <a:t>Déterminer transaction initiale</a:t>
            </a:r>
            <a:br>
              <a:rPr lang="fr-FR" dirty="0">
                <a:effectLst/>
              </a:rPr>
            </a:b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61</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4565604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2-4 Paramétrage de la transaction initiale</a:t>
            </a:r>
            <a:br>
              <a:rPr lang="fr-FR" dirty="0">
                <a:effectLst/>
              </a:rPr>
            </a:br>
            <a:br>
              <a:rPr lang="fr-FR" dirty="0">
                <a:effectLst/>
              </a:rPr>
            </a:br>
            <a:r>
              <a:rPr lang="fr-FR" dirty="0">
                <a:effectLst/>
              </a:rPr>
              <a:t>Saisissez la transaction de votre choix puis appuyez sur </a:t>
            </a:r>
            <a:r>
              <a:rPr lang="fr-FR" i="1" dirty="0">
                <a:effectLst/>
              </a:rPr>
              <a:t>Entrée</a:t>
            </a:r>
            <a:r>
              <a:rPr lang="fr-FR" dirty="0">
                <a:effectLst/>
              </a:rPr>
              <a:t>.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62</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428236566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Saisissez la transaction de votre choix puis appuyez sur </a:t>
            </a:r>
            <a:r>
              <a:rPr lang="fr-FR" i="1" dirty="0">
                <a:effectLst/>
              </a:rPr>
              <a:t>Entrée</a:t>
            </a:r>
            <a:r>
              <a:rPr lang="fr-FR" dirty="0">
                <a:effectLst/>
              </a:rPr>
              <a:t>.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63</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36278384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Le message système de la barre d’état indique que la transaction sélectionnée a été paramétrée comme transaction initiale.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64</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62674563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Lors de la connexion suivante, le système lancera directement votre transaction initiale.</a:t>
            </a:r>
            <a:endParaRPr lang="fr-FR" dirty="0"/>
          </a:p>
        </p:txBody>
      </p:sp>
      <p:pic>
        <p:nvPicPr>
          <p:cNvPr id="7" name="Espace réservé du contenu 6" descr="Etat dynamique des stocks actuel : écran initial"/>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65</a:t>
            </a:fld>
            <a:endParaRPr lang="en-GB"/>
          </a:p>
        </p:txBody>
      </p:sp>
    </p:spTree>
    <p:extLst>
      <p:ext uri="{BB962C8B-B14F-4D97-AF65-F5344CB8AC3E}">
        <p14:creationId xmlns:p14="http://schemas.microsoft.com/office/powerpoint/2010/main" val="20572043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Remarque : Pour </a:t>
            </a:r>
            <a:r>
              <a:rPr lang="fr-FR" dirty="0" err="1">
                <a:effectLst/>
              </a:rPr>
              <a:t>reparamétrer</a:t>
            </a:r>
            <a:r>
              <a:rPr lang="fr-FR" dirty="0">
                <a:effectLst/>
              </a:rPr>
              <a:t> SAP </a:t>
            </a:r>
            <a:r>
              <a:rPr lang="fr-FR" dirty="0" err="1">
                <a:effectLst/>
              </a:rPr>
              <a:t>Easy</a:t>
            </a:r>
            <a:r>
              <a:rPr lang="fr-FR" dirty="0">
                <a:effectLst/>
              </a:rPr>
              <a:t> Access en tant qu’écran initial, suivez à nouveau le chemin de menus, supprimez le code de transaction et pressez </a:t>
            </a:r>
            <a:r>
              <a:rPr lang="fr-FR" i="1" dirty="0">
                <a:effectLst/>
              </a:rPr>
              <a:t>Entrée</a:t>
            </a:r>
            <a:r>
              <a:rPr lang="fr-FR" dirty="0">
                <a:effectLst/>
              </a:rPr>
              <a:t>.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66</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22504313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Lors de votre connexion suivante, SAP </a:t>
            </a:r>
            <a:r>
              <a:rPr lang="fr-FR" dirty="0" err="1">
                <a:effectLst/>
              </a:rPr>
              <a:t>Easy</a:t>
            </a:r>
            <a:r>
              <a:rPr lang="fr-FR" dirty="0">
                <a:effectLst/>
              </a:rPr>
              <a:t> Access sera alors votre écran initial.</a:t>
            </a:r>
            <a:br>
              <a:rPr lang="fr-FR" dirty="0">
                <a:effectLst/>
              </a:rPr>
            </a:br>
            <a:endParaRPr lang="fr-FR" dirty="0"/>
          </a:p>
        </p:txBody>
      </p:sp>
      <p:pic>
        <p:nvPicPr>
          <p:cNvPr id="8" name="Espace réservé du contenu 7" descr="Accès simplifié aux menus"/>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1953571"/>
            <a:ext cx="8229600" cy="4430407"/>
          </a:xfrm>
        </p:spPr>
      </p:pic>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67</a:t>
            </a:fld>
            <a:endParaRPr lang="en-GB"/>
          </a:p>
        </p:txBody>
      </p:sp>
    </p:spTree>
    <p:extLst>
      <p:ext uri="{BB962C8B-B14F-4D97-AF65-F5344CB8AC3E}">
        <p14:creationId xmlns:p14="http://schemas.microsoft.com/office/powerpoint/2010/main" val="5572612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68</a:t>
            </a:fld>
            <a:endParaRPr lang="en-GB"/>
          </a:p>
        </p:txBody>
      </p:sp>
      <p:sp>
        <p:nvSpPr>
          <p:cNvPr id="7" name="Rectangle 6"/>
          <p:cNvSpPr/>
          <p:nvPr/>
        </p:nvSpPr>
        <p:spPr>
          <a:xfrm>
            <a:off x="1043608" y="1484784"/>
            <a:ext cx="7272808" cy="1355371"/>
          </a:xfrm>
          <a:prstGeom prst="rect">
            <a:avLst/>
          </a:prstGeom>
        </p:spPr>
        <p:txBody>
          <a:bodyPr wrap="square">
            <a:spAutoFit/>
          </a:bodyPr>
          <a:lstStyle/>
          <a:p>
            <a:r>
              <a:rPr lang="fr-FR" b="1" dirty="0"/>
              <a:t>Notions de base sur le processus d'approvisionnement 1</a:t>
            </a:r>
          </a:p>
          <a:p>
            <a:r>
              <a:rPr lang="fr-FR" b="1" dirty="0"/>
              <a:t> </a:t>
            </a:r>
          </a:p>
          <a:p>
            <a:r>
              <a:rPr lang="fr-FR" b="1" dirty="0"/>
              <a:t>Chapitre : notions de base sur le processus d'approvisionnement</a:t>
            </a:r>
          </a:p>
          <a:p>
            <a:endParaRPr lang="fr-FR" b="1" dirty="0"/>
          </a:p>
          <a:p>
            <a:r>
              <a:rPr lang="fr-FR" b="1" dirty="0"/>
              <a:t>Sujet : traitement des commandes</a:t>
            </a:r>
          </a:p>
        </p:txBody>
      </p:sp>
    </p:spTree>
    <p:extLst>
      <p:ext uri="{BB962C8B-B14F-4D97-AF65-F5344CB8AC3E}">
        <p14:creationId xmlns:p14="http://schemas.microsoft.com/office/powerpoint/2010/main" val="31652924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lvl="1"/>
            <a:r>
              <a:rPr lang="fr-FR" sz="2400" b="1" dirty="0"/>
              <a:t>Création d'une commande</a:t>
            </a:r>
            <a:br>
              <a:rPr lang="fr-FR" sz="2400" b="1" dirty="0"/>
            </a:br>
            <a:r>
              <a:rPr lang="fr-FR" dirty="0"/>
              <a:t> </a:t>
            </a:r>
            <a:br>
              <a:rPr lang="fr-FR" dirty="0"/>
            </a:br>
            <a:r>
              <a:rPr lang="fr-FR" b="1" i="1" dirty="0"/>
              <a:t>Logistique </a:t>
            </a:r>
            <a:r>
              <a:rPr lang="fr-FR" dirty="0"/>
              <a:t>→</a:t>
            </a:r>
            <a:r>
              <a:rPr lang="fr-FR" b="1" i="1" dirty="0"/>
              <a:t>Gestion des articles </a:t>
            </a:r>
            <a:r>
              <a:rPr lang="fr-FR" dirty="0"/>
              <a:t>→</a:t>
            </a:r>
            <a:r>
              <a:rPr lang="fr-FR" b="1" i="1" dirty="0"/>
              <a:t>Achats) Commande </a:t>
            </a:r>
            <a:r>
              <a:rPr lang="fr-FR" dirty="0"/>
              <a:t>→</a:t>
            </a:r>
            <a:r>
              <a:rPr lang="fr-FR" b="1" i="1" dirty="0"/>
              <a:t>Créer </a:t>
            </a:r>
            <a:r>
              <a:rPr lang="fr-FR" dirty="0"/>
              <a:t>→</a:t>
            </a:r>
            <a:r>
              <a:rPr lang="fr-FR" b="1" i="1" dirty="0"/>
              <a:t>Fournisseur/Division cédante connu(e) : ME21N - Fournisseur/division cédante connus</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69</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3584652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Vous accédez au menu SAP</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a:t>
            </a:fld>
            <a:endParaRPr lang="en-GB"/>
          </a:p>
        </p:txBody>
      </p:sp>
      <p:pic>
        <p:nvPicPr>
          <p:cNvPr id="7" name="Espace réservé du contenu 6"/>
          <p:cNvPicPr>
            <a:picLocks noGrp="1"/>
          </p:cNvPicPr>
          <p:nvPr>
            <p:ph idx="1"/>
          </p:nvPr>
        </p:nvPicPr>
        <p:blipFill>
          <a:blip r:embed="rId3" cstate="print"/>
          <a:srcRect/>
          <a:stretch>
            <a:fillRect/>
          </a:stretch>
        </p:blipFill>
        <p:spPr bwMode="auto">
          <a:xfrm>
            <a:off x="506016" y="1882775"/>
            <a:ext cx="8131968" cy="4572000"/>
          </a:xfrm>
          <a:prstGeom prst="rect">
            <a:avLst/>
          </a:prstGeom>
          <a:noFill/>
          <a:ln w="9525">
            <a:noFill/>
            <a:miter lim="800000"/>
            <a:headEnd/>
            <a:tailEnd/>
          </a:ln>
        </p:spPr>
      </p:pic>
    </p:spTree>
    <p:extLst>
      <p:ext uri="{BB962C8B-B14F-4D97-AF65-F5344CB8AC3E}">
        <p14:creationId xmlns:p14="http://schemas.microsoft.com/office/powerpoint/2010/main" val="11078019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ME21N</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70</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33020169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Type de commande </a:t>
            </a:r>
            <a:r>
              <a:rPr lang="fr-FR" i="1" dirty="0" err="1">
                <a:effectLst/>
              </a:rPr>
              <a:t>Commande</a:t>
            </a:r>
            <a:r>
              <a:rPr lang="fr-FR" i="1" dirty="0">
                <a:effectLst/>
              </a:rPr>
              <a:t> standard (NB)</a:t>
            </a:r>
            <a:br>
              <a:rPr lang="fr-FR" dirty="0">
                <a:effectLst/>
              </a:rPr>
            </a:br>
            <a:br>
              <a:rPr lang="fr-FR" dirty="0">
                <a:effectLst/>
              </a:rPr>
            </a:br>
            <a:r>
              <a:rPr lang="fr-FR" dirty="0">
                <a:effectLst/>
              </a:rPr>
              <a:t>Fournisseur </a:t>
            </a:r>
            <a:r>
              <a:rPr lang="fr-FR" i="1" dirty="0">
                <a:effectLst/>
              </a:rPr>
              <a:t>T-K500A##</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71</a:t>
            </a:fld>
            <a:endParaRPr lang="en-GB"/>
          </a:p>
        </p:txBody>
      </p:sp>
      <p:pic>
        <p:nvPicPr>
          <p:cNvPr id="9"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10" name="Flèche droite 9"/>
          <p:cNvSpPr/>
          <p:nvPr/>
        </p:nvSpPr>
        <p:spPr>
          <a:xfrm>
            <a:off x="539552" y="1988840"/>
            <a:ext cx="1152128" cy="1512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797578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Données d'en-tête/d'organisation</a:t>
            </a:r>
            <a:br>
              <a:rPr lang="fr-FR" dirty="0">
                <a:effectLst/>
              </a:rPr>
            </a:br>
            <a:r>
              <a:rPr lang="fr-FR" dirty="0">
                <a:effectLst/>
              </a:rPr>
              <a:t>Organisation d'achats </a:t>
            </a:r>
            <a:r>
              <a:rPr lang="fr-FR" i="1" dirty="0">
                <a:effectLst/>
              </a:rPr>
              <a:t>IDES (1000)</a:t>
            </a:r>
            <a:br>
              <a:rPr lang="fr-FR" dirty="0">
                <a:effectLst/>
              </a:rPr>
            </a:br>
            <a:r>
              <a:rPr lang="fr-FR" dirty="0">
                <a:effectLst/>
              </a:rPr>
              <a:t>Groupe d'acheteurs </a:t>
            </a:r>
            <a:r>
              <a:rPr lang="fr-FR" i="1" dirty="0">
                <a:effectLst/>
              </a:rPr>
              <a:t>SCM500-## </a:t>
            </a:r>
            <a:r>
              <a:rPr lang="fr-FR" dirty="0">
                <a:effectLst/>
              </a:rPr>
              <a:t>(T##)</a:t>
            </a:r>
            <a:br>
              <a:rPr lang="fr-FR" dirty="0">
                <a:effectLst/>
              </a:rPr>
            </a:br>
            <a:r>
              <a:rPr lang="fr-FR" dirty="0">
                <a:effectLst/>
              </a:rPr>
              <a:t>Société </a:t>
            </a:r>
            <a:r>
              <a:rPr lang="fr-FR" i="1" dirty="0">
                <a:effectLst/>
              </a:rPr>
              <a:t>IDES (1000)</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72</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611560" y="2348880"/>
            <a:ext cx="1080120" cy="1944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964306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effectLst/>
              </a:rPr>
              <a:t>Données de poste : poste 10</a:t>
            </a:r>
            <a:br>
              <a:rPr lang="fr-FR" dirty="0">
                <a:effectLst/>
              </a:rPr>
            </a:br>
            <a:r>
              <a:rPr lang="fr-FR" dirty="0">
                <a:effectLst/>
              </a:rPr>
              <a:t>Article </a:t>
            </a:r>
            <a:r>
              <a:rPr lang="fr-FR" i="1" dirty="0">
                <a:effectLst/>
              </a:rPr>
              <a:t>T-RM1##</a:t>
            </a:r>
            <a:br>
              <a:rPr lang="fr-FR" dirty="0">
                <a:effectLst/>
              </a:rPr>
            </a:br>
            <a:r>
              <a:rPr lang="fr-FR" dirty="0">
                <a:effectLst/>
              </a:rPr>
              <a:t>Quantité de commande </a:t>
            </a:r>
            <a:r>
              <a:rPr lang="fr-FR" i="1" dirty="0">
                <a:effectLst/>
              </a:rPr>
              <a:t>100 </a:t>
            </a:r>
            <a:r>
              <a:rPr lang="fr-FR" i="1" dirty="0" err="1">
                <a:effectLst/>
              </a:rPr>
              <a:t>pcs</a:t>
            </a:r>
            <a:br>
              <a:rPr lang="fr-FR" dirty="0">
                <a:effectLst/>
              </a:rPr>
            </a:br>
            <a:r>
              <a:rPr lang="fr-FR" dirty="0">
                <a:effectLst/>
              </a:rPr>
              <a:t>Prix net </a:t>
            </a:r>
            <a:r>
              <a:rPr lang="fr-FR" i="1" dirty="0">
                <a:effectLst/>
              </a:rPr>
              <a:t>[proposée par le système si source d’approvisionnement] : 50</a:t>
            </a:r>
            <a:br>
              <a:rPr lang="fr-FR" dirty="0">
                <a:effectLst/>
              </a:rPr>
            </a:br>
            <a:r>
              <a:rPr lang="fr-FR" dirty="0">
                <a:effectLst/>
              </a:rPr>
              <a:t>Division </a:t>
            </a:r>
            <a:r>
              <a:rPr lang="fr-FR" i="1" dirty="0">
                <a:effectLst/>
              </a:rPr>
              <a:t>1000</a:t>
            </a:r>
            <a:br>
              <a:rPr lang="fr-FR" dirty="0">
                <a:effectLst/>
              </a:rPr>
            </a:br>
            <a:r>
              <a:rPr lang="fr-FR" dirty="0">
                <a:effectLst/>
              </a:rPr>
              <a:t>Magasin </a:t>
            </a:r>
            <a:r>
              <a:rPr lang="fr-FR" i="1" dirty="0">
                <a:effectLst/>
              </a:rPr>
              <a:t>0001</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73</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899592" y="3068960"/>
            <a:ext cx="720080" cy="1944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449930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Lorsque des messages d'avertissement apparaissent, confirmez que le système effectue l'édition d'après la date de livraison et qu'il accepte le prix proposé pour la commande.</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74</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107504" y="4941168"/>
            <a:ext cx="1440160" cy="22322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522979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1-2 Affichage d'une commande</a:t>
            </a:r>
            <a:br>
              <a:rPr lang="fr-FR" b="1" dirty="0">
                <a:effectLst/>
              </a:rPr>
            </a:br>
            <a:r>
              <a:rPr lang="fr-FR" b="1" i="1" dirty="0">
                <a:effectLst/>
              </a:rPr>
              <a:t>(Logistique </a:t>
            </a:r>
            <a:r>
              <a:rPr lang="fr-FR" dirty="0">
                <a:effectLst/>
              </a:rPr>
              <a:t>→</a:t>
            </a:r>
            <a:r>
              <a:rPr lang="fr-FR" b="1" i="1" dirty="0">
                <a:effectLst/>
              </a:rPr>
              <a:t>Gestion des articles </a:t>
            </a:r>
            <a:r>
              <a:rPr lang="fr-FR" dirty="0">
                <a:effectLst/>
              </a:rPr>
              <a:t>→</a:t>
            </a:r>
            <a:r>
              <a:rPr lang="fr-FR" b="1" i="1" dirty="0">
                <a:effectLst/>
              </a:rPr>
              <a:t>Achats) Commande </a:t>
            </a:r>
            <a:r>
              <a:rPr lang="fr-FR" dirty="0">
                <a:effectLst/>
              </a:rPr>
              <a:t>→</a:t>
            </a:r>
            <a:r>
              <a:rPr lang="fr-FR" b="1" i="1" dirty="0">
                <a:effectLst/>
              </a:rPr>
              <a:t>Afficher</a:t>
            </a:r>
            <a:r>
              <a:rPr lang="fr-FR" dirty="0">
                <a:effectLst/>
              </a:rPr>
              <a:t> ME23N – Afficher</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75</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19251441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Utilisez la synthèse de documents et recherchez vos propres commandes. </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76</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rot="17838084">
            <a:off x="534016" y="1458379"/>
            <a:ext cx="936104" cy="13681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188723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Choisissez la synthèse de documents.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77</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41878720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Choisissez la synthèse de documents. </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78</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18899991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Double-cliquez pour afficher votre</a:t>
            </a:r>
            <a:r>
              <a:rPr lang="fr-FR" dirty="0">
                <a:effectLst/>
              </a:rPr>
              <a:t> </a:t>
            </a:r>
            <a:r>
              <a:rPr lang="fr-FR" b="1" dirty="0">
                <a:effectLst/>
              </a:rPr>
              <a:t>document.</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79</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755576" y="2996952"/>
            <a:ext cx="864096" cy="18722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82682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1-2 Vous pouvez ouvrir et fermer des modes en utilisant le chemin Système → Créer mode (ou en utilisant l’icône appropriée) et Système → Supprimer mode.</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a:t>
            </a:fld>
            <a:endParaRPr lang="en-GB"/>
          </a:p>
        </p:txBody>
      </p:sp>
      <p:pic>
        <p:nvPicPr>
          <p:cNvPr id="7" name="Espace réservé du contenu 6"/>
          <p:cNvPicPr>
            <a:picLocks noGrp="1"/>
          </p:cNvPicPr>
          <p:nvPr>
            <p:ph idx="1"/>
          </p:nvPr>
        </p:nvPicPr>
        <p:blipFill>
          <a:blip r:embed="rId2" cstate="print"/>
          <a:srcRect/>
          <a:stretch>
            <a:fillRect/>
          </a:stretch>
        </p:blipFill>
        <p:spPr bwMode="auto">
          <a:xfrm>
            <a:off x="506016" y="1882775"/>
            <a:ext cx="8131968" cy="4572000"/>
          </a:xfrm>
          <a:prstGeom prst="rect">
            <a:avLst/>
          </a:prstGeom>
          <a:noFill/>
          <a:ln w="9525">
            <a:noFill/>
            <a:miter lim="800000"/>
            <a:headEnd/>
            <a:tailEnd/>
          </a:ln>
        </p:spPr>
      </p:pic>
      <p:cxnSp>
        <p:nvCxnSpPr>
          <p:cNvPr id="8" name="Connecteur droit avec flèche 7"/>
          <p:cNvCxnSpPr/>
          <p:nvPr/>
        </p:nvCxnSpPr>
        <p:spPr>
          <a:xfrm flipH="1">
            <a:off x="3563888" y="1124744"/>
            <a:ext cx="1440160" cy="1008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66883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effectLst/>
              </a:rPr>
              <a:t>1-3 Edition de messages</a:t>
            </a:r>
            <a:br>
              <a:rPr lang="fr-FR" b="1" dirty="0">
                <a:effectLst/>
              </a:rPr>
            </a:br>
            <a:r>
              <a:rPr lang="fr-FR" b="1" i="1" dirty="0">
                <a:effectLst/>
              </a:rPr>
              <a:t>(Logistique </a:t>
            </a:r>
            <a:r>
              <a:rPr lang="fr-FR" dirty="0">
                <a:effectLst/>
              </a:rPr>
              <a:t>→</a:t>
            </a:r>
            <a:r>
              <a:rPr lang="fr-FR" b="1" i="1" dirty="0">
                <a:effectLst/>
              </a:rPr>
              <a:t>Gestion des articles </a:t>
            </a:r>
            <a:r>
              <a:rPr lang="fr-FR" dirty="0">
                <a:effectLst/>
              </a:rPr>
              <a:t>→</a:t>
            </a:r>
            <a:r>
              <a:rPr lang="fr-FR" b="1" i="1" dirty="0">
                <a:effectLst/>
              </a:rPr>
              <a:t>Achats) Commande </a:t>
            </a:r>
            <a:r>
              <a:rPr lang="fr-FR" dirty="0">
                <a:effectLst/>
              </a:rPr>
              <a:t>→</a:t>
            </a:r>
            <a:r>
              <a:rPr lang="fr-FR" b="1" i="1" dirty="0">
                <a:effectLst/>
              </a:rPr>
              <a:t>Messages </a:t>
            </a:r>
            <a:r>
              <a:rPr lang="fr-FR" dirty="0">
                <a:effectLst/>
              </a:rPr>
              <a:t>→</a:t>
            </a:r>
            <a:r>
              <a:rPr lang="fr-FR" b="1" i="1" dirty="0">
                <a:effectLst/>
              </a:rPr>
              <a:t>Editer messages</a:t>
            </a:r>
            <a:r>
              <a:rPr lang="fr-FR" dirty="0">
                <a:effectLst/>
              </a:rPr>
              <a:t> </a:t>
            </a:r>
            <a:r>
              <a:rPr lang="fr-FR" b="1" i="1" dirty="0">
                <a:effectLst/>
              </a:rPr>
              <a:t>ME9F - Editer messages</a:t>
            </a:r>
            <a:br>
              <a:rPr lang="fr-FR" dirty="0">
                <a:effectLst/>
              </a:rPr>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80</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33826024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Dans la synthèse, sélectionnez votre document et choisissez </a:t>
            </a:r>
            <a:r>
              <a:rPr lang="fr-FR" b="1" dirty="0">
                <a:effectLst/>
              </a:rPr>
              <a:t>[Afficher message]</a:t>
            </a:r>
            <a:r>
              <a:rPr lang="fr-FR" dirty="0">
                <a:effectLst/>
              </a:rPr>
              <a:t>.</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81</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extLst>
      <p:ext uri="{BB962C8B-B14F-4D97-AF65-F5344CB8AC3E}">
        <p14:creationId xmlns:p14="http://schemas.microsoft.com/office/powerpoint/2010/main" val="96249500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Dans la synthèse, sélectionnez votre document et choisissez </a:t>
            </a:r>
            <a:r>
              <a:rPr lang="fr-FR" b="1" dirty="0">
                <a:effectLst/>
              </a:rPr>
              <a:t>[Afficher message]</a:t>
            </a:r>
            <a:r>
              <a:rPr lang="fr-FR" dirty="0">
                <a:effectLst/>
              </a:rPr>
              <a:t>.</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82</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3347864" y="1628800"/>
            <a:ext cx="1368152"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294443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Cliquez sur la flèche verte pour retourner à l'écran précédent</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83</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2915816" y="1268760"/>
            <a:ext cx="504056" cy="7920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6636946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Sélectionnez </a:t>
            </a:r>
            <a:r>
              <a:rPr lang="fr-FR" b="1" dirty="0">
                <a:effectLst/>
              </a:rPr>
              <a:t>[Editer message].</a:t>
            </a:r>
            <a:endParaRPr lang="fr-FR" dirty="0">
              <a:effectLst/>
            </a:endParaRP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84</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3347864" y="1340768"/>
            <a:ext cx="288032" cy="10801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153590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Vert OK</a:t>
            </a:r>
            <a:br>
              <a:rPr lang="fr-FR" dirty="0">
                <a:effectLst/>
              </a:rPr>
            </a:br>
            <a:r>
              <a:rPr lang="fr-FR" dirty="0">
                <a:effectLst/>
              </a:rPr>
              <a:t>Rouge Non OK</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85</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1043608" y="1988840"/>
            <a:ext cx="1368152" cy="11521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9093411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86</a:t>
            </a:fld>
            <a:endParaRPr lang="en-GB"/>
          </a:p>
        </p:txBody>
      </p:sp>
      <p:sp>
        <p:nvSpPr>
          <p:cNvPr id="7" name="Rectangle 6"/>
          <p:cNvSpPr/>
          <p:nvPr/>
        </p:nvSpPr>
        <p:spPr>
          <a:xfrm>
            <a:off x="683568" y="980729"/>
            <a:ext cx="7344816" cy="1355371"/>
          </a:xfrm>
          <a:prstGeom prst="rect">
            <a:avLst/>
          </a:prstGeom>
        </p:spPr>
        <p:txBody>
          <a:bodyPr wrap="square">
            <a:spAutoFit/>
          </a:bodyPr>
          <a:lstStyle/>
          <a:p>
            <a:endParaRPr lang="fr-FR" b="1" dirty="0"/>
          </a:p>
          <a:p>
            <a:r>
              <a:rPr lang="fr-FR" b="1" dirty="0"/>
              <a:t>Notions de base sur le processus d'approvisionnement 2 </a:t>
            </a:r>
          </a:p>
          <a:p>
            <a:endParaRPr lang="fr-FR" b="1" dirty="0"/>
          </a:p>
          <a:p>
            <a:r>
              <a:rPr lang="fr-FR" b="1" dirty="0"/>
              <a:t>Chapitre : notions de base sur le processus d'approvisionnement</a:t>
            </a:r>
          </a:p>
          <a:p>
            <a:endParaRPr lang="fr-FR" b="1" dirty="0"/>
          </a:p>
          <a:p>
            <a:r>
              <a:rPr lang="fr-FR" b="1" dirty="0"/>
              <a:t>Sujet : entrée de marchandises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a:t>2-1 Enregistrement d'une entrée de marchandises</a:t>
            </a:r>
            <a:br>
              <a:rPr lang="fr-FR" b="1" dirty="0"/>
            </a:br>
            <a:br>
              <a:rPr lang="fr-FR" b="1" dirty="0"/>
            </a:br>
            <a:r>
              <a:rPr lang="fr-FR" b="1" i="1" dirty="0"/>
              <a:t>(Logistique </a:t>
            </a:r>
            <a:r>
              <a:rPr lang="fr-FR" dirty="0"/>
              <a:t>→</a:t>
            </a:r>
            <a:r>
              <a:rPr lang="fr-FR" b="1" i="1" dirty="0"/>
              <a:t>Gestion des articles </a:t>
            </a:r>
            <a:r>
              <a:rPr lang="fr-FR" dirty="0"/>
              <a:t>→</a:t>
            </a:r>
            <a:r>
              <a:rPr lang="fr-FR" b="1" i="1" dirty="0"/>
              <a:t>Gestion des stocks) </a:t>
            </a:r>
            <a:r>
              <a:rPr lang="fr-FR" dirty="0"/>
              <a:t>→</a:t>
            </a:r>
            <a:r>
              <a:rPr lang="fr-FR" b="1" i="1" dirty="0"/>
              <a:t>Mouvement de stock </a:t>
            </a:r>
            <a:r>
              <a:rPr lang="fr-FR" dirty="0"/>
              <a:t>→</a:t>
            </a:r>
            <a:r>
              <a:rPr lang="fr-FR" b="1" i="1" dirty="0"/>
              <a:t>Entrée de marchandises </a:t>
            </a:r>
            <a:r>
              <a:rPr lang="fr-FR" dirty="0"/>
              <a:t>→</a:t>
            </a:r>
            <a:r>
              <a:rPr lang="fr-FR" b="1" i="1" dirty="0"/>
              <a:t>Sur commande </a:t>
            </a:r>
            <a:r>
              <a:rPr lang="fr-FR" dirty="0"/>
              <a:t>→</a:t>
            </a:r>
            <a:r>
              <a:rPr lang="fr-FR" b="1" i="1" dirty="0"/>
              <a:t>N° commande inconnu MIGO - Nº commande inconnu</a:t>
            </a:r>
            <a:br>
              <a:rPr lang="fr-FR" dirty="0"/>
            </a:b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87</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3707904" y="1124744"/>
            <a:ext cx="3240360" cy="30963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Choisissez votre numéro de commande via l'aide F4 ou l'aperçu du document ou saisissez-le manuellement.</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88</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3491880" y="1052736"/>
            <a:ext cx="2304256" cy="16561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flipH="1">
            <a:off x="4860032" y="1052736"/>
            <a:ext cx="936104" cy="15841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Flèche droite 11"/>
          <p:cNvSpPr/>
          <p:nvPr/>
        </p:nvSpPr>
        <p:spPr>
          <a:xfrm>
            <a:off x="467544" y="1844824"/>
            <a:ext cx="1008112" cy="1800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Fonction Recherche commande à réceptionner</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89</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V="1">
            <a:off x="4067944" y="2780928"/>
            <a:ext cx="792088"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effectLst/>
              </a:rPr>
              <a:t>Le nombre maximum de modes pouvant être actifs simultanément est 6.</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a:t>
            </a:fld>
            <a:endParaRPr lang="en-GB"/>
          </a:p>
        </p:txBody>
      </p:sp>
      <p:pic>
        <p:nvPicPr>
          <p:cNvPr id="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06016" y="1882775"/>
            <a:ext cx="8131968"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lèche droite 2"/>
          <p:cNvSpPr/>
          <p:nvPr/>
        </p:nvSpPr>
        <p:spPr>
          <a:xfrm>
            <a:off x="6084168" y="4221088"/>
            <a:ext cx="864096" cy="1800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078019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Saississez</a:t>
            </a:r>
            <a:r>
              <a:rPr lang="fr-FR" dirty="0"/>
              <a:t> les données puis Rechercher</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90</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611560" y="2780928"/>
            <a:ext cx="1008112" cy="12961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avec flèche 9"/>
          <p:cNvCxnSpPr/>
          <p:nvPr/>
        </p:nvCxnSpPr>
        <p:spPr>
          <a:xfrm flipH="1" flipV="1">
            <a:off x="2555776" y="4437112"/>
            <a:ext cx="1080120" cy="1008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Résultat de la recherche</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91</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0" y="4509120"/>
            <a:ext cx="1475656" cy="1728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92</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93</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2-2 Affichage d'un document article</a:t>
            </a:r>
            <a:br>
              <a:rPr lang="fr-FR" b="1" dirty="0"/>
            </a:br>
            <a:r>
              <a:rPr lang="fr-FR" dirty="0"/>
              <a:t>Sans sortir de l'écran en cours, sélectionnez dans la synthèse des documents, </a:t>
            </a:r>
            <a:br>
              <a:rPr lang="fr-FR" dirty="0"/>
            </a:b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94</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V="1">
            <a:off x="1187624" y="2636912"/>
            <a:ext cx="576064" cy="19442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document article que vous venez de générer puis dans le haut de l'écran de saisie,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95</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vers le bas 7"/>
          <p:cNvSpPr/>
          <p:nvPr/>
        </p:nvSpPr>
        <p:spPr>
          <a:xfrm>
            <a:off x="1547664" y="1412776"/>
            <a:ext cx="1152128" cy="12241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droite 8"/>
          <p:cNvSpPr/>
          <p:nvPr/>
        </p:nvSpPr>
        <p:spPr>
          <a:xfrm>
            <a:off x="539552" y="4077072"/>
            <a:ext cx="1080120" cy="11521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choisissez les actions </a:t>
            </a:r>
            <a:r>
              <a:rPr lang="fr-FR" b="1" dirty="0"/>
              <a:t>Afficher </a:t>
            </a:r>
            <a:r>
              <a:rPr lang="fr-FR" dirty="0"/>
              <a:t>puis </a:t>
            </a:r>
            <a:r>
              <a:rPr lang="fr-FR" b="1" dirty="0"/>
              <a:t>Document Article</a:t>
            </a:r>
            <a:endParaRPr lang="fr-FR" dirty="0"/>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96</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3131840" y="1268760"/>
            <a:ext cx="648072" cy="13681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3779912" y="1268760"/>
            <a:ext cx="432048" cy="12961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flipH="1">
            <a:off x="2123728" y="1268760"/>
            <a:ext cx="1656184" cy="29523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Résultat </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97</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
        <p:nvSpPr>
          <p:cNvPr id="8" name="Flèche droite 7"/>
          <p:cNvSpPr/>
          <p:nvPr/>
        </p:nvSpPr>
        <p:spPr>
          <a:xfrm>
            <a:off x="611560" y="2996952"/>
            <a:ext cx="1944216" cy="13681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OU</a:t>
            </a:r>
            <a:br>
              <a:rPr lang="fr-FR" dirty="0"/>
            </a:br>
            <a:r>
              <a:rPr lang="fr-FR" dirty="0"/>
              <a:t>Revenez au menu et choisissez : </a:t>
            </a:r>
            <a:r>
              <a:rPr lang="fr-FR" b="1" i="1" dirty="0"/>
              <a:t>(Logistique </a:t>
            </a:r>
            <a:r>
              <a:rPr lang="fr-FR" dirty="0"/>
              <a:t>→</a:t>
            </a:r>
            <a:r>
              <a:rPr lang="fr-FR" b="1" i="1" dirty="0"/>
              <a:t>Gestion des articles </a:t>
            </a:r>
            <a:r>
              <a:rPr lang="fr-FR" dirty="0"/>
              <a:t>→</a:t>
            </a:r>
            <a:r>
              <a:rPr lang="fr-FR" b="1" i="1" dirty="0"/>
              <a:t>Gestion des stocks) </a:t>
            </a:r>
            <a:r>
              <a:rPr lang="fr-FR" dirty="0"/>
              <a:t>→</a:t>
            </a:r>
            <a:r>
              <a:rPr lang="fr-FR" b="1" i="1" dirty="0"/>
              <a:t>Document article </a:t>
            </a:r>
            <a:r>
              <a:rPr lang="fr-FR" dirty="0"/>
              <a:t>→</a:t>
            </a:r>
            <a:r>
              <a:rPr lang="fr-FR" b="1" i="1" dirty="0"/>
              <a:t>Afficher. </a:t>
            </a:r>
            <a:r>
              <a:rPr lang="fr-FR" dirty="0"/>
              <a:t>MB03 - Afficher</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98</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Saisissez alors le numéro du</a:t>
            </a:r>
            <a:r>
              <a:rPr lang="fr-FR" b="1" i="1" dirty="0"/>
              <a:t> </a:t>
            </a:r>
            <a:r>
              <a:rPr lang="fr-FR" dirty="0"/>
              <a:t>document généré lors de l'entrée de marchandises.</a:t>
            </a:r>
          </a:p>
        </p:txBody>
      </p:sp>
      <p:sp>
        <p:nvSpPr>
          <p:cNvPr id="4" name="Espace réservé de la date 3"/>
          <p:cNvSpPr>
            <a:spLocks noGrp="1"/>
          </p:cNvSpPr>
          <p:nvPr>
            <p:ph type="dt" sz="half" idx="10"/>
          </p:nvPr>
        </p:nvSpPr>
        <p:spPr/>
        <p:txBody>
          <a:bodyPr/>
          <a:lstStyle/>
          <a:p>
            <a:pPr>
              <a:defRPr/>
            </a:pPr>
            <a:fld id="{59C21669-1926-4204-BC91-2C1C4E5257E3}" type="datetime1">
              <a:rPr lang="fr-FR" smtClean="0"/>
              <a:pPr>
                <a:defRPr/>
              </a:pPr>
              <a:t>23/01/2019</a:t>
            </a:fld>
            <a:endParaRPr lang="en-GB"/>
          </a:p>
        </p:txBody>
      </p:sp>
      <p:sp>
        <p:nvSpPr>
          <p:cNvPr id="5" name="Espace réservé du pied de page 4"/>
          <p:cNvSpPr>
            <a:spLocks noGrp="1"/>
          </p:cNvSpPr>
          <p:nvPr>
            <p:ph type="ftr" sz="quarter" idx="11"/>
          </p:nvPr>
        </p:nvSpPr>
        <p:spPr/>
        <p:txBody>
          <a:bodyPr/>
          <a:lstStyle/>
          <a:p>
            <a:pPr>
              <a:defRPr/>
            </a:pPr>
            <a:r>
              <a:rPr lang="fr-FR"/>
              <a:t>Sharesap.com®. Copyright©. Tous droits réservés. Par Mickael QUESNOT</a:t>
            </a:r>
            <a:endParaRPr lang="en-GB"/>
          </a:p>
        </p:txBody>
      </p:sp>
      <p:sp>
        <p:nvSpPr>
          <p:cNvPr id="6" name="Espace réservé du numéro de diapositive 5"/>
          <p:cNvSpPr>
            <a:spLocks noGrp="1"/>
          </p:cNvSpPr>
          <p:nvPr>
            <p:ph type="sldNum" sz="quarter" idx="12"/>
          </p:nvPr>
        </p:nvSpPr>
        <p:spPr/>
        <p:txBody>
          <a:bodyPr/>
          <a:lstStyle/>
          <a:p>
            <a:pPr>
              <a:defRPr/>
            </a:pPr>
            <a:fld id="{62B3A145-B4E2-4219-A370-C1A1C232B7E4}" type="slidenum">
              <a:rPr lang="en-GB" smtClean="0"/>
              <a:pPr>
                <a:defRPr/>
              </a:pPr>
              <a:t>99</a:t>
            </a:fld>
            <a:endParaRPr lang="en-GB"/>
          </a:p>
        </p:txBody>
      </p:sp>
      <p:pic>
        <p:nvPicPr>
          <p:cNvPr id="7" name="Espace réservé du contenu 6"/>
          <p:cNvPicPr>
            <a:picLocks noGrp="1"/>
          </p:cNvPicPr>
          <p:nvPr>
            <p:ph idx="1"/>
          </p:nvPr>
        </p:nvPicPr>
        <p:blipFill>
          <a:blip r:embed="rId2" cstate="print"/>
          <a:stretch>
            <a:fillRect/>
          </a:stretch>
        </p:blipFill>
        <p:spPr>
          <a:xfrm>
            <a:off x="1524000" y="1882775"/>
            <a:ext cx="6096000" cy="4572000"/>
          </a:xfrm>
          <a:prstGeom prst="rect">
            <a:avLst/>
          </a:prstGeom>
        </p:spPr>
      </p:pic>
      <p:cxnSp>
        <p:nvCxnSpPr>
          <p:cNvPr id="9" name="Connecteur droit avec flèche 8"/>
          <p:cNvCxnSpPr/>
          <p:nvPr/>
        </p:nvCxnSpPr>
        <p:spPr>
          <a:xfrm flipH="1">
            <a:off x="1691680" y="1268760"/>
            <a:ext cx="2232248" cy="11521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Flèche droite 10"/>
          <p:cNvSpPr/>
          <p:nvPr/>
        </p:nvSpPr>
        <p:spPr>
          <a:xfrm>
            <a:off x="395536" y="2276872"/>
            <a:ext cx="1080120" cy="15841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0</TotalTime>
  <Words>3167</Words>
  <Application>Microsoft Office PowerPoint</Application>
  <PresentationFormat>On-screen Show (4:3)</PresentationFormat>
  <Paragraphs>504</Paragraphs>
  <Slides>119</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119</vt:i4>
      </vt:variant>
    </vt:vector>
  </HeadingPairs>
  <TitlesOfParts>
    <vt:vector size="126" baseType="lpstr">
      <vt:lpstr>Arial</vt:lpstr>
      <vt:lpstr>Century Gothic</vt:lpstr>
      <vt:lpstr>Times New Roman</vt:lpstr>
      <vt:lpstr>Verdana</vt:lpstr>
      <vt:lpstr>Wingdings</vt:lpstr>
      <vt:lpstr>Wingdings 2</vt:lpstr>
      <vt:lpstr>Verve</vt:lpstr>
      <vt:lpstr>Solutions LO020_N2-Processus d'Approvisionnement©</vt:lpstr>
      <vt:lpstr>PowerPoint Presentation</vt:lpstr>
      <vt:lpstr>Connectez vous à SAP à l’aide du SAP logon</vt:lpstr>
      <vt:lpstr>1-1 Connectez-vous au système spécifié par l’animateur  </vt:lpstr>
      <vt:lpstr>Entrez le client/mandant, l’utilisateur et le mot de passe spécifié par l’animateur </vt:lpstr>
      <vt:lpstr>et modifiez le mot de passe initial.</vt:lpstr>
      <vt:lpstr>Vous accédez au menu SAP</vt:lpstr>
      <vt:lpstr>1-2 Vous pouvez ouvrir et fermer des modes en utilisant le chemin Système → Créer mode (ou en utilisant l’icône appropriée) et Système → Supprimer mode. </vt:lpstr>
      <vt:lpstr>Le nombre maximum de modes pouvant être actifs simultanément est 6.</vt:lpstr>
      <vt:lpstr>1-3 Pour rechercher le code de transaction, sélectionnez Système → Statut....  </vt:lpstr>
      <vt:lpstr>Le code transaction s’affiche dans les données Repository </vt:lpstr>
      <vt:lpstr>Ces noms d’écrans et codes de transaction correspondent aux chemins de menus :  1-3-1 Transaction : SM04 pour le nom d’écran : Liste des utilisateurs</vt:lpstr>
      <vt:lpstr>Ces noms d’écrans et codes de transaction correspondent aux chemins de menus :  1-3-1 Transaction : SM04 pour le nom d’écran : Liste des utilisateurs</vt:lpstr>
      <vt:lpstr>1-3-2 Transaction : FD03 pour le nom d’écran : Afficher client : Donn. Générales </vt:lpstr>
      <vt:lpstr>1-4-1 L’intégralité de la bibliothèque SAP est disponible, y compris Getting Started with ECC (Introduction à ECC).  Aide → Aide à l’application </vt:lpstr>
      <vt:lpstr>1-4-1 L’intégralité de la bibliothèque SAP est disponible, y compris Getting Started with ECC (Introduction à ECC).  Aide → Aide à l’application</vt:lpstr>
      <vt:lpstr>1-4-2 T-CO05A## (## correspond à votre numéro de groupe) Lorsque vous sélectionnez F4 dans la zone Client,  </vt:lpstr>
      <vt:lpstr>la fenêtre Numéro de compte du client apparaît.</vt:lpstr>
      <vt:lpstr>Vous pouvez explorer les divers onglets pour visualiser les différents critères de recherche disponibles. Recherchez un onglet qui comprenne la zone Nom et saisissez les éléments suivants :</vt:lpstr>
      <vt:lpstr>Nom de zone Valeurs Nom Becker ## </vt:lpstr>
      <vt:lpstr>Sélectionnez le bouton de commande Lancer rech.. </vt:lpstr>
      <vt:lpstr>Une fenêtre présentant une liste des numéros de comptes clients correspondant à votre critère de recherche apparaît alors. </vt:lpstr>
      <vt:lpstr>Sélectionnez la ligne qui correspond à Becker ##, puis sélectionnez le bouton de commande Reprendre.  </vt:lpstr>
      <vt:lpstr>Ceci copie automatiquement le numéro de compte client dans la zone Client.</vt:lpstr>
      <vt:lpstr>  1-4-3 La zone Client comporte une clé unique (numéro de compte) utilisée pour identifier clairement ce client dans le système. </vt:lpstr>
      <vt:lpstr>1-4-3 La zone Client comporte une clé unique (numéro de compte) utilisée pour identifier clairement ce client dans le système.</vt:lpstr>
      <vt:lpstr>  1-4-4 FI – Clients et fournisseurs </vt:lpstr>
      <vt:lpstr>1-4-4 FI – Clients et fournisseurs</vt:lpstr>
      <vt:lpstr>1-4-4 FI – Clients et fournisseurs</vt:lpstr>
      <vt:lpstr>  1-4-5 Utilisez le bouton de commande Info technique pour rechercher l’ID de : BUK. </vt:lpstr>
      <vt:lpstr>  1-4-5 Utilisez le bouton de commande Info technique pour rechercher l’ID de : BUK.</vt:lpstr>
      <vt:lpstr>PowerPoint Presentation</vt:lpstr>
      <vt:lpstr>2-1-1 Pour affecter une valeur de paramètre à une zone, vous aurez besoin de l’ID de paramètre de la zone. En premier lieu, vous devez sélectionner une transaction qui contienne cette zone. Par exemple, vous trouverez Société dans la transaction FD03. Placez ensuite le curseur dans cette zone (cliquez simplement dessus avec la souris) et appelez : </vt:lpstr>
      <vt:lpstr>F1 → Info technique → ID de paramètre </vt:lpstr>
      <vt:lpstr>F1 → Info technique → ID de paramètre </vt:lpstr>
      <vt:lpstr>F1 → Info technique → ID de paramètre </vt:lpstr>
      <vt:lpstr>Pour la zone Société, l’ID de paramètre est BUK.  </vt:lpstr>
      <vt:lpstr>Enfin, vous saisissez l’ID de paramètre et la valeur souhaitée dans votre profil utilisateur :</vt:lpstr>
      <vt:lpstr>Système → Valeurs utilisateur → Données propres </vt:lpstr>
      <vt:lpstr>Dans l’onglet Paramètres, vous saisissez l’ID de paramètre et la valeur que vous souhaitez dans la zone. Sauvegardez vos saisies. </vt:lpstr>
      <vt:lpstr>2-2 Paramétrage des constantes utilisateur  2-2-1 Pour paramétrer la langue de travail, allez dans votre profil utilisateur : Système → Valeurs utilisateur → Données propres </vt:lpstr>
      <vt:lpstr>Dans l’onglet Constantes, saisissez la langue de votre choix dans la zone Langue de travail. </vt:lpstr>
      <vt:lpstr>Dans l’onglet Constantes, saisissez la langue de votre choix dans la zone Langue de travail.</vt:lpstr>
      <vt:lpstr>Dans l’onglet Constantes, saisissez la langue de votre choix dans la zone Langue de travail.</vt:lpstr>
      <vt:lpstr>2-2-2 Pour paramétrer la représentation décimale et le format de date, restez dans l’onglet Constantes de votre profil utilisateur. </vt:lpstr>
      <vt:lpstr>Sélectionnez la représentation et le format que vous souhaitez. Sauvegardez vos sélections. </vt:lpstr>
      <vt:lpstr>Sélectionnez la représentation et le format que vous souhaitez.  </vt:lpstr>
      <vt:lpstr>Sauvegardez vos sélections.</vt:lpstr>
      <vt:lpstr>2-3 Définition de vos favoris  2-3-1 Favoris → Insérer dossier </vt:lpstr>
      <vt:lpstr>Saisissez une désignation pour le dossier puis appuyez sur Entrée. </vt:lpstr>
      <vt:lpstr>Vous pouvez ajouter autant de dossiers que nécessaire. </vt:lpstr>
      <vt:lpstr>Une fois créés, les dossiers peuvent être déposés à l’emplacement de votre choix. </vt:lpstr>
      <vt:lpstr>2-3-2 Pour créer des favoris, sélectionnez les applications (transactions) que vous utilisez dans votre travail quotidien à partir de l’arborescence du menu standard SAP. Vous pouvez : </vt:lpstr>
      <vt:lpstr>- les ajouter à votre liste de favoris en les sélectionnant et en utilisant le chemin Favoris → Créer de votre barre de menus, </vt:lpstr>
      <vt:lpstr>- utiliser la souris pour glisser et déposer des favoris dans un dossier, </vt:lpstr>
      <vt:lpstr>- utiliser le chemin de menus Favoris → Insérer transaction pour ajouter un code de transaction en tant que favori. </vt:lpstr>
      <vt:lpstr>  Enfin, vous pourrez classer ultérieurement les favoris existants dans différents dossiers en utilisant le chemin Favoris → Déplacer ou avec la fonction glisser/déposer.</vt:lpstr>
      <vt:lpstr>  2-3-3 Créez des adresses Internet en utilisant le chemin Favoris → Ajouter autres objets.  </vt:lpstr>
      <vt:lpstr>Lorsque vous sélectionnez la page d’accueil SAP dans vos favoris, un navigateur Internet s’ouvre et vous êtes connecté à la page d’accueil SAP.</vt:lpstr>
      <vt:lpstr>Lorsque vous sélectionnez la page d’accueil SAP dans vos favoris, un navigateur Internet s’ouvre et vous êtes connecté à la page d’accueil SAP</vt:lpstr>
      <vt:lpstr>2-4 Paramétrage de la transaction initiale  2-4-1 Autres fonctions → Déterminer transaction initiale  </vt:lpstr>
      <vt:lpstr>2-4 Paramétrage de la transaction initiale  Saisissez la transaction de votre choix puis appuyez sur Entrée.  </vt:lpstr>
      <vt:lpstr>Saisissez la transaction de votre choix puis appuyez sur Entrée.  </vt:lpstr>
      <vt:lpstr>Le message système de la barre d’état indique que la transaction sélectionnée a été paramétrée comme transaction initiale. </vt:lpstr>
      <vt:lpstr>Lors de la connexion suivante, le système lancera directement votre transaction initiale.</vt:lpstr>
      <vt:lpstr>Remarque : Pour reparamétrer SAP Easy Access en tant qu’écran initial, suivez à nouveau le chemin de menus, supprimez le code de transaction et pressez Entrée. </vt:lpstr>
      <vt:lpstr>Lors de votre connexion suivante, SAP Easy Access sera alors votre écran initial. </vt:lpstr>
      <vt:lpstr>PowerPoint Presentation</vt:lpstr>
      <vt:lpstr>Création d'une commande   Logistique →Gestion des articles →Achats) Commande →Créer →Fournisseur/Division cédante connu(e) : ME21N - Fournisseur/division cédante connus </vt:lpstr>
      <vt:lpstr>ME21N</vt:lpstr>
      <vt:lpstr>Type de commande Commande standard (NB)  Fournisseur T-K500A##</vt:lpstr>
      <vt:lpstr>Données d'en-tête/d'organisation Organisation d'achats IDES (1000) Groupe d'acheteurs SCM500-## (T##) Société IDES (1000) </vt:lpstr>
      <vt:lpstr>Données de poste : poste 10 Article T-RM1## Quantité de commande 100 pcs Prix net [proposée par le système si source d’approvisionnement] : 50 Division 1000 Magasin 0001 </vt:lpstr>
      <vt:lpstr>Lorsque des messages d'avertissement apparaissent, confirmez que le système effectue l'édition d'après la date de livraison et qu'il accepte le prix proposé pour la commande. </vt:lpstr>
      <vt:lpstr>1-2 Affichage d'une commande (Logistique →Gestion des articles →Achats) Commande →Afficher ME23N – Afficher </vt:lpstr>
      <vt:lpstr>Utilisez la synthèse de documents et recherchez vos propres commandes. </vt:lpstr>
      <vt:lpstr>Choisissez la synthèse de documents.  </vt:lpstr>
      <vt:lpstr>Choisissez la synthèse de documents.  </vt:lpstr>
      <vt:lpstr>Double-cliquez pour afficher votre document.</vt:lpstr>
      <vt:lpstr>1-3 Edition de messages (Logistique →Gestion des articles →Achats) Commande →Messages →Editer messages ME9F - Editer messages </vt:lpstr>
      <vt:lpstr>Dans la synthèse, sélectionnez votre document et choisissez [Afficher message].</vt:lpstr>
      <vt:lpstr>Dans la synthèse, sélectionnez votre document et choisissez [Afficher message].</vt:lpstr>
      <vt:lpstr>Cliquez sur la flèche verte pour retourner à l'écran précédent</vt:lpstr>
      <vt:lpstr>Sélectionnez [Editer message].</vt:lpstr>
      <vt:lpstr>Vert OK Rouge Non OK</vt:lpstr>
      <vt:lpstr>PowerPoint Presentation</vt:lpstr>
      <vt:lpstr>2-1 Enregistrement d'une entrée de marchandises  (Logistique →Gestion des articles →Gestion des stocks) →Mouvement de stock →Entrée de marchandises →Sur commande →N° commande inconnu MIGO - Nº commande inconnu  </vt:lpstr>
      <vt:lpstr>Choisissez votre numéro de commande via l'aide F4 ou l'aperçu du document ou saisissez-le manuellement.</vt:lpstr>
      <vt:lpstr>Fonction Recherche commande à réceptionner</vt:lpstr>
      <vt:lpstr>Saississez les données puis Rechercher</vt:lpstr>
      <vt:lpstr>Résultat de la recherche</vt:lpstr>
      <vt:lpstr>PowerPoint Presentation</vt:lpstr>
      <vt:lpstr>PowerPoint Presentation</vt:lpstr>
      <vt:lpstr>2-2 Affichage d'un document article Sans sortir de l'écran en cours, sélectionnez dans la synthèse des documents,  </vt:lpstr>
      <vt:lpstr>le document article que vous venez de générer puis dans le haut de l'écran de saisie, </vt:lpstr>
      <vt:lpstr>choisissez les actions Afficher puis Document Article</vt:lpstr>
      <vt:lpstr>Résultat </vt:lpstr>
      <vt:lpstr>OU Revenez au menu et choisissez : (Logistique →Gestion des articles →Gestion des stocks) →Document article →Afficher. MB03 - Afficher</vt:lpstr>
      <vt:lpstr>Saisissez alors le numéro du document généré lors de l'entrée de marchandises.</vt:lpstr>
      <vt:lpstr>Résultat </vt:lpstr>
      <vt:lpstr>2-3 Affichage d'une commande </vt:lpstr>
      <vt:lpstr>Pour accéder à la commande à partir d'un poste donné du document article, positionnez le curseur sur le champ Commande puis double-cliquez pour accéder à la commande.  </vt:lpstr>
      <vt:lpstr>Dans l'écran de commande, choisissez l'onglet Historique dans la partie Détail du poste.</vt:lpstr>
      <vt:lpstr>Résultat </vt:lpstr>
      <vt:lpstr>PowerPoint Presentation</vt:lpstr>
      <vt:lpstr>3-1 Saisie d'une facture fournisseur   Logistique →Gestion des articles →Contrôle des factures →Contrôle des factures (Logistique)→Saisie document →Créer facture MIRO - Créer facture fournisseur MIRO - Créer facture fournisseur </vt:lpstr>
      <vt:lpstr>Date de document Date du jour Référence RE-A1## Montant 5500 Montant de TVA 500 </vt:lpstr>
      <vt:lpstr>Choisissez votre document de commande pour le fournisseur T-K500A## via l'aide F4 ou entrez le numéro de commande.</vt:lpstr>
      <vt:lpstr>Après avoir sélectionné la commande, sélectionnez Entrée pour voir les postes individuels. </vt:lpstr>
      <vt:lpstr>Simulez la facture et</vt:lpstr>
      <vt:lpstr>enregistrez-la.</vt:lpstr>
      <vt:lpstr>Résultat </vt:lpstr>
      <vt:lpstr>3-2 Affichage d'une facture  Dans l'écran de contrôle des factures, choisissez →Document facturation → Afficher  </vt:lpstr>
      <vt:lpstr>Résultat </vt:lpstr>
      <vt:lpstr>ou Revenez au menu et choisissez : (Logistique →Gestion des articles →Contrôle des factures (Logistique) → Poursuite traitement) →Afficher document facturation MIR4 - Afficher document de facturation mir4</vt:lpstr>
      <vt:lpstr>Entrer le numéro et l’année puis sélectionner afficher document</vt:lpstr>
      <vt:lpstr>Vous affichez  le document de facturation. Vous activez la structure.</vt:lpstr>
      <vt:lpstr>Vous affichez les docs liés.</vt:lpstr>
      <vt:lpstr>Résultat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 fonctionnel SAP ECC 6.0 &amp;&amp;</dc:title>
  <dc:creator>QUESNOT, Mickael</dc:creator>
  <cp:lastModifiedBy>Mickael Quesnot</cp:lastModifiedBy>
  <cp:revision>216</cp:revision>
  <cp:lastPrinted>2013-02-28T14:29:34Z</cp:lastPrinted>
  <dcterms:modified xsi:type="dcterms:W3CDTF">2019-01-23T16:00:10Z</dcterms:modified>
</cp:coreProperties>
</file>