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2" r:id="rId2"/>
    <p:sldId id="259" r:id="rId3"/>
    <p:sldId id="257" r:id="rId4"/>
    <p:sldId id="260" r:id="rId5"/>
    <p:sldId id="290" r:id="rId6"/>
    <p:sldId id="258" r:id="rId7"/>
    <p:sldId id="261" r:id="rId8"/>
    <p:sldId id="262" r:id="rId9"/>
    <p:sldId id="263" r:id="rId10"/>
    <p:sldId id="264" r:id="rId11"/>
    <p:sldId id="266" r:id="rId12"/>
    <p:sldId id="267" r:id="rId13"/>
    <p:sldId id="265" r:id="rId14"/>
    <p:sldId id="268" r:id="rId15"/>
    <p:sldId id="269" r:id="rId16"/>
    <p:sldId id="270" r:id="rId17"/>
    <p:sldId id="279" r:id="rId18"/>
    <p:sldId id="271" r:id="rId19"/>
    <p:sldId id="272" r:id="rId20"/>
    <p:sldId id="273" r:id="rId21"/>
    <p:sldId id="280" r:id="rId22"/>
    <p:sldId id="281" r:id="rId23"/>
    <p:sldId id="293" r:id="rId24"/>
    <p:sldId id="294" r:id="rId25"/>
    <p:sldId id="295" r:id="rId26"/>
    <p:sldId id="274" r:id="rId27"/>
    <p:sldId id="277" r:id="rId28"/>
    <p:sldId id="275" r:id="rId29"/>
    <p:sldId id="276" r:id="rId30"/>
    <p:sldId id="283" r:id="rId31"/>
    <p:sldId id="296" r:id="rId32"/>
    <p:sldId id="291" r:id="rId33"/>
    <p:sldId id="284" r:id="rId34"/>
    <p:sldId id="285" r:id="rId35"/>
    <p:sldId id="286" r:id="rId36"/>
    <p:sldId id="287" r:id="rId37"/>
    <p:sldId id="288" r:id="rId38"/>
    <p:sldId id="292" r:id="rId39"/>
    <p:sldId id="289" r:id="rId40"/>
    <p:sldId id="297" r:id="rId41"/>
    <p:sldId id="299" r:id="rId42"/>
    <p:sldId id="298" r:id="rId4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400" kern="1200">
        <a:solidFill>
          <a:schemeClr val="tx1"/>
        </a:solidFill>
        <a:latin typeface="Arial" panose="020B0604020202020204" pitchFamily="34" charset="0"/>
        <a:ea typeface="+mn-ea"/>
        <a:cs typeface="+mn-cs"/>
      </a:defRPr>
    </a:lvl5pPr>
    <a:lvl6pPr marL="2286000" algn="l" defTabSz="914400" rtl="0" eaLnBrk="1" latinLnBrk="0" hangingPunct="1">
      <a:defRPr sz="1400" kern="1200">
        <a:solidFill>
          <a:schemeClr val="tx1"/>
        </a:solidFill>
        <a:latin typeface="Arial" panose="020B0604020202020204" pitchFamily="34" charset="0"/>
        <a:ea typeface="+mn-ea"/>
        <a:cs typeface="+mn-cs"/>
      </a:defRPr>
    </a:lvl6pPr>
    <a:lvl7pPr marL="2743200" algn="l" defTabSz="914400" rtl="0" eaLnBrk="1" latinLnBrk="0" hangingPunct="1">
      <a:defRPr sz="1400" kern="1200">
        <a:solidFill>
          <a:schemeClr val="tx1"/>
        </a:solidFill>
        <a:latin typeface="Arial" panose="020B0604020202020204" pitchFamily="34" charset="0"/>
        <a:ea typeface="+mn-ea"/>
        <a:cs typeface="+mn-cs"/>
      </a:defRPr>
    </a:lvl7pPr>
    <a:lvl8pPr marL="3200400" algn="l" defTabSz="914400" rtl="0" eaLnBrk="1" latinLnBrk="0" hangingPunct="1">
      <a:defRPr sz="1400" kern="1200">
        <a:solidFill>
          <a:schemeClr val="tx1"/>
        </a:solidFill>
        <a:latin typeface="Arial" panose="020B0604020202020204" pitchFamily="34" charset="0"/>
        <a:ea typeface="+mn-ea"/>
        <a:cs typeface="+mn-cs"/>
      </a:defRPr>
    </a:lvl8pPr>
    <a:lvl9pPr marL="3657600" algn="l" defTabSz="914400" rtl="0" eaLnBrk="1" latinLnBrk="0" hangingPunct="1">
      <a:defRPr sz="1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240" y="3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702A7EC-8E04-476F-9B0C-AC753AF0B04C}"/>
              </a:ext>
            </a:extLst>
          </p:cNvPr>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smtClean="0"/>
            </a:lvl1pPr>
          </a:lstStyle>
          <a:p>
            <a:pPr>
              <a:defRPr/>
            </a:pPr>
            <a:endParaRPr lang="en-US" altLang="fr-FR"/>
          </a:p>
        </p:txBody>
      </p:sp>
      <p:sp>
        <p:nvSpPr>
          <p:cNvPr id="8195" name="Rectangle 3">
            <a:extLst>
              <a:ext uri="{FF2B5EF4-FFF2-40B4-BE49-F238E27FC236}">
                <a16:creationId xmlns:a16="http://schemas.microsoft.com/office/drawing/2014/main" id="{087CB6E0-5765-4D17-A76F-185369BD2F15}"/>
              </a:ext>
            </a:extLst>
          </p:cNvPr>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fr-FR"/>
          </a:p>
        </p:txBody>
      </p:sp>
      <p:sp>
        <p:nvSpPr>
          <p:cNvPr id="2052" name="Rectangle 4">
            <a:extLst>
              <a:ext uri="{FF2B5EF4-FFF2-40B4-BE49-F238E27FC236}">
                <a16:creationId xmlns:a16="http://schemas.microsoft.com/office/drawing/2014/main" id="{F07B0E3D-9DF9-4B1C-A73A-94DCB2D2196A}"/>
              </a:ext>
            </a:extLst>
          </p:cNvPr>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7" name="Rectangle 5">
            <a:extLst>
              <a:ext uri="{FF2B5EF4-FFF2-40B4-BE49-F238E27FC236}">
                <a16:creationId xmlns:a16="http://schemas.microsoft.com/office/drawing/2014/main" id="{D18518CC-CA71-4E32-BBBC-8A29976447AE}"/>
              </a:ext>
            </a:extLst>
          </p:cNvPr>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fr-FR" noProof="0"/>
              <a:t>Click to edit Master text styles</a:t>
            </a:r>
          </a:p>
          <a:p>
            <a:pPr lvl="1"/>
            <a:r>
              <a:rPr lang="en-US" altLang="fr-FR" noProof="0"/>
              <a:t>Second level</a:t>
            </a:r>
          </a:p>
          <a:p>
            <a:pPr lvl="2"/>
            <a:r>
              <a:rPr lang="en-US" altLang="fr-FR" noProof="0"/>
              <a:t>Third level</a:t>
            </a:r>
          </a:p>
          <a:p>
            <a:pPr lvl="3"/>
            <a:r>
              <a:rPr lang="en-US" altLang="fr-FR" noProof="0"/>
              <a:t>Fourth level</a:t>
            </a:r>
          </a:p>
          <a:p>
            <a:pPr lvl="4"/>
            <a:r>
              <a:rPr lang="en-US" altLang="fr-FR" noProof="0"/>
              <a:t>Fifth level</a:t>
            </a:r>
          </a:p>
        </p:txBody>
      </p:sp>
      <p:sp>
        <p:nvSpPr>
          <p:cNvPr id="8198" name="Rectangle 6">
            <a:extLst>
              <a:ext uri="{FF2B5EF4-FFF2-40B4-BE49-F238E27FC236}">
                <a16:creationId xmlns:a16="http://schemas.microsoft.com/office/drawing/2014/main" id="{54286ED6-E586-4373-8E2B-98E9DF007F7F}"/>
              </a:ext>
            </a:extLst>
          </p:cNvPr>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smtClean="0"/>
            </a:lvl1pPr>
          </a:lstStyle>
          <a:p>
            <a:pPr>
              <a:defRPr/>
            </a:pPr>
            <a:endParaRPr lang="en-US" altLang="fr-FR"/>
          </a:p>
        </p:txBody>
      </p:sp>
      <p:sp>
        <p:nvSpPr>
          <p:cNvPr id="8199" name="Rectangle 7">
            <a:extLst>
              <a:ext uri="{FF2B5EF4-FFF2-40B4-BE49-F238E27FC236}">
                <a16:creationId xmlns:a16="http://schemas.microsoft.com/office/drawing/2014/main" id="{FA4CE9EC-EEEC-47E5-BCA3-0244AA5B78E4}"/>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AE9133E-075D-49B8-B89C-D144CD537C4D}" type="slidenum">
              <a:rPr lang="en-US" altLang="fr-FR"/>
              <a:pPr>
                <a:defRPr/>
              </a:pPr>
              <a:t>‹#›</a:t>
            </a:fld>
            <a:endParaRPr lang="en-US" alt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9E57199F-D0F9-45A5-928C-6F3E2C782922}"/>
              </a:ext>
            </a:extLst>
          </p:cNvPr>
          <p:cNvSpPr>
            <a:spLocks noGrp="1" noRot="1" noChangeAspect="1" noTextEdit="1"/>
          </p:cNvSpPr>
          <p:nvPr>
            <p:ph type="sldImg"/>
          </p:nvPr>
        </p:nvSpPr>
        <p:spPr>
          <a:ln/>
        </p:spPr>
      </p:sp>
      <p:sp>
        <p:nvSpPr>
          <p:cNvPr id="7171" name="Espace réservé des commentaires 2">
            <a:extLst>
              <a:ext uri="{FF2B5EF4-FFF2-40B4-BE49-F238E27FC236}">
                <a16:creationId xmlns:a16="http://schemas.microsoft.com/office/drawing/2014/main" id="{0AA4ED0E-C157-4207-B636-DA4C4AFA9E59}"/>
              </a:ext>
            </a:extLst>
          </p:cNvPr>
          <p:cNvSpPr>
            <a:spLocks noGrp="1"/>
          </p:cNvSpPr>
          <p:nvPr>
            <p:ph type="body" idx="1"/>
          </p:nvPr>
        </p:nvSpPr>
        <p:spPr>
          <a:noFill/>
        </p:spPr>
        <p:txBody>
          <a:bodyPr/>
          <a:lstStyle/>
          <a:p>
            <a:pPr eaLnBrk="1" hangingPunct="1"/>
            <a:endParaRPr lang="fr-FR" altLang="en-US"/>
          </a:p>
        </p:txBody>
      </p:sp>
      <p:sp>
        <p:nvSpPr>
          <p:cNvPr id="7172" name="Espace réservé du numéro de diapositive 3">
            <a:extLst>
              <a:ext uri="{FF2B5EF4-FFF2-40B4-BE49-F238E27FC236}">
                <a16:creationId xmlns:a16="http://schemas.microsoft.com/office/drawing/2014/main" id="{68F7DCC7-0EB8-481C-B84F-60295EFC16A8}"/>
              </a:ext>
            </a:extLst>
          </p:cNvPr>
          <p:cNvSpPr>
            <a:spLocks noGrp="1"/>
          </p:cNvSpPr>
          <p:nvPr>
            <p:ph type="sldNum" sz="quarter" idx="5"/>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5D1DA5B0-CC89-4102-87E6-46875EF64F2E}" type="slidenum">
              <a:rPr lang="en-US" altLang="fr-FR" sz="1200"/>
              <a:pPr algn="r"/>
              <a:t>2</a:t>
            </a:fld>
            <a:endParaRPr lang="en-US" altLang="fr-FR"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143000" y="1122363"/>
            <a:ext cx="6858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Rectangle 4">
            <a:extLst>
              <a:ext uri="{FF2B5EF4-FFF2-40B4-BE49-F238E27FC236}">
                <a16:creationId xmlns:a16="http://schemas.microsoft.com/office/drawing/2014/main" id="{0A84D8FA-CBC6-4D2A-B43E-D0D515FE9619}"/>
              </a:ext>
            </a:extLst>
          </p:cNvPr>
          <p:cNvSpPr>
            <a:spLocks noGrp="1" noChangeArrowheads="1"/>
          </p:cNvSpPr>
          <p:nvPr>
            <p:ph type="dt" sz="half" idx="10"/>
          </p:nvPr>
        </p:nvSpPr>
        <p:spPr>
          <a:ln/>
        </p:spPr>
        <p:txBody>
          <a:bodyPr/>
          <a:lstStyle>
            <a:lvl1pPr>
              <a:defRPr/>
            </a:lvl1pPr>
          </a:lstStyle>
          <a:p>
            <a:pPr>
              <a:defRPr/>
            </a:pPr>
            <a:fld id="{0ADAF679-2599-4CDF-B7D4-6FF61772ADEF}" type="datetime1">
              <a:rPr lang="fr-FR" altLang="fr-FR"/>
              <a:pPr>
                <a:defRPr/>
              </a:pPr>
              <a:t>23/01/2019</a:t>
            </a:fld>
            <a:endParaRPr lang="en-US" altLang="fr-FR"/>
          </a:p>
        </p:txBody>
      </p:sp>
      <p:sp>
        <p:nvSpPr>
          <p:cNvPr id="5" name="Rectangle 5">
            <a:extLst>
              <a:ext uri="{FF2B5EF4-FFF2-40B4-BE49-F238E27FC236}">
                <a16:creationId xmlns:a16="http://schemas.microsoft.com/office/drawing/2014/main" id="{CAE153B0-91BB-4B9B-9E7C-B548BFC2087D}"/>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6" name="Rectangle 6">
            <a:extLst>
              <a:ext uri="{FF2B5EF4-FFF2-40B4-BE49-F238E27FC236}">
                <a16:creationId xmlns:a16="http://schemas.microsoft.com/office/drawing/2014/main" id="{9A9A951B-0F2F-46A7-B6A2-3D3DC19F4636}"/>
              </a:ext>
            </a:extLst>
          </p:cNvPr>
          <p:cNvSpPr>
            <a:spLocks noGrp="1" noChangeArrowheads="1"/>
          </p:cNvSpPr>
          <p:nvPr>
            <p:ph type="sldNum" sz="quarter" idx="12"/>
          </p:nvPr>
        </p:nvSpPr>
        <p:spPr>
          <a:ln/>
        </p:spPr>
        <p:txBody>
          <a:bodyPr/>
          <a:lstStyle>
            <a:lvl1pPr>
              <a:defRPr/>
            </a:lvl1pPr>
          </a:lstStyle>
          <a:p>
            <a:pPr>
              <a:defRPr/>
            </a:pPr>
            <a:fld id="{08CBF247-05F9-429C-ABFF-AFEB56AC0C51}" type="slidenum">
              <a:rPr lang="en-US" altLang="fr-FR"/>
              <a:pPr>
                <a:defRPr/>
              </a:pPr>
              <a:t>‹#›</a:t>
            </a:fld>
            <a:endParaRPr lang="en-US" altLang="fr-FR"/>
          </a:p>
        </p:txBody>
      </p:sp>
    </p:spTree>
    <p:extLst>
      <p:ext uri="{BB962C8B-B14F-4D97-AF65-F5344CB8AC3E}">
        <p14:creationId xmlns:p14="http://schemas.microsoft.com/office/powerpoint/2010/main" val="4200395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a:extLst>
              <a:ext uri="{FF2B5EF4-FFF2-40B4-BE49-F238E27FC236}">
                <a16:creationId xmlns:a16="http://schemas.microsoft.com/office/drawing/2014/main" id="{0652230E-3C23-4BBE-937D-49BB48EBA7AA}"/>
              </a:ext>
            </a:extLst>
          </p:cNvPr>
          <p:cNvSpPr>
            <a:spLocks noGrp="1" noChangeArrowheads="1"/>
          </p:cNvSpPr>
          <p:nvPr>
            <p:ph type="dt" sz="half" idx="10"/>
          </p:nvPr>
        </p:nvSpPr>
        <p:spPr>
          <a:ln/>
        </p:spPr>
        <p:txBody>
          <a:bodyPr/>
          <a:lstStyle>
            <a:lvl1pPr>
              <a:defRPr/>
            </a:lvl1pPr>
          </a:lstStyle>
          <a:p>
            <a:pPr>
              <a:defRPr/>
            </a:pPr>
            <a:fld id="{88612881-F573-4785-86F0-35AD05A51EA2}" type="datetime1">
              <a:rPr lang="fr-FR" altLang="fr-FR"/>
              <a:pPr>
                <a:defRPr/>
              </a:pPr>
              <a:t>23/01/2019</a:t>
            </a:fld>
            <a:endParaRPr lang="en-US" altLang="fr-FR"/>
          </a:p>
        </p:txBody>
      </p:sp>
      <p:sp>
        <p:nvSpPr>
          <p:cNvPr id="5" name="Rectangle 5">
            <a:extLst>
              <a:ext uri="{FF2B5EF4-FFF2-40B4-BE49-F238E27FC236}">
                <a16:creationId xmlns:a16="http://schemas.microsoft.com/office/drawing/2014/main" id="{BD4EFBA8-48F9-4A8B-9E78-77764C13B528}"/>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6" name="Rectangle 6">
            <a:extLst>
              <a:ext uri="{FF2B5EF4-FFF2-40B4-BE49-F238E27FC236}">
                <a16:creationId xmlns:a16="http://schemas.microsoft.com/office/drawing/2014/main" id="{26E5EC13-7E40-4DFA-BAF9-0E9760278B43}"/>
              </a:ext>
            </a:extLst>
          </p:cNvPr>
          <p:cNvSpPr>
            <a:spLocks noGrp="1" noChangeArrowheads="1"/>
          </p:cNvSpPr>
          <p:nvPr>
            <p:ph type="sldNum" sz="quarter" idx="12"/>
          </p:nvPr>
        </p:nvSpPr>
        <p:spPr>
          <a:ln/>
        </p:spPr>
        <p:txBody>
          <a:bodyPr/>
          <a:lstStyle>
            <a:lvl1pPr>
              <a:defRPr/>
            </a:lvl1pPr>
          </a:lstStyle>
          <a:p>
            <a:pPr>
              <a:defRPr/>
            </a:pPr>
            <a:fld id="{6E1BC2B4-C5A9-431D-94C2-20119AC38817}" type="slidenum">
              <a:rPr lang="en-US" altLang="fr-FR"/>
              <a:pPr>
                <a:defRPr/>
              </a:pPr>
              <a:t>‹#›</a:t>
            </a:fld>
            <a:endParaRPr lang="en-US" altLang="fr-FR"/>
          </a:p>
        </p:txBody>
      </p:sp>
    </p:spTree>
    <p:extLst>
      <p:ext uri="{BB962C8B-B14F-4D97-AF65-F5344CB8AC3E}">
        <p14:creationId xmlns:p14="http://schemas.microsoft.com/office/powerpoint/2010/main" val="1161925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86550" y="685800"/>
            <a:ext cx="2076450" cy="5440363"/>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685800"/>
            <a:ext cx="6076950" cy="5440363"/>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a:extLst>
              <a:ext uri="{FF2B5EF4-FFF2-40B4-BE49-F238E27FC236}">
                <a16:creationId xmlns:a16="http://schemas.microsoft.com/office/drawing/2014/main" id="{668A2A4C-6AC1-43C0-9C6D-636D9232115C}"/>
              </a:ext>
            </a:extLst>
          </p:cNvPr>
          <p:cNvSpPr>
            <a:spLocks noGrp="1" noChangeArrowheads="1"/>
          </p:cNvSpPr>
          <p:nvPr>
            <p:ph type="dt" sz="half" idx="10"/>
          </p:nvPr>
        </p:nvSpPr>
        <p:spPr>
          <a:ln/>
        </p:spPr>
        <p:txBody>
          <a:bodyPr/>
          <a:lstStyle>
            <a:lvl1pPr>
              <a:defRPr/>
            </a:lvl1pPr>
          </a:lstStyle>
          <a:p>
            <a:pPr>
              <a:defRPr/>
            </a:pPr>
            <a:fld id="{6C7812D9-8AAF-482E-8F13-A2D62ACD2B0A}" type="datetime1">
              <a:rPr lang="fr-FR" altLang="fr-FR"/>
              <a:pPr>
                <a:defRPr/>
              </a:pPr>
              <a:t>23/01/2019</a:t>
            </a:fld>
            <a:endParaRPr lang="en-US" altLang="fr-FR"/>
          </a:p>
        </p:txBody>
      </p:sp>
      <p:sp>
        <p:nvSpPr>
          <p:cNvPr id="5" name="Rectangle 5">
            <a:extLst>
              <a:ext uri="{FF2B5EF4-FFF2-40B4-BE49-F238E27FC236}">
                <a16:creationId xmlns:a16="http://schemas.microsoft.com/office/drawing/2014/main" id="{4C9BCCC7-96D6-46AC-BD96-B762C93A1C91}"/>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6" name="Rectangle 6">
            <a:extLst>
              <a:ext uri="{FF2B5EF4-FFF2-40B4-BE49-F238E27FC236}">
                <a16:creationId xmlns:a16="http://schemas.microsoft.com/office/drawing/2014/main" id="{6F2E4ABE-835B-43E4-8211-63FA5DF9E759}"/>
              </a:ext>
            </a:extLst>
          </p:cNvPr>
          <p:cNvSpPr>
            <a:spLocks noGrp="1" noChangeArrowheads="1"/>
          </p:cNvSpPr>
          <p:nvPr>
            <p:ph type="sldNum" sz="quarter" idx="12"/>
          </p:nvPr>
        </p:nvSpPr>
        <p:spPr>
          <a:ln/>
        </p:spPr>
        <p:txBody>
          <a:bodyPr/>
          <a:lstStyle>
            <a:lvl1pPr>
              <a:defRPr/>
            </a:lvl1pPr>
          </a:lstStyle>
          <a:p>
            <a:pPr>
              <a:defRPr/>
            </a:pPr>
            <a:fld id="{D8B465BE-8811-40FC-BF83-B4D61A2C64D6}" type="slidenum">
              <a:rPr lang="en-US" altLang="fr-FR"/>
              <a:pPr>
                <a:defRPr/>
              </a:pPr>
              <a:t>‹#›</a:t>
            </a:fld>
            <a:endParaRPr lang="en-US" altLang="fr-FR"/>
          </a:p>
        </p:txBody>
      </p:sp>
    </p:spTree>
    <p:extLst>
      <p:ext uri="{BB962C8B-B14F-4D97-AF65-F5344CB8AC3E}">
        <p14:creationId xmlns:p14="http://schemas.microsoft.com/office/powerpoint/2010/main" val="28729136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re. Contenu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685800"/>
            <a:ext cx="8229600" cy="731838"/>
          </a:xfrm>
        </p:spPr>
        <p:txBody>
          <a:bodyPr/>
          <a:lstStyle/>
          <a:p>
            <a:r>
              <a:rPr lang="fr-FR"/>
              <a:t>Modifiez le style du titre</a:t>
            </a:r>
          </a:p>
        </p:txBody>
      </p:sp>
      <p:sp>
        <p:nvSpPr>
          <p:cNvPr id="3" name="Espace réservé du contenu 2"/>
          <p:cNvSpPr>
            <a:spLocks noGrp="1"/>
          </p:cNvSpPr>
          <p:nvPr>
            <p:ph sz="half" idx="1"/>
          </p:nvPr>
        </p:nvSpPr>
        <p:spPr>
          <a:xfrm>
            <a:off x="533400" y="1600200"/>
            <a:ext cx="4038600" cy="452596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quarter" idx="2"/>
          </p:nvPr>
        </p:nvSpPr>
        <p:spPr>
          <a:xfrm>
            <a:off x="4724400" y="1600200"/>
            <a:ext cx="4038600" cy="21859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contenu 4"/>
          <p:cNvSpPr>
            <a:spLocks noGrp="1"/>
          </p:cNvSpPr>
          <p:nvPr>
            <p:ph sz="quarter" idx="3"/>
          </p:nvPr>
        </p:nvSpPr>
        <p:spPr>
          <a:xfrm>
            <a:off x="4724400" y="3938588"/>
            <a:ext cx="4038600" cy="2187575"/>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Rectangle 4">
            <a:extLst>
              <a:ext uri="{FF2B5EF4-FFF2-40B4-BE49-F238E27FC236}">
                <a16:creationId xmlns:a16="http://schemas.microsoft.com/office/drawing/2014/main" id="{FB912E6A-9A0C-4152-A56D-FB2DAC831703}"/>
              </a:ext>
            </a:extLst>
          </p:cNvPr>
          <p:cNvSpPr>
            <a:spLocks noGrp="1" noChangeArrowheads="1"/>
          </p:cNvSpPr>
          <p:nvPr>
            <p:ph type="dt" sz="half" idx="10"/>
          </p:nvPr>
        </p:nvSpPr>
        <p:spPr>
          <a:ln/>
        </p:spPr>
        <p:txBody>
          <a:bodyPr/>
          <a:lstStyle>
            <a:lvl1pPr>
              <a:defRPr/>
            </a:lvl1pPr>
          </a:lstStyle>
          <a:p>
            <a:pPr>
              <a:defRPr/>
            </a:pPr>
            <a:fld id="{B288B738-BFA6-44FB-A6F1-5AB0F469CF2A}" type="datetime1">
              <a:rPr lang="fr-FR" altLang="fr-FR"/>
              <a:pPr>
                <a:defRPr/>
              </a:pPr>
              <a:t>23/01/2019</a:t>
            </a:fld>
            <a:endParaRPr lang="en-US" altLang="fr-FR"/>
          </a:p>
        </p:txBody>
      </p:sp>
      <p:sp>
        <p:nvSpPr>
          <p:cNvPr id="7" name="Rectangle 5">
            <a:extLst>
              <a:ext uri="{FF2B5EF4-FFF2-40B4-BE49-F238E27FC236}">
                <a16:creationId xmlns:a16="http://schemas.microsoft.com/office/drawing/2014/main" id="{FAF5E533-366D-4B6E-BFCF-EEDB093828DD}"/>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8" name="Rectangle 6">
            <a:extLst>
              <a:ext uri="{FF2B5EF4-FFF2-40B4-BE49-F238E27FC236}">
                <a16:creationId xmlns:a16="http://schemas.microsoft.com/office/drawing/2014/main" id="{FB0B8BCF-8D4A-4A73-8923-CB619897C5DB}"/>
              </a:ext>
            </a:extLst>
          </p:cNvPr>
          <p:cNvSpPr>
            <a:spLocks noGrp="1" noChangeArrowheads="1"/>
          </p:cNvSpPr>
          <p:nvPr>
            <p:ph type="sldNum" sz="quarter" idx="12"/>
          </p:nvPr>
        </p:nvSpPr>
        <p:spPr>
          <a:ln/>
        </p:spPr>
        <p:txBody>
          <a:bodyPr/>
          <a:lstStyle>
            <a:lvl1pPr>
              <a:defRPr/>
            </a:lvl1pPr>
          </a:lstStyle>
          <a:p>
            <a:pPr>
              <a:defRPr/>
            </a:pPr>
            <a:fld id="{0C756A7C-52B9-4C67-8F54-BC134A15667A}" type="slidenum">
              <a:rPr lang="en-US" altLang="fr-FR"/>
              <a:pPr>
                <a:defRPr/>
              </a:pPr>
              <a:t>‹#›</a:t>
            </a:fld>
            <a:endParaRPr lang="en-US" altLang="fr-FR"/>
          </a:p>
        </p:txBody>
      </p:sp>
    </p:spTree>
    <p:extLst>
      <p:ext uri="{BB962C8B-B14F-4D97-AF65-F5344CB8AC3E}">
        <p14:creationId xmlns:p14="http://schemas.microsoft.com/office/powerpoint/2010/main" val="25316730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re et 4 contenus">
    <p:spTree>
      <p:nvGrpSpPr>
        <p:cNvPr id="1" name=""/>
        <p:cNvGrpSpPr/>
        <p:nvPr/>
      </p:nvGrpSpPr>
      <p:grpSpPr>
        <a:xfrm>
          <a:off x="0" y="0"/>
          <a:ext cx="0" cy="0"/>
          <a:chOff x="0" y="0"/>
          <a:chExt cx="0" cy="0"/>
        </a:xfrm>
      </p:grpSpPr>
      <p:sp>
        <p:nvSpPr>
          <p:cNvPr id="2" name="Titre 1"/>
          <p:cNvSpPr>
            <a:spLocks noGrp="1"/>
          </p:cNvSpPr>
          <p:nvPr>
            <p:ph type="title" sz="quarter"/>
          </p:nvPr>
        </p:nvSpPr>
        <p:spPr>
          <a:xfrm>
            <a:off x="457200" y="685800"/>
            <a:ext cx="8229600" cy="731838"/>
          </a:xfrm>
        </p:spPr>
        <p:txBody>
          <a:bodyPr/>
          <a:lstStyle/>
          <a:p>
            <a:r>
              <a:rPr lang="fr-FR"/>
              <a:t>Modifiez le style du titre</a:t>
            </a:r>
          </a:p>
        </p:txBody>
      </p:sp>
      <p:sp>
        <p:nvSpPr>
          <p:cNvPr id="3" name="Espace réservé du contenu 2"/>
          <p:cNvSpPr>
            <a:spLocks noGrp="1"/>
          </p:cNvSpPr>
          <p:nvPr>
            <p:ph sz="quarter" idx="1"/>
          </p:nvPr>
        </p:nvSpPr>
        <p:spPr>
          <a:xfrm>
            <a:off x="533400" y="1600200"/>
            <a:ext cx="4038600" cy="21859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quarter" idx="2"/>
          </p:nvPr>
        </p:nvSpPr>
        <p:spPr>
          <a:xfrm>
            <a:off x="4724400" y="1600200"/>
            <a:ext cx="4038600" cy="21859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contenu 4"/>
          <p:cNvSpPr>
            <a:spLocks noGrp="1"/>
          </p:cNvSpPr>
          <p:nvPr>
            <p:ph sz="quarter" idx="3"/>
          </p:nvPr>
        </p:nvSpPr>
        <p:spPr>
          <a:xfrm>
            <a:off x="533400" y="3938588"/>
            <a:ext cx="4038600" cy="2187575"/>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contenu 5"/>
          <p:cNvSpPr>
            <a:spLocks noGrp="1"/>
          </p:cNvSpPr>
          <p:nvPr>
            <p:ph sz="quarter" idx="4"/>
          </p:nvPr>
        </p:nvSpPr>
        <p:spPr>
          <a:xfrm>
            <a:off x="4724400" y="3938588"/>
            <a:ext cx="4038600" cy="2187575"/>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a:extLst>
              <a:ext uri="{FF2B5EF4-FFF2-40B4-BE49-F238E27FC236}">
                <a16:creationId xmlns:a16="http://schemas.microsoft.com/office/drawing/2014/main" id="{8D6F0686-CCF7-4378-B566-9781BA697FBE}"/>
              </a:ext>
            </a:extLst>
          </p:cNvPr>
          <p:cNvSpPr>
            <a:spLocks noGrp="1" noChangeArrowheads="1"/>
          </p:cNvSpPr>
          <p:nvPr>
            <p:ph type="dt" sz="half" idx="10"/>
          </p:nvPr>
        </p:nvSpPr>
        <p:spPr>
          <a:ln/>
        </p:spPr>
        <p:txBody>
          <a:bodyPr/>
          <a:lstStyle>
            <a:lvl1pPr>
              <a:defRPr/>
            </a:lvl1pPr>
          </a:lstStyle>
          <a:p>
            <a:pPr>
              <a:defRPr/>
            </a:pPr>
            <a:fld id="{58F62248-DF36-4C09-B283-952774295DCF}" type="datetime1">
              <a:rPr lang="fr-FR" altLang="fr-FR"/>
              <a:pPr>
                <a:defRPr/>
              </a:pPr>
              <a:t>23/01/2019</a:t>
            </a:fld>
            <a:endParaRPr lang="en-US" altLang="fr-FR"/>
          </a:p>
        </p:txBody>
      </p:sp>
      <p:sp>
        <p:nvSpPr>
          <p:cNvPr id="8" name="Rectangle 5">
            <a:extLst>
              <a:ext uri="{FF2B5EF4-FFF2-40B4-BE49-F238E27FC236}">
                <a16:creationId xmlns:a16="http://schemas.microsoft.com/office/drawing/2014/main" id="{9AA353D2-20A6-47F5-9322-DE31799C068A}"/>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9" name="Rectangle 6">
            <a:extLst>
              <a:ext uri="{FF2B5EF4-FFF2-40B4-BE49-F238E27FC236}">
                <a16:creationId xmlns:a16="http://schemas.microsoft.com/office/drawing/2014/main" id="{9B51A9F5-54BA-43F6-A4FD-876A89250A91}"/>
              </a:ext>
            </a:extLst>
          </p:cNvPr>
          <p:cNvSpPr>
            <a:spLocks noGrp="1" noChangeArrowheads="1"/>
          </p:cNvSpPr>
          <p:nvPr>
            <p:ph type="sldNum" sz="quarter" idx="12"/>
          </p:nvPr>
        </p:nvSpPr>
        <p:spPr>
          <a:ln/>
        </p:spPr>
        <p:txBody>
          <a:bodyPr/>
          <a:lstStyle>
            <a:lvl1pPr>
              <a:defRPr/>
            </a:lvl1pPr>
          </a:lstStyle>
          <a:p>
            <a:pPr>
              <a:defRPr/>
            </a:pPr>
            <a:fld id="{91FBB1D9-8B39-4D9F-8154-21B9B16F98E9}" type="slidenum">
              <a:rPr lang="en-US" altLang="fr-FR"/>
              <a:pPr>
                <a:defRPr/>
              </a:pPr>
              <a:t>‹#›</a:t>
            </a:fld>
            <a:endParaRPr lang="en-US" altLang="fr-FR"/>
          </a:p>
        </p:txBody>
      </p:sp>
    </p:spTree>
    <p:extLst>
      <p:ext uri="{BB962C8B-B14F-4D97-AF65-F5344CB8AC3E}">
        <p14:creationId xmlns:p14="http://schemas.microsoft.com/office/powerpoint/2010/main" val="871655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a:extLst>
              <a:ext uri="{FF2B5EF4-FFF2-40B4-BE49-F238E27FC236}">
                <a16:creationId xmlns:a16="http://schemas.microsoft.com/office/drawing/2014/main" id="{FFEE4584-8467-4F1D-BB99-790CFF34BF0B}"/>
              </a:ext>
            </a:extLst>
          </p:cNvPr>
          <p:cNvSpPr>
            <a:spLocks noGrp="1" noChangeArrowheads="1"/>
          </p:cNvSpPr>
          <p:nvPr>
            <p:ph type="dt" sz="half" idx="10"/>
          </p:nvPr>
        </p:nvSpPr>
        <p:spPr>
          <a:ln/>
        </p:spPr>
        <p:txBody>
          <a:bodyPr/>
          <a:lstStyle>
            <a:lvl1pPr>
              <a:defRPr/>
            </a:lvl1pPr>
          </a:lstStyle>
          <a:p>
            <a:pPr>
              <a:defRPr/>
            </a:pPr>
            <a:fld id="{70EF1EA6-4689-4DA9-B68C-1DCEF1D5ADC0}" type="datetime1">
              <a:rPr lang="fr-FR" altLang="fr-FR"/>
              <a:pPr>
                <a:defRPr/>
              </a:pPr>
              <a:t>23/01/2019</a:t>
            </a:fld>
            <a:endParaRPr lang="en-US" altLang="fr-FR"/>
          </a:p>
        </p:txBody>
      </p:sp>
      <p:sp>
        <p:nvSpPr>
          <p:cNvPr id="5" name="Rectangle 5">
            <a:extLst>
              <a:ext uri="{FF2B5EF4-FFF2-40B4-BE49-F238E27FC236}">
                <a16:creationId xmlns:a16="http://schemas.microsoft.com/office/drawing/2014/main" id="{6C80E695-0066-4622-9F1C-FF2D0BE88DF9}"/>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6" name="Rectangle 6">
            <a:extLst>
              <a:ext uri="{FF2B5EF4-FFF2-40B4-BE49-F238E27FC236}">
                <a16:creationId xmlns:a16="http://schemas.microsoft.com/office/drawing/2014/main" id="{98927E1D-963B-465D-87B6-00CE71839FBD}"/>
              </a:ext>
            </a:extLst>
          </p:cNvPr>
          <p:cNvSpPr>
            <a:spLocks noGrp="1" noChangeArrowheads="1"/>
          </p:cNvSpPr>
          <p:nvPr>
            <p:ph type="sldNum" sz="quarter" idx="12"/>
          </p:nvPr>
        </p:nvSpPr>
        <p:spPr>
          <a:ln/>
        </p:spPr>
        <p:txBody>
          <a:bodyPr/>
          <a:lstStyle>
            <a:lvl1pPr>
              <a:defRPr/>
            </a:lvl1pPr>
          </a:lstStyle>
          <a:p>
            <a:pPr>
              <a:defRPr/>
            </a:pPr>
            <a:fld id="{758FE708-48F1-40BE-A0F3-6879D778CC8E}" type="slidenum">
              <a:rPr lang="en-US" altLang="fr-FR"/>
              <a:pPr>
                <a:defRPr/>
              </a:pPr>
              <a:t>‹#›</a:t>
            </a:fld>
            <a:endParaRPr lang="en-US" altLang="fr-FR"/>
          </a:p>
        </p:txBody>
      </p:sp>
    </p:spTree>
    <p:extLst>
      <p:ext uri="{BB962C8B-B14F-4D97-AF65-F5344CB8AC3E}">
        <p14:creationId xmlns:p14="http://schemas.microsoft.com/office/powerpoint/2010/main" val="1584965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623888" y="1709738"/>
            <a:ext cx="78867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fr-FR"/>
              <a:t>Modifiez les styles du texte du masque</a:t>
            </a:r>
          </a:p>
        </p:txBody>
      </p:sp>
      <p:sp>
        <p:nvSpPr>
          <p:cNvPr id="4" name="Rectangle 4">
            <a:extLst>
              <a:ext uri="{FF2B5EF4-FFF2-40B4-BE49-F238E27FC236}">
                <a16:creationId xmlns:a16="http://schemas.microsoft.com/office/drawing/2014/main" id="{2FBF0F08-9E67-4DA5-BD3C-92246937E752}"/>
              </a:ext>
            </a:extLst>
          </p:cNvPr>
          <p:cNvSpPr>
            <a:spLocks noGrp="1" noChangeArrowheads="1"/>
          </p:cNvSpPr>
          <p:nvPr>
            <p:ph type="dt" sz="half" idx="10"/>
          </p:nvPr>
        </p:nvSpPr>
        <p:spPr>
          <a:ln/>
        </p:spPr>
        <p:txBody>
          <a:bodyPr/>
          <a:lstStyle>
            <a:lvl1pPr>
              <a:defRPr/>
            </a:lvl1pPr>
          </a:lstStyle>
          <a:p>
            <a:pPr>
              <a:defRPr/>
            </a:pPr>
            <a:fld id="{4FC49573-D511-417D-99F8-B31268230055}" type="datetime1">
              <a:rPr lang="fr-FR" altLang="fr-FR"/>
              <a:pPr>
                <a:defRPr/>
              </a:pPr>
              <a:t>23/01/2019</a:t>
            </a:fld>
            <a:endParaRPr lang="en-US" altLang="fr-FR"/>
          </a:p>
        </p:txBody>
      </p:sp>
      <p:sp>
        <p:nvSpPr>
          <p:cNvPr id="5" name="Rectangle 5">
            <a:extLst>
              <a:ext uri="{FF2B5EF4-FFF2-40B4-BE49-F238E27FC236}">
                <a16:creationId xmlns:a16="http://schemas.microsoft.com/office/drawing/2014/main" id="{70CFD904-AF2D-4665-AA10-2F834AC8E6C3}"/>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6" name="Rectangle 6">
            <a:extLst>
              <a:ext uri="{FF2B5EF4-FFF2-40B4-BE49-F238E27FC236}">
                <a16:creationId xmlns:a16="http://schemas.microsoft.com/office/drawing/2014/main" id="{28A51EDA-3ECC-44D9-B3AD-D69723B5F094}"/>
              </a:ext>
            </a:extLst>
          </p:cNvPr>
          <p:cNvSpPr>
            <a:spLocks noGrp="1" noChangeArrowheads="1"/>
          </p:cNvSpPr>
          <p:nvPr>
            <p:ph type="sldNum" sz="quarter" idx="12"/>
          </p:nvPr>
        </p:nvSpPr>
        <p:spPr>
          <a:ln/>
        </p:spPr>
        <p:txBody>
          <a:bodyPr/>
          <a:lstStyle>
            <a:lvl1pPr>
              <a:defRPr/>
            </a:lvl1pPr>
          </a:lstStyle>
          <a:p>
            <a:pPr>
              <a:defRPr/>
            </a:pPr>
            <a:fld id="{B48BC56E-275E-48C0-86F7-FF6B66FC2FBE}" type="slidenum">
              <a:rPr lang="en-US" altLang="fr-FR"/>
              <a:pPr>
                <a:defRPr/>
              </a:pPr>
              <a:t>‹#›</a:t>
            </a:fld>
            <a:endParaRPr lang="en-US" altLang="fr-FR"/>
          </a:p>
        </p:txBody>
      </p:sp>
    </p:spTree>
    <p:extLst>
      <p:ext uri="{BB962C8B-B14F-4D97-AF65-F5344CB8AC3E}">
        <p14:creationId xmlns:p14="http://schemas.microsoft.com/office/powerpoint/2010/main" val="3554308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533400" y="1600200"/>
            <a:ext cx="4038600" cy="452596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724400" y="1600200"/>
            <a:ext cx="4038600" cy="4525963"/>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a:extLst>
              <a:ext uri="{FF2B5EF4-FFF2-40B4-BE49-F238E27FC236}">
                <a16:creationId xmlns:a16="http://schemas.microsoft.com/office/drawing/2014/main" id="{5B895863-F9CB-4CBB-BAAC-D3B99C96CD8B}"/>
              </a:ext>
            </a:extLst>
          </p:cNvPr>
          <p:cNvSpPr>
            <a:spLocks noGrp="1" noChangeArrowheads="1"/>
          </p:cNvSpPr>
          <p:nvPr>
            <p:ph type="dt" sz="half" idx="10"/>
          </p:nvPr>
        </p:nvSpPr>
        <p:spPr>
          <a:ln/>
        </p:spPr>
        <p:txBody>
          <a:bodyPr/>
          <a:lstStyle>
            <a:lvl1pPr>
              <a:defRPr/>
            </a:lvl1pPr>
          </a:lstStyle>
          <a:p>
            <a:pPr>
              <a:defRPr/>
            </a:pPr>
            <a:fld id="{80B19699-8E4F-4929-8CE1-20266C43A377}" type="datetime1">
              <a:rPr lang="fr-FR" altLang="fr-FR"/>
              <a:pPr>
                <a:defRPr/>
              </a:pPr>
              <a:t>23/01/2019</a:t>
            </a:fld>
            <a:endParaRPr lang="en-US" altLang="fr-FR"/>
          </a:p>
        </p:txBody>
      </p:sp>
      <p:sp>
        <p:nvSpPr>
          <p:cNvPr id="6" name="Rectangle 5">
            <a:extLst>
              <a:ext uri="{FF2B5EF4-FFF2-40B4-BE49-F238E27FC236}">
                <a16:creationId xmlns:a16="http://schemas.microsoft.com/office/drawing/2014/main" id="{2DADFD6F-8683-4987-A7A4-291EC52A2FF1}"/>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7" name="Rectangle 6">
            <a:extLst>
              <a:ext uri="{FF2B5EF4-FFF2-40B4-BE49-F238E27FC236}">
                <a16:creationId xmlns:a16="http://schemas.microsoft.com/office/drawing/2014/main" id="{41B74084-9FFD-4335-92EF-3BDC0B6ECFE5}"/>
              </a:ext>
            </a:extLst>
          </p:cNvPr>
          <p:cNvSpPr>
            <a:spLocks noGrp="1" noChangeArrowheads="1"/>
          </p:cNvSpPr>
          <p:nvPr>
            <p:ph type="sldNum" sz="quarter" idx="12"/>
          </p:nvPr>
        </p:nvSpPr>
        <p:spPr>
          <a:ln/>
        </p:spPr>
        <p:txBody>
          <a:bodyPr/>
          <a:lstStyle>
            <a:lvl1pPr>
              <a:defRPr/>
            </a:lvl1pPr>
          </a:lstStyle>
          <a:p>
            <a:pPr>
              <a:defRPr/>
            </a:pPr>
            <a:fld id="{CBEA8006-17E9-427D-88C2-ABCF55BC861C}" type="slidenum">
              <a:rPr lang="en-US" altLang="fr-FR"/>
              <a:pPr>
                <a:defRPr/>
              </a:pPr>
              <a:t>‹#›</a:t>
            </a:fld>
            <a:endParaRPr lang="en-US" altLang="fr-FR"/>
          </a:p>
        </p:txBody>
      </p:sp>
    </p:spTree>
    <p:extLst>
      <p:ext uri="{BB962C8B-B14F-4D97-AF65-F5344CB8AC3E}">
        <p14:creationId xmlns:p14="http://schemas.microsoft.com/office/powerpoint/2010/main" val="3581660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630238" y="365125"/>
            <a:ext cx="7886700" cy="1325563"/>
          </a:xfrm>
        </p:spPr>
        <p:txBody>
          <a:bodyPr/>
          <a:lstStyle/>
          <a:p>
            <a:r>
              <a:rPr lang="fr-FR"/>
              <a:t>Modifiez le style du titre</a:t>
            </a:r>
          </a:p>
        </p:txBody>
      </p:sp>
      <p:sp>
        <p:nvSpPr>
          <p:cNvPr id="3" name="Espace réservé du texte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30238" y="2505075"/>
            <a:ext cx="386873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29150" y="2505075"/>
            <a:ext cx="38877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a:extLst>
              <a:ext uri="{FF2B5EF4-FFF2-40B4-BE49-F238E27FC236}">
                <a16:creationId xmlns:a16="http://schemas.microsoft.com/office/drawing/2014/main" id="{81E29AC7-AB80-4CA4-89C9-FA49B0740525}"/>
              </a:ext>
            </a:extLst>
          </p:cNvPr>
          <p:cNvSpPr>
            <a:spLocks noGrp="1" noChangeArrowheads="1"/>
          </p:cNvSpPr>
          <p:nvPr>
            <p:ph type="dt" sz="half" idx="10"/>
          </p:nvPr>
        </p:nvSpPr>
        <p:spPr>
          <a:ln/>
        </p:spPr>
        <p:txBody>
          <a:bodyPr/>
          <a:lstStyle>
            <a:lvl1pPr>
              <a:defRPr/>
            </a:lvl1pPr>
          </a:lstStyle>
          <a:p>
            <a:pPr>
              <a:defRPr/>
            </a:pPr>
            <a:fld id="{294B1AA5-489C-4656-88C7-DF2C78B2D989}" type="datetime1">
              <a:rPr lang="fr-FR" altLang="fr-FR"/>
              <a:pPr>
                <a:defRPr/>
              </a:pPr>
              <a:t>23/01/2019</a:t>
            </a:fld>
            <a:endParaRPr lang="en-US" altLang="fr-FR"/>
          </a:p>
        </p:txBody>
      </p:sp>
      <p:sp>
        <p:nvSpPr>
          <p:cNvPr id="8" name="Rectangle 5">
            <a:extLst>
              <a:ext uri="{FF2B5EF4-FFF2-40B4-BE49-F238E27FC236}">
                <a16:creationId xmlns:a16="http://schemas.microsoft.com/office/drawing/2014/main" id="{E0ED1A31-37A4-4FD1-B306-0F9D41D6A69C}"/>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9" name="Rectangle 6">
            <a:extLst>
              <a:ext uri="{FF2B5EF4-FFF2-40B4-BE49-F238E27FC236}">
                <a16:creationId xmlns:a16="http://schemas.microsoft.com/office/drawing/2014/main" id="{A0090569-B42F-4AD3-8DF2-38F1D5FADC50}"/>
              </a:ext>
            </a:extLst>
          </p:cNvPr>
          <p:cNvSpPr>
            <a:spLocks noGrp="1" noChangeArrowheads="1"/>
          </p:cNvSpPr>
          <p:nvPr>
            <p:ph type="sldNum" sz="quarter" idx="12"/>
          </p:nvPr>
        </p:nvSpPr>
        <p:spPr>
          <a:ln/>
        </p:spPr>
        <p:txBody>
          <a:bodyPr/>
          <a:lstStyle>
            <a:lvl1pPr>
              <a:defRPr/>
            </a:lvl1pPr>
          </a:lstStyle>
          <a:p>
            <a:pPr>
              <a:defRPr/>
            </a:pPr>
            <a:fld id="{B77A0734-1D3F-48EC-88E7-3B84B14E7772}" type="slidenum">
              <a:rPr lang="en-US" altLang="fr-FR"/>
              <a:pPr>
                <a:defRPr/>
              </a:pPr>
              <a:t>‹#›</a:t>
            </a:fld>
            <a:endParaRPr lang="en-US" altLang="fr-FR"/>
          </a:p>
        </p:txBody>
      </p:sp>
    </p:spTree>
    <p:extLst>
      <p:ext uri="{BB962C8B-B14F-4D97-AF65-F5344CB8AC3E}">
        <p14:creationId xmlns:p14="http://schemas.microsoft.com/office/powerpoint/2010/main" val="1359326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Rectangle 4">
            <a:extLst>
              <a:ext uri="{FF2B5EF4-FFF2-40B4-BE49-F238E27FC236}">
                <a16:creationId xmlns:a16="http://schemas.microsoft.com/office/drawing/2014/main" id="{C9F1FF15-B366-4BFF-B2B0-E418BAEADEBF}"/>
              </a:ext>
            </a:extLst>
          </p:cNvPr>
          <p:cNvSpPr>
            <a:spLocks noGrp="1" noChangeArrowheads="1"/>
          </p:cNvSpPr>
          <p:nvPr>
            <p:ph type="dt" sz="half" idx="10"/>
          </p:nvPr>
        </p:nvSpPr>
        <p:spPr>
          <a:ln/>
        </p:spPr>
        <p:txBody>
          <a:bodyPr/>
          <a:lstStyle>
            <a:lvl1pPr>
              <a:defRPr/>
            </a:lvl1pPr>
          </a:lstStyle>
          <a:p>
            <a:pPr>
              <a:defRPr/>
            </a:pPr>
            <a:fld id="{F84F9F52-8041-4492-8D5A-9E1CE5E6E217}" type="datetime1">
              <a:rPr lang="fr-FR" altLang="fr-FR"/>
              <a:pPr>
                <a:defRPr/>
              </a:pPr>
              <a:t>23/01/2019</a:t>
            </a:fld>
            <a:endParaRPr lang="en-US" altLang="fr-FR"/>
          </a:p>
        </p:txBody>
      </p:sp>
      <p:sp>
        <p:nvSpPr>
          <p:cNvPr id="4" name="Rectangle 5">
            <a:extLst>
              <a:ext uri="{FF2B5EF4-FFF2-40B4-BE49-F238E27FC236}">
                <a16:creationId xmlns:a16="http://schemas.microsoft.com/office/drawing/2014/main" id="{F95F199D-A27E-480C-AA1C-152637C0A7EA}"/>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5" name="Rectangle 6">
            <a:extLst>
              <a:ext uri="{FF2B5EF4-FFF2-40B4-BE49-F238E27FC236}">
                <a16:creationId xmlns:a16="http://schemas.microsoft.com/office/drawing/2014/main" id="{4EEA9E63-084B-4DA0-AFF0-E56DA6782475}"/>
              </a:ext>
            </a:extLst>
          </p:cNvPr>
          <p:cNvSpPr>
            <a:spLocks noGrp="1" noChangeArrowheads="1"/>
          </p:cNvSpPr>
          <p:nvPr>
            <p:ph type="sldNum" sz="quarter" idx="12"/>
          </p:nvPr>
        </p:nvSpPr>
        <p:spPr>
          <a:ln/>
        </p:spPr>
        <p:txBody>
          <a:bodyPr/>
          <a:lstStyle>
            <a:lvl1pPr>
              <a:defRPr/>
            </a:lvl1pPr>
          </a:lstStyle>
          <a:p>
            <a:pPr>
              <a:defRPr/>
            </a:pPr>
            <a:fld id="{D782D9E8-DA78-4BA1-BEDC-38D55DA18B53}" type="slidenum">
              <a:rPr lang="en-US" altLang="fr-FR"/>
              <a:pPr>
                <a:defRPr/>
              </a:pPr>
              <a:t>‹#›</a:t>
            </a:fld>
            <a:endParaRPr lang="en-US" altLang="fr-FR"/>
          </a:p>
        </p:txBody>
      </p:sp>
    </p:spTree>
    <p:extLst>
      <p:ext uri="{BB962C8B-B14F-4D97-AF65-F5344CB8AC3E}">
        <p14:creationId xmlns:p14="http://schemas.microsoft.com/office/powerpoint/2010/main" val="990358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C5DD356-ACEE-4C42-BDA8-51707DEEFEE8}"/>
              </a:ext>
            </a:extLst>
          </p:cNvPr>
          <p:cNvSpPr>
            <a:spLocks noGrp="1" noChangeArrowheads="1"/>
          </p:cNvSpPr>
          <p:nvPr>
            <p:ph type="dt" sz="half" idx="10"/>
          </p:nvPr>
        </p:nvSpPr>
        <p:spPr>
          <a:ln/>
        </p:spPr>
        <p:txBody>
          <a:bodyPr/>
          <a:lstStyle>
            <a:lvl1pPr>
              <a:defRPr/>
            </a:lvl1pPr>
          </a:lstStyle>
          <a:p>
            <a:pPr>
              <a:defRPr/>
            </a:pPr>
            <a:fld id="{21984653-F0FC-456B-A618-D35060E34EC8}" type="datetime1">
              <a:rPr lang="fr-FR" altLang="fr-FR"/>
              <a:pPr>
                <a:defRPr/>
              </a:pPr>
              <a:t>23/01/2019</a:t>
            </a:fld>
            <a:endParaRPr lang="en-US" altLang="fr-FR"/>
          </a:p>
        </p:txBody>
      </p:sp>
      <p:sp>
        <p:nvSpPr>
          <p:cNvPr id="3" name="Rectangle 5">
            <a:extLst>
              <a:ext uri="{FF2B5EF4-FFF2-40B4-BE49-F238E27FC236}">
                <a16:creationId xmlns:a16="http://schemas.microsoft.com/office/drawing/2014/main" id="{DF74C759-E011-4ED2-9CDF-0480F47993F9}"/>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4" name="Rectangle 6">
            <a:extLst>
              <a:ext uri="{FF2B5EF4-FFF2-40B4-BE49-F238E27FC236}">
                <a16:creationId xmlns:a16="http://schemas.microsoft.com/office/drawing/2014/main" id="{6AE37DBD-31B2-42A7-9C32-9AFABF4D2304}"/>
              </a:ext>
            </a:extLst>
          </p:cNvPr>
          <p:cNvSpPr>
            <a:spLocks noGrp="1" noChangeArrowheads="1"/>
          </p:cNvSpPr>
          <p:nvPr>
            <p:ph type="sldNum" sz="quarter" idx="12"/>
          </p:nvPr>
        </p:nvSpPr>
        <p:spPr>
          <a:ln/>
        </p:spPr>
        <p:txBody>
          <a:bodyPr/>
          <a:lstStyle>
            <a:lvl1pPr>
              <a:defRPr/>
            </a:lvl1pPr>
          </a:lstStyle>
          <a:p>
            <a:pPr>
              <a:defRPr/>
            </a:pPr>
            <a:fld id="{0BB75EA0-88CF-4379-8614-FFD283BE22A5}" type="slidenum">
              <a:rPr lang="en-US" altLang="fr-FR"/>
              <a:pPr>
                <a:defRPr/>
              </a:pPr>
              <a:t>‹#›</a:t>
            </a:fld>
            <a:endParaRPr lang="en-US" altLang="fr-FR"/>
          </a:p>
        </p:txBody>
      </p:sp>
    </p:spTree>
    <p:extLst>
      <p:ext uri="{BB962C8B-B14F-4D97-AF65-F5344CB8AC3E}">
        <p14:creationId xmlns:p14="http://schemas.microsoft.com/office/powerpoint/2010/main" val="3803453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Rectangle 4">
            <a:extLst>
              <a:ext uri="{FF2B5EF4-FFF2-40B4-BE49-F238E27FC236}">
                <a16:creationId xmlns:a16="http://schemas.microsoft.com/office/drawing/2014/main" id="{0F7DD5EF-D179-4422-9326-972B5E7D32DF}"/>
              </a:ext>
            </a:extLst>
          </p:cNvPr>
          <p:cNvSpPr>
            <a:spLocks noGrp="1" noChangeArrowheads="1"/>
          </p:cNvSpPr>
          <p:nvPr>
            <p:ph type="dt" sz="half" idx="10"/>
          </p:nvPr>
        </p:nvSpPr>
        <p:spPr>
          <a:ln/>
        </p:spPr>
        <p:txBody>
          <a:bodyPr/>
          <a:lstStyle>
            <a:lvl1pPr>
              <a:defRPr/>
            </a:lvl1pPr>
          </a:lstStyle>
          <a:p>
            <a:pPr>
              <a:defRPr/>
            </a:pPr>
            <a:fld id="{BB58EA09-ED93-4CDF-BF46-08FC499C92E8}" type="datetime1">
              <a:rPr lang="fr-FR" altLang="fr-FR"/>
              <a:pPr>
                <a:defRPr/>
              </a:pPr>
              <a:t>23/01/2019</a:t>
            </a:fld>
            <a:endParaRPr lang="en-US" altLang="fr-FR"/>
          </a:p>
        </p:txBody>
      </p:sp>
      <p:sp>
        <p:nvSpPr>
          <p:cNvPr id="6" name="Rectangle 5">
            <a:extLst>
              <a:ext uri="{FF2B5EF4-FFF2-40B4-BE49-F238E27FC236}">
                <a16:creationId xmlns:a16="http://schemas.microsoft.com/office/drawing/2014/main" id="{0EC2A308-3371-425D-A6F9-61C4EEA15A43}"/>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7" name="Rectangle 6">
            <a:extLst>
              <a:ext uri="{FF2B5EF4-FFF2-40B4-BE49-F238E27FC236}">
                <a16:creationId xmlns:a16="http://schemas.microsoft.com/office/drawing/2014/main" id="{06E73E0A-95BA-4CA8-8D6A-05F39BC195B9}"/>
              </a:ext>
            </a:extLst>
          </p:cNvPr>
          <p:cNvSpPr>
            <a:spLocks noGrp="1" noChangeArrowheads="1"/>
          </p:cNvSpPr>
          <p:nvPr>
            <p:ph type="sldNum" sz="quarter" idx="12"/>
          </p:nvPr>
        </p:nvSpPr>
        <p:spPr>
          <a:ln/>
        </p:spPr>
        <p:txBody>
          <a:bodyPr/>
          <a:lstStyle>
            <a:lvl1pPr>
              <a:defRPr/>
            </a:lvl1pPr>
          </a:lstStyle>
          <a:p>
            <a:pPr>
              <a:defRPr/>
            </a:pPr>
            <a:fld id="{8FF99153-D4BD-4EA5-93CD-A3DC56E0522E}" type="slidenum">
              <a:rPr lang="en-US" altLang="fr-FR"/>
              <a:pPr>
                <a:defRPr/>
              </a:pPr>
              <a:t>‹#›</a:t>
            </a:fld>
            <a:endParaRPr lang="en-US" altLang="fr-FR"/>
          </a:p>
        </p:txBody>
      </p:sp>
    </p:spTree>
    <p:extLst>
      <p:ext uri="{BB962C8B-B14F-4D97-AF65-F5344CB8AC3E}">
        <p14:creationId xmlns:p14="http://schemas.microsoft.com/office/powerpoint/2010/main" val="652961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30238" y="457200"/>
            <a:ext cx="2949575"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Rectangle 4">
            <a:extLst>
              <a:ext uri="{FF2B5EF4-FFF2-40B4-BE49-F238E27FC236}">
                <a16:creationId xmlns:a16="http://schemas.microsoft.com/office/drawing/2014/main" id="{B05D3577-937A-4708-ADA5-227BFF1052C9}"/>
              </a:ext>
            </a:extLst>
          </p:cNvPr>
          <p:cNvSpPr>
            <a:spLocks noGrp="1" noChangeArrowheads="1"/>
          </p:cNvSpPr>
          <p:nvPr>
            <p:ph type="dt" sz="half" idx="10"/>
          </p:nvPr>
        </p:nvSpPr>
        <p:spPr>
          <a:ln/>
        </p:spPr>
        <p:txBody>
          <a:bodyPr/>
          <a:lstStyle>
            <a:lvl1pPr>
              <a:defRPr/>
            </a:lvl1pPr>
          </a:lstStyle>
          <a:p>
            <a:pPr>
              <a:defRPr/>
            </a:pPr>
            <a:fld id="{11B5F66D-FC49-4050-8DB3-F02449F2C5CE}" type="datetime1">
              <a:rPr lang="fr-FR" altLang="fr-FR"/>
              <a:pPr>
                <a:defRPr/>
              </a:pPr>
              <a:t>23/01/2019</a:t>
            </a:fld>
            <a:endParaRPr lang="en-US" altLang="fr-FR"/>
          </a:p>
        </p:txBody>
      </p:sp>
      <p:sp>
        <p:nvSpPr>
          <p:cNvPr id="6" name="Rectangle 5">
            <a:extLst>
              <a:ext uri="{FF2B5EF4-FFF2-40B4-BE49-F238E27FC236}">
                <a16:creationId xmlns:a16="http://schemas.microsoft.com/office/drawing/2014/main" id="{563D01AE-8C7F-4448-B332-3BBA249FB418}"/>
              </a:ext>
            </a:extLst>
          </p:cNvPr>
          <p:cNvSpPr>
            <a:spLocks noGrp="1" noChangeArrowheads="1"/>
          </p:cNvSpPr>
          <p:nvPr>
            <p:ph type="ftr" sz="quarter" idx="11"/>
          </p:nvPr>
        </p:nvSpPr>
        <p:spPr>
          <a:ln/>
        </p:spPr>
        <p:txBody>
          <a:bodyPr/>
          <a:lstStyle>
            <a:lvl1pPr>
              <a:defRPr/>
            </a:lvl1pPr>
          </a:lstStyle>
          <a:p>
            <a:pPr>
              <a:defRPr/>
            </a:pPr>
            <a:r>
              <a:rPr lang="fr-FR" altLang="fr-FR"/>
              <a:t>Sharesap.com®. Copyright©. Tous droits réservés. Par Mickael QUESNOT</a:t>
            </a:r>
            <a:endParaRPr lang="en-US" altLang="fr-FR"/>
          </a:p>
        </p:txBody>
      </p:sp>
      <p:sp>
        <p:nvSpPr>
          <p:cNvPr id="7" name="Rectangle 6">
            <a:extLst>
              <a:ext uri="{FF2B5EF4-FFF2-40B4-BE49-F238E27FC236}">
                <a16:creationId xmlns:a16="http://schemas.microsoft.com/office/drawing/2014/main" id="{931AECF5-C6E4-4376-B687-1B159D00AB0F}"/>
              </a:ext>
            </a:extLst>
          </p:cNvPr>
          <p:cNvSpPr>
            <a:spLocks noGrp="1" noChangeArrowheads="1"/>
          </p:cNvSpPr>
          <p:nvPr>
            <p:ph type="sldNum" sz="quarter" idx="12"/>
          </p:nvPr>
        </p:nvSpPr>
        <p:spPr>
          <a:ln/>
        </p:spPr>
        <p:txBody>
          <a:bodyPr/>
          <a:lstStyle>
            <a:lvl1pPr>
              <a:defRPr/>
            </a:lvl1pPr>
          </a:lstStyle>
          <a:p>
            <a:pPr>
              <a:defRPr/>
            </a:pPr>
            <a:fld id="{D06F2CBD-8B08-4A51-8932-03E407DFE841}" type="slidenum">
              <a:rPr lang="en-US" altLang="fr-FR"/>
              <a:pPr>
                <a:defRPr/>
              </a:pPr>
              <a:t>‹#›</a:t>
            </a:fld>
            <a:endParaRPr lang="en-US" altLang="fr-FR"/>
          </a:p>
        </p:txBody>
      </p:sp>
    </p:spTree>
    <p:extLst>
      <p:ext uri="{BB962C8B-B14F-4D97-AF65-F5344CB8AC3E}">
        <p14:creationId xmlns:p14="http://schemas.microsoft.com/office/powerpoint/2010/main" val="1028418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C0A5265-6180-4BA4-99A4-925A8B819F36}"/>
              </a:ext>
            </a:extLst>
          </p:cNvPr>
          <p:cNvSpPr>
            <a:spLocks noGrp="1" noChangeArrowheads="1"/>
          </p:cNvSpPr>
          <p:nvPr>
            <p:ph type="title"/>
          </p:nvPr>
        </p:nvSpPr>
        <p:spPr bwMode="auto">
          <a:xfrm>
            <a:off x="457200" y="685800"/>
            <a:ext cx="8229600" cy="731838"/>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fr-FR"/>
              <a:t>Insert Title Here</a:t>
            </a:r>
          </a:p>
        </p:txBody>
      </p:sp>
      <p:sp>
        <p:nvSpPr>
          <p:cNvPr id="1027" name="Rectangle 3">
            <a:extLst>
              <a:ext uri="{FF2B5EF4-FFF2-40B4-BE49-F238E27FC236}">
                <a16:creationId xmlns:a16="http://schemas.microsoft.com/office/drawing/2014/main" id="{AE8B4547-99E6-48F5-B6CA-EE0244CDC2D1}"/>
              </a:ext>
            </a:extLst>
          </p:cNvPr>
          <p:cNvSpPr>
            <a:spLocks noGrp="1" noChangeArrowheads="1"/>
          </p:cNvSpPr>
          <p:nvPr>
            <p:ph type="body" idx="1"/>
          </p:nvPr>
        </p:nvSpPr>
        <p:spPr bwMode="auto">
          <a:xfrm>
            <a:off x="5334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fr-FR"/>
              <a:t>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p>
        </p:txBody>
      </p:sp>
      <p:sp>
        <p:nvSpPr>
          <p:cNvPr id="1028" name="Rectangle 4">
            <a:extLst>
              <a:ext uri="{FF2B5EF4-FFF2-40B4-BE49-F238E27FC236}">
                <a16:creationId xmlns:a16="http://schemas.microsoft.com/office/drawing/2014/main" id="{CE71CD7B-FEA1-46B1-A4EB-F92DBA0696B7}"/>
              </a:ext>
            </a:extLst>
          </p:cNvPr>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mtClean="0"/>
            </a:lvl1pPr>
          </a:lstStyle>
          <a:p>
            <a:pPr>
              <a:defRPr/>
            </a:pPr>
            <a:fld id="{3F386AEB-26D1-4782-BCF1-7743ED28F6E8}" type="datetime1">
              <a:rPr lang="fr-FR" altLang="fr-FR"/>
              <a:pPr>
                <a:defRPr/>
              </a:pPr>
              <a:t>23/01/2019</a:t>
            </a:fld>
            <a:endParaRPr lang="en-US" altLang="fr-FR"/>
          </a:p>
        </p:txBody>
      </p:sp>
      <p:sp>
        <p:nvSpPr>
          <p:cNvPr id="1029" name="Rectangle 5">
            <a:extLst>
              <a:ext uri="{FF2B5EF4-FFF2-40B4-BE49-F238E27FC236}">
                <a16:creationId xmlns:a16="http://schemas.microsoft.com/office/drawing/2014/main" id="{EC51E04C-8BA9-45FC-B94D-D2046798D50D}"/>
              </a:ext>
            </a:extLst>
          </p:cNvPr>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mtClean="0"/>
            </a:lvl1pPr>
          </a:lstStyle>
          <a:p>
            <a:pPr>
              <a:defRPr/>
            </a:pPr>
            <a:r>
              <a:rPr lang="fr-FR" altLang="fr-FR"/>
              <a:t>Sharesap.com®. Copyright©. Tous droits réservés. Par Mickael QUESNOT</a:t>
            </a:r>
            <a:endParaRPr lang="en-US" altLang="fr-FR"/>
          </a:p>
        </p:txBody>
      </p:sp>
      <p:sp>
        <p:nvSpPr>
          <p:cNvPr id="1030" name="Rectangle 6">
            <a:extLst>
              <a:ext uri="{FF2B5EF4-FFF2-40B4-BE49-F238E27FC236}">
                <a16:creationId xmlns:a16="http://schemas.microsoft.com/office/drawing/2014/main" id="{99779A89-41B5-4C4E-A2F8-EB3DD525956A}"/>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mtClean="0"/>
            </a:lvl1pPr>
          </a:lstStyle>
          <a:p>
            <a:pPr>
              <a:defRPr/>
            </a:pPr>
            <a:fld id="{90E087C3-6833-4D16-936F-9998B0F73D68}" type="slidenum">
              <a:rPr lang="en-US" altLang="fr-FR"/>
              <a:pPr>
                <a:defRPr/>
              </a:pPr>
              <a:t>‹#›</a:t>
            </a:fld>
            <a:endParaRPr lang="en-US" altLang="fr-FR"/>
          </a:p>
        </p:txBody>
      </p:sp>
      <p:pic>
        <p:nvPicPr>
          <p:cNvPr id="1031" name="Picture 8" descr="sap_logo">
            <a:extLst>
              <a:ext uri="{FF2B5EF4-FFF2-40B4-BE49-F238E27FC236}">
                <a16:creationId xmlns:a16="http://schemas.microsoft.com/office/drawing/2014/main" id="{365796AE-6471-4FD7-917D-F842F19300E6}"/>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077200" y="152400"/>
            <a:ext cx="9144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p:txStyles>
    <p:titleStyle>
      <a:lvl1pPr algn="ctr" rtl="0" eaLnBrk="0" fontAlgn="base" hangingPunct="0">
        <a:spcBef>
          <a:spcPct val="0"/>
        </a:spcBef>
        <a:spcAft>
          <a:spcPct val="0"/>
        </a:spcAft>
        <a:defRPr sz="2000" kern="1200">
          <a:solidFill>
            <a:schemeClr val="tx2"/>
          </a:solidFill>
          <a:latin typeface="+mj-lt"/>
          <a:ea typeface="+mj-ea"/>
          <a:cs typeface="+mj-cs"/>
        </a:defRPr>
      </a:lvl1pPr>
      <a:lvl2pPr algn="ctr" rtl="0" eaLnBrk="0" fontAlgn="base" hangingPunct="0">
        <a:spcBef>
          <a:spcPct val="0"/>
        </a:spcBef>
        <a:spcAft>
          <a:spcPct val="0"/>
        </a:spcAft>
        <a:defRPr sz="2000">
          <a:solidFill>
            <a:schemeClr val="tx2"/>
          </a:solidFill>
          <a:latin typeface="Arial" panose="020B0604020202020204" pitchFamily="34" charset="0"/>
        </a:defRPr>
      </a:lvl2pPr>
      <a:lvl3pPr algn="ctr" rtl="0" eaLnBrk="0" fontAlgn="base" hangingPunct="0">
        <a:spcBef>
          <a:spcPct val="0"/>
        </a:spcBef>
        <a:spcAft>
          <a:spcPct val="0"/>
        </a:spcAft>
        <a:defRPr sz="2000">
          <a:solidFill>
            <a:schemeClr val="tx2"/>
          </a:solidFill>
          <a:latin typeface="Arial" panose="020B0604020202020204" pitchFamily="34" charset="0"/>
        </a:defRPr>
      </a:lvl3pPr>
      <a:lvl4pPr algn="ctr" rtl="0" eaLnBrk="0" fontAlgn="base" hangingPunct="0">
        <a:spcBef>
          <a:spcPct val="0"/>
        </a:spcBef>
        <a:spcAft>
          <a:spcPct val="0"/>
        </a:spcAft>
        <a:defRPr sz="2000">
          <a:solidFill>
            <a:schemeClr val="tx2"/>
          </a:solidFill>
          <a:latin typeface="Arial" panose="020B0604020202020204" pitchFamily="34" charset="0"/>
        </a:defRPr>
      </a:lvl4pPr>
      <a:lvl5pPr algn="ctr" rtl="0" eaLnBrk="0" fontAlgn="base" hangingPunct="0">
        <a:spcBef>
          <a:spcPct val="0"/>
        </a:spcBef>
        <a:spcAft>
          <a:spcPct val="0"/>
        </a:spcAft>
        <a:defRPr sz="2000">
          <a:solidFill>
            <a:schemeClr val="tx2"/>
          </a:solidFill>
          <a:latin typeface="Arial" panose="020B0604020202020204" pitchFamily="34" charset="0"/>
        </a:defRPr>
      </a:lvl5pPr>
      <a:lvl6pPr marL="457200" algn="ctr" rtl="0" fontAlgn="base">
        <a:spcBef>
          <a:spcPct val="0"/>
        </a:spcBef>
        <a:spcAft>
          <a:spcPct val="0"/>
        </a:spcAft>
        <a:defRPr sz="2000">
          <a:solidFill>
            <a:schemeClr val="tx2"/>
          </a:solidFill>
          <a:latin typeface="Arial" panose="020B0604020202020204" pitchFamily="34" charset="0"/>
        </a:defRPr>
      </a:lvl6pPr>
      <a:lvl7pPr marL="914400" algn="ctr" rtl="0" fontAlgn="base">
        <a:spcBef>
          <a:spcPct val="0"/>
        </a:spcBef>
        <a:spcAft>
          <a:spcPct val="0"/>
        </a:spcAft>
        <a:defRPr sz="2000">
          <a:solidFill>
            <a:schemeClr val="tx2"/>
          </a:solidFill>
          <a:latin typeface="Arial" panose="020B0604020202020204" pitchFamily="34" charset="0"/>
        </a:defRPr>
      </a:lvl7pPr>
      <a:lvl8pPr marL="1371600" algn="ctr" rtl="0" fontAlgn="base">
        <a:spcBef>
          <a:spcPct val="0"/>
        </a:spcBef>
        <a:spcAft>
          <a:spcPct val="0"/>
        </a:spcAft>
        <a:defRPr sz="2000">
          <a:solidFill>
            <a:schemeClr val="tx2"/>
          </a:solidFill>
          <a:latin typeface="Arial" panose="020B0604020202020204" pitchFamily="34" charset="0"/>
        </a:defRPr>
      </a:lvl8pPr>
      <a:lvl9pPr marL="1828800" algn="ctr" rtl="0" fontAlgn="base">
        <a:spcBef>
          <a:spcPct val="0"/>
        </a:spcBef>
        <a:spcAft>
          <a:spcPct val="0"/>
        </a:spcAft>
        <a:defRPr sz="20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16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14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2">
            <a:extLst>
              <a:ext uri="{FF2B5EF4-FFF2-40B4-BE49-F238E27FC236}">
                <a16:creationId xmlns:a16="http://schemas.microsoft.com/office/drawing/2014/main" id="{18BB777C-FB95-4E47-BF9E-6AC506D89998}"/>
              </a:ext>
            </a:extLst>
          </p:cNvPr>
          <p:cNvSpPr>
            <a:spLocks noGrp="1"/>
          </p:cNvSpPr>
          <p:nvPr>
            <p:ph type="ctrTitle"/>
          </p:nvPr>
        </p:nvSpPr>
        <p:spPr/>
        <p:txBody>
          <a:bodyPr/>
          <a:lstStyle/>
          <a:p>
            <a:pPr eaLnBrk="1" hangingPunct="1"/>
            <a:r>
              <a:rPr lang="en-US" altLang="en-US" dirty="0"/>
              <a:t>Cost Estimate with Quantity Structure</a:t>
            </a:r>
            <a:endParaRPr lang="fr-FR" altLang="en-US" dirty="0"/>
          </a:p>
        </p:txBody>
      </p:sp>
      <p:sp>
        <p:nvSpPr>
          <p:cNvPr id="3075" name="Sous-titre 3">
            <a:extLst>
              <a:ext uri="{FF2B5EF4-FFF2-40B4-BE49-F238E27FC236}">
                <a16:creationId xmlns:a16="http://schemas.microsoft.com/office/drawing/2014/main" id="{BE151C72-79B0-4302-8579-92FF62478EA1}"/>
              </a:ext>
            </a:extLst>
          </p:cNvPr>
          <p:cNvSpPr>
            <a:spLocks noGrp="1"/>
          </p:cNvSpPr>
          <p:nvPr>
            <p:ph type="subTitle" idx="1"/>
          </p:nvPr>
        </p:nvSpPr>
        <p:spPr/>
        <p:txBody>
          <a:bodyPr/>
          <a:lstStyle/>
          <a:p>
            <a:pPr eaLnBrk="1" hangingPunct="1"/>
            <a:r>
              <a:rPr lang="fr-FR" altLang="en-US"/>
              <a:t>Mickael QUESNOT </a:t>
            </a:r>
          </a:p>
        </p:txBody>
      </p:sp>
      <p:sp>
        <p:nvSpPr>
          <p:cNvPr id="3076" name="Espace réservé de la date 4">
            <a:extLst>
              <a:ext uri="{FF2B5EF4-FFF2-40B4-BE49-F238E27FC236}">
                <a16:creationId xmlns:a16="http://schemas.microsoft.com/office/drawing/2014/main" id="{F2771EE9-2F97-4829-B48F-6B98BAF71DE9}"/>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934B5898-F621-4A37-80F5-31D7D8A09EA4}" type="datetime1">
              <a:rPr lang="fr-FR" altLang="fr-FR"/>
              <a:pPr algn="l"/>
              <a:t>23/01/2019</a:t>
            </a:fld>
            <a:endParaRPr lang="en-US" altLang="fr-FR"/>
          </a:p>
        </p:txBody>
      </p:sp>
      <p:sp>
        <p:nvSpPr>
          <p:cNvPr id="3077" name="Espace réservé du pied de page 5">
            <a:extLst>
              <a:ext uri="{FF2B5EF4-FFF2-40B4-BE49-F238E27FC236}">
                <a16:creationId xmlns:a16="http://schemas.microsoft.com/office/drawing/2014/main" id="{FA841CE6-672B-4F27-B173-53D3EF21A208}"/>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078" name="Espace réservé du numéro de diapositive 6">
            <a:extLst>
              <a:ext uri="{FF2B5EF4-FFF2-40B4-BE49-F238E27FC236}">
                <a16:creationId xmlns:a16="http://schemas.microsoft.com/office/drawing/2014/main" id="{ABF4F531-2908-437D-B828-1C79B91300DF}"/>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DB88B9C2-7DE2-49FD-A096-7C95F82ADF6E}" type="slidenum">
              <a:rPr lang="en-US" altLang="fr-FR"/>
              <a:pPr algn="r"/>
              <a:t>1</a:t>
            </a:fld>
            <a:endParaRPr lang="en-US" altLang="fr-F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a:extLst>
              <a:ext uri="{FF2B5EF4-FFF2-40B4-BE49-F238E27FC236}">
                <a16:creationId xmlns:a16="http://schemas.microsoft.com/office/drawing/2014/main" id="{D3DBA19C-BA53-4569-9731-5E8E6869577B}"/>
              </a:ext>
            </a:extLst>
          </p:cNvPr>
          <p:cNvSpPr>
            <a:spLocks noGrp="1" noChangeArrowheads="1"/>
          </p:cNvSpPr>
          <p:nvPr>
            <p:ph type="title"/>
          </p:nvPr>
        </p:nvSpPr>
        <p:spPr/>
        <p:txBody>
          <a:bodyPr/>
          <a:lstStyle/>
          <a:p>
            <a:pPr eaLnBrk="1" hangingPunct="1"/>
            <a:r>
              <a:rPr lang="en-US" altLang="fr-FR"/>
              <a:t>Material Cost Calculation (MCC)</a:t>
            </a:r>
          </a:p>
        </p:txBody>
      </p:sp>
      <p:pic>
        <p:nvPicPr>
          <p:cNvPr id="15363" name="Picture 10" descr="Acct2">
            <a:extLst>
              <a:ext uri="{FF2B5EF4-FFF2-40B4-BE49-F238E27FC236}">
                <a16:creationId xmlns:a16="http://schemas.microsoft.com/office/drawing/2014/main" id="{D4D803CB-01B9-48E9-9C42-B684C8FC1F93}"/>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2286000"/>
            <a:ext cx="6105525" cy="3724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4" name="AutoShape 11">
            <a:extLst>
              <a:ext uri="{FF2B5EF4-FFF2-40B4-BE49-F238E27FC236}">
                <a16:creationId xmlns:a16="http://schemas.microsoft.com/office/drawing/2014/main" id="{E4E918F9-509F-44AB-8C1A-9D3DFC0B7F5E}"/>
              </a:ext>
            </a:extLst>
          </p:cNvPr>
          <p:cNvSpPr>
            <a:spLocks noChangeArrowheads="1"/>
          </p:cNvSpPr>
          <p:nvPr/>
        </p:nvSpPr>
        <p:spPr bwMode="auto">
          <a:xfrm>
            <a:off x="7239000" y="1447800"/>
            <a:ext cx="1752600" cy="838200"/>
          </a:xfrm>
          <a:prstGeom prst="wedgeRectCallout">
            <a:avLst>
              <a:gd name="adj1" fmla="val -88407"/>
              <a:gd name="adj2" fmla="val 267046"/>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Make sure nothing has been entered in Accounting 2</a:t>
            </a:r>
          </a:p>
          <a:p>
            <a:pPr eaLnBrk="1" hangingPunct="1"/>
            <a:endParaRPr lang="en-US" altLang="fr-FR"/>
          </a:p>
        </p:txBody>
      </p:sp>
      <p:sp>
        <p:nvSpPr>
          <p:cNvPr id="15365" name="Espace réservé de la date 1">
            <a:extLst>
              <a:ext uri="{FF2B5EF4-FFF2-40B4-BE49-F238E27FC236}">
                <a16:creationId xmlns:a16="http://schemas.microsoft.com/office/drawing/2014/main" id="{2D1FD4E1-CDA6-40E7-8606-C5BFA6A7A516}"/>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A719078C-BB2D-41BD-BF25-07183A7F241E}" type="datetime1">
              <a:rPr lang="fr-FR" altLang="fr-FR"/>
              <a:pPr algn="l"/>
              <a:t>23/01/2019</a:t>
            </a:fld>
            <a:endParaRPr lang="en-US" altLang="fr-FR"/>
          </a:p>
        </p:txBody>
      </p:sp>
      <p:sp>
        <p:nvSpPr>
          <p:cNvPr id="15366" name="Espace réservé du pied de page 2">
            <a:extLst>
              <a:ext uri="{FF2B5EF4-FFF2-40B4-BE49-F238E27FC236}">
                <a16:creationId xmlns:a16="http://schemas.microsoft.com/office/drawing/2014/main" id="{195745DA-3541-470A-B28E-66D8C05FF468}"/>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5367" name="Espace réservé du numéro de diapositive 3">
            <a:extLst>
              <a:ext uri="{FF2B5EF4-FFF2-40B4-BE49-F238E27FC236}">
                <a16:creationId xmlns:a16="http://schemas.microsoft.com/office/drawing/2014/main" id="{B6C56C05-177F-4A39-AEA1-CE2BA067BD46}"/>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CCF7C8E2-C5BB-49C9-8A45-C18892F5CF02}" type="slidenum">
              <a:rPr lang="en-US" altLang="fr-FR"/>
              <a:pPr algn="r"/>
              <a:t>10</a:t>
            </a:fld>
            <a:endParaRPr lang="en-US" alt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a:extLst>
              <a:ext uri="{FF2B5EF4-FFF2-40B4-BE49-F238E27FC236}">
                <a16:creationId xmlns:a16="http://schemas.microsoft.com/office/drawing/2014/main" id="{DF5B8F33-F977-438B-88E5-5774B8DC2221}"/>
              </a:ext>
            </a:extLst>
          </p:cNvPr>
          <p:cNvSpPr>
            <a:spLocks noGrp="1" noChangeArrowheads="1"/>
          </p:cNvSpPr>
          <p:nvPr>
            <p:ph type="title"/>
          </p:nvPr>
        </p:nvSpPr>
        <p:spPr/>
        <p:txBody>
          <a:bodyPr/>
          <a:lstStyle/>
          <a:p>
            <a:pPr eaLnBrk="1" hangingPunct="1"/>
            <a:r>
              <a:rPr lang="en-US" altLang="fr-FR"/>
              <a:t>Material Cost Calculation (MCC)</a:t>
            </a:r>
          </a:p>
        </p:txBody>
      </p:sp>
      <p:pic>
        <p:nvPicPr>
          <p:cNvPr id="16387" name="Picture 5" descr="costing1">
            <a:extLst>
              <a:ext uri="{FF2B5EF4-FFF2-40B4-BE49-F238E27FC236}">
                <a16:creationId xmlns:a16="http://schemas.microsoft.com/office/drawing/2014/main" id="{0DC433A8-9248-4461-AED4-9CC3EC5363F9}"/>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0" y="1676400"/>
            <a:ext cx="5900738"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8" name="AutoShape 7">
            <a:extLst>
              <a:ext uri="{FF2B5EF4-FFF2-40B4-BE49-F238E27FC236}">
                <a16:creationId xmlns:a16="http://schemas.microsoft.com/office/drawing/2014/main" id="{26DEEFFB-399F-486D-BEB8-14CD929BD097}"/>
              </a:ext>
            </a:extLst>
          </p:cNvPr>
          <p:cNvSpPr>
            <a:spLocks noChangeArrowheads="1"/>
          </p:cNvSpPr>
          <p:nvPr/>
        </p:nvSpPr>
        <p:spPr bwMode="auto">
          <a:xfrm>
            <a:off x="7696200" y="3200400"/>
            <a:ext cx="1219200" cy="533400"/>
          </a:xfrm>
          <a:prstGeom prst="wedgeRectCallout">
            <a:avLst>
              <a:gd name="adj1" fmla="val -82162"/>
              <a:gd name="adj2" fmla="val 14375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the profit center</a:t>
            </a:r>
          </a:p>
        </p:txBody>
      </p:sp>
      <p:sp>
        <p:nvSpPr>
          <p:cNvPr id="16389" name="AutoShape 8">
            <a:extLst>
              <a:ext uri="{FF2B5EF4-FFF2-40B4-BE49-F238E27FC236}">
                <a16:creationId xmlns:a16="http://schemas.microsoft.com/office/drawing/2014/main" id="{4EAD82AA-786F-4236-B5A8-CDFEE624279E}"/>
              </a:ext>
            </a:extLst>
          </p:cNvPr>
          <p:cNvSpPr>
            <a:spLocks noChangeArrowheads="1"/>
          </p:cNvSpPr>
          <p:nvPr/>
        </p:nvSpPr>
        <p:spPr bwMode="auto">
          <a:xfrm>
            <a:off x="228600" y="4495800"/>
            <a:ext cx="1905000" cy="2057400"/>
          </a:xfrm>
          <a:prstGeom prst="wedgeRectCallout">
            <a:avLst>
              <a:gd name="adj1" fmla="val 63583"/>
              <a:gd name="adj2" fmla="val -6744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Plant specific material status:</a:t>
            </a:r>
          </a:p>
          <a:p>
            <a:pPr eaLnBrk="1" hangingPunct="1"/>
            <a:r>
              <a:rPr lang="en-US" altLang="fr-FR"/>
              <a:t>-Z1:not active</a:t>
            </a:r>
          </a:p>
          <a:p>
            <a:pPr eaLnBrk="1" hangingPunct="1"/>
            <a:r>
              <a:rPr lang="en-US" altLang="fr-FR"/>
              <a:t>-Z2:the material is active. The material can be used. Make sure the roll up has been released before putting the item in Z2</a:t>
            </a:r>
          </a:p>
        </p:txBody>
      </p:sp>
      <p:sp>
        <p:nvSpPr>
          <p:cNvPr id="16390" name="AutoShape 9">
            <a:extLst>
              <a:ext uri="{FF2B5EF4-FFF2-40B4-BE49-F238E27FC236}">
                <a16:creationId xmlns:a16="http://schemas.microsoft.com/office/drawing/2014/main" id="{D0B24EF2-E2B4-4366-8B9B-57001DA8D3A0}"/>
              </a:ext>
            </a:extLst>
          </p:cNvPr>
          <p:cNvSpPr>
            <a:spLocks noChangeArrowheads="1"/>
          </p:cNvSpPr>
          <p:nvPr/>
        </p:nvSpPr>
        <p:spPr bwMode="auto">
          <a:xfrm>
            <a:off x="152400" y="1828800"/>
            <a:ext cx="1905000" cy="2286000"/>
          </a:xfrm>
          <a:prstGeom prst="wedgeRectCallout">
            <a:avLst>
              <a:gd name="adj1" fmla="val 68917"/>
              <a:gd name="adj2" fmla="val 31319"/>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“Procurement Type” if F (in MRP2 view) or if the MRP 2 view is nor created.</a:t>
            </a:r>
          </a:p>
          <a:p>
            <a:pPr eaLnBrk="1" hangingPunct="1"/>
            <a:r>
              <a:rPr lang="en-US" altLang="fr-FR"/>
              <a:t>XXXX: Purchased out of XXXXX Group</a:t>
            </a:r>
          </a:p>
          <a:p>
            <a:pPr eaLnBrk="1" hangingPunct="1"/>
            <a:r>
              <a:rPr lang="en-US" altLang="fr-FR"/>
              <a:t>XSTE: Purchased in XXXXX Group</a:t>
            </a:r>
          </a:p>
        </p:txBody>
      </p:sp>
      <p:sp>
        <p:nvSpPr>
          <p:cNvPr id="16391" name="AutoShape 10">
            <a:extLst>
              <a:ext uri="{FF2B5EF4-FFF2-40B4-BE49-F238E27FC236}">
                <a16:creationId xmlns:a16="http://schemas.microsoft.com/office/drawing/2014/main" id="{14C81E56-6C28-4F71-A45F-33D2386EB583}"/>
              </a:ext>
            </a:extLst>
          </p:cNvPr>
          <p:cNvSpPr>
            <a:spLocks noChangeArrowheads="1"/>
          </p:cNvSpPr>
          <p:nvPr/>
        </p:nvSpPr>
        <p:spPr bwMode="auto">
          <a:xfrm>
            <a:off x="6629400" y="2362200"/>
            <a:ext cx="1600200" cy="533400"/>
          </a:xfrm>
          <a:prstGeom prst="wedgeRectCallout">
            <a:avLst>
              <a:gd name="adj1" fmla="val -83532"/>
              <a:gd name="adj2" fmla="val 17440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off these two boxes</a:t>
            </a:r>
          </a:p>
        </p:txBody>
      </p:sp>
      <p:sp>
        <p:nvSpPr>
          <p:cNvPr id="16392" name="Espace réservé de la date 1">
            <a:extLst>
              <a:ext uri="{FF2B5EF4-FFF2-40B4-BE49-F238E27FC236}">
                <a16:creationId xmlns:a16="http://schemas.microsoft.com/office/drawing/2014/main" id="{280D902A-89F1-48B7-964F-66FFA6C0A75A}"/>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1360FFBC-AD20-40EC-88E1-333F043603D6}" type="datetime1">
              <a:rPr lang="fr-FR" altLang="fr-FR"/>
              <a:pPr algn="l"/>
              <a:t>23/01/2019</a:t>
            </a:fld>
            <a:endParaRPr lang="en-US" altLang="fr-FR"/>
          </a:p>
        </p:txBody>
      </p:sp>
      <p:sp>
        <p:nvSpPr>
          <p:cNvPr id="16393" name="Espace réservé du pied de page 2">
            <a:extLst>
              <a:ext uri="{FF2B5EF4-FFF2-40B4-BE49-F238E27FC236}">
                <a16:creationId xmlns:a16="http://schemas.microsoft.com/office/drawing/2014/main" id="{1FE787F5-B8D5-443D-9B83-790C06B00831}"/>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6394" name="Espace réservé du numéro de diapositive 3">
            <a:extLst>
              <a:ext uri="{FF2B5EF4-FFF2-40B4-BE49-F238E27FC236}">
                <a16:creationId xmlns:a16="http://schemas.microsoft.com/office/drawing/2014/main" id="{BC64E6E4-2428-4117-8C1B-86F52C13AB55}"/>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79733874-7819-46F3-8694-F6DB89DB1969}" type="slidenum">
              <a:rPr lang="en-US" altLang="fr-FR"/>
              <a:pPr algn="r"/>
              <a:t>11</a:t>
            </a:fld>
            <a:endParaRPr lang="en-US" alt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a:extLst>
              <a:ext uri="{FF2B5EF4-FFF2-40B4-BE49-F238E27FC236}">
                <a16:creationId xmlns:a16="http://schemas.microsoft.com/office/drawing/2014/main" id="{D44D6DDC-3AC0-4C8F-989C-A681757681F8}"/>
              </a:ext>
            </a:extLst>
          </p:cNvPr>
          <p:cNvSpPr>
            <a:spLocks noGrp="1" noChangeArrowheads="1"/>
          </p:cNvSpPr>
          <p:nvPr>
            <p:ph type="title"/>
          </p:nvPr>
        </p:nvSpPr>
        <p:spPr/>
        <p:txBody>
          <a:bodyPr/>
          <a:lstStyle/>
          <a:p>
            <a:pPr eaLnBrk="1" hangingPunct="1"/>
            <a:r>
              <a:rPr lang="en-US" altLang="fr-FR"/>
              <a:t>Material Cost Calculation (MCC)</a:t>
            </a:r>
          </a:p>
        </p:txBody>
      </p:sp>
      <p:pic>
        <p:nvPicPr>
          <p:cNvPr id="17411" name="Picture 5" descr="costing2">
            <a:extLst>
              <a:ext uri="{FF2B5EF4-FFF2-40B4-BE49-F238E27FC236}">
                <a16:creationId xmlns:a16="http://schemas.microsoft.com/office/drawing/2014/main" id="{4EE251B4-F71A-4F69-99E4-2ABC55CD351F}"/>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73263" y="1600200"/>
            <a:ext cx="5349875"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2" name="AutoShape 7">
            <a:extLst>
              <a:ext uri="{FF2B5EF4-FFF2-40B4-BE49-F238E27FC236}">
                <a16:creationId xmlns:a16="http://schemas.microsoft.com/office/drawing/2014/main" id="{0EE1C505-DC09-47EA-8E02-02EA01C4ADD9}"/>
              </a:ext>
            </a:extLst>
          </p:cNvPr>
          <p:cNvSpPr>
            <a:spLocks noChangeArrowheads="1"/>
          </p:cNvSpPr>
          <p:nvPr/>
        </p:nvSpPr>
        <p:spPr bwMode="auto">
          <a:xfrm>
            <a:off x="228600" y="2209800"/>
            <a:ext cx="1371600" cy="1371600"/>
          </a:xfrm>
          <a:prstGeom prst="wedgeRectCallout">
            <a:avLst>
              <a:gd name="adj1" fmla="val 85648"/>
              <a:gd name="adj2" fmla="val 42477"/>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To enter a new price. This will be effective during the next roll-up</a:t>
            </a:r>
          </a:p>
        </p:txBody>
      </p:sp>
      <p:sp>
        <p:nvSpPr>
          <p:cNvPr id="17413" name="AutoShape 9">
            <a:extLst>
              <a:ext uri="{FF2B5EF4-FFF2-40B4-BE49-F238E27FC236}">
                <a16:creationId xmlns:a16="http://schemas.microsoft.com/office/drawing/2014/main" id="{B5F73785-6745-47D1-A605-0C1A10320C69}"/>
              </a:ext>
            </a:extLst>
          </p:cNvPr>
          <p:cNvSpPr>
            <a:spLocks noChangeArrowheads="1"/>
          </p:cNvSpPr>
          <p:nvPr/>
        </p:nvSpPr>
        <p:spPr bwMode="auto">
          <a:xfrm>
            <a:off x="7467600" y="2743200"/>
            <a:ext cx="1143000" cy="1066800"/>
          </a:xfrm>
          <a:prstGeom prst="wedgeRectCallout">
            <a:avLst>
              <a:gd name="adj1" fmla="val -236250"/>
              <a:gd name="adj2" fmla="val 17708"/>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The current effective price (after roll up)</a:t>
            </a:r>
          </a:p>
        </p:txBody>
      </p:sp>
      <p:sp>
        <p:nvSpPr>
          <p:cNvPr id="17414" name="Espace réservé de la date 1">
            <a:extLst>
              <a:ext uri="{FF2B5EF4-FFF2-40B4-BE49-F238E27FC236}">
                <a16:creationId xmlns:a16="http://schemas.microsoft.com/office/drawing/2014/main" id="{135C4620-0031-49ED-B31D-69F5949301F6}"/>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3D6BA035-DECB-425D-9D29-3BB83D2C762A}" type="datetime1">
              <a:rPr lang="fr-FR" altLang="fr-FR"/>
              <a:pPr algn="l"/>
              <a:t>23/01/2019</a:t>
            </a:fld>
            <a:endParaRPr lang="en-US" altLang="fr-FR"/>
          </a:p>
        </p:txBody>
      </p:sp>
      <p:sp>
        <p:nvSpPr>
          <p:cNvPr id="17415" name="Espace réservé du pied de page 2">
            <a:extLst>
              <a:ext uri="{FF2B5EF4-FFF2-40B4-BE49-F238E27FC236}">
                <a16:creationId xmlns:a16="http://schemas.microsoft.com/office/drawing/2014/main" id="{A0A8E405-793E-460F-BBC0-CB96C2C84768}"/>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7416" name="Espace réservé du numéro de diapositive 3">
            <a:extLst>
              <a:ext uri="{FF2B5EF4-FFF2-40B4-BE49-F238E27FC236}">
                <a16:creationId xmlns:a16="http://schemas.microsoft.com/office/drawing/2014/main" id="{13754262-4538-4DEC-BEF0-961091289642}"/>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BD87D016-9374-47A9-A26A-8E13D7A1C2C5}" type="slidenum">
              <a:rPr lang="en-US" altLang="fr-FR"/>
              <a:pPr algn="r"/>
              <a:t>12</a:t>
            </a:fld>
            <a:endParaRPr lang="en-US" alt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a:extLst>
              <a:ext uri="{FF2B5EF4-FFF2-40B4-BE49-F238E27FC236}">
                <a16:creationId xmlns:a16="http://schemas.microsoft.com/office/drawing/2014/main" id="{24E1E6CC-9044-4E11-B71F-FCF110990817}"/>
              </a:ext>
            </a:extLst>
          </p:cNvPr>
          <p:cNvSpPr>
            <a:spLocks noGrp="1" noChangeArrowheads="1"/>
          </p:cNvSpPr>
          <p:nvPr>
            <p:ph type="title" sz="quarter"/>
          </p:nvPr>
        </p:nvSpPr>
        <p:spPr>
          <a:xfrm>
            <a:off x="304800" y="762000"/>
            <a:ext cx="8229600" cy="731838"/>
          </a:xfrm>
        </p:spPr>
        <p:txBody>
          <a:bodyPr/>
          <a:lstStyle/>
          <a:p>
            <a:pPr eaLnBrk="1" hangingPunct="1"/>
            <a:r>
              <a:rPr lang="en-US" altLang="fr-FR"/>
              <a:t>Material Cost Calculation (MCC)</a:t>
            </a:r>
          </a:p>
        </p:txBody>
      </p:sp>
      <p:pic>
        <p:nvPicPr>
          <p:cNvPr id="18435" name="Picture 7" descr="altbom">
            <a:extLst>
              <a:ext uri="{FF2B5EF4-FFF2-40B4-BE49-F238E27FC236}">
                <a16:creationId xmlns:a16="http://schemas.microsoft.com/office/drawing/2014/main" id="{A91F1B1C-162C-4EB2-8D30-A22EC760DAEC}"/>
              </a:ext>
            </a:extLst>
          </p:cNvPr>
          <p:cNvPicPr>
            <a:picLocks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4876800" y="3352800"/>
            <a:ext cx="4038600" cy="1290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36" name="Picture 9" descr="MRP2">
            <a:extLst>
              <a:ext uri="{FF2B5EF4-FFF2-40B4-BE49-F238E27FC236}">
                <a16:creationId xmlns:a16="http://schemas.microsoft.com/office/drawing/2014/main" id="{26309FA6-CA1C-4983-8511-8856BA521E32}"/>
              </a:ext>
            </a:extLst>
          </p:cNvPr>
          <p:cNvPicPr>
            <a:picLocks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381000" y="3124200"/>
            <a:ext cx="2619375" cy="1609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37" name="Picture 12" descr="cost1">
            <a:extLst>
              <a:ext uri="{FF2B5EF4-FFF2-40B4-BE49-F238E27FC236}">
                <a16:creationId xmlns:a16="http://schemas.microsoft.com/office/drawing/2014/main" id="{B899DE57-6027-4DC2-82AA-9C0CA407C989}"/>
              </a:ext>
            </a:extLst>
          </p:cNvPr>
          <p:cNvPicPr>
            <a:picLocks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876800" y="2971800"/>
            <a:ext cx="3276600" cy="419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38" name="Text Box 5">
            <a:extLst>
              <a:ext uri="{FF2B5EF4-FFF2-40B4-BE49-F238E27FC236}">
                <a16:creationId xmlns:a16="http://schemas.microsoft.com/office/drawing/2014/main" id="{BB16D88E-113D-4F36-BA10-B6BCB721C8D2}"/>
              </a:ext>
            </a:extLst>
          </p:cNvPr>
          <p:cNvSpPr txBox="1">
            <a:spLocks noChangeArrowheads="1"/>
          </p:cNvSpPr>
          <p:nvPr/>
        </p:nvSpPr>
        <p:spPr bwMode="auto">
          <a:xfrm>
            <a:off x="0" y="1828800"/>
            <a:ext cx="8610600" cy="11557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eaLnBrk="1" hangingPunct="1"/>
            <a:r>
              <a:rPr lang="en-US" altLang="fr-FR"/>
              <a:t>After checking theses screens(MRP2, Accounting1, Accounting2, Costing1 and Costing 2), make the links between them</a:t>
            </a:r>
          </a:p>
          <a:p>
            <a:pPr algn="l" eaLnBrk="1" hangingPunct="1"/>
            <a:endParaRPr lang="en-US" altLang="fr-FR"/>
          </a:p>
          <a:p>
            <a:pPr algn="l" eaLnBrk="1" hangingPunct="1"/>
            <a:r>
              <a:rPr lang="en-US" altLang="fr-FR"/>
              <a:t>If in MRP2: X (Both Procurement) is entered, you need to fill in Alternative BOM and Group in the screen Costing1.</a:t>
            </a:r>
          </a:p>
        </p:txBody>
      </p:sp>
      <p:sp>
        <p:nvSpPr>
          <p:cNvPr id="18439" name="Line 11">
            <a:extLst>
              <a:ext uri="{FF2B5EF4-FFF2-40B4-BE49-F238E27FC236}">
                <a16:creationId xmlns:a16="http://schemas.microsoft.com/office/drawing/2014/main" id="{8B274716-BFD5-44C5-9875-31840609E9FC}"/>
              </a:ext>
            </a:extLst>
          </p:cNvPr>
          <p:cNvSpPr>
            <a:spLocks noChangeShapeType="1"/>
          </p:cNvSpPr>
          <p:nvPr/>
        </p:nvSpPr>
        <p:spPr bwMode="auto">
          <a:xfrm flipV="1">
            <a:off x="2133600" y="3657600"/>
            <a:ext cx="2667000" cy="762000"/>
          </a:xfrm>
          <a:prstGeom prst="line">
            <a:avLst/>
          </a:prstGeom>
          <a:noFill/>
          <a:ln w="38100">
            <a:solidFill>
              <a:schemeClr val="tx1"/>
            </a:solidFill>
            <a:round/>
            <a:headEnd type="oval"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0" name="Line 18">
            <a:extLst>
              <a:ext uri="{FF2B5EF4-FFF2-40B4-BE49-F238E27FC236}">
                <a16:creationId xmlns:a16="http://schemas.microsoft.com/office/drawing/2014/main" id="{27E9034C-2D92-4922-8B19-CEB86F88818F}"/>
              </a:ext>
            </a:extLst>
          </p:cNvPr>
          <p:cNvSpPr>
            <a:spLocks noChangeShapeType="1"/>
          </p:cNvSpPr>
          <p:nvPr/>
        </p:nvSpPr>
        <p:spPr bwMode="auto">
          <a:xfrm>
            <a:off x="990600" y="6096000"/>
            <a:ext cx="12192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1" name="Text Box 19">
            <a:extLst>
              <a:ext uri="{FF2B5EF4-FFF2-40B4-BE49-F238E27FC236}">
                <a16:creationId xmlns:a16="http://schemas.microsoft.com/office/drawing/2014/main" id="{6A28A510-54C1-47BE-A5E7-5D403815876D}"/>
              </a:ext>
            </a:extLst>
          </p:cNvPr>
          <p:cNvSpPr txBox="1">
            <a:spLocks noChangeArrowheads="1"/>
          </p:cNvSpPr>
          <p:nvPr/>
        </p:nvSpPr>
        <p:spPr bwMode="auto">
          <a:xfrm>
            <a:off x="2438400" y="5943600"/>
            <a:ext cx="61277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All views of the article are checked. You can now calculate the material cost</a:t>
            </a:r>
          </a:p>
        </p:txBody>
      </p:sp>
      <p:sp>
        <p:nvSpPr>
          <p:cNvPr id="18442" name="Line 21">
            <a:extLst>
              <a:ext uri="{FF2B5EF4-FFF2-40B4-BE49-F238E27FC236}">
                <a16:creationId xmlns:a16="http://schemas.microsoft.com/office/drawing/2014/main" id="{09DFCFE5-16BB-43B6-B879-B8B4A44CAC77}"/>
              </a:ext>
            </a:extLst>
          </p:cNvPr>
          <p:cNvSpPr>
            <a:spLocks noChangeShapeType="1"/>
          </p:cNvSpPr>
          <p:nvPr/>
        </p:nvSpPr>
        <p:spPr bwMode="auto">
          <a:xfrm>
            <a:off x="1143000" y="1676400"/>
            <a:ext cx="4495800" cy="5486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3" name="Line 22">
            <a:extLst>
              <a:ext uri="{FF2B5EF4-FFF2-40B4-BE49-F238E27FC236}">
                <a16:creationId xmlns:a16="http://schemas.microsoft.com/office/drawing/2014/main" id="{127173AB-82B4-4164-A076-A6447B8BB2D2}"/>
              </a:ext>
            </a:extLst>
          </p:cNvPr>
          <p:cNvSpPr>
            <a:spLocks noChangeShapeType="1"/>
          </p:cNvSpPr>
          <p:nvPr/>
        </p:nvSpPr>
        <p:spPr bwMode="auto">
          <a:xfrm flipV="1">
            <a:off x="1143000" y="1981200"/>
            <a:ext cx="5791200" cy="3657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4" name="Espace réservé de la date 1">
            <a:extLst>
              <a:ext uri="{FF2B5EF4-FFF2-40B4-BE49-F238E27FC236}">
                <a16:creationId xmlns:a16="http://schemas.microsoft.com/office/drawing/2014/main" id="{EBC06E4E-4611-4CF4-B585-C22D3739F27B}"/>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36E9BA62-E23D-4224-8369-47153C15353C}" type="datetime1">
              <a:rPr lang="fr-FR" altLang="fr-FR"/>
              <a:pPr algn="l"/>
              <a:t>23/01/2019</a:t>
            </a:fld>
            <a:endParaRPr lang="en-US" altLang="fr-FR"/>
          </a:p>
        </p:txBody>
      </p:sp>
      <p:sp>
        <p:nvSpPr>
          <p:cNvPr id="18445" name="Espace réservé du pied de page 2">
            <a:extLst>
              <a:ext uri="{FF2B5EF4-FFF2-40B4-BE49-F238E27FC236}">
                <a16:creationId xmlns:a16="http://schemas.microsoft.com/office/drawing/2014/main" id="{5373005E-6361-442C-9615-2D3B3FDF860C}"/>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8446" name="Espace réservé du numéro de diapositive 3">
            <a:extLst>
              <a:ext uri="{FF2B5EF4-FFF2-40B4-BE49-F238E27FC236}">
                <a16:creationId xmlns:a16="http://schemas.microsoft.com/office/drawing/2014/main" id="{4FF2F345-3D90-4B1C-9652-09967096E6E1}"/>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B00CD1C4-FB86-47E7-BBD7-E4B9E8BE8169}" type="slidenum">
              <a:rPr lang="en-US" altLang="fr-FR"/>
              <a:pPr algn="r"/>
              <a:t>13</a:t>
            </a:fld>
            <a:endParaRPr lang="en-US" altLang="fr-F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E6CC9F5F-598D-40F9-ACE4-E41D4024E075}"/>
              </a:ext>
            </a:extLst>
          </p:cNvPr>
          <p:cNvSpPr>
            <a:spLocks noGrp="1" noChangeArrowheads="1"/>
          </p:cNvSpPr>
          <p:nvPr>
            <p:ph type="title"/>
          </p:nvPr>
        </p:nvSpPr>
        <p:spPr/>
        <p:txBody>
          <a:bodyPr/>
          <a:lstStyle/>
          <a:p>
            <a:pPr eaLnBrk="1" hangingPunct="1"/>
            <a:r>
              <a:rPr lang="en-US" altLang="fr-FR"/>
              <a:t>Material Cost Calculation (MCC)</a:t>
            </a:r>
          </a:p>
        </p:txBody>
      </p:sp>
      <p:pic>
        <p:nvPicPr>
          <p:cNvPr id="19459" name="Picture 5" descr="KP-26">
            <a:extLst>
              <a:ext uri="{FF2B5EF4-FFF2-40B4-BE49-F238E27FC236}">
                <a16:creationId xmlns:a16="http://schemas.microsoft.com/office/drawing/2014/main" id="{592BDD5F-ED02-4BEB-B3CD-E71E9B5729D6}"/>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114800" y="1447800"/>
            <a:ext cx="1981200" cy="91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460" name="Text Box 4">
            <a:extLst>
              <a:ext uri="{FF2B5EF4-FFF2-40B4-BE49-F238E27FC236}">
                <a16:creationId xmlns:a16="http://schemas.microsoft.com/office/drawing/2014/main" id="{C6FC543C-C85E-4F6C-9FCC-513BA753366C}"/>
              </a:ext>
            </a:extLst>
          </p:cNvPr>
          <p:cNvSpPr txBox="1">
            <a:spLocks noChangeArrowheads="1"/>
          </p:cNvSpPr>
          <p:nvPr/>
        </p:nvSpPr>
        <p:spPr bwMode="auto">
          <a:xfrm>
            <a:off x="195263" y="1676400"/>
            <a:ext cx="3392487"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2) To calculate a Material Cost (KP-26)</a:t>
            </a:r>
          </a:p>
        </p:txBody>
      </p:sp>
      <p:pic>
        <p:nvPicPr>
          <p:cNvPr id="19461" name="Picture 19" descr="fb">
            <a:extLst>
              <a:ext uri="{FF2B5EF4-FFF2-40B4-BE49-F238E27FC236}">
                <a16:creationId xmlns:a16="http://schemas.microsoft.com/office/drawing/2014/main" id="{AEA08341-1ED6-4E5F-835F-4514D674AF83}"/>
              </a:ext>
            </a:extLst>
          </p:cNvPr>
          <p:cNvPicPr>
            <a:picLocks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2362200" y="2438400"/>
            <a:ext cx="3475038" cy="3733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462" name="AutoShape 21">
            <a:extLst>
              <a:ext uri="{FF2B5EF4-FFF2-40B4-BE49-F238E27FC236}">
                <a16:creationId xmlns:a16="http://schemas.microsoft.com/office/drawing/2014/main" id="{39491545-164B-4F10-B8AA-050702148564}"/>
              </a:ext>
            </a:extLst>
          </p:cNvPr>
          <p:cNvSpPr>
            <a:spLocks noChangeArrowheads="1"/>
          </p:cNvSpPr>
          <p:nvPr/>
        </p:nvSpPr>
        <p:spPr bwMode="auto">
          <a:xfrm>
            <a:off x="6629400" y="5105400"/>
            <a:ext cx="1981200" cy="609600"/>
          </a:xfrm>
          <a:prstGeom prst="wedgeRectCallout">
            <a:avLst>
              <a:gd name="adj1" fmla="val -181329"/>
              <a:gd name="adj2" fmla="val -14583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Activity type group: ACTIXXXXX</a:t>
            </a:r>
          </a:p>
        </p:txBody>
      </p:sp>
      <p:sp>
        <p:nvSpPr>
          <p:cNvPr id="19463" name="AutoShape 22">
            <a:extLst>
              <a:ext uri="{FF2B5EF4-FFF2-40B4-BE49-F238E27FC236}">
                <a16:creationId xmlns:a16="http://schemas.microsoft.com/office/drawing/2014/main" id="{06DE61F2-F27C-4203-BBC2-DDD0B08486C8}"/>
              </a:ext>
            </a:extLst>
          </p:cNvPr>
          <p:cNvSpPr>
            <a:spLocks noChangeArrowheads="1"/>
          </p:cNvSpPr>
          <p:nvPr/>
        </p:nvSpPr>
        <p:spPr bwMode="auto">
          <a:xfrm>
            <a:off x="6019800" y="3733800"/>
            <a:ext cx="2438400" cy="685800"/>
          </a:xfrm>
          <a:prstGeom prst="wedgeRectCallout">
            <a:avLst>
              <a:gd name="adj1" fmla="val -132551"/>
              <a:gd name="adj2" fmla="val 1389"/>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If you want  to select all the cost centers, enter group: 0400</a:t>
            </a:r>
          </a:p>
        </p:txBody>
      </p:sp>
      <p:sp>
        <p:nvSpPr>
          <p:cNvPr id="19464" name="AutoShape 23">
            <a:extLst>
              <a:ext uri="{FF2B5EF4-FFF2-40B4-BE49-F238E27FC236}">
                <a16:creationId xmlns:a16="http://schemas.microsoft.com/office/drawing/2014/main" id="{C260211A-A8BA-4892-9B90-AB93FF59FD0B}"/>
              </a:ext>
            </a:extLst>
          </p:cNvPr>
          <p:cNvSpPr>
            <a:spLocks noChangeArrowheads="1"/>
          </p:cNvSpPr>
          <p:nvPr/>
        </p:nvSpPr>
        <p:spPr bwMode="auto">
          <a:xfrm>
            <a:off x="5486400" y="2514600"/>
            <a:ext cx="1828800" cy="914400"/>
          </a:xfrm>
          <a:prstGeom prst="wedgeRectCallout">
            <a:avLst>
              <a:gd name="adj1" fmla="val -128037"/>
              <a:gd name="adj2" fmla="val 88718"/>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You can enter one cost center or a range of cost centers</a:t>
            </a:r>
          </a:p>
        </p:txBody>
      </p:sp>
      <p:sp>
        <p:nvSpPr>
          <p:cNvPr id="19465" name="AutoShape 24">
            <a:extLst>
              <a:ext uri="{FF2B5EF4-FFF2-40B4-BE49-F238E27FC236}">
                <a16:creationId xmlns:a16="http://schemas.microsoft.com/office/drawing/2014/main" id="{2EA9786B-467F-4840-AF35-B7FEC807E340}"/>
              </a:ext>
            </a:extLst>
          </p:cNvPr>
          <p:cNvSpPr>
            <a:spLocks noChangeArrowheads="1"/>
          </p:cNvSpPr>
          <p:nvPr/>
        </p:nvSpPr>
        <p:spPr bwMode="auto">
          <a:xfrm>
            <a:off x="685800" y="2286000"/>
            <a:ext cx="1143000" cy="609600"/>
          </a:xfrm>
          <a:prstGeom prst="wedgeRectCallout">
            <a:avLst>
              <a:gd name="adj1" fmla="val 103194"/>
              <a:gd name="adj2" fmla="val 76301"/>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version 0</a:t>
            </a:r>
          </a:p>
        </p:txBody>
      </p:sp>
      <p:sp>
        <p:nvSpPr>
          <p:cNvPr id="19466" name="AutoShape 25">
            <a:extLst>
              <a:ext uri="{FF2B5EF4-FFF2-40B4-BE49-F238E27FC236}">
                <a16:creationId xmlns:a16="http://schemas.microsoft.com/office/drawing/2014/main" id="{95902339-C797-47FB-845D-4D4E6EFE6CDA}"/>
              </a:ext>
            </a:extLst>
          </p:cNvPr>
          <p:cNvSpPr>
            <a:spLocks noChangeArrowheads="1"/>
          </p:cNvSpPr>
          <p:nvPr/>
        </p:nvSpPr>
        <p:spPr bwMode="auto">
          <a:xfrm>
            <a:off x="381000" y="3124200"/>
            <a:ext cx="1295400" cy="762000"/>
          </a:xfrm>
          <a:prstGeom prst="wedgeRectCallout">
            <a:avLst>
              <a:gd name="adj1" fmla="val 105759"/>
              <a:gd name="adj2" fmla="val -2729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period(i.e.1 to 12)</a:t>
            </a:r>
          </a:p>
        </p:txBody>
      </p:sp>
      <p:sp>
        <p:nvSpPr>
          <p:cNvPr id="19467" name="AutoShape 26">
            <a:extLst>
              <a:ext uri="{FF2B5EF4-FFF2-40B4-BE49-F238E27FC236}">
                <a16:creationId xmlns:a16="http://schemas.microsoft.com/office/drawing/2014/main" id="{6A43CB55-E356-4D24-B3CF-76BDAD4CE56B}"/>
              </a:ext>
            </a:extLst>
          </p:cNvPr>
          <p:cNvSpPr>
            <a:spLocks noChangeArrowheads="1"/>
          </p:cNvSpPr>
          <p:nvPr/>
        </p:nvSpPr>
        <p:spPr bwMode="auto">
          <a:xfrm>
            <a:off x="381000" y="4114800"/>
            <a:ext cx="1371600" cy="304800"/>
          </a:xfrm>
          <a:prstGeom prst="wedgeRectCallout">
            <a:avLst>
              <a:gd name="adj1" fmla="val 95949"/>
              <a:gd name="adj2" fmla="val -224481"/>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year</a:t>
            </a:r>
          </a:p>
        </p:txBody>
      </p:sp>
      <p:sp>
        <p:nvSpPr>
          <p:cNvPr id="19468" name="AutoShape 27">
            <a:extLst>
              <a:ext uri="{FF2B5EF4-FFF2-40B4-BE49-F238E27FC236}">
                <a16:creationId xmlns:a16="http://schemas.microsoft.com/office/drawing/2014/main" id="{365F072A-33E5-4041-B5D3-324337A202FA}"/>
              </a:ext>
            </a:extLst>
          </p:cNvPr>
          <p:cNvSpPr>
            <a:spLocks noChangeArrowheads="1"/>
          </p:cNvSpPr>
          <p:nvPr/>
        </p:nvSpPr>
        <p:spPr bwMode="auto">
          <a:xfrm>
            <a:off x="6248400" y="5943600"/>
            <a:ext cx="1981200" cy="762000"/>
          </a:xfrm>
          <a:prstGeom prst="wedgeRectCallout">
            <a:avLst>
              <a:gd name="adj1" fmla="val -130208"/>
              <a:gd name="adj2" fmla="val -32917"/>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off “Forum-based” to view it on screen</a:t>
            </a:r>
          </a:p>
        </p:txBody>
      </p:sp>
      <p:sp>
        <p:nvSpPr>
          <p:cNvPr id="19469" name="Text Box 28">
            <a:extLst>
              <a:ext uri="{FF2B5EF4-FFF2-40B4-BE49-F238E27FC236}">
                <a16:creationId xmlns:a16="http://schemas.microsoft.com/office/drawing/2014/main" id="{145210EE-1BF1-428C-9FC0-60F7B53C7EA2}"/>
              </a:ext>
            </a:extLst>
          </p:cNvPr>
          <p:cNvSpPr txBox="1">
            <a:spLocks noChangeArrowheads="1"/>
          </p:cNvSpPr>
          <p:nvPr/>
        </p:nvSpPr>
        <p:spPr bwMode="auto">
          <a:xfrm>
            <a:off x="373063" y="6324600"/>
            <a:ext cx="4213225"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Then click on the icon “Overview screen” in bar tool</a:t>
            </a:r>
          </a:p>
        </p:txBody>
      </p:sp>
      <p:sp>
        <p:nvSpPr>
          <p:cNvPr id="19470" name="Line 29">
            <a:extLst>
              <a:ext uri="{FF2B5EF4-FFF2-40B4-BE49-F238E27FC236}">
                <a16:creationId xmlns:a16="http://schemas.microsoft.com/office/drawing/2014/main" id="{F19D2563-2C53-4740-8122-93C395957F0D}"/>
              </a:ext>
            </a:extLst>
          </p:cNvPr>
          <p:cNvSpPr>
            <a:spLocks noChangeShapeType="1"/>
          </p:cNvSpPr>
          <p:nvPr/>
        </p:nvSpPr>
        <p:spPr bwMode="auto">
          <a:xfrm flipH="1">
            <a:off x="762000" y="1295400"/>
            <a:ext cx="6705600" cy="5105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1" name="Line 30">
            <a:extLst>
              <a:ext uri="{FF2B5EF4-FFF2-40B4-BE49-F238E27FC236}">
                <a16:creationId xmlns:a16="http://schemas.microsoft.com/office/drawing/2014/main" id="{2253C98C-4D88-4B41-A3C4-6392EFB61576}"/>
              </a:ext>
            </a:extLst>
          </p:cNvPr>
          <p:cNvSpPr>
            <a:spLocks noChangeShapeType="1"/>
          </p:cNvSpPr>
          <p:nvPr/>
        </p:nvSpPr>
        <p:spPr bwMode="auto">
          <a:xfrm>
            <a:off x="762000" y="1295400"/>
            <a:ext cx="8001000" cy="5562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72" name="Espace réservé de la date 1">
            <a:extLst>
              <a:ext uri="{FF2B5EF4-FFF2-40B4-BE49-F238E27FC236}">
                <a16:creationId xmlns:a16="http://schemas.microsoft.com/office/drawing/2014/main" id="{CDFD4DDE-E390-4D2D-9232-DF78798DF0CE}"/>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BEE25C55-A0D3-44D6-846A-F38484D88E59}" type="datetime1">
              <a:rPr lang="fr-FR" altLang="fr-FR"/>
              <a:pPr algn="l"/>
              <a:t>23/01/2019</a:t>
            </a:fld>
            <a:endParaRPr lang="en-US" altLang="fr-FR"/>
          </a:p>
        </p:txBody>
      </p:sp>
      <p:sp>
        <p:nvSpPr>
          <p:cNvPr id="19473" name="Espace réservé du pied de page 2">
            <a:extLst>
              <a:ext uri="{FF2B5EF4-FFF2-40B4-BE49-F238E27FC236}">
                <a16:creationId xmlns:a16="http://schemas.microsoft.com/office/drawing/2014/main" id="{E957C664-63B5-4892-B391-B028D8FAF8FA}"/>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9474" name="Espace réservé du numéro de diapositive 3">
            <a:extLst>
              <a:ext uri="{FF2B5EF4-FFF2-40B4-BE49-F238E27FC236}">
                <a16:creationId xmlns:a16="http://schemas.microsoft.com/office/drawing/2014/main" id="{7EF63623-616E-4F11-BA67-C85BA879AB2C}"/>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A8FFDE9A-65D8-41B8-AEE2-87F964D1D400}" type="slidenum">
              <a:rPr lang="en-US" altLang="fr-FR"/>
              <a:pPr algn="r"/>
              <a:t>14</a:t>
            </a:fld>
            <a:endParaRPr lang="en-US" alt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a:extLst>
              <a:ext uri="{FF2B5EF4-FFF2-40B4-BE49-F238E27FC236}">
                <a16:creationId xmlns:a16="http://schemas.microsoft.com/office/drawing/2014/main" id="{D917D0FF-D0F9-4FF0-BD31-11EB1D2C5C12}"/>
              </a:ext>
            </a:extLst>
          </p:cNvPr>
          <p:cNvSpPr>
            <a:spLocks noGrp="1" noChangeArrowheads="1"/>
          </p:cNvSpPr>
          <p:nvPr>
            <p:ph type="title"/>
          </p:nvPr>
        </p:nvSpPr>
        <p:spPr/>
        <p:txBody>
          <a:bodyPr/>
          <a:lstStyle/>
          <a:p>
            <a:pPr eaLnBrk="1" hangingPunct="1"/>
            <a:r>
              <a:rPr lang="en-US" altLang="fr-FR"/>
              <a:t>Material Cost Calculation (MCC)</a:t>
            </a:r>
          </a:p>
        </p:txBody>
      </p:sp>
      <p:sp>
        <p:nvSpPr>
          <p:cNvPr id="20483" name="Text Box 5">
            <a:extLst>
              <a:ext uri="{FF2B5EF4-FFF2-40B4-BE49-F238E27FC236}">
                <a16:creationId xmlns:a16="http://schemas.microsoft.com/office/drawing/2014/main" id="{FF4CF145-A124-49E7-82A9-C3186012DC4F}"/>
              </a:ext>
            </a:extLst>
          </p:cNvPr>
          <p:cNvSpPr txBox="1">
            <a:spLocks noChangeArrowheads="1"/>
          </p:cNvSpPr>
          <p:nvPr/>
        </p:nvSpPr>
        <p:spPr bwMode="auto">
          <a:xfrm>
            <a:off x="1371600" y="1676400"/>
            <a:ext cx="297180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spcBef>
                <a:spcPct val="50000"/>
              </a:spcBef>
            </a:pPr>
            <a:r>
              <a:rPr lang="en-US" altLang="fr-FR"/>
              <a:t>The first cost center appears</a:t>
            </a:r>
          </a:p>
        </p:txBody>
      </p:sp>
      <p:sp>
        <p:nvSpPr>
          <p:cNvPr id="20484" name="Line 6">
            <a:extLst>
              <a:ext uri="{FF2B5EF4-FFF2-40B4-BE49-F238E27FC236}">
                <a16:creationId xmlns:a16="http://schemas.microsoft.com/office/drawing/2014/main" id="{EB216592-98B8-4FF8-8CB4-91001D37DF1B}"/>
              </a:ext>
            </a:extLst>
          </p:cNvPr>
          <p:cNvSpPr>
            <a:spLocks noChangeShapeType="1"/>
          </p:cNvSpPr>
          <p:nvPr/>
        </p:nvSpPr>
        <p:spPr bwMode="auto">
          <a:xfrm>
            <a:off x="304800" y="1828800"/>
            <a:ext cx="10668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0485" name="Picture 7" descr="cc">
            <a:extLst>
              <a:ext uri="{FF2B5EF4-FFF2-40B4-BE49-F238E27FC236}">
                <a16:creationId xmlns:a16="http://schemas.microsoft.com/office/drawing/2014/main" id="{D740B237-A788-4537-A8A6-96974031E378}"/>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971800"/>
            <a:ext cx="8229600" cy="3228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86" name="AutoShape 9">
            <a:extLst>
              <a:ext uri="{FF2B5EF4-FFF2-40B4-BE49-F238E27FC236}">
                <a16:creationId xmlns:a16="http://schemas.microsoft.com/office/drawing/2014/main" id="{3084DEE6-E7CD-4D60-9DEE-F696C8F41611}"/>
              </a:ext>
            </a:extLst>
          </p:cNvPr>
          <p:cNvSpPr>
            <a:spLocks noChangeArrowheads="1"/>
          </p:cNvSpPr>
          <p:nvPr/>
        </p:nvSpPr>
        <p:spPr bwMode="auto">
          <a:xfrm>
            <a:off x="5715000" y="1447800"/>
            <a:ext cx="2895600" cy="1447800"/>
          </a:xfrm>
          <a:prstGeom prst="wedgeRectCallout">
            <a:avLst>
              <a:gd name="adj1" fmla="val -44519"/>
              <a:gd name="adj2" fmla="val 147259"/>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If in PPI:</a:t>
            </a:r>
          </a:p>
          <a:p>
            <a:pPr eaLnBrk="1" hangingPunct="1"/>
            <a:r>
              <a:rPr lang="en-US" altLang="fr-FR"/>
              <a:t>1 is displayed, then you need to manage it for the budget. Fill in data…</a:t>
            </a:r>
          </a:p>
          <a:p>
            <a:pPr eaLnBrk="1" hangingPunct="1"/>
            <a:r>
              <a:rPr lang="en-US" altLang="fr-FR"/>
              <a:t>3 is displayed, you don’t need it because it is a fixed element</a:t>
            </a:r>
          </a:p>
        </p:txBody>
      </p:sp>
      <p:sp>
        <p:nvSpPr>
          <p:cNvPr id="20487" name="Line 10">
            <a:extLst>
              <a:ext uri="{FF2B5EF4-FFF2-40B4-BE49-F238E27FC236}">
                <a16:creationId xmlns:a16="http://schemas.microsoft.com/office/drawing/2014/main" id="{9E375D6C-96A2-4555-8D12-1360789970A5}"/>
              </a:ext>
            </a:extLst>
          </p:cNvPr>
          <p:cNvSpPr>
            <a:spLocks noChangeShapeType="1"/>
          </p:cNvSpPr>
          <p:nvPr/>
        </p:nvSpPr>
        <p:spPr bwMode="auto">
          <a:xfrm flipH="1">
            <a:off x="1066800" y="1295400"/>
            <a:ext cx="5867400" cy="4876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8" name="Line 11">
            <a:extLst>
              <a:ext uri="{FF2B5EF4-FFF2-40B4-BE49-F238E27FC236}">
                <a16:creationId xmlns:a16="http://schemas.microsoft.com/office/drawing/2014/main" id="{420D8D41-DF8B-4D99-90B1-1E5CFA4D9D7C}"/>
              </a:ext>
            </a:extLst>
          </p:cNvPr>
          <p:cNvSpPr>
            <a:spLocks noChangeShapeType="1"/>
          </p:cNvSpPr>
          <p:nvPr/>
        </p:nvSpPr>
        <p:spPr bwMode="auto">
          <a:xfrm>
            <a:off x="914400" y="1981200"/>
            <a:ext cx="7924800" cy="46482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9" name="Espace réservé de la date 1">
            <a:extLst>
              <a:ext uri="{FF2B5EF4-FFF2-40B4-BE49-F238E27FC236}">
                <a16:creationId xmlns:a16="http://schemas.microsoft.com/office/drawing/2014/main" id="{0AF9C856-0DDA-4DCF-9759-59EAEE8E8176}"/>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2347A859-9195-45DC-8553-AE2A0B8F63B3}" type="datetime1">
              <a:rPr lang="fr-FR" altLang="fr-FR"/>
              <a:pPr algn="l"/>
              <a:t>23/01/2019</a:t>
            </a:fld>
            <a:endParaRPr lang="en-US" altLang="fr-FR"/>
          </a:p>
        </p:txBody>
      </p:sp>
      <p:sp>
        <p:nvSpPr>
          <p:cNvPr id="20490" name="Espace réservé du pied de page 2">
            <a:extLst>
              <a:ext uri="{FF2B5EF4-FFF2-40B4-BE49-F238E27FC236}">
                <a16:creationId xmlns:a16="http://schemas.microsoft.com/office/drawing/2014/main" id="{F0AED8AA-75E1-4D4A-A678-DE2434F2340B}"/>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0491" name="Espace réservé du numéro de diapositive 3">
            <a:extLst>
              <a:ext uri="{FF2B5EF4-FFF2-40B4-BE49-F238E27FC236}">
                <a16:creationId xmlns:a16="http://schemas.microsoft.com/office/drawing/2014/main" id="{A022C81D-ABE3-4B5E-B414-81AE29A22D60}"/>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E3B7E544-20E7-415F-832F-1789D13FC9B8}" type="slidenum">
              <a:rPr lang="en-US" altLang="fr-FR"/>
              <a:pPr algn="r"/>
              <a:t>15</a:t>
            </a:fld>
            <a:endParaRPr lang="en-US" altLang="fr-F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a:extLst>
              <a:ext uri="{FF2B5EF4-FFF2-40B4-BE49-F238E27FC236}">
                <a16:creationId xmlns:a16="http://schemas.microsoft.com/office/drawing/2014/main" id="{D477AACD-9D0A-48A6-AB0E-D4346C84F0B0}"/>
              </a:ext>
            </a:extLst>
          </p:cNvPr>
          <p:cNvSpPr>
            <a:spLocks noGrp="1" noChangeArrowheads="1"/>
          </p:cNvSpPr>
          <p:nvPr>
            <p:ph type="title"/>
          </p:nvPr>
        </p:nvSpPr>
        <p:spPr/>
        <p:txBody>
          <a:bodyPr/>
          <a:lstStyle/>
          <a:p>
            <a:pPr eaLnBrk="1" hangingPunct="1"/>
            <a:r>
              <a:rPr lang="en-US" altLang="fr-FR" b="1">
                <a:solidFill>
                  <a:schemeClr val="tx1"/>
                </a:solidFill>
              </a:rPr>
              <a:t>To display the hourly rate</a:t>
            </a:r>
          </a:p>
        </p:txBody>
      </p:sp>
      <p:pic>
        <p:nvPicPr>
          <p:cNvPr id="21507" name="Picture 9" descr="ccg">
            <a:extLst>
              <a:ext uri="{FF2B5EF4-FFF2-40B4-BE49-F238E27FC236}">
                <a16:creationId xmlns:a16="http://schemas.microsoft.com/office/drawing/2014/main" id="{783F7555-67CC-4EC3-85A2-ADE134AF0574}"/>
              </a:ext>
            </a:extLst>
          </p:cNvPr>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762000" y="3657600"/>
            <a:ext cx="4038600" cy="2770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508" name="Picture 12" descr="ppc">
            <a:extLst>
              <a:ext uri="{FF2B5EF4-FFF2-40B4-BE49-F238E27FC236}">
                <a16:creationId xmlns:a16="http://schemas.microsoft.com/office/drawing/2014/main" id="{8C0D5753-0CD8-4DA0-A85F-4F3E94531850}"/>
              </a:ext>
            </a:extLst>
          </p:cNvPr>
          <p:cNvPicPr>
            <a:picLocks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876800" y="1447800"/>
            <a:ext cx="1801813" cy="2057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509" name="AutoShape 13">
            <a:extLst>
              <a:ext uri="{FF2B5EF4-FFF2-40B4-BE49-F238E27FC236}">
                <a16:creationId xmlns:a16="http://schemas.microsoft.com/office/drawing/2014/main" id="{724D4076-0BFF-4C73-9C7F-28E84605F40D}"/>
              </a:ext>
            </a:extLst>
          </p:cNvPr>
          <p:cNvSpPr>
            <a:spLocks noChangeArrowheads="1"/>
          </p:cNvSpPr>
          <p:nvPr/>
        </p:nvSpPr>
        <p:spPr bwMode="auto">
          <a:xfrm>
            <a:off x="2667000" y="3048000"/>
            <a:ext cx="1676400" cy="609600"/>
          </a:xfrm>
          <a:prstGeom prst="wedgeRectCallout">
            <a:avLst>
              <a:gd name="adj1" fmla="val -68560"/>
              <a:gd name="adj2" fmla="val 12604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off “cost center group”</a:t>
            </a:r>
          </a:p>
        </p:txBody>
      </p:sp>
      <p:sp>
        <p:nvSpPr>
          <p:cNvPr id="21510" name="AutoShape 14">
            <a:extLst>
              <a:ext uri="{FF2B5EF4-FFF2-40B4-BE49-F238E27FC236}">
                <a16:creationId xmlns:a16="http://schemas.microsoft.com/office/drawing/2014/main" id="{F8952CA9-BCAE-4EA4-8986-FB0E78B7A8C9}"/>
              </a:ext>
            </a:extLst>
          </p:cNvPr>
          <p:cNvSpPr>
            <a:spLocks noChangeArrowheads="1"/>
          </p:cNvSpPr>
          <p:nvPr/>
        </p:nvSpPr>
        <p:spPr bwMode="auto">
          <a:xfrm>
            <a:off x="4724400" y="3962400"/>
            <a:ext cx="990600" cy="533400"/>
          </a:xfrm>
          <a:prstGeom prst="wedgeRectCallout">
            <a:avLst>
              <a:gd name="adj1" fmla="val -180449"/>
              <a:gd name="adj2" fmla="val 87796"/>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version:0</a:t>
            </a:r>
          </a:p>
        </p:txBody>
      </p:sp>
      <p:sp>
        <p:nvSpPr>
          <p:cNvPr id="21511" name="AutoShape 15">
            <a:extLst>
              <a:ext uri="{FF2B5EF4-FFF2-40B4-BE49-F238E27FC236}">
                <a16:creationId xmlns:a16="http://schemas.microsoft.com/office/drawing/2014/main" id="{DDCB925E-A642-403A-82F6-D2824E4C5E88}"/>
              </a:ext>
            </a:extLst>
          </p:cNvPr>
          <p:cNvSpPr>
            <a:spLocks noChangeArrowheads="1"/>
          </p:cNvSpPr>
          <p:nvPr/>
        </p:nvSpPr>
        <p:spPr bwMode="auto">
          <a:xfrm>
            <a:off x="5257800" y="4724400"/>
            <a:ext cx="1752600" cy="533400"/>
          </a:xfrm>
          <a:prstGeom prst="wedgeRectCallout">
            <a:avLst>
              <a:gd name="adj1" fmla="val -110509"/>
              <a:gd name="adj2" fmla="val -833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period and the fiscal year</a:t>
            </a:r>
          </a:p>
        </p:txBody>
      </p:sp>
      <p:sp>
        <p:nvSpPr>
          <p:cNvPr id="21512" name="AutoShape 16">
            <a:extLst>
              <a:ext uri="{FF2B5EF4-FFF2-40B4-BE49-F238E27FC236}">
                <a16:creationId xmlns:a16="http://schemas.microsoft.com/office/drawing/2014/main" id="{3E27DA97-CCA3-4417-A57D-F57F80B9F994}"/>
              </a:ext>
            </a:extLst>
          </p:cNvPr>
          <p:cNvSpPr>
            <a:spLocks noChangeArrowheads="1"/>
          </p:cNvSpPr>
          <p:nvPr/>
        </p:nvSpPr>
        <p:spPr bwMode="auto">
          <a:xfrm>
            <a:off x="5105400" y="5562600"/>
            <a:ext cx="1905000" cy="609600"/>
          </a:xfrm>
          <a:prstGeom prst="wedgeRectCallout">
            <a:avLst>
              <a:gd name="adj1" fmla="val -219917"/>
              <a:gd name="adj2" fmla="val 1302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off: “Test run” and “Detailed list”</a:t>
            </a:r>
          </a:p>
        </p:txBody>
      </p:sp>
      <p:sp>
        <p:nvSpPr>
          <p:cNvPr id="21513" name="AutoShape 17">
            <a:extLst>
              <a:ext uri="{FF2B5EF4-FFF2-40B4-BE49-F238E27FC236}">
                <a16:creationId xmlns:a16="http://schemas.microsoft.com/office/drawing/2014/main" id="{F1E1F11D-870F-4A9C-89BB-8908161F8171}"/>
              </a:ext>
            </a:extLst>
          </p:cNvPr>
          <p:cNvSpPr>
            <a:spLocks noChangeArrowheads="1"/>
          </p:cNvSpPr>
          <p:nvPr/>
        </p:nvSpPr>
        <p:spPr bwMode="auto">
          <a:xfrm>
            <a:off x="838200" y="2362200"/>
            <a:ext cx="1524000" cy="762000"/>
          </a:xfrm>
          <a:prstGeom prst="wedgeRectCallout">
            <a:avLst>
              <a:gd name="adj1" fmla="val -39269"/>
              <a:gd name="adj2" fmla="val 126875"/>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After filling in this screen, click here to execute</a:t>
            </a:r>
          </a:p>
        </p:txBody>
      </p:sp>
      <p:sp>
        <p:nvSpPr>
          <p:cNvPr id="21514" name="Text Box 18">
            <a:extLst>
              <a:ext uri="{FF2B5EF4-FFF2-40B4-BE49-F238E27FC236}">
                <a16:creationId xmlns:a16="http://schemas.microsoft.com/office/drawing/2014/main" id="{3491CE4B-1976-465B-9214-06062B0218EF}"/>
              </a:ext>
            </a:extLst>
          </p:cNvPr>
          <p:cNvSpPr txBox="1">
            <a:spLocks noChangeArrowheads="1"/>
          </p:cNvSpPr>
          <p:nvPr/>
        </p:nvSpPr>
        <p:spPr bwMode="auto">
          <a:xfrm>
            <a:off x="1341438" y="6400800"/>
            <a:ext cx="3703637"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Then SAVE. The system will update the data</a:t>
            </a:r>
          </a:p>
        </p:txBody>
      </p:sp>
      <p:sp>
        <p:nvSpPr>
          <p:cNvPr id="21515" name="Espace réservé de la date 1">
            <a:extLst>
              <a:ext uri="{FF2B5EF4-FFF2-40B4-BE49-F238E27FC236}">
                <a16:creationId xmlns:a16="http://schemas.microsoft.com/office/drawing/2014/main" id="{DD8655E6-08E8-40BC-B010-BCE95A1B5AB1}"/>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ACB56D72-AF4D-4DD6-A8DB-AEF8CF17F4EC}" type="datetime1">
              <a:rPr lang="fr-FR" altLang="fr-FR"/>
              <a:pPr algn="l"/>
              <a:t>23/01/2019</a:t>
            </a:fld>
            <a:endParaRPr lang="en-US" altLang="fr-FR"/>
          </a:p>
        </p:txBody>
      </p:sp>
      <p:sp>
        <p:nvSpPr>
          <p:cNvPr id="21516" name="Espace réservé du pied de page 2">
            <a:extLst>
              <a:ext uri="{FF2B5EF4-FFF2-40B4-BE49-F238E27FC236}">
                <a16:creationId xmlns:a16="http://schemas.microsoft.com/office/drawing/2014/main" id="{8A531215-6262-481C-9041-E3A693EDEA60}"/>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1517" name="Espace réservé du numéro de diapositive 3">
            <a:extLst>
              <a:ext uri="{FF2B5EF4-FFF2-40B4-BE49-F238E27FC236}">
                <a16:creationId xmlns:a16="http://schemas.microsoft.com/office/drawing/2014/main" id="{4C2EE1EC-3F1B-47D7-B7D7-D406F866C2BC}"/>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4FAC8AD1-8CEA-4E9C-B30D-2B366DA18CCD}" type="slidenum">
              <a:rPr lang="en-US" altLang="fr-FR"/>
              <a:pPr algn="r"/>
              <a:t>16</a:t>
            </a:fld>
            <a:endParaRPr lang="en-US" altLang="fr-F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a:extLst>
              <a:ext uri="{FF2B5EF4-FFF2-40B4-BE49-F238E27FC236}">
                <a16:creationId xmlns:a16="http://schemas.microsoft.com/office/drawing/2014/main" id="{4950B776-9850-4C52-A8D4-A7B79928EA60}"/>
              </a:ext>
            </a:extLst>
          </p:cNvPr>
          <p:cNvSpPr>
            <a:spLocks noGrp="1" noChangeArrowheads="1"/>
          </p:cNvSpPr>
          <p:nvPr>
            <p:ph type="title"/>
          </p:nvPr>
        </p:nvSpPr>
        <p:spPr/>
        <p:txBody>
          <a:bodyPr/>
          <a:lstStyle/>
          <a:p>
            <a:pPr eaLnBrk="1" hangingPunct="1"/>
            <a:r>
              <a:rPr lang="en-US" altLang="fr-FR" b="1">
                <a:solidFill>
                  <a:schemeClr val="tx1"/>
                </a:solidFill>
              </a:rPr>
              <a:t>To display the hourly rate</a:t>
            </a:r>
          </a:p>
        </p:txBody>
      </p:sp>
      <p:pic>
        <p:nvPicPr>
          <p:cNvPr id="22531" name="Picture 5" descr="cppr">
            <a:extLst>
              <a:ext uri="{FF2B5EF4-FFF2-40B4-BE49-F238E27FC236}">
                <a16:creationId xmlns:a16="http://schemas.microsoft.com/office/drawing/2014/main" id="{302E882B-2DA3-4D0A-9F02-3466F543FBF9}"/>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95400" y="1524000"/>
            <a:ext cx="6040438"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2" name="AutoShape 8">
            <a:extLst>
              <a:ext uri="{FF2B5EF4-FFF2-40B4-BE49-F238E27FC236}">
                <a16:creationId xmlns:a16="http://schemas.microsoft.com/office/drawing/2014/main" id="{DA6DCA6F-CA9E-4515-BAAC-C2461A0075D1}"/>
              </a:ext>
            </a:extLst>
          </p:cNvPr>
          <p:cNvSpPr>
            <a:spLocks noChangeArrowheads="1"/>
          </p:cNvSpPr>
          <p:nvPr/>
        </p:nvSpPr>
        <p:spPr bwMode="auto">
          <a:xfrm>
            <a:off x="228600" y="1447800"/>
            <a:ext cx="838200" cy="685800"/>
          </a:xfrm>
          <a:prstGeom prst="wedgeRectCallout">
            <a:avLst>
              <a:gd name="adj1" fmla="val 82574"/>
              <a:gd name="adj2" fmla="val -2685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To view the next period</a:t>
            </a:r>
          </a:p>
        </p:txBody>
      </p:sp>
      <p:sp>
        <p:nvSpPr>
          <p:cNvPr id="22533" name="Text Box 9">
            <a:extLst>
              <a:ext uri="{FF2B5EF4-FFF2-40B4-BE49-F238E27FC236}">
                <a16:creationId xmlns:a16="http://schemas.microsoft.com/office/drawing/2014/main" id="{8754BBD9-8911-4E40-9C50-613DB8C23DCF}"/>
              </a:ext>
            </a:extLst>
          </p:cNvPr>
          <p:cNvSpPr txBox="1">
            <a:spLocks noChangeArrowheads="1"/>
          </p:cNvSpPr>
          <p:nvPr/>
        </p:nvSpPr>
        <p:spPr bwMode="auto">
          <a:xfrm>
            <a:off x="1143000" y="6324600"/>
            <a:ext cx="2085975"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it and then post it</a:t>
            </a:r>
          </a:p>
        </p:txBody>
      </p:sp>
      <p:sp>
        <p:nvSpPr>
          <p:cNvPr id="22534" name="Espace réservé de la date 1">
            <a:extLst>
              <a:ext uri="{FF2B5EF4-FFF2-40B4-BE49-F238E27FC236}">
                <a16:creationId xmlns:a16="http://schemas.microsoft.com/office/drawing/2014/main" id="{D673661D-6255-4036-AF55-9F4BE94F9BD6}"/>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C0A5A347-BD85-48A2-A56F-77A77760601C}" type="datetime1">
              <a:rPr lang="fr-FR" altLang="fr-FR"/>
              <a:pPr algn="l"/>
              <a:t>23/01/2019</a:t>
            </a:fld>
            <a:endParaRPr lang="en-US" altLang="fr-FR"/>
          </a:p>
        </p:txBody>
      </p:sp>
      <p:sp>
        <p:nvSpPr>
          <p:cNvPr id="22535" name="Espace réservé du pied de page 2">
            <a:extLst>
              <a:ext uri="{FF2B5EF4-FFF2-40B4-BE49-F238E27FC236}">
                <a16:creationId xmlns:a16="http://schemas.microsoft.com/office/drawing/2014/main" id="{50E43006-8F37-4418-8702-C7B19E7D403E}"/>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2536" name="Espace réservé du numéro de diapositive 3">
            <a:extLst>
              <a:ext uri="{FF2B5EF4-FFF2-40B4-BE49-F238E27FC236}">
                <a16:creationId xmlns:a16="http://schemas.microsoft.com/office/drawing/2014/main" id="{08E8A8E8-7B61-4E03-941C-71FF7EA0C008}"/>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E2C5EE9D-F856-4CEC-BD2E-7CC3B5DDCCF0}" type="slidenum">
              <a:rPr lang="en-US" altLang="fr-FR"/>
              <a:pPr algn="r"/>
              <a:t>17</a:t>
            </a:fld>
            <a:endParaRPr lang="en-US" altLang="fr-F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a:extLst>
              <a:ext uri="{FF2B5EF4-FFF2-40B4-BE49-F238E27FC236}">
                <a16:creationId xmlns:a16="http://schemas.microsoft.com/office/drawing/2014/main" id="{1B491D1F-6275-4F29-B371-4066ECEFED6B}"/>
              </a:ext>
            </a:extLst>
          </p:cNvPr>
          <p:cNvSpPr>
            <a:spLocks noGrp="1" noChangeArrowheads="1"/>
          </p:cNvSpPr>
          <p:nvPr>
            <p:ph type="title"/>
          </p:nvPr>
        </p:nvSpPr>
        <p:spPr/>
        <p:txBody>
          <a:bodyPr/>
          <a:lstStyle/>
          <a:p>
            <a:pPr eaLnBrk="1" hangingPunct="1"/>
            <a:r>
              <a:rPr lang="en-US" altLang="fr-FR" b="1">
                <a:solidFill>
                  <a:schemeClr val="tx1"/>
                </a:solidFill>
              </a:rPr>
              <a:t>Individual Material Cost Calculation: CK11N</a:t>
            </a:r>
          </a:p>
        </p:txBody>
      </p:sp>
      <p:pic>
        <p:nvPicPr>
          <p:cNvPr id="23555" name="Picture 12" descr="costing data">
            <a:extLst>
              <a:ext uri="{FF2B5EF4-FFF2-40B4-BE49-F238E27FC236}">
                <a16:creationId xmlns:a16="http://schemas.microsoft.com/office/drawing/2014/main" id="{847F2877-1A67-4045-9397-7569108914E5}"/>
              </a:ext>
            </a:extLst>
          </p:cNvPr>
          <p:cNvPicPr>
            <a:picLocks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2286000" y="3886200"/>
            <a:ext cx="4038600" cy="2065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56" name="Picture 17" descr="CK11N">
            <a:extLst>
              <a:ext uri="{FF2B5EF4-FFF2-40B4-BE49-F238E27FC236}">
                <a16:creationId xmlns:a16="http://schemas.microsoft.com/office/drawing/2014/main" id="{1103A4A1-1C17-4324-8E71-E193EFBB3EBC}"/>
              </a:ext>
            </a:extLst>
          </p:cNvPr>
          <p:cNvPicPr>
            <a:picLocks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4648200" y="1524000"/>
            <a:ext cx="3200400" cy="1190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57" name="AutoShape 19">
            <a:extLst>
              <a:ext uri="{FF2B5EF4-FFF2-40B4-BE49-F238E27FC236}">
                <a16:creationId xmlns:a16="http://schemas.microsoft.com/office/drawing/2014/main" id="{A7B850BA-9820-4230-897B-5EA724582C74}"/>
              </a:ext>
            </a:extLst>
          </p:cNvPr>
          <p:cNvSpPr>
            <a:spLocks noChangeArrowheads="1"/>
          </p:cNvSpPr>
          <p:nvPr/>
        </p:nvSpPr>
        <p:spPr bwMode="auto">
          <a:xfrm>
            <a:off x="533400" y="4191000"/>
            <a:ext cx="1143000" cy="533400"/>
          </a:xfrm>
          <a:prstGeom prst="wedgeRectCallout">
            <a:avLst>
              <a:gd name="adj1" fmla="val 96806"/>
              <a:gd name="adj2" fmla="val 10417"/>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VOA plant: 0410</a:t>
            </a:r>
          </a:p>
        </p:txBody>
      </p:sp>
      <p:sp>
        <p:nvSpPr>
          <p:cNvPr id="23558" name="AutoShape 20">
            <a:extLst>
              <a:ext uri="{FF2B5EF4-FFF2-40B4-BE49-F238E27FC236}">
                <a16:creationId xmlns:a16="http://schemas.microsoft.com/office/drawing/2014/main" id="{1957FFD7-CBA4-47E8-9CD5-2D3BB57D92C6}"/>
              </a:ext>
            </a:extLst>
          </p:cNvPr>
          <p:cNvSpPr>
            <a:spLocks noChangeArrowheads="1"/>
          </p:cNvSpPr>
          <p:nvPr/>
        </p:nvSpPr>
        <p:spPr bwMode="auto">
          <a:xfrm>
            <a:off x="457200" y="3352800"/>
            <a:ext cx="1143000" cy="609600"/>
          </a:xfrm>
          <a:prstGeom prst="wedgeRectCallout">
            <a:avLst>
              <a:gd name="adj1" fmla="val 108472"/>
              <a:gd name="adj2" fmla="val 105468"/>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material</a:t>
            </a:r>
          </a:p>
        </p:txBody>
      </p:sp>
      <p:sp>
        <p:nvSpPr>
          <p:cNvPr id="23559" name="AutoShape 21">
            <a:extLst>
              <a:ext uri="{FF2B5EF4-FFF2-40B4-BE49-F238E27FC236}">
                <a16:creationId xmlns:a16="http://schemas.microsoft.com/office/drawing/2014/main" id="{D825B34D-B749-4373-95E3-BED2D482A0AB}"/>
              </a:ext>
            </a:extLst>
          </p:cNvPr>
          <p:cNvSpPr>
            <a:spLocks noChangeArrowheads="1"/>
          </p:cNvSpPr>
          <p:nvPr/>
        </p:nvSpPr>
        <p:spPr bwMode="auto">
          <a:xfrm>
            <a:off x="457200" y="4953000"/>
            <a:ext cx="1524000" cy="381000"/>
          </a:xfrm>
          <a:prstGeom prst="wedgeRectCallout">
            <a:avLst>
              <a:gd name="adj1" fmla="val 69792"/>
              <a:gd name="adj2" fmla="val 250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ZPC1</a:t>
            </a:r>
          </a:p>
        </p:txBody>
      </p:sp>
      <p:sp>
        <p:nvSpPr>
          <p:cNvPr id="23560" name="AutoShape 22">
            <a:extLst>
              <a:ext uri="{FF2B5EF4-FFF2-40B4-BE49-F238E27FC236}">
                <a16:creationId xmlns:a16="http://schemas.microsoft.com/office/drawing/2014/main" id="{7B74271F-184B-4EF4-8DBB-6E3C64C2CFBD}"/>
              </a:ext>
            </a:extLst>
          </p:cNvPr>
          <p:cNvSpPr>
            <a:spLocks noChangeArrowheads="1"/>
          </p:cNvSpPr>
          <p:nvPr/>
        </p:nvSpPr>
        <p:spPr bwMode="auto">
          <a:xfrm>
            <a:off x="6019800" y="4648200"/>
            <a:ext cx="1295400" cy="533400"/>
          </a:xfrm>
          <a:prstGeom prst="wedgeRectCallout">
            <a:avLst>
              <a:gd name="adj1" fmla="val -215074"/>
              <a:gd name="adj2" fmla="val 8363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costing version:01</a:t>
            </a:r>
          </a:p>
        </p:txBody>
      </p:sp>
      <p:sp>
        <p:nvSpPr>
          <p:cNvPr id="23561" name="AutoShape 23">
            <a:extLst>
              <a:ext uri="{FF2B5EF4-FFF2-40B4-BE49-F238E27FC236}">
                <a16:creationId xmlns:a16="http://schemas.microsoft.com/office/drawing/2014/main" id="{6A2AEBFF-E8DD-4F0F-9310-FA773FFDA155}"/>
              </a:ext>
            </a:extLst>
          </p:cNvPr>
          <p:cNvSpPr>
            <a:spLocks noChangeArrowheads="1"/>
          </p:cNvSpPr>
          <p:nvPr/>
        </p:nvSpPr>
        <p:spPr bwMode="auto">
          <a:xfrm>
            <a:off x="6553200" y="5410200"/>
            <a:ext cx="1981200" cy="990600"/>
          </a:xfrm>
          <a:prstGeom prst="wedgeRectCallout">
            <a:avLst>
              <a:gd name="adj1" fmla="val -181250"/>
              <a:gd name="adj2" fmla="val -1891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ZPC1: roll up at the end of the year</a:t>
            </a:r>
          </a:p>
          <a:p>
            <a:pPr eaLnBrk="1" hangingPunct="1"/>
            <a:r>
              <a:rPr lang="en-US" altLang="fr-FR"/>
              <a:t>ZPC2: roll up during the year</a:t>
            </a:r>
          </a:p>
        </p:txBody>
      </p:sp>
      <p:sp>
        <p:nvSpPr>
          <p:cNvPr id="23562" name="Text Box 24">
            <a:extLst>
              <a:ext uri="{FF2B5EF4-FFF2-40B4-BE49-F238E27FC236}">
                <a16:creationId xmlns:a16="http://schemas.microsoft.com/office/drawing/2014/main" id="{BA06828A-9CF2-4FCD-9341-C7C67453457B}"/>
              </a:ext>
            </a:extLst>
          </p:cNvPr>
          <p:cNvSpPr txBox="1">
            <a:spLocks noChangeArrowheads="1"/>
          </p:cNvSpPr>
          <p:nvPr/>
        </p:nvSpPr>
        <p:spPr bwMode="auto">
          <a:xfrm>
            <a:off x="1747838" y="6248400"/>
            <a:ext cx="1347787"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Type “ENTER”</a:t>
            </a:r>
          </a:p>
        </p:txBody>
      </p:sp>
      <p:sp>
        <p:nvSpPr>
          <p:cNvPr id="23563" name="Espace réservé de la date 1">
            <a:extLst>
              <a:ext uri="{FF2B5EF4-FFF2-40B4-BE49-F238E27FC236}">
                <a16:creationId xmlns:a16="http://schemas.microsoft.com/office/drawing/2014/main" id="{5FC59EAD-4279-40D1-9795-C21E831BE2FC}"/>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A4B75FFA-6732-41F5-AB5F-5631DF5680E7}" type="datetime1">
              <a:rPr lang="fr-FR" altLang="fr-FR"/>
              <a:pPr algn="l"/>
              <a:t>23/01/2019</a:t>
            </a:fld>
            <a:endParaRPr lang="en-US" altLang="fr-FR"/>
          </a:p>
        </p:txBody>
      </p:sp>
      <p:sp>
        <p:nvSpPr>
          <p:cNvPr id="23564" name="Espace réservé du pied de page 2">
            <a:extLst>
              <a:ext uri="{FF2B5EF4-FFF2-40B4-BE49-F238E27FC236}">
                <a16:creationId xmlns:a16="http://schemas.microsoft.com/office/drawing/2014/main" id="{5EDB47E4-105B-48B2-AD14-5E9402E2CF8F}"/>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3565" name="Espace réservé du numéro de diapositive 3">
            <a:extLst>
              <a:ext uri="{FF2B5EF4-FFF2-40B4-BE49-F238E27FC236}">
                <a16:creationId xmlns:a16="http://schemas.microsoft.com/office/drawing/2014/main" id="{C2018C0F-1447-4D41-89F8-11E7F1044B84}"/>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626911AD-33BD-432F-9B20-A69FC04AD853}" type="slidenum">
              <a:rPr lang="en-US" altLang="fr-FR"/>
              <a:pPr algn="r"/>
              <a:t>18</a:t>
            </a:fld>
            <a:endParaRPr lang="en-US" altLang="fr-F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a:extLst>
              <a:ext uri="{FF2B5EF4-FFF2-40B4-BE49-F238E27FC236}">
                <a16:creationId xmlns:a16="http://schemas.microsoft.com/office/drawing/2014/main" id="{CC529619-EBE9-4485-896A-99E62734020F}"/>
              </a:ext>
            </a:extLst>
          </p:cNvPr>
          <p:cNvSpPr>
            <a:spLocks noGrp="1" noChangeArrowheads="1"/>
          </p:cNvSpPr>
          <p:nvPr>
            <p:ph type="title"/>
          </p:nvPr>
        </p:nvSpPr>
        <p:spPr/>
        <p:txBody>
          <a:bodyPr/>
          <a:lstStyle/>
          <a:p>
            <a:pPr eaLnBrk="1" hangingPunct="1"/>
            <a:r>
              <a:rPr lang="en-US" altLang="fr-FR" b="1">
                <a:solidFill>
                  <a:schemeClr val="tx1"/>
                </a:solidFill>
              </a:rPr>
              <a:t>Individual Material Cost Calculation: CK11N</a:t>
            </a:r>
          </a:p>
        </p:txBody>
      </p:sp>
      <p:pic>
        <p:nvPicPr>
          <p:cNvPr id="24579" name="Picture 5" descr="dates">
            <a:extLst>
              <a:ext uri="{FF2B5EF4-FFF2-40B4-BE49-F238E27FC236}">
                <a16:creationId xmlns:a16="http://schemas.microsoft.com/office/drawing/2014/main" id="{6100EE1A-DCD7-4E6B-9B97-7911C647C7B3}"/>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447800" y="2286000"/>
            <a:ext cx="4819650" cy="2676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580" name="AutoShape 7">
            <a:extLst>
              <a:ext uri="{FF2B5EF4-FFF2-40B4-BE49-F238E27FC236}">
                <a16:creationId xmlns:a16="http://schemas.microsoft.com/office/drawing/2014/main" id="{40190B49-7C0A-4EAB-A62F-91E4FA5915F8}"/>
              </a:ext>
            </a:extLst>
          </p:cNvPr>
          <p:cNvSpPr>
            <a:spLocks noChangeArrowheads="1"/>
          </p:cNvSpPr>
          <p:nvPr/>
        </p:nvSpPr>
        <p:spPr bwMode="auto">
          <a:xfrm>
            <a:off x="6781800" y="2438400"/>
            <a:ext cx="1447800" cy="533400"/>
          </a:xfrm>
          <a:prstGeom prst="wedgeRectCallout">
            <a:avLst>
              <a:gd name="adj1" fmla="val -242542"/>
              <a:gd name="adj2" fmla="val 21369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range of date</a:t>
            </a:r>
          </a:p>
        </p:txBody>
      </p:sp>
      <p:sp>
        <p:nvSpPr>
          <p:cNvPr id="24581" name="Text Box 8">
            <a:extLst>
              <a:ext uri="{FF2B5EF4-FFF2-40B4-BE49-F238E27FC236}">
                <a16:creationId xmlns:a16="http://schemas.microsoft.com/office/drawing/2014/main" id="{60577BAE-F0D6-4DAF-A444-559D15A8F5CF}"/>
              </a:ext>
            </a:extLst>
          </p:cNvPr>
          <p:cNvSpPr txBox="1">
            <a:spLocks noChangeArrowheads="1"/>
          </p:cNvSpPr>
          <p:nvPr/>
        </p:nvSpPr>
        <p:spPr bwMode="auto">
          <a:xfrm>
            <a:off x="1995488" y="5562600"/>
            <a:ext cx="1347787"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Type “ENTER”</a:t>
            </a:r>
          </a:p>
        </p:txBody>
      </p:sp>
      <p:sp>
        <p:nvSpPr>
          <p:cNvPr id="24582" name="Espace réservé de la date 1">
            <a:extLst>
              <a:ext uri="{FF2B5EF4-FFF2-40B4-BE49-F238E27FC236}">
                <a16:creationId xmlns:a16="http://schemas.microsoft.com/office/drawing/2014/main" id="{EB0A7885-6039-485A-86EC-485C2EB02D73}"/>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B4BE633B-6398-42D4-A068-4946035A016F}" type="datetime1">
              <a:rPr lang="fr-FR" altLang="fr-FR"/>
              <a:pPr algn="l"/>
              <a:t>23/01/2019</a:t>
            </a:fld>
            <a:endParaRPr lang="en-US" altLang="fr-FR"/>
          </a:p>
        </p:txBody>
      </p:sp>
      <p:sp>
        <p:nvSpPr>
          <p:cNvPr id="24583" name="Espace réservé du pied de page 2">
            <a:extLst>
              <a:ext uri="{FF2B5EF4-FFF2-40B4-BE49-F238E27FC236}">
                <a16:creationId xmlns:a16="http://schemas.microsoft.com/office/drawing/2014/main" id="{549C5E34-C476-4886-B5C5-7A86F8452D44}"/>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4584" name="Espace réservé du numéro de diapositive 3">
            <a:extLst>
              <a:ext uri="{FF2B5EF4-FFF2-40B4-BE49-F238E27FC236}">
                <a16:creationId xmlns:a16="http://schemas.microsoft.com/office/drawing/2014/main" id="{6F4BADB4-316B-438A-85AD-118D404F5E05}"/>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D2D521B2-8B33-44B9-AF3E-D9A760B371E2}" type="slidenum">
              <a:rPr lang="en-US" altLang="fr-FR"/>
              <a:pPr algn="r"/>
              <a:t>19</a:t>
            </a:fld>
            <a:endParaRPr lang="en-US" alt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a:extLst>
              <a:ext uri="{FF2B5EF4-FFF2-40B4-BE49-F238E27FC236}">
                <a16:creationId xmlns:a16="http://schemas.microsoft.com/office/drawing/2014/main" id="{8BEB4231-066B-440A-B5DA-75307072ACA2}"/>
              </a:ext>
            </a:extLst>
          </p:cNvPr>
          <p:cNvSpPr>
            <a:spLocks noGrp="1" noChangeArrowheads="1"/>
          </p:cNvSpPr>
          <p:nvPr>
            <p:ph type="title"/>
          </p:nvPr>
        </p:nvSpPr>
        <p:spPr/>
        <p:txBody>
          <a:bodyPr/>
          <a:lstStyle/>
          <a:p>
            <a:pPr eaLnBrk="1" hangingPunct="1"/>
            <a:r>
              <a:rPr lang="en-US" altLang="fr-FR" sz="2400" b="1"/>
              <a:t>Costing</a:t>
            </a:r>
          </a:p>
        </p:txBody>
      </p:sp>
      <p:sp>
        <p:nvSpPr>
          <p:cNvPr id="6147" name="Text Box 5">
            <a:extLst>
              <a:ext uri="{FF2B5EF4-FFF2-40B4-BE49-F238E27FC236}">
                <a16:creationId xmlns:a16="http://schemas.microsoft.com/office/drawing/2014/main" id="{8B3C96F2-157C-419B-B412-1DD1D2034E68}"/>
              </a:ext>
            </a:extLst>
          </p:cNvPr>
          <p:cNvSpPr txBox="1">
            <a:spLocks noChangeArrowheads="1"/>
          </p:cNvSpPr>
          <p:nvPr/>
        </p:nvSpPr>
        <p:spPr bwMode="auto">
          <a:xfrm>
            <a:off x="576263" y="2362200"/>
            <a:ext cx="4887912" cy="2994025"/>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eaLnBrk="1" hangingPunct="1"/>
            <a:endParaRPr lang="en-US" altLang="fr-FR"/>
          </a:p>
          <a:p>
            <a:pPr algn="l" eaLnBrk="1" hangingPunct="1"/>
            <a:r>
              <a:rPr lang="en-US" altLang="fr-FR" sz="1600" b="1"/>
              <a:t>How to create a cost center</a:t>
            </a:r>
          </a:p>
          <a:p>
            <a:pPr algn="l" eaLnBrk="1" hangingPunct="1"/>
            <a:r>
              <a:rPr lang="en-US" altLang="fr-FR" sz="1600" b="1"/>
              <a:t>How to create a profit center</a:t>
            </a:r>
          </a:p>
          <a:p>
            <a:pPr algn="l" eaLnBrk="1" hangingPunct="1"/>
            <a:r>
              <a:rPr lang="en-US" altLang="fr-FR" sz="1600" b="1"/>
              <a:t>How to create an item:MM01</a:t>
            </a:r>
          </a:p>
          <a:p>
            <a:pPr algn="l" eaLnBrk="1" hangingPunct="1"/>
            <a:r>
              <a:rPr lang="en-US" altLang="fr-FR" sz="1600" b="1"/>
              <a:t>How to view/modify the item:MM02</a:t>
            </a:r>
          </a:p>
          <a:p>
            <a:pPr algn="l" eaLnBrk="1" hangingPunct="1"/>
            <a:r>
              <a:rPr lang="en-US" altLang="fr-FR" sz="1600" b="1"/>
              <a:t>How to calculate the hourly rate</a:t>
            </a:r>
          </a:p>
          <a:p>
            <a:pPr algn="l" eaLnBrk="1" hangingPunct="1"/>
            <a:r>
              <a:rPr lang="en-US" altLang="fr-FR" sz="1600" b="1"/>
              <a:t>How to roll up an item individually:CK11N</a:t>
            </a:r>
          </a:p>
          <a:p>
            <a:pPr algn="l" eaLnBrk="1" hangingPunct="1"/>
            <a:r>
              <a:rPr lang="en-US" altLang="fr-FR" sz="1600" b="1"/>
              <a:t>How to roll up an item globally:CK40N</a:t>
            </a:r>
          </a:p>
          <a:p>
            <a:pPr algn="l" eaLnBrk="1" hangingPunct="1"/>
            <a:r>
              <a:rPr lang="en-US" altLang="fr-FR" sz="1600" b="1">
                <a:solidFill>
                  <a:schemeClr val="tx2"/>
                </a:solidFill>
              </a:rPr>
              <a:t>To view the details of the cost of an item: CK13N</a:t>
            </a:r>
          </a:p>
          <a:p>
            <a:pPr algn="l" eaLnBrk="1" hangingPunct="1"/>
            <a:r>
              <a:rPr lang="en-US" altLang="fr-FR" sz="1600" b="1">
                <a:solidFill>
                  <a:schemeClr val="tx2"/>
                </a:solidFill>
              </a:rPr>
              <a:t>Where-used list:CS15</a:t>
            </a:r>
            <a:endParaRPr lang="en-US" altLang="fr-FR" sz="1600" b="1"/>
          </a:p>
          <a:p>
            <a:pPr algn="l" eaLnBrk="1" hangingPunct="1"/>
            <a:endParaRPr lang="en-US" altLang="fr-FR" sz="1600" b="1"/>
          </a:p>
          <a:p>
            <a:pPr algn="l" eaLnBrk="1" hangingPunct="1"/>
            <a:r>
              <a:rPr lang="en-US" altLang="fr-FR" sz="1600" b="1"/>
              <a:t>	</a:t>
            </a:r>
          </a:p>
        </p:txBody>
      </p:sp>
      <p:sp>
        <p:nvSpPr>
          <p:cNvPr id="6148" name="Rectangle 6">
            <a:extLst>
              <a:ext uri="{FF2B5EF4-FFF2-40B4-BE49-F238E27FC236}">
                <a16:creationId xmlns:a16="http://schemas.microsoft.com/office/drawing/2014/main" id="{5564033D-03B8-48A8-9500-2B2ADBC22D91}"/>
              </a:ext>
            </a:extLst>
          </p:cNvPr>
          <p:cNvSpPr>
            <a:spLocks noChangeArrowheads="1"/>
          </p:cNvSpPr>
          <p:nvPr/>
        </p:nvSpPr>
        <p:spPr bwMode="auto">
          <a:xfrm>
            <a:off x="2924175" y="1552575"/>
            <a:ext cx="2705100" cy="4572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sz="2400" b="1"/>
              <a:t>Table of contents</a:t>
            </a:r>
          </a:p>
        </p:txBody>
      </p:sp>
      <p:sp>
        <p:nvSpPr>
          <p:cNvPr id="6149" name="Espace réservé de la date 1">
            <a:extLst>
              <a:ext uri="{FF2B5EF4-FFF2-40B4-BE49-F238E27FC236}">
                <a16:creationId xmlns:a16="http://schemas.microsoft.com/office/drawing/2014/main" id="{665A89D7-1C43-4585-9286-284E0161FE6B}"/>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6A839948-88F1-4E9D-83C7-D97A7BA22B90}" type="datetime1">
              <a:rPr lang="fr-FR" altLang="fr-FR"/>
              <a:pPr algn="l"/>
              <a:t>23/01/2019</a:t>
            </a:fld>
            <a:endParaRPr lang="en-US" altLang="fr-FR"/>
          </a:p>
        </p:txBody>
      </p:sp>
      <p:sp>
        <p:nvSpPr>
          <p:cNvPr id="6150" name="Espace réservé du pied de page 2">
            <a:extLst>
              <a:ext uri="{FF2B5EF4-FFF2-40B4-BE49-F238E27FC236}">
                <a16:creationId xmlns:a16="http://schemas.microsoft.com/office/drawing/2014/main" id="{5F27B790-A087-460B-BF96-DDFB9F11BD8A}"/>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6151" name="Espace réservé du numéro de diapositive 3">
            <a:extLst>
              <a:ext uri="{FF2B5EF4-FFF2-40B4-BE49-F238E27FC236}">
                <a16:creationId xmlns:a16="http://schemas.microsoft.com/office/drawing/2014/main" id="{7F06695B-5B26-4F97-AA29-5B071883E821}"/>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76B19BAB-A34C-4311-89E1-5AF1057D0645}" type="slidenum">
              <a:rPr lang="en-US" altLang="fr-FR"/>
              <a:pPr algn="r"/>
              <a:t>2</a:t>
            </a:fld>
            <a:endParaRPr lang="en-US" altLang="fr-F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a:extLst>
              <a:ext uri="{FF2B5EF4-FFF2-40B4-BE49-F238E27FC236}">
                <a16:creationId xmlns:a16="http://schemas.microsoft.com/office/drawing/2014/main" id="{DA97ED5E-0A8F-4483-ADD7-2111ADA23B66}"/>
              </a:ext>
            </a:extLst>
          </p:cNvPr>
          <p:cNvSpPr>
            <a:spLocks noGrp="1" noChangeArrowheads="1"/>
          </p:cNvSpPr>
          <p:nvPr>
            <p:ph type="title"/>
          </p:nvPr>
        </p:nvSpPr>
        <p:spPr/>
        <p:txBody>
          <a:bodyPr/>
          <a:lstStyle/>
          <a:p>
            <a:pPr eaLnBrk="1" hangingPunct="1"/>
            <a:r>
              <a:rPr lang="en-US" altLang="fr-FR" b="1">
                <a:solidFill>
                  <a:schemeClr val="tx1"/>
                </a:solidFill>
              </a:rPr>
              <a:t>Individual Material Cost Calculation:CK11N</a:t>
            </a:r>
          </a:p>
        </p:txBody>
      </p:sp>
      <p:pic>
        <p:nvPicPr>
          <p:cNvPr id="25603" name="Picture 6" descr="costing dataa">
            <a:extLst>
              <a:ext uri="{FF2B5EF4-FFF2-40B4-BE49-F238E27FC236}">
                <a16:creationId xmlns:a16="http://schemas.microsoft.com/office/drawing/2014/main" id="{70431331-7039-4EF3-9A70-44F7E57ED92D}"/>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90738" y="2176463"/>
            <a:ext cx="4462462" cy="3949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04" name="AutoShape 8">
            <a:extLst>
              <a:ext uri="{FF2B5EF4-FFF2-40B4-BE49-F238E27FC236}">
                <a16:creationId xmlns:a16="http://schemas.microsoft.com/office/drawing/2014/main" id="{64A7048A-5F5F-4EA1-A537-234C8257E575}"/>
              </a:ext>
            </a:extLst>
          </p:cNvPr>
          <p:cNvSpPr>
            <a:spLocks noChangeArrowheads="1"/>
          </p:cNvSpPr>
          <p:nvPr/>
        </p:nvSpPr>
        <p:spPr bwMode="auto">
          <a:xfrm>
            <a:off x="7162800" y="2667000"/>
            <a:ext cx="1447800" cy="990600"/>
          </a:xfrm>
          <a:prstGeom prst="wedgeRectCallout">
            <a:avLst>
              <a:gd name="adj1" fmla="val -239472"/>
              <a:gd name="adj2" fmla="val 162181"/>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Click on “Cost Component” to have the details of the cost</a:t>
            </a:r>
          </a:p>
        </p:txBody>
      </p:sp>
      <p:sp>
        <p:nvSpPr>
          <p:cNvPr id="25605" name="Espace réservé de la date 1">
            <a:extLst>
              <a:ext uri="{FF2B5EF4-FFF2-40B4-BE49-F238E27FC236}">
                <a16:creationId xmlns:a16="http://schemas.microsoft.com/office/drawing/2014/main" id="{7B563A14-3ED9-433D-A410-B170AFD25B24}"/>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C46B1A0D-B15D-488D-A588-CAC40AFB6A1F}" type="datetime1">
              <a:rPr lang="fr-FR" altLang="fr-FR"/>
              <a:pPr algn="l"/>
              <a:t>23/01/2019</a:t>
            </a:fld>
            <a:endParaRPr lang="en-US" altLang="fr-FR"/>
          </a:p>
        </p:txBody>
      </p:sp>
      <p:sp>
        <p:nvSpPr>
          <p:cNvPr id="25606" name="Espace réservé du pied de page 2">
            <a:extLst>
              <a:ext uri="{FF2B5EF4-FFF2-40B4-BE49-F238E27FC236}">
                <a16:creationId xmlns:a16="http://schemas.microsoft.com/office/drawing/2014/main" id="{812E2D5E-E883-4018-B249-56396E19CECA}"/>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5607" name="Espace réservé du numéro de diapositive 3">
            <a:extLst>
              <a:ext uri="{FF2B5EF4-FFF2-40B4-BE49-F238E27FC236}">
                <a16:creationId xmlns:a16="http://schemas.microsoft.com/office/drawing/2014/main" id="{530F786E-0DFA-4D7C-BFD0-3D4AA49A807C}"/>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00F56026-BCD9-437D-8D9B-FF05C4506450}" type="slidenum">
              <a:rPr lang="en-US" altLang="fr-FR"/>
              <a:pPr algn="r"/>
              <a:t>20</a:t>
            </a:fld>
            <a:endParaRPr lang="en-US" altLang="fr-F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a:extLst>
              <a:ext uri="{FF2B5EF4-FFF2-40B4-BE49-F238E27FC236}">
                <a16:creationId xmlns:a16="http://schemas.microsoft.com/office/drawing/2014/main" id="{CD786BD5-56AD-4D36-A8C9-A1ACA53A0F34}"/>
              </a:ext>
            </a:extLst>
          </p:cNvPr>
          <p:cNvSpPr>
            <a:spLocks noGrp="1" noChangeArrowheads="1"/>
          </p:cNvSpPr>
          <p:nvPr>
            <p:ph type="title"/>
          </p:nvPr>
        </p:nvSpPr>
        <p:spPr/>
        <p:txBody>
          <a:bodyPr/>
          <a:lstStyle/>
          <a:p>
            <a:pPr eaLnBrk="1" hangingPunct="1"/>
            <a:r>
              <a:rPr lang="en-US" altLang="fr-FR" b="1">
                <a:solidFill>
                  <a:schemeClr val="tx1"/>
                </a:solidFill>
              </a:rPr>
              <a:t>Individual Material Cost Calculation:CK11N</a:t>
            </a:r>
          </a:p>
        </p:txBody>
      </p:sp>
      <p:pic>
        <p:nvPicPr>
          <p:cNvPr id="26627" name="Picture 5" descr="7475">
            <a:extLst>
              <a:ext uri="{FF2B5EF4-FFF2-40B4-BE49-F238E27FC236}">
                <a16:creationId xmlns:a16="http://schemas.microsoft.com/office/drawing/2014/main" id="{76AC7010-4952-47B3-B7FE-DC8F604A72EE}"/>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38325" y="3048000"/>
            <a:ext cx="5619750" cy="16287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628" name="AutoShape 8">
            <a:extLst>
              <a:ext uri="{FF2B5EF4-FFF2-40B4-BE49-F238E27FC236}">
                <a16:creationId xmlns:a16="http://schemas.microsoft.com/office/drawing/2014/main" id="{A85F5E47-4EC0-4295-B738-6DCF5659587F}"/>
              </a:ext>
            </a:extLst>
          </p:cNvPr>
          <p:cNvSpPr>
            <a:spLocks noChangeArrowheads="1"/>
          </p:cNvSpPr>
          <p:nvPr/>
        </p:nvSpPr>
        <p:spPr bwMode="auto">
          <a:xfrm>
            <a:off x="5791200" y="1905000"/>
            <a:ext cx="2438400" cy="914400"/>
          </a:xfrm>
          <a:prstGeom prst="wedgeRectCallout">
            <a:avLst>
              <a:gd name="adj1" fmla="val -77278"/>
              <a:gd name="adj2" fmla="val 209375"/>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Make sure line 74 and 75 are empty. If not, there is a problem, check F and XXXX in the screen Costing 1</a:t>
            </a:r>
          </a:p>
        </p:txBody>
      </p:sp>
      <p:sp>
        <p:nvSpPr>
          <p:cNvPr id="26629" name="Text Box 9">
            <a:extLst>
              <a:ext uri="{FF2B5EF4-FFF2-40B4-BE49-F238E27FC236}">
                <a16:creationId xmlns:a16="http://schemas.microsoft.com/office/drawing/2014/main" id="{5BE13DA5-78A7-4DCC-AD57-39675ED2D407}"/>
              </a:ext>
            </a:extLst>
          </p:cNvPr>
          <p:cNvSpPr txBox="1">
            <a:spLocks noChangeArrowheads="1"/>
          </p:cNvSpPr>
          <p:nvPr/>
        </p:nvSpPr>
        <p:spPr bwMode="auto">
          <a:xfrm>
            <a:off x="885825" y="5562600"/>
            <a:ext cx="1538288"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If it is OK, </a:t>
            </a:r>
            <a:r>
              <a:rPr lang="en-US" altLang="fr-FR" b="1"/>
              <a:t>SAVE</a:t>
            </a:r>
            <a:r>
              <a:rPr lang="en-US" altLang="fr-FR"/>
              <a:t>.</a:t>
            </a:r>
          </a:p>
        </p:txBody>
      </p:sp>
      <p:sp>
        <p:nvSpPr>
          <p:cNvPr id="26630" name="Rectangle 10">
            <a:extLst>
              <a:ext uri="{FF2B5EF4-FFF2-40B4-BE49-F238E27FC236}">
                <a16:creationId xmlns:a16="http://schemas.microsoft.com/office/drawing/2014/main" id="{DB04FB17-731A-49B6-9894-075A47D94E51}"/>
              </a:ext>
            </a:extLst>
          </p:cNvPr>
          <p:cNvSpPr>
            <a:spLocks noChangeArrowheads="1"/>
          </p:cNvSpPr>
          <p:nvPr/>
        </p:nvSpPr>
        <p:spPr bwMode="auto">
          <a:xfrm>
            <a:off x="2501900" y="1828800"/>
            <a:ext cx="1841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endParaRPr lang="fr-FR" altLang="fr-FR" b="1"/>
          </a:p>
        </p:txBody>
      </p:sp>
      <p:sp>
        <p:nvSpPr>
          <p:cNvPr id="26631" name="Espace réservé de la date 1">
            <a:extLst>
              <a:ext uri="{FF2B5EF4-FFF2-40B4-BE49-F238E27FC236}">
                <a16:creationId xmlns:a16="http://schemas.microsoft.com/office/drawing/2014/main" id="{0E491E03-8F0B-4593-8131-744D3D059449}"/>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81DADEFA-D748-4E95-A637-BA984F174304}" type="datetime1">
              <a:rPr lang="fr-FR" altLang="fr-FR"/>
              <a:pPr algn="l"/>
              <a:t>23/01/2019</a:t>
            </a:fld>
            <a:endParaRPr lang="en-US" altLang="fr-FR"/>
          </a:p>
        </p:txBody>
      </p:sp>
      <p:sp>
        <p:nvSpPr>
          <p:cNvPr id="26632" name="Espace réservé du pied de page 2">
            <a:extLst>
              <a:ext uri="{FF2B5EF4-FFF2-40B4-BE49-F238E27FC236}">
                <a16:creationId xmlns:a16="http://schemas.microsoft.com/office/drawing/2014/main" id="{FF4F0752-018A-41AF-BA03-A0392E5E1A26}"/>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6633" name="Espace réservé du numéro de diapositive 3">
            <a:extLst>
              <a:ext uri="{FF2B5EF4-FFF2-40B4-BE49-F238E27FC236}">
                <a16:creationId xmlns:a16="http://schemas.microsoft.com/office/drawing/2014/main" id="{0348EF37-33A6-4BED-9C20-42C174E643DE}"/>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161979C9-597A-4E69-B128-99ABF8F0553B}" type="slidenum">
              <a:rPr lang="en-US" altLang="fr-FR"/>
              <a:pPr algn="r"/>
              <a:t>21</a:t>
            </a:fld>
            <a:endParaRPr lang="en-US" altLang="fr-F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a:extLst>
              <a:ext uri="{FF2B5EF4-FFF2-40B4-BE49-F238E27FC236}">
                <a16:creationId xmlns:a16="http://schemas.microsoft.com/office/drawing/2014/main" id="{4B6E6F59-A8E1-4F00-9B72-8C581094B96A}"/>
              </a:ext>
            </a:extLst>
          </p:cNvPr>
          <p:cNvSpPr>
            <a:spLocks noGrp="1" noChangeArrowheads="1"/>
          </p:cNvSpPr>
          <p:nvPr>
            <p:ph type="title"/>
          </p:nvPr>
        </p:nvSpPr>
        <p:spPr/>
        <p:txBody>
          <a:bodyPr/>
          <a:lstStyle/>
          <a:p>
            <a:pPr eaLnBrk="1" hangingPunct="1"/>
            <a:r>
              <a:rPr lang="en-US" altLang="fr-FR" b="1">
                <a:solidFill>
                  <a:schemeClr val="tx1"/>
                </a:solidFill>
              </a:rPr>
              <a:t>Individual Material Cost Calculation:CK11N</a:t>
            </a:r>
          </a:p>
        </p:txBody>
      </p:sp>
      <p:pic>
        <p:nvPicPr>
          <p:cNvPr id="27651" name="Picture 5" descr="ck24">
            <a:extLst>
              <a:ext uri="{FF2B5EF4-FFF2-40B4-BE49-F238E27FC236}">
                <a16:creationId xmlns:a16="http://schemas.microsoft.com/office/drawing/2014/main" id="{D1735AC9-D922-4C17-8C46-2CAAD62A2E4A}"/>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3124200" y="1524000"/>
            <a:ext cx="3124200" cy="132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52" name="Text Box 8">
            <a:extLst>
              <a:ext uri="{FF2B5EF4-FFF2-40B4-BE49-F238E27FC236}">
                <a16:creationId xmlns:a16="http://schemas.microsoft.com/office/drawing/2014/main" id="{AFEAB8A0-98C0-40D4-BA19-90D19EA3CEF0}"/>
              </a:ext>
            </a:extLst>
          </p:cNvPr>
          <p:cNvSpPr txBox="1">
            <a:spLocks noChangeArrowheads="1"/>
          </p:cNvSpPr>
          <p:nvPr/>
        </p:nvSpPr>
        <p:spPr bwMode="auto">
          <a:xfrm>
            <a:off x="228600" y="1676400"/>
            <a:ext cx="25844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Then update the price: CK24</a:t>
            </a:r>
          </a:p>
        </p:txBody>
      </p:sp>
      <p:pic>
        <p:nvPicPr>
          <p:cNvPr id="27653" name="Picture 9" descr="pu">
            <a:extLst>
              <a:ext uri="{FF2B5EF4-FFF2-40B4-BE49-F238E27FC236}">
                <a16:creationId xmlns:a16="http://schemas.microsoft.com/office/drawing/2014/main" id="{6D8EA5B4-C18B-4E38-935E-E26855F8E99A}"/>
              </a:ext>
            </a:extLst>
          </p:cNvPr>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295400" y="2971800"/>
            <a:ext cx="4800600" cy="3489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54" name="AutoShape 11">
            <a:extLst>
              <a:ext uri="{FF2B5EF4-FFF2-40B4-BE49-F238E27FC236}">
                <a16:creationId xmlns:a16="http://schemas.microsoft.com/office/drawing/2014/main" id="{93209552-3528-4B92-BB60-74EE4A11E774}"/>
              </a:ext>
            </a:extLst>
          </p:cNvPr>
          <p:cNvSpPr>
            <a:spLocks noChangeArrowheads="1"/>
          </p:cNvSpPr>
          <p:nvPr/>
        </p:nvSpPr>
        <p:spPr bwMode="auto">
          <a:xfrm>
            <a:off x="6858000" y="2362200"/>
            <a:ext cx="1524000" cy="762000"/>
          </a:xfrm>
          <a:prstGeom prst="wedgeRectCallout">
            <a:avLst>
              <a:gd name="adj1" fmla="val -137083"/>
              <a:gd name="adj2" fmla="val 149375"/>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Marking allowance by company code</a:t>
            </a:r>
          </a:p>
        </p:txBody>
      </p:sp>
      <p:sp>
        <p:nvSpPr>
          <p:cNvPr id="27655" name="AutoShape 12">
            <a:extLst>
              <a:ext uri="{FF2B5EF4-FFF2-40B4-BE49-F238E27FC236}">
                <a16:creationId xmlns:a16="http://schemas.microsoft.com/office/drawing/2014/main" id="{60FD0F30-8B84-4332-9668-06BB4A0FB9FC}"/>
              </a:ext>
            </a:extLst>
          </p:cNvPr>
          <p:cNvSpPr>
            <a:spLocks noChangeArrowheads="1"/>
          </p:cNvSpPr>
          <p:nvPr/>
        </p:nvSpPr>
        <p:spPr bwMode="auto">
          <a:xfrm>
            <a:off x="6858000" y="3505200"/>
            <a:ext cx="1447800" cy="838200"/>
          </a:xfrm>
          <a:prstGeom prst="wedgeRectCallout">
            <a:avLst>
              <a:gd name="adj1" fmla="val -270833"/>
              <a:gd name="adj2" fmla="val 32009"/>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VOA’s company code: 0400</a:t>
            </a:r>
          </a:p>
        </p:txBody>
      </p:sp>
      <p:sp>
        <p:nvSpPr>
          <p:cNvPr id="27656" name="AutoShape 13">
            <a:extLst>
              <a:ext uri="{FF2B5EF4-FFF2-40B4-BE49-F238E27FC236}">
                <a16:creationId xmlns:a16="http://schemas.microsoft.com/office/drawing/2014/main" id="{27CF96D0-DE1D-4187-B86D-0A4068DE5286}"/>
              </a:ext>
            </a:extLst>
          </p:cNvPr>
          <p:cNvSpPr>
            <a:spLocks noChangeArrowheads="1"/>
          </p:cNvSpPr>
          <p:nvPr/>
        </p:nvSpPr>
        <p:spPr bwMode="auto">
          <a:xfrm>
            <a:off x="228600" y="4876800"/>
            <a:ext cx="1905000" cy="381000"/>
          </a:xfrm>
          <a:prstGeom prst="wedgeRectCallout">
            <a:avLst>
              <a:gd name="adj1" fmla="val 95333"/>
              <a:gd name="adj2" fmla="val -17750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VOA’s plant: 0410</a:t>
            </a:r>
          </a:p>
        </p:txBody>
      </p:sp>
      <p:sp>
        <p:nvSpPr>
          <p:cNvPr id="27657" name="AutoShape 14">
            <a:extLst>
              <a:ext uri="{FF2B5EF4-FFF2-40B4-BE49-F238E27FC236}">
                <a16:creationId xmlns:a16="http://schemas.microsoft.com/office/drawing/2014/main" id="{608D7D68-1A74-430D-8883-21DA93FBBF09}"/>
              </a:ext>
            </a:extLst>
          </p:cNvPr>
          <p:cNvSpPr>
            <a:spLocks noChangeArrowheads="1"/>
          </p:cNvSpPr>
          <p:nvPr/>
        </p:nvSpPr>
        <p:spPr bwMode="auto">
          <a:xfrm>
            <a:off x="6629400" y="5105400"/>
            <a:ext cx="1600200" cy="304800"/>
          </a:xfrm>
          <a:prstGeom prst="wedgeRectCallout">
            <a:avLst>
              <a:gd name="adj1" fmla="val -230556"/>
              <a:gd name="adj2" fmla="val -226565"/>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material</a:t>
            </a:r>
          </a:p>
        </p:txBody>
      </p:sp>
      <p:sp>
        <p:nvSpPr>
          <p:cNvPr id="27658" name="AutoShape 15">
            <a:extLst>
              <a:ext uri="{FF2B5EF4-FFF2-40B4-BE49-F238E27FC236}">
                <a16:creationId xmlns:a16="http://schemas.microsoft.com/office/drawing/2014/main" id="{89FCA71E-6302-4C56-B3F2-A2CE4443C718}"/>
              </a:ext>
            </a:extLst>
          </p:cNvPr>
          <p:cNvSpPr>
            <a:spLocks noChangeArrowheads="1"/>
          </p:cNvSpPr>
          <p:nvPr/>
        </p:nvSpPr>
        <p:spPr bwMode="auto">
          <a:xfrm>
            <a:off x="5943600" y="5791200"/>
            <a:ext cx="2286000" cy="533400"/>
          </a:xfrm>
          <a:prstGeom prst="wedgeRectCallout">
            <a:avLst>
              <a:gd name="adj1" fmla="val -158819"/>
              <a:gd name="adj2" fmla="val -15181"/>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Make sure only “With list” is checked off</a:t>
            </a:r>
          </a:p>
        </p:txBody>
      </p:sp>
      <p:sp>
        <p:nvSpPr>
          <p:cNvPr id="27659" name="Espace réservé de la date 1">
            <a:extLst>
              <a:ext uri="{FF2B5EF4-FFF2-40B4-BE49-F238E27FC236}">
                <a16:creationId xmlns:a16="http://schemas.microsoft.com/office/drawing/2014/main" id="{F6F02933-0F76-4BF8-8478-19728191CD94}"/>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5FDBA900-78A6-4B5F-8577-6D9A18C161FF}" type="datetime1">
              <a:rPr lang="fr-FR" altLang="fr-FR"/>
              <a:pPr algn="l"/>
              <a:t>23/01/2019</a:t>
            </a:fld>
            <a:endParaRPr lang="en-US" altLang="fr-FR"/>
          </a:p>
        </p:txBody>
      </p:sp>
      <p:sp>
        <p:nvSpPr>
          <p:cNvPr id="27660" name="Espace réservé du pied de page 2">
            <a:extLst>
              <a:ext uri="{FF2B5EF4-FFF2-40B4-BE49-F238E27FC236}">
                <a16:creationId xmlns:a16="http://schemas.microsoft.com/office/drawing/2014/main" id="{60389651-87B2-499D-BCD4-C142DFD0F30C}"/>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7661" name="Espace réservé du numéro de diapositive 3">
            <a:extLst>
              <a:ext uri="{FF2B5EF4-FFF2-40B4-BE49-F238E27FC236}">
                <a16:creationId xmlns:a16="http://schemas.microsoft.com/office/drawing/2014/main" id="{FD453014-3AC1-4C94-8A29-FE87BA808B72}"/>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0C6F04D0-A149-4003-A382-3B969DEDEB13}" type="slidenum">
              <a:rPr lang="en-US" altLang="fr-FR"/>
              <a:pPr algn="r"/>
              <a:t>22</a:t>
            </a:fld>
            <a:endParaRPr lang="en-US" altLang="fr-F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a:extLst>
              <a:ext uri="{FF2B5EF4-FFF2-40B4-BE49-F238E27FC236}">
                <a16:creationId xmlns:a16="http://schemas.microsoft.com/office/drawing/2014/main" id="{B3C294F8-27BD-46AB-AFB5-D7410F893A25}"/>
              </a:ext>
            </a:extLst>
          </p:cNvPr>
          <p:cNvSpPr>
            <a:spLocks noGrp="1" noChangeArrowheads="1"/>
          </p:cNvSpPr>
          <p:nvPr>
            <p:ph type="title"/>
          </p:nvPr>
        </p:nvSpPr>
        <p:spPr/>
        <p:txBody>
          <a:bodyPr/>
          <a:lstStyle/>
          <a:p>
            <a:pPr eaLnBrk="1" hangingPunct="1"/>
            <a:r>
              <a:rPr lang="en-US" altLang="fr-FR" b="1">
                <a:solidFill>
                  <a:schemeClr val="tx1"/>
                </a:solidFill>
              </a:rPr>
              <a:t>Individual Material Cost Calculation:CK11N</a:t>
            </a:r>
          </a:p>
        </p:txBody>
      </p:sp>
      <p:pic>
        <p:nvPicPr>
          <p:cNvPr id="28675" name="Picture 5" descr="mark">
            <a:extLst>
              <a:ext uri="{FF2B5EF4-FFF2-40B4-BE49-F238E27FC236}">
                <a16:creationId xmlns:a16="http://schemas.microsoft.com/office/drawing/2014/main" id="{4DF39940-0745-4E90-9642-B91203542B12}"/>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19400" y="1905000"/>
            <a:ext cx="5616575"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76" name="Text Box 8">
            <a:extLst>
              <a:ext uri="{FF2B5EF4-FFF2-40B4-BE49-F238E27FC236}">
                <a16:creationId xmlns:a16="http://schemas.microsoft.com/office/drawing/2014/main" id="{65CCAA49-5BDB-4BD5-8D80-EFB46043A027}"/>
              </a:ext>
            </a:extLst>
          </p:cNvPr>
          <p:cNvSpPr txBox="1">
            <a:spLocks noChangeArrowheads="1"/>
          </p:cNvSpPr>
          <p:nvPr/>
        </p:nvSpPr>
        <p:spPr bwMode="auto">
          <a:xfrm>
            <a:off x="228600" y="1676400"/>
            <a:ext cx="2438400" cy="73025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eaLnBrk="1" hangingPunct="1"/>
            <a:r>
              <a:rPr lang="en-US" altLang="fr-FR" b="1"/>
              <a:t>Mark the price</a:t>
            </a:r>
            <a:r>
              <a:rPr lang="en-US" altLang="fr-FR"/>
              <a:t>: The system shows you were the result of the costing will appear  </a:t>
            </a:r>
          </a:p>
        </p:txBody>
      </p:sp>
      <p:sp>
        <p:nvSpPr>
          <p:cNvPr id="28677" name="AutoShape 9">
            <a:extLst>
              <a:ext uri="{FF2B5EF4-FFF2-40B4-BE49-F238E27FC236}">
                <a16:creationId xmlns:a16="http://schemas.microsoft.com/office/drawing/2014/main" id="{28F1722A-1FA1-4EF8-82D4-9BB0ECE1F643}"/>
              </a:ext>
            </a:extLst>
          </p:cNvPr>
          <p:cNvSpPr>
            <a:spLocks noChangeArrowheads="1"/>
          </p:cNvSpPr>
          <p:nvPr/>
        </p:nvSpPr>
        <p:spPr bwMode="auto">
          <a:xfrm>
            <a:off x="457200" y="5029200"/>
            <a:ext cx="1447800" cy="762000"/>
          </a:xfrm>
          <a:prstGeom prst="wedgeRectCallout">
            <a:avLst>
              <a:gd name="adj1" fmla="val 112500"/>
              <a:gd name="adj2" fmla="val 14375"/>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off only “With list”</a:t>
            </a:r>
          </a:p>
        </p:txBody>
      </p:sp>
      <p:sp>
        <p:nvSpPr>
          <p:cNvPr id="28678" name="Espace réservé de la date 1">
            <a:extLst>
              <a:ext uri="{FF2B5EF4-FFF2-40B4-BE49-F238E27FC236}">
                <a16:creationId xmlns:a16="http://schemas.microsoft.com/office/drawing/2014/main" id="{881BBFE4-ED44-4D29-B9A7-6B8AF543661B}"/>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231EE931-BEB7-4C40-BE38-FA5AC1225C37}" type="datetime1">
              <a:rPr lang="fr-FR" altLang="fr-FR"/>
              <a:pPr algn="l"/>
              <a:t>23/01/2019</a:t>
            </a:fld>
            <a:endParaRPr lang="en-US" altLang="fr-FR"/>
          </a:p>
        </p:txBody>
      </p:sp>
      <p:sp>
        <p:nvSpPr>
          <p:cNvPr id="28679" name="Espace réservé du pied de page 2">
            <a:extLst>
              <a:ext uri="{FF2B5EF4-FFF2-40B4-BE49-F238E27FC236}">
                <a16:creationId xmlns:a16="http://schemas.microsoft.com/office/drawing/2014/main" id="{9801A44A-BA30-4FCF-90B6-B905A01D74F1}"/>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8680" name="Espace réservé du numéro de diapositive 3">
            <a:extLst>
              <a:ext uri="{FF2B5EF4-FFF2-40B4-BE49-F238E27FC236}">
                <a16:creationId xmlns:a16="http://schemas.microsoft.com/office/drawing/2014/main" id="{6147731A-CEEE-4B6B-9C80-83A9DECCC99B}"/>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7045EC0B-82BF-4375-8660-D1FCFC74AC62}" type="slidenum">
              <a:rPr lang="en-US" altLang="fr-FR"/>
              <a:pPr algn="r"/>
              <a:t>23</a:t>
            </a:fld>
            <a:endParaRPr lang="en-US" altLang="fr-F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a:extLst>
              <a:ext uri="{FF2B5EF4-FFF2-40B4-BE49-F238E27FC236}">
                <a16:creationId xmlns:a16="http://schemas.microsoft.com/office/drawing/2014/main" id="{8A7596DD-425A-4976-9DBA-C9DD3666AF7F}"/>
              </a:ext>
            </a:extLst>
          </p:cNvPr>
          <p:cNvSpPr>
            <a:spLocks noGrp="1" noChangeArrowheads="1"/>
          </p:cNvSpPr>
          <p:nvPr>
            <p:ph type="title"/>
          </p:nvPr>
        </p:nvSpPr>
        <p:spPr/>
        <p:txBody>
          <a:bodyPr/>
          <a:lstStyle/>
          <a:p>
            <a:pPr eaLnBrk="1" hangingPunct="1"/>
            <a:r>
              <a:rPr lang="en-US" altLang="fr-FR" b="1">
                <a:solidFill>
                  <a:schemeClr val="tx1"/>
                </a:solidFill>
              </a:rPr>
              <a:t>Individual Material Cost Calculation:CK11N</a:t>
            </a:r>
          </a:p>
        </p:txBody>
      </p:sp>
      <p:pic>
        <p:nvPicPr>
          <p:cNvPr id="29699" name="Picture 5" descr="release">
            <a:extLst>
              <a:ext uri="{FF2B5EF4-FFF2-40B4-BE49-F238E27FC236}">
                <a16:creationId xmlns:a16="http://schemas.microsoft.com/office/drawing/2014/main" id="{70336D96-6AA5-409F-9CFF-8F21B034B0EE}"/>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90800" y="1676400"/>
            <a:ext cx="5851525"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700" name="Text Box 8">
            <a:extLst>
              <a:ext uri="{FF2B5EF4-FFF2-40B4-BE49-F238E27FC236}">
                <a16:creationId xmlns:a16="http://schemas.microsoft.com/office/drawing/2014/main" id="{A72160C0-E3DC-4E0B-809D-734CF5260D7A}"/>
              </a:ext>
            </a:extLst>
          </p:cNvPr>
          <p:cNvSpPr txBox="1">
            <a:spLocks noChangeArrowheads="1"/>
          </p:cNvSpPr>
          <p:nvPr/>
        </p:nvSpPr>
        <p:spPr bwMode="auto">
          <a:xfrm>
            <a:off x="0" y="2057400"/>
            <a:ext cx="2659063" cy="942975"/>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Release the price.</a:t>
            </a:r>
          </a:p>
          <a:p>
            <a:pPr algn="l" eaLnBrk="1" hangingPunct="1"/>
            <a:r>
              <a:rPr lang="en-US" altLang="fr-FR"/>
              <a:t>The price will be updated (see view costing 2)</a:t>
            </a:r>
          </a:p>
          <a:p>
            <a:pPr eaLnBrk="1" hangingPunct="1"/>
            <a:endParaRPr lang="en-US" altLang="fr-FR"/>
          </a:p>
        </p:txBody>
      </p:sp>
      <p:sp>
        <p:nvSpPr>
          <p:cNvPr id="29701" name="AutoShape 9">
            <a:extLst>
              <a:ext uri="{FF2B5EF4-FFF2-40B4-BE49-F238E27FC236}">
                <a16:creationId xmlns:a16="http://schemas.microsoft.com/office/drawing/2014/main" id="{BBB1B656-93CF-43AF-B134-77B36EC1CC0D}"/>
              </a:ext>
            </a:extLst>
          </p:cNvPr>
          <p:cNvSpPr>
            <a:spLocks noChangeArrowheads="1"/>
          </p:cNvSpPr>
          <p:nvPr/>
        </p:nvSpPr>
        <p:spPr bwMode="auto">
          <a:xfrm>
            <a:off x="533400" y="4572000"/>
            <a:ext cx="1524000" cy="609600"/>
          </a:xfrm>
          <a:prstGeom prst="wedgeRectCallout">
            <a:avLst>
              <a:gd name="adj1" fmla="val 75417"/>
              <a:gd name="adj2" fmla="val 80468"/>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off only “with list”</a:t>
            </a:r>
          </a:p>
        </p:txBody>
      </p:sp>
      <p:sp>
        <p:nvSpPr>
          <p:cNvPr id="29702" name="Espace réservé de la date 1">
            <a:extLst>
              <a:ext uri="{FF2B5EF4-FFF2-40B4-BE49-F238E27FC236}">
                <a16:creationId xmlns:a16="http://schemas.microsoft.com/office/drawing/2014/main" id="{2D91FA51-7840-4A2C-9226-4205707E4FB9}"/>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E656821C-9552-4A74-8285-736A4F2AB4FD}" type="datetime1">
              <a:rPr lang="fr-FR" altLang="fr-FR"/>
              <a:pPr algn="l"/>
              <a:t>23/01/2019</a:t>
            </a:fld>
            <a:endParaRPr lang="en-US" altLang="fr-FR"/>
          </a:p>
        </p:txBody>
      </p:sp>
      <p:sp>
        <p:nvSpPr>
          <p:cNvPr id="29703" name="Espace réservé du pied de page 2">
            <a:extLst>
              <a:ext uri="{FF2B5EF4-FFF2-40B4-BE49-F238E27FC236}">
                <a16:creationId xmlns:a16="http://schemas.microsoft.com/office/drawing/2014/main" id="{950D2FD2-F8E6-4A32-AD22-3E03F6359B23}"/>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29704" name="Espace réservé du numéro de diapositive 3">
            <a:extLst>
              <a:ext uri="{FF2B5EF4-FFF2-40B4-BE49-F238E27FC236}">
                <a16:creationId xmlns:a16="http://schemas.microsoft.com/office/drawing/2014/main" id="{09C3772F-8E3D-422B-B7B6-8C65B4DBF507}"/>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9D1730D2-48AD-4C88-A680-D4204E8C7DE2}" type="slidenum">
              <a:rPr lang="en-US" altLang="fr-FR"/>
              <a:pPr algn="r"/>
              <a:t>24</a:t>
            </a:fld>
            <a:endParaRPr lang="en-US" altLang="fr-F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a:extLst>
              <a:ext uri="{FF2B5EF4-FFF2-40B4-BE49-F238E27FC236}">
                <a16:creationId xmlns:a16="http://schemas.microsoft.com/office/drawing/2014/main" id="{BD49D636-D581-41D3-9A6D-A613CD72041B}"/>
              </a:ext>
            </a:extLst>
          </p:cNvPr>
          <p:cNvSpPr>
            <a:spLocks noGrp="1" noChangeArrowheads="1"/>
          </p:cNvSpPr>
          <p:nvPr>
            <p:ph type="title"/>
          </p:nvPr>
        </p:nvSpPr>
        <p:spPr/>
        <p:txBody>
          <a:bodyPr/>
          <a:lstStyle/>
          <a:p>
            <a:pPr eaLnBrk="1" hangingPunct="1"/>
            <a:r>
              <a:rPr lang="en-US" altLang="fr-FR" b="1">
                <a:solidFill>
                  <a:schemeClr val="tx1"/>
                </a:solidFill>
              </a:rPr>
              <a:t>Individual Material Cost Calculation:CK11N</a:t>
            </a:r>
          </a:p>
        </p:txBody>
      </p:sp>
      <p:pic>
        <p:nvPicPr>
          <p:cNvPr id="30723" name="Picture 4" descr="c2">
            <a:extLst>
              <a:ext uri="{FF2B5EF4-FFF2-40B4-BE49-F238E27FC236}">
                <a16:creationId xmlns:a16="http://schemas.microsoft.com/office/drawing/2014/main" id="{A2EE7B70-442F-421D-BE70-2A7A7019E2FF}"/>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2819400"/>
            <a:ext cx="6296025" cy="22002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24" name="Text Box 7">
            <a:extLst>
              <a:ext uri="{FF2B5EF4-FFF2-40B4-BE49-F238E27FC236}">
                <a16:creationId xmlns:a16="http://schemas.microsoft.com/office/drawing/2014/main" id="{A999B2C1-557A-41E5-8CF0-726C84CD55B2}"/>
              </a:ext>
            </a:extLst>
          </p:cNvPr>
          <p:cNvSpPr txBox="1">
            <a:spLocks noChangeArrowheads="1"/>
          </p:cNvSpPr>
          <p:nvPr/>
        </p:nvSpPr>
        <p:spPr bwMode="auto">
          <a:xfrm>
            <a:off x="457200" y="1752600"/>
            <a:ext cx="22034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The price is now released</a:t>
            </a:r>
          </a:p>
        </p:txBody>
      </p:sp>
      <p:sp>
        <p:nvSpPr>
          <p:cNvPr id="30725" name="AutoShape 8">
            <a:extLst>
              <a:ext uri="{FF2B5EF4-FFF2-40B4-BE49-F238E27FC236}">
                <a16:creationId xmlns:a16="http://schemas.microsoft.com/office/drawing/2014/main" id="{75DCAD34-A2C7-43BD-90BF-93069B4FD7DA}"/>
              </a:ext>
            </a:extLst>
          </p:cNvPr>
          <p:cNvSpPr>
            <a:spLocks noChangeArrowheads="1"/>
          </p:cNvSpPr>
          <p:nvPr/>
        </p:nvSpPr>
        <p:spPr bwMode="auto">
          <a:xfrm>
            <a:off x="7391400" y="4953000"/>
            <a:ext cx="1600200" cy="533400"/>
          </a:xfrm>
          <a:prstGeom prst="wedgeRectCallout">
            <a:avLst>
              <a:gd name="adj1" fmla="val -243750"/>
              <a:gd name="adj2" fmla="val -117264"/>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Result of the roll up</a:t>
            </a:r>
          </a:p>
        </p:txBody>
      </p:sp>
      <p:sp>
        <p:nvSpPr>
          <p:cNvPr id="30726" name="AutoShape 9">
            <a:extLst>
              <a:ext uri="{FF2B5EF4-FFF2-40B4-BE49-F238E27FC236}">
                <a16:creationId xmlns:a16="http://schemas.microsoft.com/office/drawing/2014/main" id="{20C4FBD7-FD37-4AF4-97A7-3767C5081BA2}"/>
              </a:ext>
            </a:extLst>
          </p:cNvPr>
          <p:cNvSpPr>
            <a:spLocks noChangeArrowheads="1"/>
          </p:cNvSpPr>
          <p:nvPr/>
        </p:nvSpPr>
        <p:spPr bwMode="auto">
          <a:xfrm>
            <a:off x="7391400" y="3276600"/>
            <a:ext cx="1447800" cy="762000"/>
          </a:xfrm>
          <a:prstGeom prst="wedgeRectCallout">
            <a:avLst>
              <a:gd name="adj1" fmla="val -256796"/>
              <a:gd name="adj2" fmla="val 98958"/>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Period when the roll up was done</a:t>
            </a:r>
          </a:p>
        </p:txBody>
      </p:sp>
      <p:sp>
        <p:nvSpPr>
          <p:cNvPr id="30727" name="Espace réservé de la date 1">
            <a:extLst>
              <a:ext uri="{FF2B5EF4-FFF2-40B4-BE49-F238E27FC236}">
                <a16:creationId xmlns:a16="http://schemas.microsoft.com/office/drawing/2014/main" id="{1B7C8925-56E7-40BA-A772-B246599495BF}"/>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2AADE5DF-B106-49E7-BDC7-E638DB1E852F}" type="datetime1">
              <a:rPr lang="fr-FR" altLang="fr-FR"/>
              <a:pPr algn="l"/>
              <a:t>23/01/2019</a:t>
            </a:fld>
            <a:endParaRPr lang="en-US" altLang="fr-FR"/>
          </a:p>
        </p:txBody>
      </p:sp>
      <p:sp>
        <p:nvSpPr>
          <p:cNvPr id="30728" name="Espace réservé du pied de page 2">
            <a:extLst>
              <a:ext uri="{FF2B5EF4-FFF2-40B4-BE49-F238E27FC236}">
                <a16:creationId xmlns:a16="http://schemas.microsoft.com/office/drawing/2014/main" id="{D044024F-146A-4920-8F4A-6478C93731DA}"/>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0729" name="Espace réservé du numéro de diapositive 3">
            <a:extLst>
              <a:ext uri="{FF2B5EF4-FFF2-40B4-BE49-F238E27FC236}">
                <a16:creationId xmlns:a16="http://schemas.microsoft.com/office/drawing/2014/main" id="{6C7664E9-A445-46AF-9AFB-F78B677AB255}"/>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470DC0FE-85A1-4E14-B870-5AC1FA339402}" type="slidenum">
              <a:rPr lang="en-US" altLang="fr-FR"/>
              <a:pPr algn="r"/>
              <a:t>25</a:t>
            </a:fld>
            <a:endParaRPr lang="en-US" altLang="fr-F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DBACFB2-B98E-49DF-BAE5-642436DB52FE}"/>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pic>
        <p:nvPicPr>
          <p:cNvPr id="31747" name="Picture 5" descr="menuCK40N">
            <a:extLst>
              <a:ext uri="{FF2B5EF4-FFF2-40B4-BE49-F238E27FC236}">
                <a16:creationId xmlns:a16="http://schemas.microsoft.com/office/drawing/2014/main" id="{5BDC8593-5B52-46A7-822C-7B9BB20BC461}"/>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876800" y="1676400"/>
            <a:ext cx="2390775" cy="695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748" name="Picture 7" descr="desc">
            <a:extLst>
              <a:ext uri="{FF2B5EF4-FFF2-40B4-BE49-F238E27FC236}">
                <a16:creationId xmlns:a16="http://schemas.microsoft.com/office/drawing/2014/main" id="{384AB41B-5F7A-4934-83AD-72008DBFA303}"/>
              </a:ext>
            </a:extLst>
          </p:cNvPr>
          <p:cNvPicPr>
            <a:picLocks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2438400" y="2438400"/>
            <a:ext cx="2981325" cy="1676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749" name="Picture 9" descr="costingdata">
            <a:extLst>
              <a:ext uri="{FF2B5EF4-FFF2-40B4-BE49-F238E27FC236}">
                <a16:creationId xmlns:a16="http://schemas.microsoft.com/office/drawing/2014/main" id="{E018F5CC-B9D9-46C0-9BF4-245FD5094DCC}"/>
              </a:ext>
            </a:extLst>
          </p:cNvPr>
          <p:cNvPicPr>
            <a:picLocks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2514600" y="4495800"/>
            <a:ext cx="2570163" cy="2187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750" name="AutoShape 11">
            <a:extLst>
              <a:ext uri="{FF2B5EF4-FFF2-40B4-BE49-F238E27FC236}">
                <a16:creationId xmlns:a16="http://schemas.microsoft.com/office/drawing/2014/main" id="{41B1F9AA-8017-43FA-BD8E-8B7A8EDB9318}"/>
              </a:ext>
            </a:extLst>
          </p:cNvPr>
          <p:cNvSpPr>
            <a:spLocks noChangeArrowheads="1"/>
          </p:cNvSpPr>
          <p:nvPr/>
        </p:nvSpPr>
        <p:spPr bwMode="auto">
          <a:xfrm>
            <a:off x="228600" y="2362200"/>
            <a:ext cx="1828800" cy="609600"/>
          </a:xfrm>
          <a:prstGeom prst="wedgeRectCallout">
            <a:avLst>
              <a:gd name="adj1" fmla="val 81509"/>
              <a:gd name="adj2" fmla="val 2500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Click here to create a new costing run.</a:t>
            </a:r>
          </a:p>
        </p:txBody>
      </p:sp>
      <p:sp>
        <p:nvSpPr>
          <p:cNvPr id="31751" name="AutoShape 13">
            <a:extLst>
              <a:ext uri="{FF2B5EF4-FFF2-40B4-BE49-F238E27FC236}">
                <a16:creationId xmlns:a16="http://schemas.microsoft.com/office/drawing/2014/main" id="{7C9B0860-8AF6-4671-961E-8A719A16A275}"/>
              </a:ext>
            </a:extLst>
          </p:cNvPr>
          <p:cNvSpPr>
            <a:spLocks noChangeArrowheads="1"/>
          </p:cNvSpPr>
          <p:nvPr/>
        </p:nvSpPr>
        <p:spPr bwMode="auto">
          <a:xfrm>
            <a:off x="5410200" y="4495800"/>
            <a:ext cx="1295400" cy="381000"/>
          </a:xfrm>
          <a:prstGeom prst="wedgeRectCallout">
            <a:avLst>
              <a:gd name="adj1" fmla="val -155394"/>
              <a:gd name="adj2" fmla="val 21708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ZPC1</a:t>
            </a:r>
          </a:p>
        </p:txBody>
      </p:sp>
      <p:sp>
        <p:nvSpPr>
          <p:cNvPr id="31752" name="AutoShape 14">
            <a:extLst>
              <a:ext uri="{FF2B5EF4-FFF2-40B4-BE49-F238E27FC236}">
                <a16:creationId xmlns:a16="http://schemas.microsoft.com/office/drawing/2014/main" id="{34AFAD8A-3982-4BD8-8E97-076A002827A6}"/>
              </a:ext>
            </a:extLst>
          </p:cNvPr>
          <p:cNvSpPr>
            <a:spLocks noChangeArrowheads="1"/>
          </p:cNvSpPr>
          <p:nvPr/>
        </p:nvSpPr>
        <p:spPr bwMode="auto">
          <a:xfrm>
            <a:off x="5867400" y="5029200"/>
            <a:ext cx="914400" cy="381000"/>
          </a:xfrm>
          <a:prstGeom prst="wedgeRectCallout">
            <a:avLst>
              <a:gd name="adj1" fmla="val -261287"/>
              <a:gd name="adj2" fmla="val 12833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Enter:01</a:t>
            </a:r>
          </a:p>
        </p:txBody>
      </p:sp>
      <p:sp>
        <p:nvSpPr>
          <p:cNvPr id="31753" name="AutoShape 15">
            <a:extLst>
              <a:ext uri="{FF2B5EF4-FFF2-40B4-BE49-F238E27FC236}">
                <a16:creationId xmlns:a16="http://schemas.microsoft.com/office/drawing/2014/main" id="{7BADE968-BC41-4A98-9F5F-787860F66BC7}"/>
              </a:ext>
            </a:extLst>
          </p:cNvPr>
          <p:cNvSpPr>
            <a:spLocks noChangeArrowheads="1"/>
          </p:cNvSpPr>
          <p:nvPr/>
        </p:nvSpPr>
        <p:spPr bwMode="auto">
          <a:xfrm>
            <a:off x="533400" y="5257800"/>
            <a:ext cx="1524000" cy="381000"/>
          </a:xfrm>
          <a:prstGeom prst="wedgeRectCallout">
            <a:avLst>
              <a:gd name="adj1" fmla="val 87083"/>
              <a:gd name="adj2" fmla="val 11583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V000</a:t>
            </a:r>
          </a:p>
        </p:txBody>
      </p:sp>
      <p:sp>
        <p:nvSpPr>
          <p:cNvPr id="31754" name="AutoShape 16">
            <a:extLst>
              <a:ext uri="{FF2B5EF4-FFF2-40B4-BE49-F238E27FC236}">
                <a16:creationId xmlns:a16="http://schemas.microsoft.com/office/drawing/2014/main" id="{9D9894B2-901B-4F94-881B-611ADA19F3E0}"/>
              </a:ext>
            </a:extLst>
          </p:cNvPr>
          <p:cNvSpPr>
            <a:spLocks noChangeArrowheads="1"/>
          </p:cNvSpPr>
          <p:nvPr/>
        </p:nvSpPr>
        <p:spPr bwMode="auto">
          <a:xfrm>
            <a:off x="5334000" y="5562600"/>
            <a:ext cx="1828800" cy="914400"/>
          </a:xfrm>
          <a:prstGeom prst="wedgeRectCallout">
            <a:avLst>
              <a:gd name="adj1" fmla="val -119185"/>
              <a:gd name="adj2" fmla="val 1979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ZPC1:roll up end of the year</a:t>
            </a:r>
          </a:p>
          <a:p>
            <a:pPr eaLnBrk="1" hangingPunct="1"/>
            <a:r>
              <a:rPr lang="en-US" altLang="fr-FR"/>
              <a:t>ZPC2: roll up during the year</a:t>
            </a:r>
          </a:p>
        </p:txBody>
      </p:sp>
      <p:sp>
        <p:nvSpPr>
          <p:cNvPr id="31755" name="AutoShape 17">
            <a:extLst>
              <a:ext uri="{FF2B5EF4-FFF2-40B4-BE49-F238E27FC236}">
                <a16:creationId xmlns:a16="http://schemas.microsoft.com/office/drawing/2014/main" id="{5322E1C0-D8FC-40D9-A8C2-D24F26AAE291}"/>
              </a:ext>
            </a:extLst>
          </p:cNvPr>
          <p:cNvSpPr>
            <a:spLocks noChangeArrowheads="1"/>
          </p:cNvSpPr>
          <p:nvPr/>
        </p:nvSpPr>
        <p:spPr bwMode="auto">
          <a:xfrm>
            <a:off x="685800" y="5867400"/>
            <a:ext cx="1143000" cy="304800"/>
          </a:xfrm>
          <a:prstGeom prst="wedgeRectCallout">
            <a:avLst>
              <a:gd name="adj1" fmla="val 122361"/>
              <a:gd name="adj2" fmla="val 1354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Enter:0400</a:t>
            </a:r>
          </a:p>
        </p:txBody>
      </p:sp>
      <p:sp>
        <p:nvSpPr>
          <p:cNvPr id="31756" name="Text Box 18">
            <a:extLst>
              <a:ext uri="{FF2B5EF4-FFF2-40B4-BE49-F238E27FC236}">
                <a16:creationId xmlns:a16="http://schemas.microsoft.com/office/drawing/2014/main" id="{010051FE-E9F6-4702-993B-3F917929AB7E}"/>
              </a:ext>
            </a:extLst>
          </p:cNvPr>
          <p:cNvSpPr txBox="1">
            <a:spLocks noChangeArrowheads="1"/>
          </p:cNvSpPr>
          <p:nvPr/>
        </p:nvSpPr>
        <p:spPr bwMode="auto">
          <a:xfrm>
            <a:off x="5867400" y="6553200"/>
            <a:ext cx="719138"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SAVE </a:t>
            </a:r>
          </a:p>
        </p:txBody>
      </p:sp>
      <p:sp>
        <p:nvSpPr>
          <p:cNvPr id="31757" name="AutoShape 19">
            <a:extLst>
              <a:ext uri="{FF2B5EF4-FFF2-40B4-BE49-F238E27FC236}">
                <a16:creationId xmlns:a16="http://schemas.microsoft.com/office/drawing/2014/main" id="{F9A51CDC-A6D6-499E-9E2F-207F32F2366B}"/>
              </a:ext>
            </a:extLst>
          </p:cNvPr>
          <p:cNvSpPr>
            <a:spLocks noChangeArrowheads="1"/>
          </p:cNvSpPr>
          <p:nvPr/>
        </p:nvSpPr>
        <p:spPr bwMode="auto">
          <a:xfrm>
            <a:off x="152400" y="3352800"/>
            <a:ext cx="1676400" cy="990600"/>
          </a:xfrm>
          <a:prstGeom prst="wedgeRectCallout">
            <a:avLst>
              <a:gd name="adj1" fmla="val 85417"/>
              <a:gd name="adj2" fmla="val -6138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Give a name to your costing run and enter the run date</a:t>
            </a:r>
          </a:p>
        </p:txBody>
      </p:sp>
      <p:sp>
        <p:nvSpPr>
          <p:cNvPr id="31758" name="Text Box 20">
            <a:extLst>
              <a:ext uri="{FF2B5EF4-FFF2-40B4-BE49-F238E27FC236}">
                <a16:creationId xmlns:a16="http://schemas.microsoft.com/office/drawing/2014/main" id="{EC0CA51C-9E15-4693-8A67-48A37A16F825}"/>
              </a:ext>
            </a:extLst>
          </p:cNvPr>
          <p:cNvSpPr txBox="1">
            <a:spLocks noChangeArrowheads="1"/>
          </p:cNvSpPr>
          <p:nvPr/>
        </p:nvSpPr>
        <p:spPr bwMode="auto">
          <a:xfrm>
            <a:off x="5334000" y="4114800"/>
            <a:ext cx="669925"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SAVE</a:t>
            </a:r>
          </a:p>
        </p:txBody>
      </p:sp>
      <p:sp>
        <p:nvSpPr>
          <p:cNvPr id="31759" name="AutoShape 21">
            <a:extLst>
              <a:ext uri="{FF2B5EF4-FFF2-40B4-BE49-F238E27FC236}">
                <a16:creationId xmlns:a16="http://schemas.microsoft.com/office/drawing/2014/main" id="{174E4EF1-2F07-4C9B-AA3C-2072934E748B}"/>
              </a:ext>
            </a:extLst>
          </p:cNvPr>
          <p:cNvSpPr>
            <a:spLocks noChangeArrowheads="1"/>
          </p:cNvSpPr>
          <p:nvPr/>
        </p:nvSpPr>
        <p:spPr bwMode="auto">
          <a:xfrm>
            <a:off x="6096000" y="2667000"/>
            <a:ext cx="1600200" cy="685800"/>
          </a:xfrm>
          <a:prstGeom prst="wedgeRectCallout">
            <a:avLst>
              <a:gd name="adj1" fmla="val -89583"/>
              <a:gd name="adj2" fmla="val 16667"/>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You can enter details of your run</a:t>
            </a:r>
          </a:p>
        </p:txBody>
      </p:sp>
      <p:sp>
        <p:nvSpPr>
          <p:cNvPr id="31760" name="Espace réservé de la date 1">
            <a:extLst>
              <a:ext uri="{FF2B5EF4-FFF2-40B4-BE49-F238E27FC236}">
                <a16:creationId xmlns:a16="http://schemas.microsoft.com/office/drawing/2014/main" id="{09DF4298-A3E3-4650-85D3-6CE89DDBE333}"/>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10031EC7-774E-495A-9EA4-FC8AACEDDA7E}" type="datetime1">
              <a:rPr lang="fr-FR" altLang="fr-FR"/>
              <a:pPr algn="l"/>
              <a:t>23/01/2019</a:t>
            </a:fld>
            <a:endParaRPr lang="en-US" altLang="fr-FR"/>
          </a:p>
        </p:txBody>
      </p:sp>
      <p:sp>
        <p:nvSpPr>
          <p:cNvPr id="31761" name="Espace réservé du pied de page 2">
            <a:extLst>
              <a:ext uri="{FF2B5EF4-FFF2-40B4-BE49-F238E27FC236}">
                <a16:creationId xmlns:a16="http://schemas.microsoft.com/office/drawing/2014/main" id="{9FB6EFC6-EA36-421F-B88B-041886708C0F}"/>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1762" name="Espace réservé du numéro de diapositive 3">
            <a:extLst>
              <a:ext uri="{FF2B5EF4-FFF2-40B4-BE49-F238E27FC236}">
                <a16:creationId xmlns:a16="http://schemas.microsoft.com/office/drawing/2014/main" id="{80C010E5-C54F-49C0-9285-B514AAAD9A95}"/>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7F572C5D-08FE-45CE-A7F7-4268E06ACB42}" type="slidenum">
              <a:rPr lang="en-US" altLang="fr-FR"/>
              <a:pPr algn="r"/>
              <a:t>26</a:t>
            </a:fld>
            <a:endParaRPr lang="en-US" altLang="fr-F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a:extLst>
              <a:ext uri="{FF2B5EF4-FFF2-40B4-BE49-F238E27FC236}">
                <a16:creationId xmlns:a16="http://schemas.microsoft.com/office/drawing/2014/main" id="{0DAD4031-B880-481B-8F39-273AA0FB7F63}"/>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sp>
        <p:nvSpPr>
          <p:cNvPr id="32771" name="AutoShape 9">
            <a:extLst>
              <a:ext uri="{FF2B5EF4-FFF2-40B4-BE49-F238E27FC236}">
                <a16:creationId xmlns:a16="http://schemas.microsoft.com/office/drawing/2014/main" id="{8DEA3537-D700-4E63-B89A-9C8CA19B9A00}"/>
              </a:ext>
            </a:extLst>
          </p:cNvPr>
          <p:cNvSpPr>
            <a:spLocks noChangeArrowheads="1"/>
          </p:cNvSpPr>
          <p:nvPr/>
        </p:nvSpPr>
        <p:spPr bwMode="auto">
          <a:xfrm>
            <a:off x="304800" y="2743200"/>
            <a:ext cx="2286000" cy="1981200"/>
          </a:xfrm>
          <a:prstGeom prst="wedgeRectCallout">
            <a:avLst>
              <a:gd name="adj1" fmla="val 78750"/>
              <a:gd name="adj2" fmla="val 40787"/>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Process step by step. For each line, enter the parameters and save them. Then Execute the transaction. Make sure the status is green, read the log if there is one. If there is no mistake, go to the next lane.</a:t>
            </a:r>
          </a:p>
        </p:txBody>
      </p:sp>
      <p:pic>
        <p:nvPicPr>
          <p:cNvPr id="32772" name="Picture 11" descr="editcr">
            <a:extLst>
              <a:ext uri="{FF2B5EF4-FFF2-40B4-BE49-F238E27FC236}">
                <a16:creationId xmlns:a16="http://schemas.microsoft.com/office/drawing/2014/main" id="{857E86C5-C143-4B43-A148-0950D9AA659C}"/>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352800" y="1981200"/>
            <a:ext cx="4714875"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773" name="Rectangle 12">
            <a:extLst>
              <a:ext uri="{FF2B5EF4-FFF2-40B4-BE49-F238E27FC236}">
                <a16:creationId xmlns:a16="http://schemas.microsoft.com/office/drawing/2014/main" id="{673C5B98-F289-41F8-BC50-30B4EAF23A07}"/>
              </a:ext>
            </a:extLst>
          </p:cNvPr>
          <p:cNvSpPr>
            <a:spLocks noChangeArrowheads="1"/>
          </p:cNvSpPr>
          <p:nvPr/>
        </p:nvSpPr>
        <p:spPr bwMode="auto">
          <a:xfrm>
            <a:off x="1931988" y="1600200"/>
            <a:ext cx="1841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endParaRPr lang="fr-FR" altLang="fr-FR" b="1"/>
          </a:p>
        </p:txBody>
      </p:sp>
      <p:sp>
        <p:nvSpPr>
          <p:cNvPr id="32774" name="Espace réservé de la date 1">
            <a:extLst>
              <a:ext uri="{FF2B5EF4-FFF2-40B4-BE49-F238E27FC236}">
                <a16:creationId xmlns:a16="http://schemas.microsoft.com/office/drawing/2014/main" id="{F418F70C-5FBC-4E1A-87AB-4C2145404832}"/>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B68E589D-E928-490D-AF72-05B80D653B29}" type="datetime1">
              <a:rPr lang="fr-FR" altLang="fr-FR"/>
              <a:pPr algn="l"/>
              <a:t>23/01/2019</a:t>
            </a:fld>
            <a:endParaRPr lang="en-US" altLang="fr-FR"/>
          </a:p>
        </p:txBody>
      </p:sp>
      <p:sp>
        <p:nvSpPr>
          <p:cNvPr id="32775" name="Espace réservé du pied de page 2">
            <a:extLst>
              <a:ext uri="{FF2B5EF4-FFF2-40B4-BE49-F238E27FC236}">
                <a16:creationId xmlns:a16="http://schemas.microsoft.com/office/drawing/2014/main" id="{CDC99250-EE39-410B-98A5-C790A95EF243}"/>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2776" name="Espace réservé du numéro de diapositive 3">
            <a:extLst>
              <a:ext uri="{FF2B5EF4-FFF2-40B4-BE49-F238E27FC236}">
                <a16:creationId xmlns:a16="http://schemas.microsoft.com/office/drawing/2014/main" id="{30730C1D-BE57-4D52-BC59-3EE8A930E39F}"/>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12E13043-DC6A-447C-A42F-D8001339B45D}" type="slidenum">
              <a:rPr lang="en-US" altLang="fr-FR"/>
              <a:pPr algn="r"/>
              <a:t>27</a:t>
            </a:fld>
            <a:endParaRPr lang="en-US" altLang="fr-F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a:extLst>
              <a:ext uri="{FF2B5EF4-FFF2-40B4-BE49-F238E27FC236}">
                <a16:creationId xmlns:a16="http://schemas.microsoft.com/office/drawing/2014/main" id="{8E865B3A-0F2F-4513-8040-5443C65748D0}"/>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sp>
        <p:nvSpPr>
          <p:cNvPr id="33795" name="Text Box 11">
            <a:extLst>
              <a:ext uri="{FF2B5EF4-FFF2-40B4-BE49-F238E27FC236}">
                <a16:creationId xmlns:a16="http://schemas.microsoft.com/office/drawing/2014/main" id="{88B60B9A-5B1F-4DCD-AD44-064E6683BC02}"/>
              </a:ext>
            </a:extLst>
          </p:cNvPr>
          <p:cNvSpPr txBox="1">
            <a:spLocks noChangeArrowheads="1"/>
          </p:cNvSpPr>
          <p:nvPr/>
        </p:nvSpPr>
        <p:spPr bwMode="auto">
          <a:xfrm>
            <a:off x="457200" y="6324600"/>
            <a:ext cx="30670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Then SAVE, go back and EXECUTE</a:t>
            </a:r>
          </a:p>
        </p:txBody>
      </p:sp>
      <p:sp>
        <p:nvSpPr>
          <p:cNvPr id="33796" name="Text Box 12">
            <a:extLst>
              <a:ext uri="{FF2B5EF4-FFF2-40B4-BE49-F238E27FC236}">
                <a16:creationId xmlns:a16="http://schemas.microsoft.com/office/drawing/2014/main" id="{DF73F2F5-2EB3-44D7-972D-B9CD9CE86470}"/>
              </a:ext>
            </a:extLst>
          </p:cNvPr>
          <p:cNvSpPr txBox="1">
            <a:spLocks noChangeArrowheads="1"/>
          </p:cNvSpPr>
          <p:nvPr/>
        </p:nvSpPr>
        <p:spPr bwMode="auto">
          <a:xfrm>
            <a:off x="127000" y="2068513"/>
            <a:ext cx="9715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Selection</a:t>
            </a:r>
          </a:p>
        </p:txBody>
      </p:sp>
      <p:pic>
        <p:nvPicPr>
          <p:cNvPr id="33797" name="Picture 15" descr="cr">
            <a:extLst>
              <a:ext uri="{FF2B5EF4-FFF2-40B4-BE49-F238E27FC236}">
                <a16:creationId xmlns:a16="http://schemas.microsoft.com/office/drawing/2014/main" id="{AE3F394D-D429-4067-B7B7-0765CEBCA88B}"/>
              </a:ext>
            </a:extLst>
          </p:cNvPr>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1447800" y="2667000"/>
            <a:ext cx="4038600" cy="2338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798" name="AutoShape 18">
            <a:extLst>
              <a:ext uri="{FF2B5EF4-FFF2-40B4-BE49-F238E27FC236}">
                <a16:creationId xmlns:a16="http://schemas.microsoft.com/office/drawing/2014/main" id="{1C597FE3-4184-482D-9289-0EEDD1160283}"/>
              </a:ext>
            </a:extLst>
          </p:cNvPr>
          <p:cNvSpPr>
            <a:spLocks noChangeArrowheads="1"/>
          </p:cNvSpPr>
          <p:nvPr/>
        </p:nvSpPr>
        <p:spPr bwMode="auto">
          <a:xfrm>
            <a:off x="3200400" y="1752600"/>
            <a:ext cx="2743200" cy="685800"/>
          </a:xfrm>
          <a:prstGeom prst="wedgeRectCallout">
            <a:avLst>
              <a:gd name="adj1" fmla="val -77954"/>
              <a:gd name="adj2" fmla="val 115046"/>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Click here to select more parameters (so as not to choose deleted items,Z1 items…)</a:t>
            </a:r>
          </a:p>
        </p:txBody>
      </p:sp>
      <p:sp>
        <p:nvSpPr>
          <p:cNvPr id="33799" name="AutoShape 19">
            <a:extLst>
              <a:ext uri="{FF2B5EF4-FFF2-40B4-BE49-F238E27FC236}">
                <a16:creationId xmlns:a16="http://schemas.microsoft.com/office/drawing/2014/main" id="{DCDA4D57-1D51-45EB-BCB7-6E5E3344BD66}"/>
              </a:ext>
            </a:extLst>
          </p:cNvPr>
          <p:cNvSpPr>
            <a:spLocks noChangeArrowheads="1"/>
          </p:cNvSpPr>
          <p:nvPr/>
        </p:nvSpPr>
        <p:spPr bwMode="auto">
          <a:xfrm>
            <a:off x="3048000" y="5562600"/>
            <a:ext cx="2971800" cy="381000"/>
          </a:xfrm>
          <a:prstGeom prst="wedgeRectCallout">
            <a:avLst>
              <a:gd name="adj1" fmla="val -75801"/>
              <a:gd name="adj2" fmla="val -30875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Flag: “Background Processing”</a:t>
            </a:r>
          </a:p>
        </p:txBody>
      </p:sp>
      <p:sp>
        <p:nvSpPr>
          <p:cNvPr id="33800" name="AutoShape 20">
            <a:extLst>
              <a:ext uri="{FF2B5EF4-FFF2-40B4-BE49-F238E27FC236}">
                <a16:creationId xmlns:a16="http://schemas.microsoft.com/office/drawing/2014/main" id="{EF3493F9-A9AB-47E4-8F23-9FC2B238FBCF}"/>
              </a:ext>
            </a:extLst>
          </p:cNvPr>
          <p:cNvSpPr>
            <a:spLocks noChangeArrowheads="1"/>
          </p:cNvSpPr>
          <p:nvPr/>
        </p:nvSpPr>
        <p:spPr bwMode="auto">
          <a:xfrm>
            <a:off x="5867400" y="4114800"/>
            <a:ext cx="1676400" cy="762000"/>
          </a:xfrm>
          <a:prstGeom prst="wedgeRectCallout">
            <a:avLst>
              <a:gd name="adj1" fmla="val -247824"/>
              <a:gd name="adj2" fmla="val -5833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off “Always recalculate material”</a:t>
            </a:r>
          </a:p>
        </p:txBody>
      </p:sp>
      <p:sp>
        <p:nvSpPr>
          <p:cNvPr id="33801" name="AutoShape 21">
            <a:extLst>
              <a:ext uri="{FF2B5EF4-FFF2-40B4-BE49-F238E27FC236}">
                <a16:creationId xmlns:a16="http://schemas.microsoft.com/office/drawing/2014/main" id="{BD801026-CA90-4F17-B603-15D0850730E2}"/>
              </a:ext>
            </a:extLst>
          </p:cNvPr>
          <p:cNvSpPr>
            <a:spLocks noChangeArrowheads="1"/>
          </p:cNvSpPr>
          <p:nvPr/>
        </p:nvSpPr>
        <p:spPr bwMode="auto">
          <a:xfrm>
            <a:off x="7315200" y="3581400"/>
            <a:ext cx="1295400" cy="381000"/>
          </a:xfrm>
          <a:prstGeom prst="wedgeRectCallout">
            <a:avLst>
              <a:gd name="adj1" fmla="val -359806"/>
              <a:gd name="adj2" fmla="val -42917"/>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0410</a:t>
            </a:r>
          </a:p>
        </p:txBody>
      </p:sp>
      <p:sp>
        <p:nvSpPr>
          <p:cNvPr id="33802" name="AutoShape 22">
            <a:extLst>
              <a:ext uri="{FF2B5EF4-FFF2-40B4-BE49-F238E27FC236}">
                <a16:creationId xmlns:a16="http://schemas.microsoft.com/office/drawing/2014/main" id="{A45BADA1-CFE0-4F30-A7AF-6BE98093FDC1}"/>
              </a:ext>
            </a:extLst>
          </p:cNvPr>
          <p:cNvSpPr>
            <a:spLocks noChangeArrowheads="1"/>
          </p:cNvSpPr>
          <p:nvPr/>
        </p:nvSpPr>
        <p:spPr bwMode="auto">
          <a:xfrm>
            <a:off x="6477000" y="1524000"/>
            <a:ext cx="2514600" cy="1219200"/>
          </a:xfrm>
          <a:prstGeom prst="wedgeRectCallout">
            <a:avLst>
              <a:gd name="adj1" fmla="val -99181"/>
              <a:gd name="adj2" fmla="val 83074"/>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Select the materials you want to calculate. If you want to, you can choose range(s), single material(s) after clicking on the key</a:t>
            </a:r>
          </a:p>
        </p:txBody>
      </p:sp>
      <p:sp>
        <p:nvSpPr>
          <p:cNvPr id="33803" name="Espace réservé de la date 1">
            <a:extLst>
              <a:ext uri="{FF2B5EF4-FFF2-40B4-BE49-F238E27FC236}">
                <a16:creationId xmlns:a16="http://schemas.microsoft.com/office/drawing/2014/main" id="{606098B6-A911-4222-B35E-CBEDDBE6F85C}"/>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6ADC1CE0-82AD-434D-ACC8-9952C4511A40}" type="datetime1">
              <a:rPr lang="fr-FR" altLang="fr-FR"/>
              <a:pPr algn="l"/>
              <a:t>23/01/2019</a:t>
            </a:fld>
            <a:endParaRPr lang="en-US" altLang="fr-FR"/>
          </a:p>
        </p:txBody>
      </p:sp>
      <p:sp>
        <p:nvSpPr>
          <p:cNvPr id="33804" name="Espace réservé du pied de page 2">
            <a:extLst>
              <a:ext uri="{FF2B5EF4-FFF2-40B4-BE49-F238E27FC236}">
                <a16:creationId xmlns:a16="http://schemas.microsoft.com/office/drawing/2014/main" id="{F47B7B1C-57FF-445F-A139-F21994084FD9}"/>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3805" name="Espace réservé du numéro de diapositive 3">
            <a:extLst>
              <a:ext uri="{FF2B5EF4-FFF2-40B4-BE49-F238E27FC236}">
                <a16:creationId xmlns:a16="http://schemas.microsoft.com/office/drawing/2014/main" id="{E3D6AA22-0412-441F-8931-A8F2B74B4C8A}"/>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6D36EAE0-8C05-446B-B16F-BC0E5FF46EB2}" type="slidenum">
              <a:rPr lang="en-US" altLang="fr-FR"/>
              <a:pPr algn="r"/>
              <a:t>28</a:t>
            </a:fld>
            <a:endParaRPr lang="en-US" altLang="fr-F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a:extLst>
              <a:ext uri="{FF2B5EF4-FFF2-40B4-BE49-F238E27FC236}">
                <a16:creationId xmlns:a16="http://schemas.microsoft.com/office/drawing/2014/main" id="{656A0F6A-AF37-4884-9AAB-F2E40952FFDE}"/>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sp>
        <p:nvSpPr>
          <p:cNvPr id="34819" name="Text Box 5">
            <a:extLst>
              <a:ext uri="{FF2B5EF4-FFF2-40B4-BE49-F238E27FC236}">
                <a16:creationId xmlns:a16="http://schemas.microsoft.com/office/drawing/2014/main" id="{389CA08B-385C-44D5-A22D-0E79E29FA59E}"/>
              </a:ext>
            </a:extLst>
          </p:cNvPr>
          <p:cNvSpPr txBox="1">
            <a:spLocks noChangeArrowheads="1"/>
          </p:cNvSpPr>
          <p:nvPr/>
        </p:nvSpPr>
        <p:spPr bwMode="auto">
          <a:xfrm>
            <a:off x="1954213" y="1828800"/>
            <a:ext cx="184150" cy="33655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endParaRPr lang="fr-FR" altLang="fr-FR" sz="1600" b="1"/>
          </a:p>
        </p:txBody>
      </p:sp>
      <p:sp>
        <p:nvSpPr>
          <p:cNvPr id="34820" name="Text Box 9">
            <a:extLst>
              <a:ext uri="{FF2B5EF4-FFF2-40B4-BE49-F238E27FC236}">
                <a16:creationId xmlns:a16="http://schemas.microsoft.com/office/drawing/2014/main" id="{09B28D5B-7BEF-49F2-BD52-6D4DB6021E96}"/>
              </a:ext>
            </a:extLst>
          </p:cNvPr>
          <p:cNvSpPr txBox="1">
            <a:spLocks noChangeArrowheads="1"/>
          </p:cNvSpPr>
          <p:nvPr/>
        </p:nvSpPr>
        <p:spPr bwMode="auto">
          <a:xfrm>
            <a:off x="231775" y="2286000"/>
            <a:ext cx="18478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Structure explosion</a:t>
            </a:r>
          </a:p>
        </p:txBody>
      </p:sp>
      <p:pic>
        <p:nvPicPr>
          <p:cNvPr id="34821" name="Picture 11" descr="cr1">
            <a:extLst>
              <a:ext uri="{FF2B5EF4-FFF2-40B4-BE49-F238E27FC236}">
                <a16:creationId xmlns:a16="http://schemas.microsoft.com/office/drawing/2014/main" id="{5442DDA0-3141-4B4E-8761-CA76C9A3CC61}"/>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19200" y="3733800"/>
            <a:ext cx="5743575" cy="23241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822" name="AutoShape 12">
            <a:extLst>
              <a:ext uri="{FF2B5EF4-FFF2-40B4-BE49-F238E27FC236}">
                <a16:creationId xmlns:a16="http://schemas.microsoft.com/office/drawing/2014/main" id="{8D5DC50D-1976-4798-AC31-B035562897D7}"/>
              </a:ext>
            </a:extLst>
          </p:cNvPr>
          <p:cNvSpPr>
            <a:spLocks noChangeArrowheads="1"/>
          </p:cNvSpPr>
          <p:nvPr/>
        </p:nvSpPr>
        <p:spPr bwMode="auto">
          <a:xfrm>
            <a:off x="5943600" y="3657600"/>
            <a:ext cx="2133600" cy="609600"/>
          </a:xfrm>
          <a:prstGeom prst="wedgeRectCallout">
            <a:avLst>
              <a:gd name="adj1" fmla="val -172398"/>
              <a:gd name="adj2" fmla="val 21354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Flag “Background processing”. Then save</a:t>
            </a:r>
          </a:p>
        </p:txBody>
      </p:sp>
      <p:sp>
        <p:nvSpPr>
          <p:cNvPr id="34823" name="Espace réservé de la date 1">
            <a:extLst>
              <a:ext uri="{FF2B5EF4-FFF2-40B4-BE49-F238E27FC236}">
                <a16:creationId xmlns:a16="http://schemas.microsoft.com/office/drawing/2014/main" id="{0F850E4C-98F2-467C-800D-D6EB562F64FE}"/>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9C949426-7A62-4BDE-BA28-8041E7E32410}" type="datetime1">
              <a:rPr lang="fr-FR" altLang="fr-FR"/>
              <a:pPr algn="l"/>
              <a:t>23/01/2019</a:t>
            </a:fld>
            <a:endParaRPr lang="en-US" altLang="fr-FR"/>
          </a:p>
        </p:txBody>
      </p:sp>
      <p:sp>
        <p:nvSpPr>
          <p:cNvPr id="34824" name="Espace réservé du pied de page 2">
            <a:extLst>
              <a:ext uri="{FF2B5EF4-FFF2-40B4-BE49-F238E27FC236}">
                <a16:creationId xmlns:a16="http://schemas.microsoft.com/office/drawing/2014/main" id="{2759843B-A5D5-49C2-BA70-C10AC64E7E4F}"/>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4825" name="Espace réservé du numéro de diapositive 3">
            <a:extLst>
              <a:ext uri="{FF2B5EF4-FFF2-40B4-BE49-F238E27FC236}">
                <a16:creationId xmlns:a16="http://schemas.microsoft.com/office/drawing/2014/main" id="{A1EDF345-DFEB-47B3-AA64-3E72FFF46AF1}"/>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214CF253-60CC-47CA-8AF4-3C4833EA989B}" type="slidenum">
              <a:rPr lang="en-US" altLang="fr-FR"/>
              <a:pPr algn="r"/>
              <a:t>29</a:t>
            </a:fld>
            <a:endParaRPr lang="en-US" altLang="fr-F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770FA34-1B04-42AC-818D-37E876BE0604}"/>
              </a:ext>
            </a:extLst>
          </p:cNvPr>
          <p:cNvSpPr>
            <a:spLocks noGrp="1" noChangeArrowheads="1"/>
          </p:cNvSpPr>
          <p:nvPr>
            <p:ph type="title"/>
          </p:nvPr>
        </p:nvSpPr>
        <p:spPr>
          <a:xfrm>
            <a:off x="457200" y="685800"/>
            <a:ext cx="8229600" cy="685800"/>
          </a:xfrm>
        </p:spPr>
        <p:txBody>
          <a:bodyPr/>
          <a:lstStyle/>
          <a:p>
            <a:pPr eaLnBrk="1" hangingPunct="1"/>
            <a:r>
              <a:rPr lang="en-US" altLang="fr-FR" sz="1800" b="1">
                <a:solidFill>
                  <a:schemeClr val="tx1"/>
                </a:solidFill>
              </a:rPr>
              <a:t>How to create a cost center:KA01</a:t>
            </a:r>
            <a:br>
              <a:rPr lang="en-US" altLang="fr-FR" sz="1800" b="1">
                <a:solidFill>
                  <a:schemeClr val="tx1"/>
                </a:solidFill>
              </a:rPr>
            </a:br>
            <a:endParaRPr lang="en-US" altLang="fr-FR" sz="1800" b="1">
              <a:solidFill>
                <a:schemeClr val="tx1"/>
              </a:solidFill>
            </a:endParaRPr>
          </a:p>
        </p:txBody>
      </p:sp>
      <p:pic>
        <p:nvPicPr>
          <p:cNvPr id="8195" name="Picture 6" descr="createcocen">
            <a:extLst>
              <a:ext uri="{FF2B5EF4-FFF2-40B4-BE49-F238E27FC236}">
                <a16:creationId xmlns:a16="http://schemas.microsoft.com/office/drawing/2014/main" id="{DBF1BD08-54B0-46EA-B86D-5FD8531D09E4}"/>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971800" y="4343400"/>
            <a:ext cx="4038600" cy="1504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196" name="Picture 8" descr="createcostcenter">
            <a:extLst>
              <a:ext uri="{FF2B5EF4-FFF2-40B4-BE49-F238E27FC236}">
                <a16:creationId xmlns:a16="http://schemas.microsoft.com/office/drawing/2014/main" id="{967F475D-11C4-4A07-A216-5B04F62624DE}"/>
              </a:ext>
            </a:extLst>
          </p:cNvPr>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914400" y="1447800"/>
            <a:ext cx="2647950" cy="1028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197" name="AutoShape 10">
            <a:extLst>
              <a:ext uri="{FF2B5EF4-FFF2-40B4-BE49-F238E27FC236}">
                <a16:creationId xmlns:a16="http://schemas.microsoft.com/office/drawing/2014/main" id="{A1EACB47-C44C-4AAF-8AC6-9D49E2A308A0}"/>
              </a:ext>
            </a:extLst>
          </p:cNvPr>
          <p:cNvSpPr>
            <a:spLocks noChangeArrowheads="1"/>
          </p:cNvSpPr>
          <p:nvPr/>
        </p:nvSpPr>
        <p:spPr bwMode="auto">
          <a:xfrm>
            <a:off x="6248400" y="3352800"/>
            <a:ext cx="1371600" cy="609600"/>
          </a:xfrm>
          <a:prstGeom prst="wedgeRectCallout">
            <a:avLst>
              <a:gd name="adj1" fmla="val -126042"/>
              <a:gd name="adj2" fmla="val 152606"/>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cost center</a:t>
            </a:r>
          </a:p>
        </p:txBody>
      </p:sp>
      <p:sp>
        <p:nvSpPr>
          <p:cNvPr id="8198" name="AutoShape 11">
            <a:extLst>
              <a:ext uri="{FF2B5EF4-FFF2-40B4-BE49-F238E27FC236}">
                <a16:creationId xmlns:a16="http://schemas.microsoft.com/office/drawing/2014/main" id="{F6DC122A-6E23-44DB-8900-078DB50B8B85}"/>
              </a:ext>
            </a:extLst>
          </p:cNvPr>
          <p:cNvSpPr>
            <a:spLocks noChangeArrowheads="1"/>
          </p:cNvSpPr>
          <p:nvPr/>
        </p:nvSpPr>
        <p:spPr bwMode="auto">
          <a:xfrm>
            <a:off x="152400" y="4191000"/>
            <a:ext cx="2209800" cy="609600"/>
          </a:xfrm>
          <a:prstGeom prst="wedgeRectCallout">
            <a:avLst>
              <a:gd name="adj1" fmla="val 73778"/>
              <a:gd name="adj2" fmla="val 48176"/>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valid date of this cost center</a:t>
            </a:r>
          </a:p>
        </p:txBody>
      </p:sp>
      <p:sp>
        <p:nvSpPr>
          <p:cNvPr id="8199" name="Text Box 13">
            <a:extLst>
              <a:ext uri="{FF2B5EF4-FFF2-40B4-BE49-F238E27FC236}">
                <a16:creationId xmlns:a16="http://schemas.microsoft.com/office/drawing/2014/main" id="{EDFB6AE2-D01D-4B71-80EA-05A17AFED412}"/>
              </a:ext>
            </a:extLst>
          </p:cNvPr>
          <p:cNvSpPr txBox="1">
            <a:spLocks noChangeArrowheads="1"/>
          </p:cNvSpPr>
          <p:nvPr/>
        </p:nvSpPr>
        <p:spPr bwMode="auto">
          <a:xfrm>
            <a:off x="630238" y="6096000"/>
            <a:ext cx="5656262"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When creating a cost center, it is necessary to link it to hierarchy</a:t>
            </a:r>
          </a:p>
        </p:txBody>
      </p:sp>
      <p:sp>
        <p:nvSpPr>
          <p:cNvPr id="8200" name="Espace réservé de la date 1">
            <a:extLst>
              <a:ext uri="{FF2B5EF4-FFF2-40B4-BE49-F238E27FC236}">
                <a16:creationId xmlns:a16="http://schemas.microsoft.com/office/drawing/2014/main" id="{92F3F372-D8B7-4D48-AC2D-FDC0C4108E37}"/>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5FF1B296-CB10-4E97-BC65-10BB550CDA71}" type="datetime1">
              <a:rPr lang="fr-FR" altLang="fr-FR"/>
              <a:pPr algn="l"/>
              <a:t>23/01/2019</a:t>
            </a:fld>
            <a:endParaRPr lang="en-US" altLang="fr-FR"/>
          </a:p>
        </p:txBody>
      </p:sp>
      <p:sp>
        <p:nvSpPr>
          <p:cNvPr id="8201" name="Espace réservé du pied de page 2">
            <a:extLst>
              <a:ext uri="{FF2B5EF4-FFF2-40B4-BE49-F238E27FC236}">
                <a16:creationId xmlns:a16="http://schemas.microsoft.com/office/drawing/2014/main" id="{F41F8E13-6AD2-4471-86C4-09560DC3DE1E}"/>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8202" name="Espace réservé du numéro de diapositive 3">
            <a:extLst>
              <a:ext uri="{FF2B5EF4-FFF2-40B4-BE49-F238E27FC236}">
                <a16:creationId xmlns:a16="http://schemas.microsoft.com/office/drawing/2014/main" id="{60677B04-9086-49EA-9187-07B708A0C95F}"/>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3A6FD194-4F8E-4B4B-8463-7B88255274B9}" type="slidenum">
              <a:rPr lang="en-US" altLang="fr-FR"/>
              <a:pPr algn="r"/>
              <a:t>3</a:t>
            </a:fld>
            <a:endParaRPr lang="en-US" altLang="fr-F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02EE1FAF-3066-4724-965F-0A7702BED78A}"/>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sp>
        <p:nvSpPr>
          <p:cNvPr id="35843" name="Text Box 9">
            <a:extLst>
              <a:ext uri="{FF2B5EF4-FFF2-40B4-BE49-F238E27FC236}">
                <a16:creationId xmlns:a16="http://schemas.microsoft.com/office/drawing/2014/main" id="{170FB641-24C0-48BE-80B1-38473C816508}"/>
              </a:ext>
            </a:extLst>
          </p:cNvPr>
          <p:cNvSpPr txBox="1">
            <a:spLocks noChangeArrowheads="1"/>
          </p:cNvSpPr>
          <p:nvPr/>
        </p:nvSpPr>
        <p:spPr bwMode="auto">
          <a:xfrm>
            <a:off x="428625" y="1905000"/>
            <a:ext cx="842963"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Costing</a:t>
            </a:r>
          </a:p>
        </p:txBody>
      </p:sp>
      <p:pic>
        <p:nvPicPr>
          <p:cNvPr id="35844" name="Picture 11" descr="costing">
            <a:extLst>
              <a:ext uri="{FF2B5EF4-FFF2-40B4-BE49-F238E27FC236}">
                <a16:creationId xmlns:a16="http://schemas.microsoft.com/office/drawing/2014/main" id="{10EECB50-92F5-44C2-AD69-F3BEE5A9A0D6}"/>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62200" y="2133600"/>
            <a:ext cx="5762625" cy="3924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5845" name="AutoShape 12">
            <a:extLst>
              <a:ext uri="{FF2B5EF4-FFF2-40B4-BE49-F238E27FC236}">
                <a16:creationId xmlns:a16="http://schemas.microsoft.com/office/drawing/2014/main" id="{E957F1C7-CA10-4E70-91D7-6A0E950A3098}"/>
              </a:ext>
            </a:extLst>
          </p:cNvPr>
          <p:cNvSpPr>
            <a:spLocks noChangeArrowheads="1"/>
          </p:cNvSpPr>
          <p:nvPr/>
        </p:nvSpPr>
        <p:spPr bwMode="auto">
          <a:xfrm>
            <a:off x="304800" y="4267200"/>
            <a:ext cx="1828800" cy="609600"/>
          </a:xfrm>
          <a:prstGeom prst="wedgeRectCallout">
            <a:avLst>
              <a:gd name="adj1" fmla="val 64931"/>
              <a:gd name="adj2" fmla="val 15234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Flag Background processing</a:t>
            </a:r>
          </a:p>
        </p:txBody>
      </p:sp>
      <p:sp>
        <p:nvSpPr>
          <p:cNvPr id="35846" name="Espace réservé de la date 1">
            <a:extLst>
              <a:ext uri="{FF2B5EF4-FFF2-40B4-BE49-F238E27FC236}">
                <a16:creationId xmlns:a16="http://schemas.microsoft.com/office/drawing/2014/main" id="{4B576EBC-A793-4202-BE5E-96BEA9085D07}"/>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58AA3A08-C573-4352-BE1B-3BACADE7BBD1}" type="datetime1">
              <a:rPr lang="fr-FR" altLang="fr-FR"/>
              <a:pPr algn="l"/>
              <a:t>23/01/2019</a:t>
            </a:fld>
            <a:endParaRPr lang="en-US" altLang="fr-FR"/>
          </a:p>
        </p:txBody>
      </p:sp>
      <p:sp>
        <p:nvSpPr>
          <p:cNvPr id="35847" name="Espace réservé du pied de page 2">
            <a:extLst>
              <a:ext uri="{FF2B5EF4-FFF2-40B4-BE49-F238E27FC236}">
                <a16:creationId xmlns:a16="http://schemas.microsoft.com/office/drawing/2014/main" id="{CC559917-A7F3-496F-8E9A-A5E383390203}"/>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5848" name="Espace réservé du numéro de diapositive 3">
            <a:extLst>
              <a:ext uri="{FF2B5EF4-FFF2-40B4-BE49-F238E27FC236}">
                <a16:creationId xmlns:a16="http://schemas.microsoft.com/office/drawing/2014/main" id="{5EF01537-8E72-4A44-BAB0-8D69253E216D}"/>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C6CBE6F7-86A5-45D6-96C9-55EFE0B3DEB4}" type="slidenum">
              <a:rPr lang="en-US" altLang="fr-FR"/>
              <a:pPr algn="r"/>
              <a:t>30</a:t>
            </a:fld>
            <a:endParaRPr lang="en-US" altLang="fr-F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6">
            <a:extLst>
              <a:ext uri="{FF2B5EF4-FFF2-40B4-BE49-F238E27FC236}">
                <a16:creationId xmlns:a16="http://schemas.microsoft.com/office/drawing/2014/main" id="{6635B36C-A2B6-431A-BB90-A6CFBFCD5546}"/>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pic>
        <p:nvPicPr>
          <p:cNvPr id="36867" name="Picture 5" descr="analyse">
            <a:extLst>
              <a:ext uri="{FF2B5EF4-FFF2-40B4-BE49-F238E27FC236}">
                <a16:creationId xmlns:a16="http://schemas.microsoft.com/office/drawing/2014/main" id="{AF9D3CF7-590B-48A3-BC12-8DD39F16A3B8}"/>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43188" y="2619375"/>
            <a:ext cx="4010025" cy="2486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6868" name="AutoShape 8">
            <a:extLst>
              <a:ext uri="{FF2B5EF4-FFF2-40B4-BE49-F238E27FC236}">
                <a16:creationId xmlns:a16="http://schemas.microsoft.com/office/drawing/2014/main" id="{42AF9D8B-95A2-4344-BE4A-00F8DADD7341}"/>
              </a:ext>
            </a:extLst>
          </p:cNvPr>
          <p:cNvSpPr>
            <a:spLocks noChangeArrowheads="1"/>
          </p:cNvSpPr>
          <p:nvPr/>
        </p:nvSpPr>
        <p:spPr bwMode="auto">
          <a:xfrm>
            <a:off x="7086600" y="2743200"/>
            <a:ext cx="1828800" cy="533400"/>
          </a:xfrm>
          <a:prstGeom prst="wedgeRectCallout">
            <a:avLst>
              <a:gd name="adj1" fmla="val -146704"/>
              <a:gd name="adj2" fmla="val 184819"/>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Choose the variant SAP&amp;11</a:t>
            </a:r>
          </a:p>
        </p:txBody>
      </p:sp>
      <p:sp>
        <p:nvSpPr>
          <p:cNvPr id="36869" name="Espace réservé de la date 1">
            <a:extLst>
              <a:ext uri="{FF2B5EF4-FFF2-40B4-BE49-F238E27FC236}">
                <a16:creationId xmlns:a16="http://schemas.microsoft.com/office/drawing/2014/main" id="{7CC56524-16B7-4CEB-BFD2-869A1B13E9E4}"/>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2690351C-B207-42A2-8A16-7087A44B06ED}" type="datetime1">
              <a:rPr lang="fr-FR" altLang="fr-FR"/>
              <a:pPr algn="l"/>
              <a:t>23/01/2019</a:t>
            </a:fld>
            <a:endParaRPr lang="en-US" altLang="fr-FR"/>
          </a:p>
        </p:txBody>
      </p:sp>
      <p:sp>
        <p:nvSpPr>
          <p:cNvPr id="36870" name="Espace réservé du pied de page 2">
            <a:extLst>
              <a:ext uri="{FF2B5EF4-FFF2-40B4-BE49-F238E27FC236}">
                <a16:creationId xmlns:a16="http://schemas.microsoft.com/office/drawing/2014/main" id="{8C0FA0FB-188D-4945-ADCF-A298F377C5CC}"/>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6871" name="Espace réservé du numéro de diapositive 3">
            <a:extLst>
              <a:ext uri="{FF2B5EF4-FFF2-40B4-BE49-F238E27FC236}">
                <a16:creationId xmlns:a16="http://schemas.microsoft.com/office/drawing/2014/main" id="{D986893D-F346-46BA-A34C-5EB420AA12B4}"/>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EE0A4BC5-B228-478B-A273-0F5B556749D1}" type="slidenum">
              <a:rPr lang="en-US" altLang="fr-FR"/>
              <a:pPr algn="r"/>
              <a:t>31</a:t>
            </a:fld>
            <a:endParaRPr lang="en-US" altLang="fr-F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a:extLst>
              <a:ext uri="{FF2B5EF4-FFF2-40B4-BE49-F238E27FC236}">
                <a16:creationId xmlns:a16="http://schemas.microsoft.com/office/drawing/2014/main" id="{5821DE96-4DA5-4675-BF5B-F51185FAD761}"/>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pic>
        <p:nvPicPr>
          <p:cNvPr id="37891" name="Picture 5" descr="analysis">
            <a:extLst>
              <a:ext uri="{FF2B5EF4-FFF2-40B4-BE49-F238E27FC236}">
                <a16:creationId xmlns:a16="http://schemas.microsoft.com/office/drawing/2014/main" id="{65D328C8-64BA-4784-86C4-ECAC10B99CB6}"/>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514600" y="2743200"/>
            <a:ext cx="5810250" cy="3429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7892" name="Rectangle 8">
            <a:extLst>
              <a:ext uri="{FF2B5EF4-FFF2-40B4-BE49-F238E27FC236}">
                <a16:creationId xmlns:a16="http://schemas.microsoft.com/office/drawing/2014/main" id="{88F97818-9CE1-42AB-B0B0-FE1535A415F4}"/>
              </a:ext>
            </a:extLst>
          </p:cNvPr>
          <p:cNvSpPr>
            <a:spLocks noChangeArrowheads="1"/>
          </p:cNvSpPr>
          <p:nvPr/>
        </p:nvSpPr>
        <p:spPr bwMode="auto">
          <a:xfrm>
            <a:off x="685800" y="1981200"/>
            <a:ext cx="912813"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Analysis</a:t>
            </a:r>
          </a:p>
        </p:txBody>
      </p:sp>
      <p:sp>
        <p:nvSpPr>
          <p:cNvPr id="37893" name="AutoShape 9">
            <a:extLst>
              <a:ext uri="{FF2B5EF4-FFF2-40B4-BE49-F238E27FC236}">
                <a16:creationId xmlns:a16="http://schemas.microsoft.com/office/drawing/2014/main" id="{75CADEF3-ED61-47E5-A482-8A53C0AEDB57}"/>
              </a:ext>
            </a:extLst>
          </p:cNvPr>
          <p:cNvSpPr>
            <a:spLocks noChangeArrowheads="1"/>
          </p:cNvSpPr>
          <p:nvPr/>
        </p:nvSpPr>
        <p:spPr bwMode="auto">
          <a:xfrm>
            <a:off x="533400" y="2971800"/>
            <a:ext cx="1371600" cy="990600"/>
          </a:xfrm>
          <a:prstGeom prst="wedgeRectCallout">
            <a:avLst>
              <a:gd name="adj1" fmla="val 104051"/>
              <a:gd name="adj2" fmla="val 48556"/>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costing run and the costing date</a:t>
            </a:r>
          </a:p>
        </p:txBody>
      </p:sp>
      <p:sp>
        <p:nvSpPr>
          <p:cNvPr id="37894" name="AutoShape 10">
            <a:extLst>
              <a:ext uri="{FF2B5EF4-FFF2-40B4-BE49-F238E27FC236}">
                <a16:creationId xmlns:a16="http://schemas.microsoft.com/office/drawing/2014/main" id="{07F88A03-E57C-4BBD-ADD6-80E530B27FB7}"/>
              </a:ext>
            </a:extLst>
          </p:cNvPr>
          <p:cNvSpPr>
            <a:spLocks noChangeArrowheads="1"/>
          </p:cNvSpPr>
          <p:nvPr/>
        </p:nvSpPr>
        <p:spPr bwMode="auto">
          <a:xfrm>
            <a:off x="914400" y="4343400"/>
            <a:ext cx="1066800" cy="304800"/>
          </a:xfrm>
          <a:prstGeom prst="wedgeRectCallout">
            <a:avLst>
              <a:gd name="adj1" fmla="val 108185"/>
              <a:gd name="adj2" fmla="val 104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0410</a:t>
            </a:r>
          </a:p>
        </p:txBody>
      </p:sp>
      <p:sp>
        <p:nvSpPr>
          <p:cNvPr id="37895" name="AutoShape 11">
            <a:extLst>
              <a:ext uri="{FF2B5EF4-FFF2-40B4-BE49-F238E27FC236}">
                <a16:creationId xmlns:a16="http://schemas.microsoft.com/office/drawing/2014/main" id="{81AA9DF6-D041-4931-A4BC-FDCC986F770A}"/>
              </a:ext>
            </a:extLst>
          </p:cNvPr>
          <p:cNvSpPr>
            <a:spLocks noChangeArrowheads="1"/>
          </p:cNvSpPr>
          <p:nvPr/>
        </p:nvSpPr>
        <p:spPr bwMode="auto">
          <a:xfrm>
            <a:off x="533400" y="5257800"/>
            <a:ext cx="1828800" cy="990600"/>
          </a:xfrm>
          <a:prstGeom prst="wedgeRectCallout">
            <a:avLst>
              <a:gd name="adj1" fmla="val 65190"/>
              <a:gd name="adj2" fmla="val 15546"/>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Unflag Background processing to be able to see the result of the analysis</a:t>
            </a:r>
          </a:p>
        </p:txBody>
      </p:sp>
      <p:sp>
        <p:nvSpPr>
          <p:cNvPr id="37896" name="Espace réservé de la date 1">
            <a:extLst>
              <a:ext uri="{FF2B5EF4-FFF2-40B4-BE49-F238E27FC236}">
                <a16:creationId xmlns:a16="http://schemas.microsoft.com/office/drawing/2014/main" id="{429E9E65-C5AE-4180-B6AC-93F24B7227A9}"/>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63809F9E-149A-458A-81D8-3E6F9A352524}" type="datetime1">
              <a:rPr lang="fr-FR" altLang="fr-FR"/>
              <a:pPr algn="l"/>
              <a:t>23/01/2019</a:t>
            </a:fld>
            <a:endParaRPr lang="en-US" altLang="fr-FR"/>
          </a:p>
        </p:txBody>
      </p:sp>
      <p:sp>
        <p:nvSpPr>
          <p:cNvPr id="37897" name="Espace réservé du pied de page 2">
            <a:extLst>
              <a:ext uri="{FF2B5EF4-FFF2-40B4-BE49-F238E27FC236}">
                <a16:creationId xmlns:a16="http://schemas.microsoft.com/office/drawing/2014/main" id="{AA29D354-F4D5-4409-A1D0-DDB7F31A2A4E}"/>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7898" name="Espace réservé du numéro de diapositive 3">
            <a:extLst>
              <a:ext uri="{FF2B5EF4-FFF2-40B4-BE49-F238E27FC236}">
                <a16:creationId xmlns:a16="http://schemas.microsoft.com/office/drawing/2014/main" id="{7B054B2F-A6F4-4763-83C2-09AEC2AE061B}"/>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47966B0F-1913-4838-BD43-4054AD7C5554}" type="slidenum">
              <a:rPr lang="en-US" altLang="fr-FR"/>
              <a:pPr algn="r"/>
              <a:t>32</a:t>
            </a:fld>
            <a:endParaRPr lang="en-US" altLang="fr-F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a:extLst>
              <a:ext uri="{FF2B5EF4-FFF2-40B4-BE49-F238E27FC236}">
                <a16:creationId xmlns:a16="http://schemas.microsoft.com/office/drawing/2014/main" id="{C003EAEF-CBAD-412A-9F4A-09E38BF50B7D}"/>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pic>
        <p:nvPicPr>
          <p:cNvPr id="38915" name="Picture 5" descr="ccr3">
            <a:extLst>
              <a:ext uri="{FF2B5EF4-FFF2-40B4-BE49-F238E27FC236}">
                <a16:creationId xmlns:a16="http://schemas.microsoft.com/office/drawing/2014/main" id="{0EFDE256-D564-4509-A26B-0A6F9C4FA1F7}"/>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62075" y="2633663"/>
            <a:ext cx="6572250" cy="2457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8916" name="AutoShape 8">
            <a:extLst>
              <a:ext uri="{FF2B5EF4-FFF2-40B4-BE49-F238E27FC236}">
                <a16:creationId xmlns:a16="http://schemas.microsoft.com/office/drawing/2014/main" id="{BE07276F-236A-464B-B6DE-7AE39491EBB3}"/>
              </a:ext>
            </a:extLst>
          </p:cNvPr>
          <p:cNvSpPr>
            <a:spLocks noChangeArrowheads="1"/>
          </p:cNvSpPr>
          <p:nvPr/>
        </p:nvSpPr>
        <p:spPr bwMode="auto">
          <a:xfrm>
            <a:off x="6629400" y="2209800"/>
            <a:ext cx="2362200" cy="1371600"/>
          </a:xfrm>
          <a:prstGeom prst="wedgeRectCallout">
            <a:avLst>
              <a:gd name="adj1" fmla="val -42606"/>
              <a:gd name="adj2" fmla="val 86921"/>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SAP displays the cost of the components of the product you are calculating (you have the cost of all the components of the Bill of Material)</a:t>
            </a:r>
          </a:p>
        </p:txBody>
      </p:sp>
      <p:sp>
        <p:nvSpPr>
          <p:cNvPr id="38917" name="AutoShape 9">
            <a:extLst>
              <a:ext uri="{FF2B5EF4-FFF2-40B4-BE49-F238E27FC236}">
                <a16:creationId xmlns:a16="http://schemas.microsoft.com/office/drawing/2014/main" id="{07EDA699-E4CC-475D-BFBF-2AA02A48BF79}"/>
              </a:ext>
            </a:extLst>
          </p:cNvPr>
          <p:cNvSpPr>
            <a:spLocks noChangeArrowheads="1"/>
          </p:cNvSpPr>
          <p:nvPr/>
        </p:nvSpPr>
        <p:spPr bwMode="auto">
          <a:xfrm>
            <a:off x="685800" y="5638800"/>
            <a:ext cx="2667000" cy="762000"/>
          </a:xfrm>
          <a:prstGeom prst="wedgeRectCallout">
            <a:avLst>
              <a:gd name="adj1" fmla="val -9463"/>
              <a:gd name="adj2" fmla="val -14750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To display details about the material, double click on the item.</a:t>
            </a:r>
          </a:p>
        </p:txBody>
      </p:sp>
      <p:sp>
        <p:nvSpPr>
          <p:cNvPr id="38918" name="Text Box 10">
            <a:extLst>
              <a:ext uri="{FF2B5EF4-FFF2-40B4-BE49-F238E27FC236}">
                <a16:creationId xmlns:a16="http://schemas.microsoft.com/office/drawing/2014/main" id="{14B0BD13-D1CA-4D97-8A1D-4268024B5E40}"/>
              </a:ext>
            </a:extLst>
          </p:cNvPr>
          <p:cNvSpPr txBox="1">
            <a:spLocks noChangeArrowheads="1"/>
          </p:cNvSpPr>
          <p:nvPr/>
        </p:nvSpPr>
        <p:spPr bwMode="auto">
          <a:xfrm>
            <a:off x="490538" y="2133600"/>
            <a:ext cx="912812"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Analysis</a:t>
            </a:r>
          </a:p>
        </p:txBody>
      </p:sp>
      <p:sp>
        <p:nvSpPr>
          <p:cNvPr id="38919" name="Rectangle 11">
            <a:extLst>
              <a:ext uri="{FF2B5EF4-FFF2-40B4-BE49-F238E27FC236}">
                <a16:creationId xmlns:a16="http://schemas.microsoft.com/office/drawing/2014/main" id="{6CB676F5-58D1-4115-B05A-9FFE0DD2F923}"/>
              </a:ext>
            </a:extLst>
          </p:cNvPr>
          <p:cNvSpPr>
            <a:spLocks noChangeArrowheads="1"/>
          </p:cNvSpPr>
          <p:nvPr/>
        </p:nvSpPr>
        <p:spPr bwMode="auto">
          <a:xfrm>
            <a:off x="2312988" y="1600200"/>
            <a:ext cx="1841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endParaRPr lang="fr-FR" altLang="fr-FR" b="1"/>
          </a:p>
        </p:txBody>
      </p:sp>
      <p:sp>
        <p:nvSpPr>
          <p:cNvPr id="38920" name="Text Box 12">
            <a:extLst>
              <a:ext uri="{FF2B5EF4-FFF2-40B4-BE49-F238E27FC236}">
                <a16:creationId xmlns:a16="http://schemas.microsoft.com/office/drawing/2014/main" id="{BDC8FD8B-9193-42E8-A81A-30FE088458D9}"/>
              </a:ext>
            </a:extLst>
          </p:cNvPr>
          <p:cNvSpPr txBox="1">
            <a:spLocks noChangeArrowheads="1"/>
          </p:cNvSpPr>
          <p:nvPr/>
        </p:nvSpPr>
        <p:spPr bwMode="auto">
          <a:xfrm>
            <a:off x="4987925" y="5726113"/>
            <a:ext cx="1468438"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Variant SAP&amp;11</a:t>
            </a:r>
          </a:p>
        </p:txBody>
      </p:sp>
      <p:sp>
        <p:nvSpPr>
          <p:cNvPr id="38921" name="Espace réservé de la date 1">
            <a:extLst>
              <a:ext uri="{FF2B5EF4-FFF2-40B4-BE49-F238E27FC236}">
                <a16:creationId xmlns:a16="http://schemas.microsoft.com/office/drawing/2014/main" id="{752BC2FC-C64D-45B4-AB51-768452FF7FCF}"/>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FAB769C2-3ECA-4254-8DAC-8F86D0AE54B8}" type="datetime1">
              <a:rPr lang="fr-FR" altLang="fr-FR"/>
              <a:pPr algn="l"/>
              <a:t>23/01/2019</a:t>
            </a:fld>
            <a:endParaRPr lang="en-US" altLang="fr-FR"/>
          </a:p>
        </p:txBody>
      </p:sp>
      <p:sp>
        <p:nvSpPr>
          <p:cNvPr id="38922" name="Espace réservé du pied de page 2">
            <a:extLst>
              <a:ext uri="{FF2B5EF4-FFF2-40B4-BE49-F238E27FC236}">
                <a16:creationId xmlns:a16="http://schemas.microsoft.com/office/drawing/2014/main" id="{E47FD243-5551-4917-AF4E-6580DC186E06}"/>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8923" name="Espace réservé du numéro de diapositive 3">
            <a:extLst>
              <a:ext uri="{FF2B5EF4-FFF2-40B4-BE49-F238E27FC236}">
                <a16:creationId xmlns:a16="http://schemas.microsoft.com/office/drawing/2014/main" id="{8148B60A-ABFC-48B1-9EB2-7432AAFD79E4}"/>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5AC4EE46-87C0-44DE-A002-C167062C5107}" type="slidenum">
              <a:rPr lang="en-US" altLang="fr-FR"/>
              <a:pPr algn="r"/>
              <a:t>33</a:t>
            </a:fld>
            <a:endParaRPr lang="en-US" altLang="fr-F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a:extLst>
              <a:ext uri="{FF2B5EF4-FFF2-40B4-BE49-F238E27FC236}">
                <a16:creationId xmlns:a16="http://schemas.microsoft.com/office/drawing/2014/main" id="{F93B749D-D062-43B6-BB51-7E22D2F8974C}"/>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pic>
        <p:nvPicPr>
          <p:cNvPr id="39939" name="Picture 5" descr="cr3">
            <a:extLst>
              <a:ext uri="{FF2B5EF4-FFF2-40B4-BE49-F238E27FC236}">
                <a16:creationId xmlns:a16="http://schemas.microsoft.com/office/drawing/2014/main" id="{3F179034-8361-4F9C-A9E1-5D05E533C472}"/>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67000" y="1905000"/>
            <a:ext cx="4854575"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40" name="AutoShape 8">
            <a:extLst>
              <a:ext uri="{FF2B5EF4-FFF2-40B4-BE49-F238E27FC236}">
                <a16:creationId xmlns:a16="http://schemas.microsoft.com/office/drawing/2014/main" id="{7219103D-3656-45BF-90E2-E0F6EE12DF30}"/>
              </a:ext>
            </a:extLst>
          </p:cNvPr>
          <p:cNvSpPr>
            <a:spLocks noChangeArrowheads="1"/>
          </p:cNvSpPr>
          <p:nvPr/>
        </p:nvSpPr>
        <p:spPr bwMode="auto">
          <a:xfrm>
            <a:off x="7239000" y="4267200"/>
            <a:ext cx="1752600" cy="1524000"/>
          </a:xfrm>
          <a:prstGeom prst="wedgeRectCallout">
            <a:avLst>
              <a:gd name="adj1" fmla="val -147917"/>
              <a:gd name="adj2" fmla="val 5625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IMPORTANT</a:t>
            </a:r>
            <a:r>
              <a:rPr lang="en-US" altLang="fr-FR"/>
              <a:t>: Make sure the lines 74 and 75 are empty. If not, check F and XXXX in the screen Costing 1</a:t>
            </a:r>
          </a:p>
          <a:p>
            <a:pPr eaLnBrk="1" hangingPunct="1"/>
            <a:endParaRPr lang="en-US" altLang="fr-FR"/>
          </a:p>
        </p:txBody>
      </p:sp>
      <p:sp>
        <p:nvSpPr>
          <p:cNvPr id="39941" name="AutoShape 9">
            <a:extLst>
              <a:ext uri="{FF2B5EF4-FFF2-40B4-BE49-F238E27FC236}">
                <a16:creationId xmlns:a16="http://schemas.microsoft.com/office/drawing/2014/main" id="{DD1340E7-1C25-457A-9B1C-AD8D7343EF2B}"/>
              </a:ext>
            </a:extLst>
          </p:cNvPr>
          <p:cNvSpPr>
            <a:spLocks noChangeArrowheads="1"/>
          </p:cNvSpPr>
          <p:nvPr/>
        </p:nvSpPr>
        <p:spPr bwMode="auto">
          <a:xfrm>
            <a:off x="762000" y="4724400"/>
            <a:ext cx="1447800" cy="838200"/>
          </a:xfrm>
          <a:prstGeom prst="wedgeRectCallout">
            <a:avLst>
              <a:gd name="adj1" fmla="val 241120"/>
              <a:gd name="adj2" fmla="val -50759"/>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Click here to display the costs details</a:t>
            </a:r>
          </a:p>
        </p:txBody>
      </p:sp>
      <p:sp>
        <p:nvSpPr>
          <p:cNvPr id="39942" name="Rectangle 10">
            <a:extLst>
              <a:ext uri="{FF2B5EF4-FFF2-40B4-BE49-F238E27FC236}">
                <a16:creationId xmlns:a16="http://schemas.microsoft.com/office/drawing/2014/main" id="{77228CD0-9445-4434-A5B0-70DB5A70BE39}"/>
              </a:ext>
            </a:extLst>
          </p:cNvPr>
          <p:cNvSpPr>
            <a:spLocks noChangeArrowheads="1"/>
          </p:cNvSpPr>
          <p:nvPr/>
        </p:nvSpPr>
        <p:spPr bwMode="auto">
          <a:xfrm>
            <a:off x="1703388" y="1524000"/>
            <a:ext cx="1841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endParaRPr lang="fr-FR" altLang="fr-FR" b="1"/>
          </a:p>
        </p:txBody>
      </p:sp>
      <p:sp>
        <p:nvSpPr>
          <p:cNvPr id="39943" name="Espace réservé de la date 1">
            <a:extLst>
              <a:ext uri="{FF2B5EF4-FFF2-40B4-BE49-F238E27FC236}">
                <a16:creationId xmlns:a16="http://schemas.microsoft.com/office/drawing/2014/main" id="{49BFFCE5-C58D-4C02-9349-B3CA726E4575}"/>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75FDB147-439A-4339-9D1C-ECE61D84C5B7}" type="datetime1">
              <a:rPr lang="fr-FR" altLang="fr-FR"/>
              <a:pPr algn="l"/>
              <a:t>23/01/2019</a:t>
            </a:fld>
            <a:endParaRPr lang="en-US" altLang="fr-FR"/>
          </a:p>
        </p:txBody>
      </p:sp>
      <p:sp>
        <p:nvSpPr>
          <p:cNvPr id="39944" name="Espace réservé du pied de page 2">
            <a:extLst>
              <a:ext uri="{FF2B5EF4-FFF2-40B4-BE49-F238E27FC236}">
                <a16:creationId xmlns:a16="http://schemas.microsoft.com/office/drawing/2014/main" id="{4073F454-2A88-4551-8BE7-DC2E153249B2}"/>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39945" name="Espace réservé du numéro de diapositive 3">
            <a:extLst>
              <a:ext uri="{FF2B5EF4-FFF2-40B4-BE49-F238E27FC236}">
                <a16:creationId xmlns:a16="http://schemas.microsoft.com/office/drawing/2014/main" id="{B6BF39AC-7304-4E12-B68A-B462B8831519}"/>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FC865989-6AE5-4A55-8308-F53E135A2280}" type="slidenum">
              <a:rPr lang="en-US" altLang="fr-FR"/>
              <a:pPr algn="r"/>
              <a:t>34</a:t>
            </a:fld>
            <a:endParaRPr lang="en-US" altLang="fr-F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a:extLst>
              <a:ext uri="{FF2B5EF4-FFF2-40B4-BE49-F238E27FC236}">
                <a16:creationId xmlns:a16="http://schemas.microsoft.com/office/drawing/2014/main" id="{558311AA-8D7F-4507-AA96-A48D242FEDC0}"/>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pic>
        <p:nvPicPr>
          <p:cNvPr id="40963" name="Picture 5" descr="cres">
            <a:extLst>
              <a:ext uri="{FF2B5EF4-FFF2-40B4-BE49-F238E27FC236}">
                <a16:creationId xmlns:a16="http://schemas.microsoft.com/office/drawing/2014/main" id="{D454343E-2A45-48F6-878C-2BEA5C9219BA}"/>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95600" y="1676400"/>
            <a:ext cx="5256213"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64" name="AutoShape 8">
            <a:extLst>
              <a:ext uri="{FF2B5EF4-FFF2-40B4-BE49-F238E27FC236}">
                <a16:creationId xmlns:a16="http://schemas.microsoft.com/office/drawing/2014/main" id="{588BC1C5-ACB0-48B3-9ADB-6240D7E8E0B3}"/>
              </a:ext>
            </a:extLst>
          </p:cNvPr>
          <p:cNvSpPr>
            <a:spLocks noChangeArrowheads="1"/>
          </p:cNvSpPr>
          <p:nvPr/>
        </p:nvSpPr>
        <p:spPr bwMode="auto">
          <a:xfrm>
            <a:off x="457200" y="4572000"/>
            <a:ext cx="2209800" cy="1600200"/>
          </a:xfrm>
          <a:prstGeom prst="wedgeRectCallout">
            <a:avLst>
              <a:gd name="adj1" fmla="val 62356"/>
              <a:gd name="adj2" fmla="val 3879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Click here to display the results of the costing (you can display several lay out of the costing results: costing levels, materials overview, analysis)</a:t>
            </a:r>
          </a:p>
        </p:txBody>
      </p:sp>
      <p:sp>
        <p:nvSpPr>
          <p:cNvPr id="40965" name="AutoShape 9">
            <a:extLst>
              <a:ext uri="{FF2B5EF4-FFF2-40B4-BE49-F238E27FC236}">
                <a16:creationId xmlns:a16="http://schemas.microsoft.com/office/drawing/2014/main" id="{EEB5912B-364F-4073-AD9C-92897EABA1D8}"/>
              </a:ext>
            </a:extLst>
          </p:cNvPr>
          <p:cNvSpPr>
            <a:spLocks noChangeArrowheads="1"/>
          </p:cNvSpPr>
          <p:nvPr/>
        </p:nvSpPr>
        <p:spPr bwMode="auto">
          <a:xfrm>
            <a:off x="152400" y="1828800"/>
            <a:ext cx="2362200" cy="1752600"/>
          </a:xfrm>
          <a:prstGeom prst="wedgeRectCallout">
            <a:avLst>
              <a:gd name="adj1" fmla="val 119088"/>
              <a:gd name="adj2" fmla="val 144926"/>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The first roll up of the month is locked, click here to unlock it so you can release the results of the analysis (the first four lanes are analysis, the last two ones update the prices). (Enter your company code)</a:t>
            </a:r>
          </a:p>
        </p:txBody>
      </p:sp>
      <p:sp>
        <p:nvSpPr>
          <p:cNvPr id="40966" name="Espace réservé de la date 1">
            <a:extLst>
              <a:ext uri="{FF2B5EF4-FFF2-40B4-BE49-F238E27FC236}">
                <a16:creationId xmlns:a16="http://schemas.microsoft.com/office/drawing/2014/main" id="{6219B866-F5EA-4294-8158-2EA430F8C187}"/>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DBF3679F-4C90-4861-8C8B-1880B051252C}" type="datetime1">
              <a:rPr lang="fr-FR" altLang="fr-FR"/>
              <a:pPr algn="l"/>
              <a:t>23/01/2019</a:t>
            </a:fld>
            <a:endParaRPr lang="en-US" altLang="fr-FR"/>
          </a:p>
        </p:txBody>
      </p:sp>
      <p:sp>
        <p:nvSpPr>
          <p:cNvPr id="40967" name="Espace réservé du pied de page 2">
            <a:extLst>
              <a:ext uri="{FF2B5EF4-FFF2-40B4-BE49-F238E27FC236}">
                <a16:creationId xmlns:a16="http://schemas.microsoft.com/office/drawing/2014/main" id="{F52DE566-D875-452C-B112-AFB00DAA389B}"/>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40968" name="Espace réservé du numéro de diapositive 3">
            <a:extLst>
              <a:ext uri="{FF2B5EF4-FFF2-40B4-BE49-F238E27FC236}">
                <a16:creationId xmlns:a16="http://schemas.microsoft.com/office/drawing/2014/main" id="{39D332DD-E328-4637-B3B4-8F2079D22C12}"/>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5B790D3D-0D15-44D5-80F0-3B06917549CA}" type="slidenum">
              <a:rPr lang="en-US" altLang="fr-FR"/>
              <a:pPr algn="r"/>
              <a:t>35</a:t>
            </a:fld>
            <a:endParaRPr lang="en-US" altLang="fr-F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5">
            <a:extLst>
              <a:ext uri="{FF2B5EF4-FFF2-40B4-BE49-F238E27FC236}">
                <a16:creationId xmlns:a16="http://schemas.microsoft.com/office/drawing/2014/main" id="{AD4E1248-4A80-4BEA-AAB6-393672ECBA3A}"/>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pic>
        <p:nvPicPr>
          <p:cNvPr id="41987" name="Picture 4" descr="cre">
            <a:extLst>
              <a:ext uri="{FF2B5EF4-FFF2-40B4-BE49-F238E27FC236}">
                <a16:creationId xmlns:a16="http://schemas.microsoft.com/office/drawing/2014/main" id="{82E6162D-0E8A-4120-BC92-EEA9BAB593FE}"/>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28800" y="1905000"/>
            <a:ext cx="6562725" cy="3952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988" name="AutoShape 7">
            <a:extLst>
              <a:ext uri="{FF2B5EF4-FFF2-40B4-BE49-F238E27FC236}">
                <a16:creationId xmlns:a16="http://schemas.microsoft.com/office/drawing/2014/main" id="{C6AF3A3B-A6D4-478A-BE0F-1A3EA5650DBB}"/>
              </a:ext>
            </a:extLst>
          </p:cNvPr>
          <p:cNvSpPr>
            <a:spLocks noChangeArrowheads="1"/>
          </p:cNvSpPr>
          <p:nvPr/>
        </p:nvSpPr>
        <p:spPr bwMode="auto">
          <a:xfrm>
            <a:off x="304800" y="4572000"/>
            <a:ext cx="1219200" cy="685800"/>
          </a:xfrm>
          <a:prstGeom prst="wedgeRectCallout">
            <a:avLst>
              <a:gd name="adj1" fmla="val 109764"/>
              <a:gd name="adj2" fmla="val 2963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Level in the Bill of Material</a:t>
            </a:r>
          </a:p>
        </p:txBody>
      </p:sp>
      <p:sp>
        <p:nvSpPr>
          <p:cNvPr id="41989" name="AutoShape 8">
            <a:extLst>
              <a:ext uri="{FF2B5EF4-FFF2-40B4-BE49-F238E27FC236}">
                <a16:creationId xmlns:a16="http://schemas.microsoft.com/office/drawing/2014/main" id="{52E22B2C-8844-4712-8F63-D84C5492085F}"/>
              </a:ext>
            </a:extLst>
          </p:cNvPr>
          <p:cNvSpPr>
            <a:spLocks noChangeArrowheads="1"/>
          </p:cNvSpPr>
          <p:nvPr/>
        </p:nvSpPr>
        <p:spPr bwMode="auto">
          <a:xfrm>
            <a:off x="5943600" y="6172200"/>
            <a:ext cx="2362200" cy="381000"/>
          </a:xfrm>
          <a:prstGeom prst="wedgeRectCallout">
            <a:avLst>
              <a:gd name="adj1" fmla="val -40792"/>
              <a:gd name="adj2" fmla="val -256667"/>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the status</a:t>
            </a:r>
          </a:p>
        </p:txBody>
      </p:sp>
      <p:sp>
        <p:nvSpPr>
          <p:cNvPr id="41990" name="Espace réservé de la date 1">
            <a:extLst>
              <a:ext uri="{FF2B5EF4-FFF2-40B4-BE49-F238E27FC236}">
                <a16:creationId xmlns:a16="http://schemas.microsoft.com/office/drawing/2014/main" id="{731DAB26-9CB3-4AB3-9BEC-4E09929D77CF}"/>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00EE17C4-0913-46CA-ABCF-67DEC5698042}" type="datetime1">
              <a:rPr lang="fr-FR" altLang="fr-FR"/>
              <a:pPr algn="l"/>
              <a:t>23/01/2019</a:t>
            </a:fld>
            <a:endParaRPr lang="en-US" altLang="fr-FR"/>
          </a:p>
        </p:txBody>
      </p:sp>
      <p:sp>
        <p:nvSpPr>
          <p:cNvPr id="41991" name="Espace réservé du pied de page 2">
            <a:extLst>
              <a:ext uri="{FF2B5EF4-FFF2-40B4-BE49-F238E27FC236}">
                <a16:creationId xmlns:a16="http://schemas.microsoft.com/office/drawing/2014/main" id="{5049E9AB-8464-4879-B048-D31EA75AEE6E}"/>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41992" name="Espace réservé du numéro de diapositive 3">
            <a:extLst>
              <a:ext uri="{FF2B5EF4-FFF2-40B4-BE49-F238E27FC236}">
                <a16:creationId xmlns:a16="http://schemas.microsoft.com/office/drawing/2014/main" id="{CC8AC1CF-DA54-4EAD-83D8-4F98BBC45B3F}"/>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729C4E50-CD91-4233-A28C-F1E67FBB72C2}" type="slidenum">
              <a:rPr lang="en-US" altLang="fr-FR"/>
              <a:pPr algn="r"/>
              <a:t>36</a:t>
            </a:fld>
            <a:endParaRPr lang="en-US" altLang="fr-F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a:extLst>
              <a:ext uri="{FF2B5EF4-FFF2-40B4-BE49-F238E27FC236}">
                <a16:creationId xmlns:a16="http://schemas.microsoft.com/office/drawing/2014/main" id="{1C29893C-A22E-457F-AD29-039C624A8D75}"/>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sp>
        <p:nvSpPr>
          <p:cNvPr id="43011" name="Text Box 5">
            <a:extLst>
              <a:ext uri="{FF2B5EF4-FFF2-40B4-BE49-F238E27FC236}">
                <a16:creationId xmlns:a16="http://schemas.microsoft.com/office/drawing/2014/main" id="{C4CE0570-4C61-43ED-8E28-BA679106555C}"/>
              </a:ext>
            </a:extLst>
          </p:cNvPr>
          <p:cNvSpPr txBox="1">
            <a:spLocks noChangeArrowheads="1"/>
          </p:cNvSpPr>
          <p:nvPr/>
        </p:nvSpPr>
        <p:spPr bwMode="auto">
          <a:xfrm>
            <a:off x="385763" y="1992313"/>
            <a:ext cx="912812"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Marking </a:t>
            </a:r>
          </a:p>
        </p:txBody>
      </p:sp>
      <p:pic>
        <p:nvPicPr>
          <p:cNvPr id="43012" name="Picture 6" descr="marking">
            <a:extLst>
              <a:ext uri="{FF2B5EF4-FFF2-40B4-BE49-F238E27FC236}">
                <a16:creationId xmlns:a16="http://schemas.microsoft.com/office/drawing/2014/main" id="{97E9A31E-E76F-4D03-8EDB-49F905CD259B}"/>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786063" y="2528888"/>
            <a:ext cx="3724275" cy="2667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13" name="AutoShape 11">
            <a:extLst>
              <a:ext uri="{FF2B5EF4-FFF2-40B4-BE49-F238E27FC236}">
                <a16:creationId xmlns:a16="http://schemas.microsoft.com/office/drawing/2014/main" id="{9F0C31EC-816D-426A-B3C2-A8531EE25C0B}"/>
              </a:ext>
            </a:extLst>
          </p:cNvPr>
          <p:cNvSpPr>
            <a:spLocks noChangeArrowheads="1"/>
          </p:cNvSpPr>
          <p:nvPr/>
        </p:nvSpPr>
        <p:spPr bwMode="auto">
          <a:xfrm>
            <a:off x="6858000" y="2514600"/>
            <a:ext cx="1524000" cy="990600"/>
          </a:xfrm>
          <a:prstGeom prst="wedgeRectCallout">
            <a:avLst>
              <a:gd name="adj1" fmla="val -133023"/>
              <a:gd name="adj2" fmla="val 84134"/>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Just check off “With list” and “background processing”</a:t>
            </a:r>
          </a:p>
        </p:txBody>
      </p:sp>
      <p:sp>
        <p:nvSpPr>
          <p:cNvPr id="43014" name="Espace réservé de la date 1">
            <a:extLst>
              <a:ext uri="{FF2B5EF4-FFF2-40B4-BE49-F238E27FC236}">
                <a16:creationId xmlns:a16="http://schemas.microsoft.com/office/drawing/2014/main" id="{3895F3DC-5214-4852-9A0B-E7D051F2E61F}"/>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993E0C65-A55E-46E2-9472-947665D18D05}" type="datetime1">
              <a:rPr lang="fr-FR" altLang="fr-FR"/>
              <a:pPr algn="l"/>
              <a:t>23/01/2019</a:t>
            </a:fld>
            <a:endParaRPr lang="en-US" altLang="fr-FR"/>
          </a:p>
        </p:txBody>
      </p:sp>
      <p:sp>
        <p:nvSpPr>
          <p:cNvPr id="43015" name="Espace réservé du pied de page 2">
            <a:extLst>
              <a:ext uri="{FF2B5EF4-FFF2-40B4-BE49-F238E27FC236}">
                <a16:creationId xmlns:a16="http://schemas.microsoft.com/office/drawing/2014/main" id="{53FF3663-4E2D-49C0-9EAB-BAB7C9116A68}"/>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43016" name="Espace réservé du numéro de diapositive 3">
            <a:extLst>
              <a:ext uri="{FF2B5EF4-FFF2-40B4-BE49-F238E27FC236}">
                <a16:creationId xmlns:a16="http://schemas.microsoft.com/office/drawing/2014/main" id="{7DE95272-A16D-4FAE-BA9A-A0D2C8AD9A23}"/>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A71BCFFB-97A7-4DAA-BF58-0A0AAD926FD1}" type="slidenum">
              <a:rPr lang="en-US" altLang="fr-FR"/>
              <a:pPr algn="r"/>
              <a:t>37</a:t>
            </a:fld>
            <a:endParaRPr lang="en-US" altLang="fr-F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a:extLst>
              <a:ext uri="{FF2B5EF4-FFF2-40B4-BE49-F238E27FC236}">
                <a16:creationId xmlns:a16="http://schemas.microsoft.com/office/drawing/2014/main" id="{E7E407B8-4B51-4C57-9F62-4144FC14C39D}"/>
              </a:ext>
            </a:extLst>
          </p:cNvPr>
          <p:cNvSpPr>
            <a:spLocks noGrp="1" noChangeArrowheads="1"/>
          </p:cNvSpPr>
          <p:nvPr>
            <p:ph type="title"/>
          </p:nvPr>
        </p:nvSpPr>
        <p:spPr/>
        <p:txBody>
          <a:bodyPr/>
          <a:lstStyle/>
          <a:p>
            <a:pPr eaLnBrk="1" hangingPunct="1"/>
            <a:r>
              <a:rPr lang="en-US" altLang="fr-FR" b="1">
                <a:solidFill>
                  <a:schemeClr val="tx1"/>
                </a:solidFill>
              </a:rPr>
              <a:t>Global Material Cost Calculation: CK40N</a:t>
            </a:r>
          </a:p>
        </p:txBody>
      </p:sp>
      <p:pic>
        <p:nvPicPr>
          <p:cNvPr id="44035" name="Picture 5" descr="po">
            <a:extLst>
              <a:ext uri="{FF2B5EF4-FFF2-40B4-BE49-F238E27FC236}">
                <a16:creationId xmlns:a16="http://schemas.microsoft.com/office/drawing/2014/main" id="{C0F59CD3-A6A9-4448-B6C1-EC3D1AA38E4B}"/>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309938" y="2752725"/>
            <a:ext cx="2676525" cy="2219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4036" name="Text Box 8">
            <a:extLst>
              <a:ext uri="{FF2B5EF4-FFF2-40B4-BE49-F238E27FC236}">
                <a16:creationId xmlns:a16="http://schemas.microsoft.com/office/drawing/2014/main" id="{A29860C2-D1E5-42E3-B125-09F1F3D9940F}"/>
              </a:ext>
            </a:extLst>
          </p:cNvPr>
          <p:cNvSpPr txBox="1">
            <a:spLocks noChangeArrowheads="1"/>
          </p:cNvSpPr>
          <p:nvPr/>
        </p:nvSpPr>
        <p:spPr bwMode="auto">
          <a:xfrm>
            <a:off x="609600" y="2057400"/>
            <a:ext cx="903288"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b="1"/>
              <a:t>Release</a:t>
            </a:r>
            <a:r>
              <a:rPr lang="en-US" altLang="fr-FR"/>
              <a:t> </a:t>
            </a:r>
          </a:p>
        </p:txBody>
      </p:sp>
      <p:sp>
        <p:nvSpPr>
          <p:cNvPr id="44037" name="AutoShape 9">
            <a:extLst>
              <a:ext uri="{FF2B5EF4-FFF2-40B4-BE49-F238E27FC236}">
                <a16:creationId xmlns:a16="http://schemas.microsoft.com/office/drawing/2014/main" id="{A39EA8C3-95B7-49FC-A5A1-75CA758BF9A8}"/>
              </a:ext>
            </a:extLst>
          </p:cNvPr>
          <p:cNvSpPr>
            <a:spLocks noChangeArrowheads="1"/>
          </p:cNvSpPr>
          <p:nvPr/>
        </p:nvSpPr>
        <p:spPr bwMode="auto">
          <a:xfrm>
            <a:off x="6248400" y="2286000"/>
            <a:ext cx="1600200" cy="990600"/>
          </a:xfrm>
          <a:prstGeom prst="wedgeRectCallout">
            <a:avLst>
              <a:gd name="adj1" fmla="val -78769"/>
              <a:gd name="adj2" fmla="val 112019"/>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Just check off “With list” and “background processing”</a:t>
            </a:r>
          </a:p>
        </p:txBody>
      </p:sp>
      <p:sp>
        <p:nvSpPr>
          <p:cNvPr id="44038" name="Espace réservé de la date 1">
            <a:extLst>
              <a:ext uri="{FF2B5EF4-FFF2-40B4-BE49-F238E27FC236}">
                <a16:creationId xmlns:a16="http://schemas.microsoft.com/office/drawing/2014/main" id="{8E59901C-D50A-470E-A735-B3B787063702}"/>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5DF3F683-06E6-4672-8CFA-0DDE890EFC0B}" type="datetime1">
              <a:rPr lang="fr-FR" altLang="fr-FR"/>
              <a:pPr algn="l"/>
              <a:t>23/01/2019</a:t>
            </a:fld>
            <a:endParaRPr lang="en-US" altLang="fr-FR"/>
          </a:p>
        </p:txBody>
      </p:sp>
      <p:sp>
        <p:nvSpPr>
          <p:cNvPr id="44039" name="Espace réservé du pied de page 2">
            <a:extLst>
              <a:ext uri="{FF2B5EF4-FFF2-40B4-BE49-F238E27FC236}">
                <a16:creationId xmlns:a16="http://schemas.microsoft.com/office/drawing/2014/main" id="{C240BBCF-4926-4A98-AA1E-E324181A1E4E}"/>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44040" name="Espace réservé du numéro de diapositive 3">
            <a:extLst>
              <a:ext uri="{FF2B5EF4-FFF2-40B4-BE49-F238E27FC236}">
                <a16:creationId xmlns:a16="http://schemas.microsoft.com/office/drawing/2014/main" id="{E9D51012-3B11-4325-92F8-91AA42E23308}"/>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B66BDB3C-9F9B-4AE9-822B-98F366E5A1C5}" type="slidenum">
              <a:rPr lang="en-US" altLang="fr-FR"/>
              <a:pPr algn="r"/>
              <a:t>38</a:t>
            </a:fld>
            <a:endParaRPr lang="en-US" altLang="fr-F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5">
            <a:extLst>
              <a:ext uri="{FF2B5EF4-FFF2-40B4-BE49-F238E27FC236}">
                <a16:creationId xmlns:a16="http://schemas.microsoft.com/office/drawing/2014/main" id="{D584966A-717C-4D03-88EA-F91A26629849}"/>
              </a:ext>
            </a:extLst>
          </p:cNvPr>
          <p:cNvSpPr>
            <a:spLocks noGrp="1" noChangeArrowheads="1"/>
          </p:cNvSpPr>
          <p:nvPr>
            <p:ph type="title"/>
          </p:nvPr>
        </p:nvSpPr>
        <p:spPr/>
        <p:txBody>
          <a:bodyPr/>
          <a:lstStyle/>
          <a:p>
            <a:pPr eaLnBrk="1" hangingPunct="1"/>
            <a:r>
              <a:rPr lang="en-US" altLang="fr-FR"/>
              <a:t>To display the details of the roll up of an item: CK13N</a:t>
            </a:r>
          </a:p>
        </p:txBody>
      </p:sp>
      <p:pic>
        <p:nvPicPr>
          <p:cNvPr id="45059" name="Picture 6" descr="dis">
            <a:extLst>
              <a:ext uri="{FF2B5EF4-FFF2-40B4-BE49-F238E27FC236}">
                <a16:creationId xmlns:a16="http://schemas.microsoft.com/office/drawing/2014/main" id="{FCF4B213-7C20-40F3-B843-CCFB8D733C3C}"/>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2438400" y="4495800"/>
            <a:ext cx="4038600" cy="1971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0" name="Text Box 5">
            <a:extLst>
              <a:ext uri="{FF2B5EF4-FFF2-40B4-BE49-F238E27FC236}">
                <a16:creationId xmlns:a16="http://schemas.microsoft.com/office/drawing/2014/main" id="{2A70DCF6-14C0-4291-96F3-B6496632BDA3}"/>
              </a:ext>
            </a:extLst>
          </p:cNvPr>
          <p:cNvSpPr txBox="1">
            <a:spLocks noChangeArrowheads="1"/>
          </p:cNvSpPr>
          <p:nvPr/>
        </p:nvSpPr>
        <p:spPr bwMode="auto">
          <a:xfrm>
            <a:off x="228600" y="1676400"/>
            <a:ext cx="3657600" cy="942975"/>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eaLnBrk="1" hangingPunct="1"/>
            <a:r>
              <a:rPr lang="en-US" altLang="fr-FR"/>
              <a:t>After calculating a material cost, you may want to see the result of the roll up for this material (details, machine hour, labor hour…)</a:t>
            </a:r>
          </a:p>
        </p:txBody>
      </p:sp>
      <p:sp>
        <p:nvSpPr>
          <p:cNvPr id="45061" name="AutoShape 9">
            <a:extLst>
              <a:ext uri="{FF2B5EF4-FFF2-40B4-BE49-F238E27FC236}">
                <a16:creationId xmlns:a16="http://schemas.microsoft.com/office/drawing/2014/main" id="{195FC406-77E6-4F85-919B-F160231279D2}"/>
              </a:ext>
            </a:extLst>
          </p:cNvPr>
          <p:cNvSpPr>
            <a:spLocks noChangeArrowheads="1"/>
          </p:cNvSpPr>
          <p:nvPr/>
        </p:nvSpPr>
        <p:spPr bwMode="auto">
          <a:xfrm>
            <a:off x="228600" y="3048000"/>
            <a:ext cx="1981200" cy="1219200"/>
          </a:xfrm>
          <a:prstGeom prst="wedgeRectCallout">
            <a:avLst>
              <a:gd name="adj1" fmla="val 63139"/>
              <a:gd name="adj2" fmla="val 114194"/>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material for which you want to display the Material Cost Calculation you made</a:t>
            </a:r>
          </a:p>
        </p:txBody>
      </p:sp>
      <p:sp>
        <p:nvSpPr>
          <p:cNvPr id="45062" name="AutoShape 10">
            <a:extLst>
              <a:ext uri="{FF2B5EF4-FFF2-40B4-BE49-F238E27FC236}">
                <a16:creationId xmlns:a16="http://schemas.microsoft.com/office/drawing/2014/main" id="{88B64D16-A774-4AA0-B3D6-A62FB9A8CBB5}"/>
              </a:ext>
            </a:extLst>
          </p:cNvPr>
          <p:cNvSpPr>
            <a:spLocks noChangeArrowheads="1"/>
          </p:cNvSpPr>
          <p:nvPr/>
        </p:nvSpPr>
        <p:spPr bwMode="auto">
          <a:xfrm>
            <a:off x="6781800" y="4572000"/>
            <a:ext cx="1371600" cy="609600"/>
          </a:xfrm>
          <a:prstGeom prst="wedgeRectCallout">
            <a:avLst>
              <a:gd name="adj1" fmla="val -277894"/>
              <a:gd name="adj2" fmla="val 62759"/>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VOA’s plant:0410</a:t>
            </a:r>
          </a:p>
        </p:txBody>
      </p:sp>
      <p:sp>
        <p:nvSpPr>
          <p:cNvPr id="45063" name="AutoShape 11">
            <a:extLst>
              <a:ext uri="{FF2B5EF4-FFF2-40B4-BE49-F238E27FC236}">
                <a16:creationId xmlns:a16="http://schemas.microsoft.com/office/drawing/2014/main" id="{2F58CE0C-4079-46B8-913F-AA707DCE97D5}"/>
              </a:ext>
            </a:extLst>
          </p:cNvPr>
          <p:cNvSpPr>
            <a:spLocks noChangeArrowheads="1"/>
          </p:cNvSpPr>
          <p:nvPr/>
        </p:nvSpPr>
        <p:spPr bwMode="auto">
          <a:xfrm>
            <a:off x="533400" y="5029200"/>
            <a:ext cx="990600" cy="533400"/>
          </a:xfrm>
          <a:prstGeom prst="wedgeRectCallout">
            <a:avLst>
              <a:gd name="adj1" fmla="val 152245"/>
              <a:gd name="adj2" fmla="val 124106"/>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ZPC1</a:t>
            </a:r>
          </a:p>
        </p:txBody>
      </p:sp>
      <p:sp>
        <p:nvSpPr>
          <p:cNvPr id="45064" name="AutoShape 12">
            <a:extLst>
              <a:ext uri="{FF2B5EF4-FFF2-40B4-BE49-F238E27FC236}">
                <a16:creationId xmlns:a16="http://schemas.microsoft.com/office/drawing/2014/main" id="{4D7440FB-1D29-46C6-9439-E23E730C6147}"/>
              </a:ext>
            </a:extLst>
          </p:cNvPr>
          <p:cNvSpPr>
            <a:spLocks noChangeArrowheads="1"/>
          </p:cNvSpPr>
          <p:nvPr/>
        </p:nvSpPr>
        <p:spPr bwMode="auto">
          <a:xfrm>
            <a:off x="533400" y="6096000"/>
            <a:ext cx="990600" cy="304800"/>
          </a:xfrm>
          <a:prstGeom prst="wedgeRectCallout">
            <a:avLst>
              <a:gd name="adj1" fmla="val 148556"/>
              <a:gd name="adj2" fmla="val -42708"/>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1</a:t>
            </a:r>
          </a:p>
        </p:txBody>
      </p:sp>
      <p:sp>
        <p:nvSpPr>
          <p:cNvPr id="45065" name="AutoShape 13">
            <a:extLst>
              <a:ext uri="{FF2B5EF4-FFF2-40B4-BE49-F238E27FC236}">
                <a16:creationId xmlns:a16="http://schemas.microsoft.com/office/drawing/2014/main" id="{BE5756E2-9661-4062-8AC6-A56121500D43}"/>
              </a:ext>
            </a:extLst>
          </p:cNvPr>
          <p:cNvSpPr>
            <a:spLocks noChangeArrowheads="1"/>
          </p:cNvSpPr>
          <p:nvPr/>
        </p:nvSpPr>
        <p:spPr bwMode="auto">
          <a:xfrm>
            <a:off x="6781800" y="5715000"/>
            <a:ext cx="1143000" cy="533400"/>
          </a:xfrm>
          <a:prstGeom prst="wedgeRectCallout">
            <a:avLst>
              <a:gd name="adj1" fmla="val -261250"/>
              <a:gd name="adj2" fmla="val 6131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valid date</a:t>
            </a:r>
          </a:p>
        </p:txBody>
      </p:sp>
      <p:pic>
        <p:nvPicPr>
          <p:cNvPr id="45066" name="Picture 14" descr="ck13n">
            <a:extLst>
              <a:ext uri="{FF2B5EF4-FFF2-40B4-BE49-F238E27FC236}">
                <a16:creationId xmlns:a16="http://schemas.microsoft.com/office/drawing/2014/main" id="{254C3F3B-CE00-4A64-B6AA-BBF665E8C845}"/>
              </a:ext>
            </a:extLst>
          </p:cNvPr>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267200" y="1524000"/>
            <a:ext cx="2438400" cy="1641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5067" name="Espace réservé de la date 1">
            <a:extLst>
              <a:ext uri="{FF2B5EF4-FFF2-40B4-BE49-F238E27FC236}">
                <a16:creationId xmlns:a16="http://schemas.microsoft.com/office/drawing/2014/main" id="{8C314A8F-7A07-4A93-AFB9-236E0CBA1510}"/>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6BB53D97-B8EF-43C0-A524-687E1F23BC53}" type="datetime1">
              <a:rPr lang="fr-FR" altLang="fr-FR"/>
              <a:pPr algn="l"/>
              <a:t>23/01/2019</a:t>
            </a:fld>
            <a:endParaRPr lang="en-US" altLang="fr-FR"/>
          </a:p>
        </p:txBody>
      </p:sp>
      <p:sp>
        <p:nvSpPr>
          <p:cNvPr id="45068" name="Espace réservé du pied de page 2">
            <a:extLst>
              <a:ext uri="{FF2B5EF4-FFF2-40B4-BE49-F238E27FC236}">
                <a16:creationId xmlns:a16="http://schemas.microsoft.com/office/drawing/2014/main" id="{F3BFDB28-E0EA-4521-BECA-B631B86DBD7F}"/>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45069" name="Espace réservé du numéro de diapositive 3">
            <a:extLst>
              <a:ext uri="{FF2B5EF4-FFF2-40B4-BE49-F238E27FC236}">
                <a16:creationId xmlns:a16="http://schemas.microsoft.com/office/drawing/2014/main" id="{86F0904E-5008-485F-B7BB-6C94506DAD9D}"/>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15AE002E-B696-423C-8BB8-EB43A049D972}" type="slidenum">
              <a:rPr lang="en-US" altLang="fr-FR"/>
              <a:pPr algn="r"/>
              <a:t>39</a:t>
            </a:fld>
            <a:endParaRPr lang="en-US" altLang="fr-F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a:extLst>
              <a:ext uri="{FF2B5EF4-FFF2-40B4-BE49-F238E27FC236}">
                <a16:creationId xmlns:a16="http://schemas.microsoft.com/office/drawing/2014/main" id="{6831F87C-0E75-49A1-9E66-DDB82AFA6039}"/>
              </a:ext>
            </a:extLst>
          </p:cNvPr>
          <p:cNvSpPr>
            <a:spLocks noGrp="1" noChangeArrowheads="1"/>
          </p:cNvSpPr>
          <p:nvPr>
            <p:ph type="title"/>
          </p:nvPr>
        </p:nvSpPr>
        <p:spPr/>
        <p:txBody>
          <a:bodyPr/>
          <a:lstStyle/>
          <a:p>
            <a:pPr eaLnBrk="1" hangingPunct="1"/>
            <a:r>
              <a:rPr lang="en-US" altLang="fr-FR"/>
              <a:t>How to create a profit center</a:t>
            </a:r>
          </a:p>
        </p:txBody>
      </p:sp>
      <p:pic>
        <p:nvPicPr>
          <p:cNvPr id="9219" name="Picture 5" descr="menuprofitcenter">
            <a:extLst>
              <a:ext uri="{FF2B5EF4-FFF2-40B4-BE49-F238E27FC236}">
                <a16:creationId xmlns:a16="http://schemas.microsoft.com/office/drawing/2014/main" id="{F7A7DC76-A03E-4816-BF7C-54A31253AF32}"/>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81200" y="2057400"/>
            <a:ext cx="2371725" cy="17287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0" name="AutoShape 7">
            <a:extLst>
              <a:ext uri="{FF2B5EF4-FFF2-40B4-BE49-F238E27FC236}">
                <a16:creationId xmlns:a16="http://schemas.microsoft.com/office/drawing/2014/main" id="{A5FA8623-F605-4AD9-806A-97DF9483CB8F}"/>
              </a:ext>
            </a:extLst>
          </p:cNvPr>
          <p:cNvSpPr>
            <a:spLocks noChangeArrowheads="1"/>
          </p:cNvSpPr>
          <p:nvPr/>
        </p:nvSpPr>
        <p:spPr bwMode="auto">
          <a:xfrm>
            <a:off x="228600" y="3048000"/>
            <a:ext cx="1752600" cy="533400"/>
          </a:xfrm>
          <a:prstGeom prst="wedgeRectCallout">
            <a:avLst>
              <a:gd name="adj1" fmla="val 90940"/>
              <a:gd name="adj2" fmla="val 3512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You can create one profit center</a:t>
            </a:r>
          </a:p>
        </p:txBody>
      </p:sp>
      <p:sp>
        <p:nvSpPr>
          <p:cNvPr id="9221" name="AutoShape 8">
            <a:extLst>
              <a:ext uri="{FF2B5EF4-FFF2-40B4-BE49-F238E27FC236}">
                <a16:creationId xmlns:a16="http://schemas.microsoft.com/office/drawing/2014/main" id="{EF689D93-841F-4FAA-B899-7400FFE6461C}"/>
              </a:ext>
            </a:extLst>
          </p:cNvPr>
          <p:cNvSpPr>
            <a:spLocks noChangeArrowheads="1"/>
          </p:cNvSpPr>
          <p:nvPr/>
        </p:nvSpPr>
        <p:spPr bwMode="auto">
          <a:xfrm>
            <a:off x="4800600" y="3124200"/>
            <a:ext cx="1676400" cy="685800"/>
          </a:xfrm>
          <a:prstGeom prst="wedgeRectCallout">
            <a:avLst>
              <a:gd name="adj1" fmla="val -79167"/>
              <a:gd name="adj2" fmla="val 3634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Or you can create several profit centers</a:t>
            </a:r>
          </a:p>
        </p:txBody>
      </p:sp>
      <p:sp>
        <p:nvSpPr>
          <p:cNvPr id="9222" name="Text Box 9">
            <a:extLst>
              <a:ext uri="{FF2B5EF4-FFF2-40B4-BE49-F238E27FC236}">
                <a16:creationId xmlns:a16="http://schemas.microsoft.com/office/drawing/2014/main" id="{98A83E81-701C-4E1E-A449-21374BA4E120}"/>
              </a:ext>
            </a:extLst>
          </p:cNvPr>
          <p:cNvSpPr txBox="1">
            <a:spLocks noChangeArrowheads="1"/>
          </p:cNvSpPr>
          <p:nvPr/>
        </p:nvSpPr>
        <p:spPr bwMode="auto">
          <a:xfrm>
            <a:off x="914400" y="5029200"/>
            <a:ext cx="609600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spcBef>
                <a:spcPct val="50000"/>
              </a:spcBef>
            </a:pPr>
            <a:r>
              <a:rPr lang="en-US" altLang="fr-FR" b="1"/>
              <a:t>When creating profit center(s), it is necessary to link it to hierarchy</a:t>
            </a:r>
          </a:p>
        </p:txBody>
      </p:sp>
      <p:sp>
        <p:nvSpPr>
          <p:cNvPr id="9223" name="Espace réservé de la date 1">
            <a:extLst>
              <a:ext uri="{FF2B5EF4-FFF2-40B4-BE49-F238E27FC236}">
                <a16:creationId xmlns:a16="http://schemas.microsoft.com/office/drawing/2014/main" id="{7B60DA58-E8DD-4103-BDEE-082D60D06112}"/>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7DA4AFB0-6538-4700-8C5F-DB273363BB9B}" type="datetime1">
              <a:rPr lang="fr-FR" altLang="fr-FR"/>
              <a:pPr algn="l"/>
              <a:t>23/01/2019</a:t>
            </a:fld>
            <a:endParaRPr lang="en-US" altLang="fr-FR"/>
          </a:p>
        </p:txBody>
      </p:sp>
      <p:sp>
        <p:nvSpPr>
          <p:cNvPr id="9224" name="Espace réservé du pied de page 2">
            <a:extLst>
              <a:ext uri="{FF2B5EF4-FFF2-40B4-BE49-F238E27FC236}">
                <a16:creationId xmlns:a16="http://schemas.microsoft.com/office/drawing/2014/main" id="{1300B474-452D-4AA6-956A-8C1C1BF44C26}"/>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9225" name="Espace réservé du numéro de diapositive 3">
            <a:extLst>
              <a:ext uri="{FF2B5EF4-FFF2-40B4-BE49-F238E27FC236}">
                <a16:creationId xmlns:a16="http://schemas.microsoft.com/office/drawing/2014/main" id="{E18802EC-4475-4AA4-A285-5152FC6A2439}"/>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BD590070-9089-488C-9C62-262860D4CBC0}" type="slidenum">
              <a:rPr lang="en-US" altLang="fr-FR"/>
              <a:pPr algn="r"/>
              <a:t>4</a:t>
            </a:fld>
            <a:endParaRPr lang="en-US" altLang="fr-F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a:extLst>
              <a:ext uri="{FF2B5EF4-FFF2-40B4-BE49-F238E27FC236}">
                <a16:creationId xmlns:a16="http://schemas.microsoft.com/office/drawing/2014/main" id="{D0BA4887-7E9E-4A48-ABEA-E0D9C788E562}"/>
              </a:ext>
            </a:extLst>
          </p:cNvPr>
          <p:cNvSpPr>
            <a:spLocks noGrp="1" noChangeArrowheads="1"/>
          </p:cNvSpPr>
          <p:nvPr>
            <p:ph type="title"/>
          </p:nvPr>
        </p:nvSpPr>
        <p:spPr/>
        <p:txBody>
          <a:bodyPr/>
          <a:lstStyle/>
          <a:p>
            <a:pPr eaLnBrk="1" hangingPunct="1"/>
            <a:r>
              <a:rPr lang="en-US" altLang="fr-FR"/>
              <a:t>Where-used list: CS15</a:t>
            </a:r>
          </a:p>
        </p:txBody>
      </p:sp>
      <p:pic>
        <p:nvPicPr>
          <p:cNvPr id="46083" name="Picture 4" descr="wu">
            <a:extLst>
              <a:ext uri="{FF2B5EF4-FFF2-40B4-BE49-F238E27FC236}">
                <a16:creationId xmlns:a16="http://schemas.microsoft.com/office/drawing/2014/main" id="{1069CA6F-9750-4E89-A62B-13325AFB8DE9}"/>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76463" y="2057400"/>
            <a:ext cx="4943475" cy="3609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6084" name="AutoShape 7">
            <a:extLst>
              <a:ext uri="{FF2B5EF4-FFF2-40B4-BE49-F238E27FC236}">
                <a16:creationId xmlns:a16="http://schemas.microsoft.com/office/drawing/2014/main" id="{05D92ACE-077F-454A-ADD7-FF7793C71939}"/>
              </a:ext>
            </a:extLst>
          </p:cNvPr>
          <p:cNvSpPr>
            <a:spLocks noChangeArrowheads="1"/>
          </p:cNvSpPr>
          <p:nvPr/>
        </p:nvSpPr>
        <p:spPr bwMode="auto">
          <a:xfrm>
            <a:off x="6858000" y="2133600"/>
            <a:ext cx="1447800" cy="609600"/>
          </a:xfrm>
          <a:prstGeom prst="wedgeRectCallout">
            <a:avLst>
              <a:gd name="adj1" fmla="val -179167"/>
              <a:gd name="adj2" fmla="val 53384"/>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material </a:t>
            </a:r>
          </a:p>
        </p:txBody>
      </p:sp>
      <p:sp>
        <p:nvSpPr>
          <p:cNvPr id="46085" name="AutoShape 8">
            <a:extLst>
              <a:ext uri="{FF2B5EF4-FFF2-40B4-BE49-F238E27FC236}">
                <a16:creationId xmlns:a16="http://schemas.microsoft.com/office/drawing/2014/main" id="{CAB5D924-D90A-40A3-BAD1-7E7451747B36}"/>
              </a:ext>
            </a:extLst>
          </p:cNvPr>
          <p:cNvSpPr>
            <a:spLocks noChangeArrowheads="1"/>
          </p:cNvSpPr>
          <p:nvPr/>
        </p:nvSpPr>
        <p:spPr bwMode="auto">
          <a:xfrm>
            <a:off x="152400" y="3200400"/>
            <a:ext cx="1447800" cy="609600"/>
          </a:xfrm>
          <a:prstGeom prst="wedgeRectCallout">
            <a:avLst>
              <a:gd name="adj1" fmla="val 87389"/>
              <a:gd name="adj2" fmla="val 135940"/>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Check off theses 2 boxes</a:t>
            </a:r>
          </a:p>
        </p:txBody>
      </p:sp>
      <p:sp>
        <p:nvSpPr>
          <p:cNvPr id="46086" name="Espace réservé de la date 1">
            <a:extLst>
              <a:ext uri="{FF2B5EF4-FFF2-40B4-BE49-F238E27FC236}">
                <a16:creationId xmlns:a16="http://schemas.microsoft.com/office/drawing/2014/main" id="{20E19AE6-09B6-45BC-8134-F8E5A1985CAE}"/>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208BBC31-A651-462A-8AEF-198FFD03DBAF}" type="datetime1">
              <a:rPr lang="fr-FR" altLang="fr-FR"/>
              <a:pPr algn="l"/>
              <a:t>23/01/2019</a:t>
            </a:fld>
            <a:endParaRPr lang="en-US" altLang="fr-FR"/>
          </a:p>
        </p:txBody>
      </p:sp>
      <p:sp>
        <p:nvSpPr>
          <p:cNvPr id="46087" name="Espace réservé du pied de page 2">
            <a:extLst>
              <a:ext uri="{FF2B5EF4-FFF2-40B4-BE49-F238E27FC236}">
                <a16:creationId xmlns:a16="http://schemas.microsoft.com/office/drawing/2014/main" id="{AAC9CEA3-5ABA-4922-8B40-EFC0D66BE78C}"/>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46088" name="Espace réservé du numéro de diapositive 3">
            <a:extLst>
              <a:ext uri="{FF2B5EF4-FFF2-40B4-BE49-F238E27FC236}">
                <a16:creationId xmlns:a16="http://schemas.microsoft.com/office/drawing/2014/main" id="{AC8F780C-A77F-401C-8C26-4CE6EC303F7F}"/>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E89CF86B-8115-493A-87F2-493A65EE9788}" type="slidenum">
              <a:rPr lang="en-US" altLang="fr-FR"/>
              <a:pPr algn="r"/>
              <a:t>40</a:t>
            </a:fld>
            <a:endParaRPr lang="en-US" altLang="fr-F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a:extLst>
              <a:ext uri="{FF2B5EF4-FFF2-40B4-BE49-F238E27FC236}">
                <a16:creationId xmlns:a16="http://schemas.microsoft.com/office/drawing/2014/main" id="{3F63B3F0-3634-4E7A-B6E8-4A22CCB49861}"/>
              </a:ext>
            </a:extLst>
          </p:cNvPr>
          <p:cNvSpPr>
            <a:spLocks noGrp="1" noChangeArrowheads="1"/>
          </p:cNvSpPr>
          <p:nvPr>
            <p:ph type="title"/>
          </p:nvPr>
        </p:nvSpPr>
        <p:spPr/>
        <p:txBody>
          <a:bodyPr/>
          <a:lstStyle/>
          <a:p>
            <a:pPr eaLnBrk="1" hangingPunct="1"/>
            <a:r>
              <a:rPr lang="en-US" altLang="fr-FR"/>
              <a:t>Where-used list:CS15</a:t>
            </a:r>
          </a:p>
        </p:txBody>
      </p:sp>
      <p:pic>
        <p:nvPicPr>
          <p:cNvPr id="47107" name="Picture 4" descr="wu2">
            <a:extLst>
              <a:ext uri="{FF2B5EF4-FFF2-40B4-BE49-F238E27FC236}">
                <a16:creationId xmlns:a16="http://schemas.microsoft.com/office/drawing/2014/main" id="{E4FA0119-4EDC-453C-8393-217AA5769BBF}"/>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67000" y="2895600"/>
            <a:ext cx="6019800" cy="2562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7108" name="AutoShape 7">
            <a:extLst>
              <a:ext uri="{FF2B5EF4-FFF2-40B4-BE49-F238E27FC236}">
                <a16:creationId xmlns:a16="http://schemas.microsoft.com/office/drawing/2014/main" id="{D8BC12C6-8A5C-486B-9B00-44AC73C4F1B5}"/>
              </a:ext>
            </a:extLst>
          </p:cNvPr>
          <p:cNvSpPr>
            <a:spLocks noChangeArrowheads="1"/>
          </p:cNvSpPr>
          <p:nvPr/>
        </p:nvSpPr>
        <p:spPr bwMode="auto">
          <a:xfrm>
            <a:off x="533400" y="3581400"/>
            <a:ext cx="1524000" cy="381000"/>
          </a:xfrm>
          <a:prstGeom prst="wedgeRectCallout">
            <a:avLst>
              <a:gd name="adj1" fmla="val 94792"/>
              <a:gd name="adj2" fmla="val 23583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0410</a:t>
            </a:r>
          </a:p>
        </p:txBody>
      </p:sp>
      <p:sp>
        <p:nvSpPr>
          <p:cNvPr id="47109" name="Espace réservé de la date 1">
            <a:extLst>
              <a:ext uri="{FF2B5EF4-FFF2-40B4-BE49-F238E27FC236}">
                <a16:creationId xmlns:a16="http://schemas.microsoft.com/office/drawing/2014/main" id="{63E81F72-0731-4793-BF58-F70A7B5859D6}"/>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4C9CDDD7-00EE-49B8-B060-65C4D283C7C8}" type="datetime1">
              <a:rPr lang="fr-FR" altLang="fr-FR"/>
              <a:pPr algn="l"/>
              <a:t>23/01/2019</a:t>
            </a:fld>
            <a:endParaRPr lang="en-US" altLang="fr-FR"/>
          </a:p>
        </p:txBody>
      </p:sp>
      <p:sp>
        <p:nvSpPr>
          <p:cNvPr id="47110" name="Espace réservé du pied de page 2">
            <a:extLst>
              <a:ext uri="{FF2B5EF4-FFF2-40B4-BE49-F238E27FC236}">
                <a16:creationId xmlns:a16="http://schemas.microsoft.com/office/drawing/2014/main" id="{459A7A19-9021-49CE-B701-4B107524A0FD}"/>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47111" name="Espace réservé du numéro de diapositive 3">
            <a:extLst>
              <a:ext uri="{FF2B5EF4-FFF2-40B4-BE49-F238E27FC236}">
                <a16:creationId xmlns:a16="http://schemas.microsoft.com/office/drawing/2014/main" id="{B93EF4EA-5FF6-4E8A-AC5B-0A290131F54E}"/>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35EA4B2A-C438-404B-A328-42C3DD947C47}" type="slidenum">
              <a:rPr lang="en-US" altLang="fr-FR"/>
              <a:pPr algn="r"/>
              <a:t>41</a:t>
            </a:fld>
            <a:endParaRPr lang="en-US" altLang="fr-F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
            <a:extLst>
              <a:ext uri="{FF2B5EF4-FFF2-40B4-BE49-F238E27FC236}">
                <a16:creationId xmlns:a16="http://schemas.microsoft.com/office/drawing/2014/main" id="{20CBAA31-10D1-44C7-9D9B-99D1A009A947}"/>
              </a:ext>
            </a:extLst>
          </p:cNvPr>
          <p:cNvSpPr>
            <a:spLocks noGrp="1" noChangeArrowheads="1"/>
          </p:cNvSpPr>
          <p:nvPr>
            <p:ph type="title"/>
          </p:nvPr>
        </p:nvSpPr>
        <p:spPr/>
        <p:txBody>
          <a:bodyPr/>
          <a:lstStyle/>
          <a:p>
            <a:pPr eaLnBrk="1" hangingPunct="1"/>
            <a:r>
              <a:rPr lang="en-US" altLang="fr-FR"/>
              <a:t>Where-used list:CS15</a:t>
            </a:r>
          </a:p>
        </p:txBody>
      </p:sp>
      <p:pic>
        <p:nvPicPr>
          <p:cNvPr id="48131" name="Picture 4" descr="wu1">
            <a:extLst>
              <a:ext uri="{FF2B5EF4-FFF2-40B4-BE49-F238E27FC236}">
                <a16:creationId xmlns:a16="http://schemas.microsoft.com/office/drawing/2014/main" id="{4B9F6927-1015-4633-84B9-1A0190863DF8}"/>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0" y="2590800"/>
            <a:ext cx="4914900" cy="18954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8132" name="AutoShape 7">
            <a:extLst>
              <a:ext uri="{FF2B5EF4-FFF2-40B4-BE49-F238E27FC236}">
                <a16:creationId xmlns:a16="http://schemas.microsoft.com/office/drawing/2014/main" id="{7FBCC4E0-E3B2-4C6E-AC45-CBB7813E9BDD}"/>
              </a:ext>
            </a:extLst>
          </p:cNvPr>
          <p:cNvSpPr>
            <a:spLocks noChangeArrowheads="1"/>
          </p:cNvSpPr>
          <p:nvPr/>
        </p:nvSpPr>
        <p:spPr bwMode="auto">
          <a:xfrm>
            <a:off x="6781800" y="2209800"/>
            <a:ext cx="1828800" cy="838200"/>
          </a:xfrm>
          <a:prstGeom prst="wedgeRectCallout">
            <a:avLst>
              <a:gd name="adj1" fmla="val -85069"/>
              <a:gd name="adj2" fmla="val 70074"/>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SAP displays the items that use the material</a:t>
            </a:r>
          </a:p>
        </p:txBody>
      </p:sp>
      <p:sp>
        <p:nvSpPr>
          <p:cNvPr id="48133" name="Espace réservé de la date 1">
            <a:extLst>
              <a:ext uri="{FF2B5EF4-FFF2-40B4-BE49-F238E27FC236}">
                <a16:creationId xmlns:a16="http://schemas.microsoft.com/office/drawing/2014/main" id="{D538A138-E9DB-4993-A1E8-9FC95FDEEA50}"/>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94D0B25B-FCF4-4F8A-86F0-E0A0F07F1471}" type="datetime1">
              <a:rPr lang="fr-FR" altLang="fr-FR"/>
              <a:pPr algn="l"/>
              <a:t>23/01/2019</a:t>
            </a:fld>
            <a:endParaRPr lang="en-US" altLang="fr-FR"/>
          </a:p>
        </p:txBody>
      </p:sp>
      <p:sp>
        <p:nvSpPr>
          <p:cNvPr id="48134" name="Espace réservé du pied de page 2">
            <a:extLst>
              <a:ext uri="{FF2B5EF4-FFF2-40B4-BE49-F238E27FC236}">
                <a16:creationId xmlns:a16="http://schemas.microsoft.com/office/drawing/2014/main" id="{76A38FF6-294D-4CB4-AFA3-7B283100017C}"/>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48135" name="Espace réservé du numéro de diapositive 3">
            <a:extLst>
              <a:ext uri="{FF2B5EF4-FFF2-40B4-BE49-F238E27FC236}">
                <a16:creationId xmlns:a16="http://schemas.microsoft.com/office/drawing/2014/main" id="{4DF5AD25-9FCD-45CC-BEB6-EE4D665AF3C8}"/>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42AF36F2-0917-47E7-ACCA-413AEA13C542}" type="slidenum">
              <a:rPr lang="en-US" altLang="fr-FR"/>
              <a:pPr algn="r"/>
              <a:t>42</a:t>
            </a:fld>
            <a:endParaRPr lang="en-US" altLang="fr-F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a:extLst>
              <a:ext uri="{FF2B5EF4-FFF2-40B4-BE49-F238E27FC236}">
                <a16:creationId xmlns:a16="http://schemas.microsoft.com/office/drawing/2014/main" id="{1E086DFE-A81F-4465-B9F4-BF60AC04117C}"/>
              </a:ext>
            </a:extLst>
          </p:cNvPr>
          <p:cNvSpPr>
            <a:spLocks noGrp="1" noChangeArrowheads="1"/>
          </p:cNvSpPr>
          <p:nvPr>
            <p:ph type="title"/>
          </p:nvPr>
        </p:nvSpPr>
        <p:spPr/>
        <p:txBody>
          <a:bodyPr/>
          <a:lstStyle/>
          <a:p>
            <a:pPr eaLnBrk="1" hangingPunct="1"/>
            <a:r>
              <a:rPr lang="en-US" altLang="fr-FR" b="1"/>
              <a:t>How to create a new item:MM01</a:t>
            </a:r>
          </a:p>
        </p:txBody>
      </p:sp>
      <p:pic>
        <p:nvPicPr>
          <p:cNvPr id="10243" name="Picture 5" descr="mm01">
            <a:extLst>
              <a:ext uri="{FF2B5EF4-FFF2-40B4-BE49-F238E27FC236}">
                <a16:creationId xmlns:a16="http://schemas.microsoft.com/office/drawing/2014/main" id="{06D54F90-588C-4E18-809F-FC36AD2614F0}"/>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762000" y="1447800"/>
            <a:ext cx="23622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4" name="Picture 7" descr="mm01">
            <a:extLst>
              <a:ext uri="{FF2B5EF4-FFF2-40B4-BE49-F238E27FC236}">
                <a16:creationId xmlns:a16="http://schemas.microsoft.com/office/drawing/2014/main" id="{B2E7E2D5-E3C7-4A17-9965-A3063C3FC9F6}"/>
              </a:ext>
            </a:extLst>
          </p:cNvPr>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429000" y="2743200"/>
            <a:ext cx="2943225" cy="2790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5" name="AutoShape 9">
            <a:extLst>
              <a:ext uri="{FF2B5EF4-FFF2-40B4-BE49-F238E27FC236}">
                <a16:creationId xmlns:a16="http://schemas.microsoft.com/office/drawing/2014/main" id="{B79B22D6-98C9-4A92-B154-FBFCC7E96358}"/>
              </a:ext>
            </a:extLst>
          </p:cNvPr>
          <p:cNvSpPr>
            <a:spLocks noChangeArrowheads="1"/>
          </p:cNvSpPr>
          <p:nvPr/>
        </p:nvSpPr>
        <p:spPr bwMode="auto">
          <a:xfrm>
            <a:off x="6705600" y="2286000"/>
            <a:ext cx="1066800" cy="914400"/>
          </a:xfrm>
          <a:prstGeom prst="wedgeRectCallout">
            <a:avLst>
              <a:gd name="adj1" fmla="val -117264"/>
              <a:gd name="adj2" fmla="val 98264"/>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material you want to create</a:t>
            </a:r>
          </a:p>
        </p:txBody>
      </p:sp>
      <p:sp>
        <p:nvSpPr>
          <p:cNvPr id="10246" name="Rectangle 10">
            <a:extLst>
              <a:ext uri="{FF2B5EF4-FFF2-40B4-BE49-F238E27FC236}">
                <a16:creationId xmlns:a16="http://schemas.microsoft.com/office/drawing/2014/main" id="{4A8292CB-391D-49CC-AD4C-765CA6F52A80}"/>
              </a:ext>
            </a:extLst>
          </p:cNvPr>
          <p:cNvSpPr>
            <a:spLocks noChangeArrowheads="1"/>
          </p:cNvSpPr>
          <p:nvPr/>
        </p:nvSpPr>
        <p:spPr bwMode="auto">
          <a:xfrm>
            <a:off x="152400" y="6172200"/>
            <a:ext cx="6629400" cy="517525"/>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eaLnBrk="1" hangingPunct="1"/>
            <a:r>
              <a:rPr lang="en-US" altLang="fr-FR"/>
              <a:t>Then create the views Accounting 1, Accounting 2, Costing 1 and Costing 2(see MMO2, “change a material”, to view the required screens).</a:t>
            </a:r>
          </a:p>
        </p:txBody>
      </p:sp>
      <p:sp>
        <p:nvSpPr>
          <p:cNvPr id="10247" name="Espace réservé de la date 1">
            <a:extLst>
              <a:ext uri="{FF2B5EF4-FFF2-40B4-BE49-F238E27FC236}">
                <a16:creationId xmlns:a16="http://schemas.microsoft.com/office/drawing/2014/main" id="{F6B5E838-F0C1-411A-A51F-F8181B308C39}"/>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CF745066-82E9-4489-B0FE-D828E77A8BD9}" type="datetime1">
              <a:rPr lang="fr-FR" altLang="fr-FR"/>
              <a:pPr algn="l"/>
              <a:t>23/01/2019</a:t>
            </a:fld>
            <a:endParaRPr lang="en-US" altLang="fr-FR"/>
          </a:p>
        </p:txBody>
      </p:sp>
      <p:sp>
        <p:nvSpPr>
          <p:cNvPr id="10248" name="Espace réservé du pied de page 2">
            <a:extLst>
              <a:ext uri="{FF2B5EF4-FFF2-40B4-BE49-F238E27FC236}">
                <a16:creationId xmlns:a16="http://schemas.microsoft.com/office/drawing/2014/main" id="{F4AB2783-C7E6-48F0-A84B-E41D1E2D1878}"/>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0249" name="Espace réservé du numéro de diapositive 3">
            <a:extLst>
              <a:ext uri="{FF2B5EF4-FFF2-40B4-BE49-F238E27FC236}">
                <a16:creationId xmlns:a16="http://schemas.microsoft.com/office/drawing/2014/main" id="{AE61F956-4A0A-456D-AE33-822E1A3B3446}"/>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0EFEFA65-C6B9-4420-BBF1-84B18CC1B3E6}" type="slidenum">
              <a:rPr lang="en-US" altLang="fr-FR"/>
              <a:pPr algn="r"/>
              <a:t>5</a:t>
            </a:fld>
            <a:endParaRPr lang="en-US" altLang="fr-F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F5C8276-0294-489A-8E81-E0C6B7542172}"/>
              </a:ext>
            </a:extLst>
          </p:cNvPr>
          <p:cNvSpPr>
            <a:spLocks noGrp="1" noChangeArrowheads="1"/>
          </p:cNvSpPr>
          <p:nvPr>
            <p:ph type="title"/>
          </p:nvPr>
        </p:nvSpPr>
        <p:spPr>
          <a:xfrm>
            <a:off x="609600" y="685800"/>
            <a:ext cx="8229600" cy="731838"/>
          </a:xfrm>
        </p:spPr>
        <p:txBody>
          <a:bodyPr/>
          <a:lstStyle/>
          <a:p>
            <a:pPr eaLnBrk="1" hangingPunct="1"/>
            <a:r>
              <a:rPr lang="en-US" altLang="fr-FR" b="1">
                <a:solidFill>
                  <a:schemeClr val="tx1"/>
                </a:solidFill>
              </a:rPr>
              <a:t>To view/modify an item: MM02</a:t>
            </a:r>
          </a:p>
        </p:txBody>
      </p:sp>
      <p:pic>
        <p:nvPicPr>
          <p:cNvPr id="11267" name="Picture 7" descr="menudislogis">
            <a:extLst>
              <a:ext uri="{FF2B5EF4-FFF2-40B4-BE49-F238E27FC236}">
                <a16:creationId xmlns:a16="http://schemas.microsoft.com/office/drawing/2014/main" id="{2301CED7-8FCA-4DF3-9E8F-40B1B226C0C9}"/>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5257800" y="1676400"/>
            <a:ext cx="3000375" cy="2247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68" name="Text Box 6">
            <a:extLst>
              <a:ext uri="{FF2B5EF4-FFF2-40B4-BE49-F238E27FC236}">
                <a16:creationId xmlns:a16="http://schemas.microsoft.com/office/drawing/2014/main" id="{54EFC252-91F6-43DD-9AD2-7244D0691E1E}"/>
              </a:ext>
            </a:extLst>
          </p:cNvPr>
          <p:cNvSpPr txBox="1">
            <a:spLocks noChangeArrowheads="1"/>
          </p:cNvSpPr>
          <p:nvPr/>
        </p:nvSpPr>
        <p:spPr bwMode="auto">
          <a:xfrm>
            <a:off x="228600" y="2209800"/>
            <a:ext cx="4648200" cy="942975"/>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eaLnBrk="1" hangingPunct="1"/>
            <a:r>
              <a:rPr lang="en-US" altLang="fr-FR"/>
              <a:t>Viewing/modifying an item is the first step to calculate a material cost. Check Accounting1, Accounting2,Costing1 Costing2 and MRP2 (if the item is made in Congers) and modify them if needed.</a:t>
            </a:r>
          </a:p>
        </p:txBody>
      </p:sp>
      <p:pic>
        <p:nvPicPr>
          <p:cNvPr id="11269" name="Picture 9" descr="changemat">
            <a:extLst>
              <a:ext uri="{FF2B5EF4-FFF2-40B4-BE49-F238E27FC236}">
                <a16:creationId xmlns:a16="http://schemas.microsoft.com/office/drawing/2014/main" id="{78E4464E-ECF6-4392-9DE0-A08837746666}"/>
              </a:ext>
            </a:extLst>
          </p:cNvPr>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752600" y="4343400"/>
            <a:ext cx="2771775" cy="1238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270" name="AutoShape 11">
            <a:extLst>
              <a:ext uri="{FF2B5EF4-FFF2-40B4-BE49-F238E27FC236}">
                <a16:creationId xmlns:a16="http://schemas.microsoft.com/office/drawing/2014/main" id="{301A8F95-A209-4CA8-8AC7-E58A651BA0FA}"/>
              </a:ext>
            </a:extLst>
          </p:cNvPr>
          <p:cNvSpPr>
            <a:spLocks noChangeArrowheads="1"/>
          </p:cNvSpPr>
          <p:nvPr/>
        </p:nvSpPr>
        <p:spPr bwMode="auto">
          <a:xfrm>
            <a:off x="5486400" y="4343400"/>
            <a:ext cx="2362200" cy="990600"/>
          </a:xfrm>
          <a:prstGeom prst="wedgeRectCallout">
            <a:avLst>
              <a:gd name="adj1" fmla="val -98454"/>
              <a:gd name="adj2" fmla="val 20995"/>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the number of the material you want to modify. Then click on enter.</a:t>
            </a:r>
          </a:p>
        </p:txBody>
      </p:sp>
      <p:sp>
        <p:nvSpPr>
          <p:cNvPr id="11271" name="Text Box 12">
            <a:extLst>
              <a:ext uri="{FF2B5EF4-FFF2-40B4-BE49-F238E27FC236}">
                <a16:creationId xmlns:a16="http://schemas.microsoft.com/office/drawing/2014/main" id="{7EF05F4B-7EB9-4217-B092-924EA78B4BCD}"/>
              </a:ext>
            </a:extLst>
          </p:cNvPr>
          <p:cNvSpPr txBox="1">
            <a:spLocks noChangeArrowheads="1"/>
          </p:cNvSpPr>
          <p:nvPr/>
        </p:nvSpPr>
        <p:spPr bwMode="auto">
          <a:xfrm>
            <a:off x="533400" y="5943600"/>
            <a:ext cx="693420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eaLnBrk="1" hangingPunct="1"/>
            <a:endParaRPr lang="fr-FR" altLang="fr-FR"/>
          </a:p>
        </p:txBody>
      </p:sp>
      <p:sp>
        <p:nvSpPr>
          <p:cNvPr id="11272" name="Espace réservé de la date 1">
            <a:extLst>
              <a:ext uri="{FF2B5EF4-FFF2-40B4-BE49-F238E27FC236}">
                <a16:creationId xmlns:a16="http://schemas.microsoft.com/office/drawing/2014/main" id="{79504ED2-3480-4EE9-B20E-D4126F019374}"/>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E0C29C65-5A96-4BA7-8DD9-3D4800A1AD8D}" type="datetime1">
              <a:rPr lang="fr-FR" altLang="fr-FR"/>
              <a:pPr algn="l"/>
              <a:t>23/01/2019</a:t>
            </a:fld>
            <a:endParaRPr lang="en-US" altLang="fr-FR"/>
          </a:p>
        </p:txBody>
      </p:sp>
      <p:sp>
        <p:nvSpPr>
          <p:cNvPr id="11273" name="Espace réservé du pied de page 2">
            <a:extLst>
              <a:ext uri="{FF2B5EF4-FFF2-40B4-BE49-F238E27FC236}">
                <a16:creationId xmlns:a16="http://schemas.microsoft.com/office/drawing/2014/main" id="{FD9FE3C1-00A5-4C70-A558-8E01C322673D}"/>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1274" name="Espace réservé du numéro de diapositive 3">
            <a:extLst>
              <a:ext uri="{FF2B5EF4-FFF2-40B4-BE49-F238E27FC236}">
                <a16:creationId xmlns:a16="http://schemas.microsoft.com/office/drawing/2014/main" id="{8D99B150-CB41-41CE-8AD4-2DAD5FFE8923}"/>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F519C87C-83FD-4C50-ACA6-3516D5C3AD58}" type="slidenum">
              <a:rPr lang="en-US" altLang="fr-FR"/>
              <a:pPr algn="r"/>
              <a:t>6</a:t>
            </a:fld>
            <a:endParaRPr lang="en-US" altLang="fr-F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2">
            <a:extLst>
              <a:ext uri="{FF2B5EF4-FFF2-40B4-BE49-F238E27FC236}">
                <a16:creationId xmlns:a16="http://schemas.microsoft.com/office/drawing/2014/main" id="{7CD9D79A-C340-44C2-B8A6-B5641D59D7B1}"/>
              </a:ext>
            </a:extLst>
          </p:cNvPr>
          <p:cNvSpPr>
            <a:spLocks noGrp="1" noChangeArrowheads="1"/>
          </p:cNvSpPr>
          <p:nvPr>
            <p:ph type="title"/>
          </p:nvPr>
        </p:nvSpPr>
        <p:spPr/>
        <p:txBody>
          <a:bodyPr/>
          <a:lstStyle/>
          <a:p>
            <a:pPr eaLnBrk="1" hangingPunct="1"/>
            <a:r>
              <a:rPr lang="en-US" altLang="fr-FR"/>
              <a:t>Material Cost Calculation (MCC)</a:t>
            </a:r>
          </a:p>
        </p:txBody>
      </p:sp>
      <p:pic>
        <p:nvPicPr>
          <p:cNvPr id="12291" name="Picture 5" descr="selectviewgif">
            <a:extLst>
              <a:ext uri="{FF2B5EF4-FFF2-40B4-BE49-F238E27FC236}">
                <a16:creationId xmlns:a16="http://schemas.microsoft.com/office/drawing/2014/main" id="{8BFEE8AB-C794-412C-AF28-E7408BE6989E}"/>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49288" y="1600200"/>
            <a:ext cx="3806825"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92" name="Picture 11" descr="organlevels">
            <a:extLst>
              <a:ext uri="{FF2B5EF4-FFF2-40B4-BE49-F238E27FC236}">
                <a16:creationId xmlns:a16="http://schemas.microsoft.com/office/drawing/2014/main" id="{D8575E72-D9E4-4A18-92CA-E9E2749C544A}"/>
              </a:ext>
            </a:extLst>
          </p:cNvPr>
          <p:cNvPicPr>
            <a:picLocks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4724400" y="4268788"/>
            <a:ext cx="4038600" cy="15271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3" name="AutoShape 15">
            <a:extLst>
              <a:ext uri="{FF2B5EF4-FFF2-40B4-BE49-F238E27FC236}">
                <a16:creationId xmlns:a16="http://schemas.microsoft.com/office/drawing/2014/main" id="{8CB8B917-C855-4E4B-82CB-0CF357DA42F3}"/>
              </a:ext>
            </a:extLst>
          </p:cNvPr>
          <p:cNvSpPr>
            <a:spLocks noChangeArrowheads="1"/>
          </p:cNvSpPr>
          <p:nvPr/>
        </p:nvSpPr>
        <p:spPr bwMode="auto">
          <a:xfrm>
            <a:off x="4876800" y="1524000"/>
            <a:ext cx="3581400" cy="1524000"/>
          </a:xfrm>
          <a:prstGeom prst="wedgeRectCallout">
            <a:avLst>
              <a:gd name="adj1" fmla="val -86037"/>
              <a:gd name="adj2" fmla="val 76458"/>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The screens you have to check are: MRP2, Accounting1, Accounting2, Costing1, Costing2 if it is a material produced in Congers. If it is not made here, the view MRP2 does not exist, you just have to check Acct1, Acct2, Costing1 and Costing2</a:t>
            </a:r>
          </a:p>
        </p:txBody>
      </p:sp>
      <p:sp>
        <p:nvSpPr>
          <p:cNvPr id="12294" name="AutoShape 16">
            <a:extLst>
              <a:ext uri="{FF2B5EF4-FFF2-40B4-BE49-F238E27FC236}">
                <a16:creationId xmlns:a16="http://schemas.microsoft.com/office/drawing/2014/main" id="{0F0D2F5A-FE6D-4592-939A-07629A3E17C4}"/>
              </a:ext>
            </a:extLst>
          </p:cNvPr>
          <p:cNvSpPr>
            <a:spLocks noChangeArrowheads="1"/>
          </p:cNvSpPr>
          <p:nvPr/>
        </p:nvSpPr>
        <p:spPr bwMode="auto">
          <a:xfrm>
            <a:off x="6172200" y="3505200"/>
            <a:ext cx="1676400" cy="533400"/>
          </a:xfrm>
          <a:prstGeom prst="wedgeRectCallout">
            <a:avLst>
              <a:gd name="adj1" fmla="val -54829"/>
              <a:gd name="adj2" fmla="val 171727"/>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Enter VOA plant: 0410</a:t>
            </a:r>
          </a:p>
        </p:txBody>
      </p:sp>
      <p:sp>
        <p:nvSpPr>
          <p:cNvPr id="12295" name="Espace réservé de la date 1">
            <a:extLst>
              <a:ext uri="{FF2B5EF4-FFF2-40B4-BE49-F238E27FC236}">
                <a16:creationId xmlns:a16="http://schemas.microsoft.com/office/drawing/2014/main" id="{44A61A22-A6A9-421A-BA58-CAEEE1E122CD}"/>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3CA27B62-EE47-4E1B-99E1-591DD89A182E}" type="datetime1">
              <a:rPr lang="fr-FR" altLang="fr-FR"/>
              <a:pPr algn="l"/>
              <a:t>23/01/2019</a:t>
            </a:fld>
            <a:endParaRPr lang="en-US" altLang="fr-FR"/>
          </a:p>
        </p:txBody>
      </p:sp>
      <p:sp>
        <p:nvSpPr>
          <p:cNvPr id="12296" name="Espace réservé du pied de page 2">
            <a:extLst>
              <a:ext uri="{FF2B5EF4-FFF2-40B4-BE49-F238E27FC236}">
                <a16:creationId xmlns:a16="http://schemas.microsoft.com/office/drawing/2014/main" id="{8F285FB3-2CFA-444F-A7E3-BA99D08B480B}"/>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2297" name="Espace réservé du numéro de diapositive 3">
            <a:extLst>
              <a:ext uri="{FF2B5EF4-FFF2-40B4-BE49-F238E27FC236}">
                <a16:creationId xmlns:a16="http://schemas.microsoft.com/office/drawing/2014/main" id="{A2ED58ED-3315-4BA0-A5CC-403E956EF897}"/>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F31FE164-D69D-49C4-8470-70138B14B351}" type="slidenum">
              <a:rPr lang="en-US" altLang="fr-FR"/>
              <a:pPr algn="r"/>
              <a:t>7</a:t>
            </a:fld>
            <a:endParaRPr lang="en-US" alt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a:extLst>
              <a:ext uri="{FF2B5EF4-FFF2-40B4-BE49-F238E27FC236}">
                <a16:creationId xmlns:a16="http://schemas.microsoft.com/office/drawing/2014/main" id="{C7E08E99-EA3C-4A27-9A9E-E754D8F7F058}"/>
              </a:ext>
            </a:extLst>
          </p:cNvPr>
          <p:cNvSpPr>
            <a:spLocks noGrp="1" noChangeArrowheads="1"/>
          </p:cNvSpPr>
          <p:nvPr>
            <p:ph type="title"/>
          </p:nvPr>
        </p:nvSpPr>
        <p:spPr/>
        <p:txBody>
          <a:bodyPr/>
          <a:lstStyle/>
          <a:p>
            <a:pPr eaLnBrk="1" hangingPunct="1"/>
            <a:r>
              <a:rPr lang="en-US" altLang="fr-FR"/>
              <a:t>Material Cost Calculation (MCC)</a:t>
            </a:r>
          </a:p>
        </p:txBody>
      </p:sp>
      <p:pic>
        <p:nvPicPr>
          <p:cNvPr id="13315" name="Picture 10" descr="MRP2">
            <a:extLst>
              <a:ext uri="{FF2B5EF4-FFF2-40B4-BE49-F238E27FC236}">
                <a16:creationId xmlns:a16="http://schemas.microsoft.com/office/drawing/2014/main" id="{5B25A04B-AFE0-42DE-BC74-D3B0E27A60A6}"/>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828800" y="2590800"/>
            <a:ext cx="4038600" cy="3860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6" name="AutoShape 12">
            <a:extLst>
              <a:ext uri="{FF2B5EF4-FFF2-40B4-BE49-F238E27FC236}">
                <a16:creationId xmlns:a16="http://schemas.microsoft.com/office/drawing/2014/main" id="{F850ACE4-8B22-4D5A-91F5-EFE3A900029B}"/>
              </a:ext>
            </a:extLst>
          </p:cNvPr>
          <p:cNvSpPr>
            <a:spLocks noChangeArrowheads="1"/>
          </p:cNvSpPr>
          <p:nvPr/>
        </p:nvSpPr>
        <p:spPr bwMode="auto">
          <a:xfrm>
            <a:off x="6248400" y="2057400"/>
            <a:ext cx="1371600" cy="990600"/>
          </a:xfrm>
          <a:prstGeom prst="wedgeRectCallout">
            <a:avLst>
              <a:gd name="adj1" fmla="val -91319"/>
              <a:gd name="adj2" fmla="val 36861"/>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Click here to go to the next screen and check it</a:t>
            </a:r>
          </a:p>
        </p:txBody>
      </p:sp>
      <p:sp>
        <p:nvSpPr>
          <p:cNvPr id="13317" name="AutoShape 13">
            <a:extLst>
              <a:ext uri="{FF2B5EF4-FFF2-40B4-BE49-F238E27FC236}">
                <a16:creationId xmlns:a16="http://schemas.microsoft.com/office/drawing/2014/main" id="{461E9B70-4BA4-4D85-BBC2-7A31B48A312F}"/>
              </a:ext>
            </a:extLst>
          </p:cNvPr>
          <p:cNvSpPr>
            <a:spLocks noChangeArrowheads="1"/>
          </p:cNvSpPr>
          <p:nvPr/>
        </p:nvSpPr>
        <p:spPr bwMode="auto">
          <a:xfrm>
            <a:off x="152400" y="1752600"/>
            <a:ext cx="1905000" cy="1371600"/>
          </a:xfrm>
          <a:prstGeom prst="wedgeRectCallout">
            <a:avLst>
              <a:gd name="adj1" fmla="val 40917"/>
              <a:gd name="adj2" fmla="val 91782"/>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eaLnBrk="1" hangingPunct="1"/>
            <a:r>
              <a:rPr lang="en-US" altLang="fr-FR"/>
              <a:t>F= External Procurement</a:t>
            </a:r>
          </a:p>
          <a:p>
            <a:pPr algn="l" eaLnBrk="1" hangingPunct="1"/>
            <a:r>
              <a:rPr lang="en-US" altLang="fr-FR"/>
              <a:t>X= Both Procurement Type</a:t>
            </a:r>
          </a:p>
          <a:p>
            <a:pPr algn="l" eaLnBrk="1" hangingPunct="1"/>
            <a:r>
              <a:rPr lang="en-US" altLang="fr-FR"/>
              <a:t>E=In house production</a:t>
            </a:r>
          </a:p>
        </p:txBody>
      </p:sp>
      <p:graphicFrame>
        <p:nvGraphicFramePr>
          <p:cNvPr id="20570" name="Group 90">
            <a:extLst>
              <a:ext uri="{FF2B5EF4-FFF2-40B4-BE49-F238E27FC236}">
                <a16:creationId xmlns:a16="http://schemas.microsoft.com/office/drawing/2014/main" id="{B4C1BC07-61A3-40C4-94DA-38A7E9D20B2E}"/>
              </a:ext>
            </a:extLst>
          </p:cNvPr>
          <p:cNvGraphicFramePr>
            <a:graphicFrameLocks noGrp="1"/>
          </p:cNvGraphicFramePr>
          <p:nvPr>
            <p:ph sz="half" idx="2"/>
          </p:nvPr>
        </p:nvGraphicFramePr>
        <p:xfrm>
          <a:off x="5943600" y="3962400"/>
          <a:ext cx="2895600" cy="1554390"/>
        </p:xfrm>
        <a:graphic>
          <a:graphicData uri="http://schemas.openxmlformats.org/drawingml/2006/table">
            <a:tbl>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tblGrid>
              <a:tr h="274264">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1" i="0" u="none" strike="noStrike" cap="none" normalizeH="0" baseline="0">
                          <a:ln>
                            <a:noFill/>
                          </a:ln>
                          <a:solidFill>
                            <a:schemeClr val="tx1"/>
                          </a:solidFill>
                          <a:effectLst/>
                          <a:latin typeface="Arial" panose="020B0604020202020204" pitchFamily="34" charset="0"/>
                        </a:rPr>
                        <a:t>SAP CODE</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1" i="0" u="none" strike="noStrike" cap="none" normalizeH="0" baseline="0">
                          <a:ln>
                            <a:noFill/>
                          </a:ln>
                          <a:solidFill>
                            <a:schemeClr val="tx1"/>
                          </a:solidFill>
                          <a:effectLst/>
                          <a:latin typeface="Arial" panose="020B0604020202020204" pitchFamily="34" charset="0"/>
                        </a:rPr>
                        <a:t>MEANING</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7107">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0" i="0" u="none" strike="noStrike" cap="none" normalizeH="0" baseline="0">
                          <a:ln>
                            <a:noFill/>
                          </a:ln>
                          <a:solidFill>
                            <a:schemeClr val="tx1"/>
                          </a:solidFill>
                          <a:effectLst/>
                          <a:latin typeface="Arial" panose="020B0604020202020204" pitchFamily="34" charset="0"/>
                        </a:rPr>
                        <a:t>HALB</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0" i="0" u="none" strike="noStrike" cap="none" normalizeH="0" baseline="0">
                          <a:ln>
                            <a:noFill/>
                          </a:ln>
                          <a:solidFill>
                            <a:schemeClr val="tx1"/>
                          </a:solidFill>
                          <a:effectLst/>
                          <a:latin typeface="Arial" panose="020B0604020202020204" pitchFamily="34" charset="0"/>
                        </a:rPr>
                        <a:t>Semi-Finished Good</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74264">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0" i="0" u="none" strike="noStrike" cap="none" normalizeH="0" baseline="0">
                          <a:ln>
                            <a:noFill/>
                          </a:ln>
                          <a:solidFill>
                            <a:schemeClr val="tx1"/>
                          </a:solidFill>
                          <a:effectLst/>
                          <a:latin typeface="Arial" panose="020B0604020202020204" pitchFamily="34" charset="0"/>
                        </a:rPr>
                        <a:t>ROH</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0" i="0" u="none" strike="noStrike" cap="none" normalizeH="0" baseline="0">
                          <a:ln>
                            <a:noFill/>
                          </a:ln>
                          <a:solidFill>
                            <a:schemeClr val="tx1"/>
                          </a:solidFill>
                          <a:effectLst/>
                          <a:latin typeface="Arial" panose="020B0604020202020204" pitchFamily="34" charset="0"/>
                        </a:rPr>
                        <a:t>Raw Material</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4264">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0" i="0" u="none" strike="noStrike" cap="none" normalizeH="0" baseline="0">
                          <a:ln>
                            <a:noFill/>
                          </a:ln>
                          <a:solidFill>
                            <a:schemeClr val="tx1"/>
                          </a:solidFill>
                          <a:effectLst/>
                          <a:latin typeface="Arial" panose="020B0604020202020204" pitchFamily="34" charset="0"/>
                        </a:rPr>
                        <a:t>VERP</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0" i="0" u="none" strike="noStrike" cap="none" normalizeH="0" baseline="0">
                          <a:ln>
                            <a:noFill/>
                          </a:ln>
                          <a:solidFill>
                            <a:schemeClr val="tx1"/>
                          </a:solidFill>
                          <a:effectLst/>
                          <a:latin typeface="Arial" panose="020B0604020202020204" pitchFamily="34" charset="0"/>
                        </a:rPr>
                        <a:t>Packaging</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4264">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0" i="0" u="none" strike="noStrike" cap="none" normalizeH="0" baseline="0">
                          <a:ln>
                            <a:noFill/>
                          </a:ln>
                          <a:solidFill>
                            <a:schemeClr val="tx1"/>
                          </a:solidFill>
                          <a:effectLst/>
                          <a:latin typeface="Arial" panose="020B0604020202020204" pitchFamily="34" charset="0"/>
                        </a:rPr>
                        <a:t>FERT</a:t>
                      </a:r>
                    </a:p>
                  </a:txBody>
                  <a:tcPr marT="45711" marB="4571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a:solidFill>
                            <a:schemeClr val="tx1"/>
                          </a:solidFill>
                          <a:latin typeface="Arial" panose="020B0604020202020204" pitchFamily="34" charset="0"/>
                        </a:defRPr>
                      </a:lvl1pPr>
                      <a:lvl2pPr algn="l">
                        <a:spcBef>
                          <a:spcPct val="20000"/>
                        </a:spcBef>
                        <a:defRPr sz="1600">
                          <a:solidFill>
                            <a:schemeClr val="tx1"/>
                          </a:solidFill>
                          <a:latin typeface="Arial" panose="020B0604020202020204" pitchFamily="34" charset="0"/>
                        </a:defRPr>
                      </a:lvl2pPr>
                      <a:lvl3pPr algn="l">
                        <a:spcBef>
                          <a:spcPct val="20000"/>
                        </a:spcBef>
                        <a:defRPr sz="1400">
                          <a:solidFill>
                            <a:schemeClr val="tx1"/>
                          </a:solidFill>
                          <a:latin typeface="Arial" panose="020B0604020202020204" pitchFamily="34" charset="0"/>
                        </a:defRPr>
                      </a:lvl3pPr>
                      <a:lvl4pPr algn="l">
                        <a:spcBef>
                          <a:spcPct val="20000"/>
                        </a:spcBef>
                        <a:defRPr sz="1200">
                          <a:solidFill>
                            <a:schemeClr val="tx1"/>
                          </a:solidFill>
                          <a:latin typeface="Arial" panose="020B0604020202020204" pitchFamily="34" charset="0"/>
                        </a:defRPr>
                      </a:lvl4pPr>
                      <a:lvl5pPr algn="l">
                        <a:spcBef>
                          <a:spcPct val="20000"/>
                        </a:spcBef>
                        <a:defRPr sz="1000">
                          <a:solidFill>
                            <a:schemeClr val="tx1"/>
                          </a:solidFill>
                          <a:latin typeface="Arial" panose="020B0604020202020204" pitchFamily="34" charset="0"/>
                        </a:defRPr>
                      </a:lvl5pPr>
                      <a:lvl6pPr fontAlgn="base">
                        <a:spcBef>
                          <a:spcPct val="20000"/>
                        </a:spcBef>
                        <a:spcAft>
                          <a:spcPct val="0"/>
                        </a:spcAft>
                        <a:defRPr sz="1000">
                          <a:solidFill>
                            <a:schemeClr val="tx1"/>
                          </a:solidFill>
                          <a:latin typeface="Arial" panose="020B0604020202020204" pitchFamily="34" charset="0"/>
                        </a:defRPr>
                      </a:lvl6pPr>
                      <a:lvl7pPr fontAlgn="base">
                        <a:spcBef>
                          <a:spcPct val="20000"/>
                        </a:spcBef>
                        <a:spcAft>
                          <a:spcPct val="0"/>
                        </a:spcAft>
                        <a:defRPr sz="1000">
                          <a:solidFill>
                            <a:schemeClr val="tx1"/>
                          </a:solidFill>
                          <a:latin typeface="Arial" panose="020B0604020202020204" pitchFamily="34" charset="0"/>
                        </a:defRPr>
                      </a:lvl7pPr>
                      <a:lvl8pPr fontAlgn="base">
                        <a:spcBef>
                          <a:spcPct val="20000"/>
                        </a:spcBef>
                        <a:spcAft>
                          <a:spcPct val="0"/>
                        </a:spcAft>
                        <a:defRPr sz="1000">
                          <a:solidFill>
                            <a:schemeClr val="tx1"/>
                          </a:solidFill>
                          <a:latin typeface="Arial" panose="020B0604020202020204" pitchFamily="34" charset="0"/>
                        </a:defRPr>
                      </a:lvl8pPr>
                      <a:lvl9pPr fontAlgn="base">
                        <a:spcBef>
                          <a:spcPct val="20000"/>
                        </a:spcBef>
                        <a:spcAft>
                          <a:spcPct val="0"/>
                        </a:spcAft>
                        <a:defRPr sz="10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fr-FR" sz="1200" b="0" i="0" u="none" strike="noStrike" cap="none" normalizeH="0" baseline="0">
                          <a:ln>
                            <a:noFill/>
                          </a:ln>
                          <a:solidFill>
                            <a:schemeClr val="tx1"/>
                          </a:solidFill>
                          <a:effectLst/>
                          <a:latin typeface="Arial" panose="020B0604020202020204" pitchFamily="34" charset="0"/>
                        </a:rPr>
                        <a:t>Finished Good</a:t>
                      </a:r>
                    </a:p>
                  </a:txBody>
                  <a:tcPr marT="45711" marB="4571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3338" name="Espace réservé de la date 1">
            <a:extLst>
              <a:ext uri="{FF2B5EF4-FFF2-40B4-BE49-F238E27FC236}">
                <a16:creationId xmlns:a16="http://schemas.microsoft.com/office/drawing/2014/main" id="{62DAFA19-E87C-4C70-AEA2-FAC83489261B}"/>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B707A9C6-1A9E-4399-AE69-778A6BE34C1C}" type="datetime1">
              <a:rPr lang="fr-FR" altLang="fr-FR"/>
              <a:pPr algn="l"/>
              <a:t>23/01/2019</a:t>
            </a:fld>
            <a:endParaRPr lang="en-US" altLang="fr-FR"/>
          </a:p>
        </p:txBody>
      </p:sp>
      <p:sp>
        <p:nvSpPr>
          <p:cNvPr id="13339" name="Espace réservé du pied de page 2">
            <a:extLst>
              <a:ext uri="{FF2B5EF4-FFF2-40B4-BE49-F238E27FC236}">
                <a16:creationId xmlns:a16="http://schemas.microsoft.com/office/drawing/2014/main" id="{510CDC5E-C236-4E6C-8DD1-8FFDEDCBA69D}"/>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3340" name="Espace réservé du numéro de diapositive 3">
            <a:extLst>
              <a:ext uri="{FF2B5EF4-FFF2-40B4-BE49-F238E27FC236}">
                <a16:creationId xmlns:a16="http://schemas.microsoft.com/office/drawing/2014/main" id="{BAA1944C-3225-4A15-9114-84A7C979B714}"/>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FCAF7397-4E57-42A8-82F4-55BA5FAC56F3}" type="slidenum">
              <a:rPr lang="en-US" altLang="fr-FR"/>
              <a:pPr algn="r"/>
              <a:t>8</a:t>
            </a:fld>
            <a:endParaRPr lang="en-US" altLang="fr-F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66F7D77F-A208-4CEB-BAFC-6463E19C714C}"/>
              </a:ext>
            </a:extLst>
          </p:cNvPr>
          <p:cNvSpPr>
            <a:spLocks noGrp="1" noChangeArrowheads="1"/>
          </p:cNvSpPr>
          <p:nvPr>
            <p:ph type="title"/>
          </p:nvPr>
        </p:nvSpPr>
        <p:spPr/>
        <p:txBody>
          <a:bodyPr/>
          <a:lstStyle/>
          <a:p>
            <a:pPr eaLnBrk="1" hangingPunct="1"/>
            <a:r>
              <a:rPr lang="en-US" altLang="fr-FR"/>
              <a:t>Material Cost Calculation (MCC)</a:t>
            </a:r>
          </a:p>
        </p:txBody>
      </p:sp>
      <p:pic>
        <p:nvPicPr>
          <p:cNvPr id="14339" name="Picture 5" descr="Acct1">
            <a:extLst>
              <a:ext uri="{FF2B5EF4-FFF2-40B4-BE49-F238E27FC236}">
                <a16:creationId xmlns:a16="http://schemas.microsoft.com/office/drawing/2014/main" id="{32B2B311-C925-4C39-B97B-112CF9175264}"/>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81200" y="2057400"/>
            <a:ext cx="595312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0" name="AutoShape 9">
            <a:extLst>
              <a:ext uri="{FF2B5EF4-FFF2-40B4-BE49-F238E27FC236}">
                <a16:creationId xmlns:a16="http://schemas.microsoft.com/office/drawing/2014/main" id="{1E9F210F-7D1D-45F3-9008-3551C5CD1628}"/>
              </a:ext>
            </a:extLst>
          </p:cNvPr>
          <p:cNvSpPr>
            <a:spLocks noChangeArrowheads="1"/>
          </p:cNvSpPr>
          <p:nvPr/>
        </p:nvSpPr>
        <p:spPr bwMode="auto">
          <a:xfrm>
            <a:off x="7620000" y="4267200"/>
            <a:ext cx="1295400" cy="533400"/>
          </a:xfrm>
          <a:prstGeom prst="wedgeRectCallout">
            <a:avLst>
              <a:gd name="adj1" fmla="val -123037"/>
              <a:gd name="adj2" fmla="val 79167"/>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The standard cost</a:t>
            </a:r>
          </a:p>
        </p:txBody>
      </p:sp>
      <p:sp>
        <p:nvSpPr>
          <p:cNvPr id="14341" name="Text Box 10">
            <a:extLst>
              <a:ext uri="{FF2B5EF4-FFF2-40B4-BE49-F238E27FC236}">
                <a16:creationId xmlns:a16="http://schemas.microsoft.com/office/drawing/2014/main" id="{F8139467-F219-4FD0-BAEA-2550459BC271}"/>
              </a:ext>
            </a:extLst>
          </p:cNvPr>
          <p:cNvSpPr txBox="1">
            <a:spLocks noChangeArrowheads="1"/>
          </p:cNvSpPr>
          <p:nvPr/>
        </p:nvSpPr>
        <p:spPr bwMode="auto">
          <a:xfrm>
            <a:off x="3657600" y="6324600"/>
            <a:ext cx="184150" cy="304800"/>
          </a:xfrm>
          <a:prstGeom prst="rect">
            <a:avLst/>
          </a:prstGeom>
          <a:noFill/>
          <a:ln>
            <a:noFill/>
          </a:ln>
          <a:effectLst/>
          <a:extLst>
            <a:ext uri="{909E8E84-426E-40DD-AFC4-6F175D3DCCD1}">
              <a14:hiddenFill xmlns:a14="http://schemas.microsoft.com/office/drawing/2010/main">
                <a:solidFill>
                  <a:schemeClr val="accent1">
                    <a:alpha val="74901"/>
                  </a:schemeClr>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endParaRPr lang="fr-FR" altLang="fr-FR"/>
          </a:p>
        </p:txBody>
      </p:sp>
      <p:sp>
        <p:nvSpPr>
          <p:cNvPr id="14342" name="AutoShape 11">
            <a:extLst>
              <a:ext uri="{FF2B5EF4-FFF2-40B4-BE49-F238E27FC236}">
                <a16:creationId xmlns:a16="http://schemas.microsoft.com/office/drawing/2014/main" id="{FCE36E51-3020-457A-A9C3-189E48F30783}"/>
              </a:ext>
            </a:extLst>
          </p:cNvPr>
          <p:cNvSpPr>
            <a:spLocks noChangeArrowheads="1"/>
          </p:cNvSpPr>
          <p:nvPr/>
        </p:nvSpPr>
        <p:spPr bwMode="auto">
          <a:xfrm>
            <a:off x="152400" y="2286000"/>
            <a:ext cx="1524000" cy="1143000"/>
          </a:xfrm>
          <a:prstGeom prst="wedgeRectCallout">
            <a:avLst>
              <a:gd name="adj1" fmla="val 75625"/>
              <a:gd name="adj2" fmla="val 83333"/>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-Division01:</a:t>
            </a:r>
          </a:p>
          <a:p>
            <a:pPr eaLnBrk="1" hangingPunct="1"/>
            <a:r>
              <a:rPr lang="en-US" altLang="fr-FR"/>
              <a:t>Pharm</a:t>
            </a:r>
          </a:p>
          <a:p>
            <a:pPr eaLnBrk="1" hangingPunct="1"/>
            <a:r>
              <a:rPr lang="en-US" altLang="fr-FR"/>
              <a:t>-Division02:</a:t>
            </a:r>
          </a:p>
          <a:p>
            <a:pPr eaLnBrk="1" hangingPunct="1"/>
            <a:r>
              <a:rPr lang="en-US" altLang="fr-FR"/>
              <a:t>Parf&amp;Cosm</a:t>
            </a:r>
          </a:p>
        </p:txBody>
      </p:sp>
      <p:sp>
        <p:nvSpPr>
          <p:cNvPr id="14343" name="AutoShape 12">
            <a:extLst>
              <a:ext uri="{FF2B5EF4-FFF2-40B4-BE49-F238E27FC236}">
                <a16:creationId xmlns:a16="http://schemas.microsoft.com/office/drawing/2014/main" id="{F7034D71-EBAF-4288-AF5B-B91AC200D281}"/>
              </a:ext>
            </a:extLst>
          </p:cNvPr>
          <p:cNvSpPr>
            <a:spLocks noChangeArrowheads="1"/>
          </p:cNvSpPr>
          <p:nvPr/>
        </p:nvSpPr>
        <p:spPr bwMode="auto">
          <a:xfrm>
            <a:off x="7620000" y="5029200"/>
            <a:ext cx="1219200" cy="685800"/>
          </a:xfrm>
          <a:prstGeom prst="wedgeRectCallout">
            <a:avLst>
              <a:gd name="adj1" fmla="val -56509"/>
              <a:gd name="adj2" fmla="val 87269"/>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To display costing details</a:t>
            </a:r>
          </a:p>
        </p:txBody>
      </p:sp>
      <p:sp>
        <p:nvSpPr>
          <p:cNvPr id="14344" name="AutoShape 13">
            <a:extLst>
              <a:ext uri="{FF2B5EF4-FFF2-40B4-BE49-F238E27FC236}">
                <a16:creationId xmlns:a16="http://schemas.microsoft.com/office/drawing/2014/main" id="{7854DD4C-3BFE-4391-BEFE-C5CE1751E2CC}"/>
              </a:ext>
            </a:extLst>
          </p:cNvPr>
          <p:cNvSpPr>
            <a:spLocks noChangeArrowheads="1"/>
          </p:cNvSpPr>
          <p:nvPr/>
        </p:nvSpPr>
        <p:spPr bwMode="auto">
          <a:xfrm>
            <a:off x="7772400" y="1219200"/>
            <a:ext cx="1143000" cy="685800"/>
          </a:xfrm>
          <a:prstGeom prst="wedgeRectCallout">
            <a:avLst>
              <a:gd name="adj1" fmla="val -58611"/>
              <a:gd name="adj2" fmla="val 91435"/>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To display the next screen</a:t>
            </a:r>
          </a:p>
        </p:txBody>
      </p:sp>
      <p:sp>
        <p:nvSpPr>
          <p:cNvPr id="14345" name="AutoShape 15">
            <a:extLst>
              <a:ext uri="{FF2B5EF4-FFF2-40B4-BE49-F238E27FC236}">
                <a16:creationId xmlns:a16="http://schemas.microsoft.com/office/drawing/2014/main" id="{AC4FACF3-A952-4870-BBD9-894D190D1602}"/>
              </a:ext>
            </a:extLst>
          </p:cNvPr>
          <p:cNvSpPr>
            <a:spLocks noChangeArrowheads="1"/>
          </p:cNvSpPr>
          <p:nvPr/>
        </p:nvSpPr>
        <p:spPr bwMode="auto">
          <a:xfrm>
            <a:off x="228600" y="4572000"/>
            <a:ext cx="1676400" cy="990600"/>
          </a:xfrm>
          <a:prstGeom prst="wedgeRectCallout">
            <a:avLst>
              <a:gd name="adj1" fmla="val 59657"/>
              <a:gd name="adj2" fmla="val -65384"/>
            </a:avLst>
          </a:prstGeom>
          <a:solidFill>
            <a:schemeClr val="accent1">
              <a:alpha val="74901"/>
            </a:schemeClr>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r>
              <a:rPr lang="en-US" altLang="fr-FR"/>
              <a:t>8000=HALB (semi finished goods)</a:t>
            </a:r>
          </a:p>
          <a:p>
            <a:pPr eaLnBrk="1" hangingPunct="1"/>
            <a:r>
              <a:rPr lang="en-US" altLang="fr-FR"/>
              <a:t>9000=FERT (Finished Goods)</a:t>
            </a:r>
          </a:p>
        </p:txBody>
      </p:sp>
      <p:sp>
        <p:nvSpPr>
          <p:cNvPr id="14346" name="Espace réservé de la date 1">
            <a:extLst>
              <a:ext uri="{FF2B5EF4-FFF2-40B4-BE49-F238E27FC236}">
                <a16:creationId xmlns:a16="http://schemas.microsoft.com/office/drawing/2014/main" id="{E2B06C6D-7D3F-42B7-99F6-ACF175BA3015}"/>
              </a:ext>
            </a:extLst>
          </p:cNvPr>
          <p:cNvSpPr>
            <a:spLocks noGrp="1"/>
          </p:cNvSpPr>
          <p:nvPr>
            <p:ph type="dt" sz="quarter" idx="10"/>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l"/>
            <a:fld id="{BF6BE799-6160-46FA-9398-DADD34D761F6}" type="datetime1">
              <a:rPr lang="fr-FR" altLang="fr-FR"/>
              <a:pPr algn="l"/>
              <a:t>23/01/2019</a:t>
            </a:fld>
            <a:endParaRPr lang="en-US" altLang="fr-FR"/>
          </a:p>
        </p:txBody>
      </p:sp>
      <p:sp>
        <p:nvSpPr>
          <p:cNvPr id="14347" name="Espace réservé du pied de page 2">
            <a:extLst>
              <a:ext uri="{FF2B5EF4-FFF2-40B4-BE49-F238E27FC236}">
                <a16:creationId xmlns:a16="http://schemas.microsoft.com/office/drawing/2014/main" id="{A7D7B8C9-22E6-48AC-B06A-2015B0ADAE64}"/>
              </a:ext>
            </a:extLst>
          </p:cNvPr>
          <p:cNvSpPr>
            <a:spLocks noGrp="1"/>
          </p:cNvSpPr>
          <p:nvPr>
            <p:ph type="ftr" sz="quarter" idx="11"/>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r>
              <a:rPr lang="fr-FR" altLang="fr-FR"/>
              <a:t>Sharesap.com®. Copyright©. Tous droits réservés. Par Mickael QUESNOT</a:t>
            </a:r>
            <a:endParaRPr lang="en-US" altLang="fr-FR"/>
          </a:p>
        </p:txBody>
      </p:sp>
      <p:sp>
        <p:nvSpPr>
          <p:cNvPr id="14348" name="Espace réservé du numéro de diapositive 3">
            <a:extLst>
              <a:ext uri="{FF2B5EF4-FFF2-40B4-BE49-F238E27FC236}">
                <a16:creationId xmlns:a16="http://schemas.microsoft.com/office/drawing/2014/main" id="{D88D4672-598C-4652-91E9-204B3A075B4C}"/>
              </a:ext>
            </a:extLst>
          </p:cNvPr>
          <p:cNvSpPr>
            <a:spLocks noGrp="1"/>
          </p:cNvSpPr>
          <p:nvPr>
            <p:ph type="sldNum" sz="quarter" idx="12"/>
          </p:nvPr>
        </p:nvSpPr>
        <p:spPr>
          <a:noFill/>
        </p:spPr>
        <p:txBody>
          <a:bodyPr/>
          <a:lstStyle>
            <a:lvl1pPr algn="ctr">
              <a:defRPr sz="1400">
                <a:solidFill>
                  <a:schemeClr val="tx1"/>
                </a:solidFill>
                <a:latin typeface="Arial" panose="020B0604020202020204" pitchFamily="34" charset="0"/>
              </a:defRPr>
            </a:lvl1pPr>
            <a:lvl2pPr marL="742950" indent="-285750" algn="ctr">
              <a:defRPr sz="1400">
                <a:solidFill>
                  <a:schemeClr val="tx1"/>
                </a:solidFill>
                <a:latin typeface="Arial" panose="020B0604020202020204" pitchFamily="34" charset="0"/>
              </a:defRPr>
            </a:lvl2pPr>
            <a:lvl3pPr marL="1143000" indent="-228600" algn="ctr">
              <a:defRPr sz="1400">
                <a:solidFill>
                  <a:schemeClr val="tx1"/>
                </a:solidFill>
                <a:latin typeface="Arial" panose="020B0604020202020204" pitchFamily="34" charset="0"/>
              </a:defRPr>
            </a:lvl3pPr>
            <a:lvl4pPr marL="1600200" indent="-228600" algn="ctr">
              <a:defRPr sz="1400">
                <a:solidFill>
                  <a:schemeClr val="tx1"/>
                </a:solidFill>
                <a:latin typeface="Arial" panose="020B0604020202020204" pitchFamily="34" charset="0"/>
              </a:defRPr>
            </a:lvl4pPr>
            <a:lvl5pPr marL="2057400" indent="-228600" algn="ctr">
              <a:defRPr sz="1400">
                <a:solidFill>
                  <a:schemeClr val="tx1"/>
                </a:solidFill>
                <a:latin typeface="Arial" panose="020B0604020202020204" pitchFamily="34" charset="0"/>
              </a:defRPr>
            </a:lvl5pPr>
            <a:lvl6pPr marL="2514600" indent="-228600" algn="ctr" eaLnBrk="0" fontAlgn="base" hangingPunct="0">
              <a:spcBef>
                <a:spcPct val="0"/>
              </a:spcBef>
              <a:spcAft>
                <a:spcPct val="0"/>
              </a:spcAft>
              <a:defRPr sz="1400">
                <a:solidFill>
                  <a:schemeClr val="tx1"/>
                </a:solidFill>
                <a:latin typeface="Arial" panose="020B0604020202020204" pitchFamily="34" charset="0"/>
              </a:defRPr>
            </a:lvl6pPr>
            <a:lvl7pPr marL="2971800" indent="-228600" algn="ctr" eaLnBrk="0" fontAlgn="base" hangingPunct="0">
              <a:spcBef>
                <a:spcPct val="0"/>
              </a:spcBef>
              <a:spcAft>
                <a:spcPct val="0"/>
              </a:spcAft>
              <a:defRPr sz="1400">
                <a:solidFill>
                  <a:schemeClr val="tx1"/>
                </a:solidFill>
                <a:latin typeface="Arial" panose="020B0604020202020204" pitchFamily="34" charset="0"/>
              </a:defRPr>
            </a:lvl7pPr>
            <a:lvl8pPr marL="3429000" indent="-228600" algn="ctr" eaLnBrk="0" fontAlgn="base" hangingPunct="0">
              <a:spcBef>
                <a:spcPct val="0"/>
              </a:spcBef>
              <a:spcAft>
                <a:spcPct val="0"/>
              </a:spcAft>
              <a:defRPr sz="1400">
                <a:solidFill>
                  <a:schemeClr val="tx1"/>
                </a:solidFill>
                <a:latin typeface="Arial" panose="020B0604020202020204" pitchFamily="34" charset="0"/>
              </a:defRPr>
            </a:lvl8pPr>
            <a:lvl9pPr marL="3886200" indent="-228600" algn="ctr" eaLnBrk="0" fontAlgn="base" hangingPunct="0">
              <a:spcBef>
                <a:spcPct val="0"/>
              </a:spcBef>
              <a:spcAft>
                <a:spcPct val="0"/>
              </a:spcAft>
              <a:defRPr sz="1400">
                <a:solidFill>
                  <a:schemeClr val="tx1"/>
                </a:solidFill>
                <a:latin typeface="Arial" panose="020B0604020202020204" pitchFamily="34" charset="0"/>
              </a:defRPr>
            </a:lvl9pPr>
          </a:lstStyle>
          <a:p>
            <a:pPr algn="r"/>
            <a:fld id="{5A2A534A-C51E-4257-8FA0-A378D88A0E12}" type="slidenum">
              <a:rPr lang="en-US" altLang="fr-FR"/>
              <a:pPr algn="r"/>
              <a:t>9</a:t>
            </a:fld>
            <a:endParaRPr lang="en-US" altLang="fr-FR"/>
          </a:p>
        </p:txBody>
      </p:sp>
    </p:spTree>
  </p:cSld>
  <p:clrMapOvr>
    <a:masterClrMapping/>
  </p:clrMapOvr>
</p:sld>
</file>

<file path=ppt/theme/theme1.xml><?xml version="1.0" encoding="utf-8"?>
<a:theme xmlns:a="http://schemas.openxmlformats.org/drawingml/2006/main" name="SAP Manual Template">
  <a:themeElements>
    <a:clrScheme name="SAP Manual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AP Manual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alpha val="75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fr-FR" sz="1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alpha val="75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fr-FR" sz="1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SAP Manual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AP Manual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AP Manual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AP Manual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AP Manual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AP Manual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AP Manual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AP Manual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AP Manual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AP Manual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AP Manual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AP Manual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3589</TotalTime>
  <Words>2260</Words>
  <Application>Microsoft Office PowerPoint</Application>
  <PresentationFormat>On-screen Show (4:3)</PresentationFormat>
  <Paragraphs>332</Paragraphs>
  <Slides>42</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42</vt:i4>
      </vt:variant>
    </vt:vector>
  </HeadingPairs>
  <TitlesOfParts>
    <vt:vector size="44" baseType="lpstr">
      <vt:lpstr>Arial</vt:lpstr>
      <vt:lpstr>SAP Manual Template</vt:lpstr>
      <vt:lpstr>Cost Estimate with Quantity Structure</vt:lpstr>
      <vt:lpstr>Costing</vt:lpstr>
      <vt:lpstr>How to create a cost center:KA01 </vt:lpstr>
      <vt:lpstr>How to create a profit center</vt:lpstr>
      <vt:lpstr>How to create a new item:MM01</vt:lpstr>
      <vt:lpstr>To view/modify an item: MM02</vt:lpstr>
      <vt:lpstr>Material Cost Calculation (MCC)</vt:lpstr>
      <vt:lpstr>Material Cost Calculation (MCC)</vt:lpstr>
      <vt:lpstr>Material Cost Calculation (MCC)</vt:lpstr>
      <vt:lpstr>Material Cost Calculation (MCC)</vt:lpstr>
      <vt:lpstr>Material Cost Calculation (MCC)</vt:lpstr>
      <vt:lpstr>Material Cost Calculation (MCC)</vt:lpstr>
      <vt:lpstr>Material Cost Calculation (MCC)</vt:lpstr>
      <vt:lpstr>Material Cost Calculation (MCC)</vt:lpstr>
      <vt:lpstr>Material Cost Calculation (MCC)</vt:lpstr>
      <vt:lpstr>To display the hourly rate</vt:lpstr>
      <vt:lpstr>To display the hourly rate</vt:lpstr>
      <vt:lpstr>Individual Material Cost Calculation: CK11N</vt:lpstr>
      <vt:lpstr>Individual Material Cost Calculation: CK11N</vt:lpstr>
      <vt:lpstr>Individual Material Cost Calculation:CK11N</vt:lpstr>
      <vt:lpstr>Individual Material Cost Calculation:CK11N</vt:lpstr>
      <vt:lpstr>Individual Material Cost Calculation:CK11N</vt:lpstr>
      <vt:lpstr>Individual Material Cost Calculation:CK11N</vt:lpstr>
      <vt:lpstr>Individual Material Cost Calculation:CK11N</vt:lpstr>
      <vt:lpstr>Individual Material Cost Calculation:CK11N</vt:lpstr>
      <vt:lpstr>Global Material Cost Calculation: CK40N</vt:lpstr>
      <vt:lpstr>Global Material Cost Calculation: CK40N</vt:lpstr>
      <vt:lpstr>Global Material Cost Calculation: CK40N</vt:lpstr>
      <vt:lpstr>Global Material Cost Calculation: CK40N</vt:lpstr>
      <vt:lpstr>Global Material Cost Calculation: CK40N</vt:lpstr>
      <vt:lpstr>Global Material Cost Calculation: CK40N</vt:lpstr>
      <vt:lpstr>Global Material Cost Calculation: CK40N</vt:lpstr>
      <vt:lpstr>Global Material Cost Calculation: CK40N</vt:lpstr>
      <vt:lpstr>Global Material Cost Calculation: CK40N</vt:lpstr>
      <vt:lpstr>Global Material Cost Calculation: CK40N</vt:lpstr>
      <vt:lpstr>Global Material Cost Calculation: CK40N</vt:lpstr>
      <vt:lpstr>Global Material Cost Calculation: CK40N</vt:lpstr>
      <vt:lpstr>Global Material Cost Calculation: CK40N</vt:lpstr>
      <vt:lpstr>To display the details of the roll up of an item: CK13N</vt:lpstr>
      <vt:lpstr>Where-used list: CS15</vt:lpstr>
      <vt:lpstr>Where-used list:CS15</vt:lpstr>
      <vt:lpstr>Where-used list:CS15</vt:lpstr>
    </vt:vector>
  </TitlesOfParts>
  <Company>Valois Of America ,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Gregory Kling</dc:creator>
  <cp:lastModifiedBy>Mickael Quesnot</cp:lastModifiedBy>
  <cp:revision>162</cp:revision>
  <dcterms:created xsi:type="dcterms:W3CDTF">2003-10-28T17:47:44Z</dcterms:created>
  <dcterms:modified xsi:type="dcterms:W3CDTF">2019-01-23T16:14:33Z</dcterms:modified>
</cp:coreProperties>
</file>