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82" r:id="rId7"/>
    <p:sldId id="261" r:id="rId8"/>
    <p:sldId id="262" r:id="rId9"/>
    <p:sldId id="263" r:id="rId10"/>
    <p:sldId id="264" r:id="rId11"/>
    <p:sldId id="265" r:id="rId12"/>
    <p:sldId id="267" r:id="rId13"/>
    <p:sldId id="266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83" r:id="rId22"/>
    <p:sldId id="276" r:id="rId23"/>
    <p:sldId id="275" r:id="rId24"/>
    <p:sldId id="277" r:id="rId25"/>
    <p:sldId id="284" r:id="rId26"/>
    <p:sldId id="278" r:id="rId27"/>
    <p:sldId id="279" r:id="rId28"/>
    <p:sldId id="280" r:id="rId29"/>
    <p:sldId id="281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37" autoAdjust="0"/>
  </p:normalViewPr>
  <p:slideViewPr>
    <p:cSldViewPr>
      <p:cViewPr varScale="1">
        <p:scale>
          <a:sx n="68" d="100"/>
          <a:sy n="68" d="100"/>
        </p:scale>
        <p:origin x="124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D7B7-2928-4722-89D6-63A4A2F06D3B}" type="datetimeFigureOut">
              <a:rPr lang="en-US" smtClean="0"/>
              <a:pPr/>
              <a:t>1/23/2019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F91FA-862D-4762-B2A7-D6F79925D6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D7B7-2928-4722-89D6-63A4A2F06D3B}" type="datetimeFigureOut">
              <a:rPr lang="en-US" smtClean="0"/>
              <a:pPr/>
              <a:t>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F91FA-862D-4762-B2A7-D6F79925D6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D7B7-2928-4722-89D6-63A4A2F06D3B}" type="datetimeFigureOut">
              <a:rPr lang="en-US" smtClean="0"/>
              <a:pPr/>
              <a:t>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F91FA-862D-4762-B2A7-D6F79925D6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D7B7-2928-4722-89D6-63A4A2F06D3B}" type="datetimeFigureOut">
              <a:rPr lang="en-US" smtClean="0"/>
              <a:pPr/>
              <a:t>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F91FA-862D-4762-B2A7-D6F79925D6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D7B7-2928-4722-89D6-63A4A2F06D3B}" type="datetimeFigureOut">
              <a:rPr lang="en-US" smtClean="0"/>
              <a:pPr/>
              <a:t>1/23/2019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F91FA-862D-4762-B2A7-D6F79925D6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D7B7-2928-4722-89D6-63A4A2F06D3B}" type="datetimeFigureOut">
              <a:rPr lang="en-US" smtClean="0"/>
              <a:pPr/>
              <a:t>1/23/2019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F91FA-862D-4762-B2A7-D6F79925D6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D7B7-2928-4722-89D6-63A4A2F06D3B}" type="datetimeFigureOut">
              <a:rPr lang="en-US" smtClean="0"/>
              <a:pPr/>
              <a:t>1/23/2019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F91FA-862D-4762-B2A7-D6F79925D6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D7B7-2928-4722-89D6-63A4A2F06D3B}" type="datetimeFigureOut">
              <a:rPr lang="en-US" smtClean="0"/>
              <a:pPr/>
              <a:t>1/23/2019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F91FA-862D-4762-B2A7-D6F79925D6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D7B7-2928-4722-89D6-63A4A2F06D3B}" type="datetimeFigureOut">
              <a:rPr lang="en-US" smtClean="0"/>
              <a:pPr/>
              <a:t>1/23/2019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F91FA-862D-4762-B2A7-D6F79925D6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D7B7-2928-4722-89D6-63A4A2F06D3B}" type="datetimeFigureOut">
              <a:rPr lang="en-US" smtClean="0"/>
              <a:pPr/>
              <a:t>1/23/2019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F91FA-862D-4762-B2A7-D6F79925D6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D7B7-2928-4722-89D6-63A4A2F06D3B}" type="datetimeFigureOut">
              <a:rPr lang="en-US" smtClean="0"/>
              <a:pPr/>
              <a:t>1/23/2019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96F91FA-862D-4762-B2A7-D6F79925D6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484D7B7-2928-4722-89D6-63A4A2F06D3B}" type="datetimeFigureOut">
              <a:rPr lang="en-US" smtClean="0"/>
              <a:pPr/>
              <a:t>1/23/2019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96F91FA-862D-4762-B2A7-D6F79925D606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077200" cy="1828800"/>
          </a:xfrm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>
            <a:normAutofit/>
          </a:bodyPr>
          <a:lstStyle/>
          <a:p>
            <a:pPr algn="ctr"/>
            <a:r>
              <a:rPr lang="en-US" sz="6000" dirty="0">
                <a:latin typeface="Eras Demi ITC" pitchFamily="34" charset="0"/>
              </a:rPr>
              <a:t>SAP ECC 6.0 Overview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962400"/>
            <a:ext cx="7854696" cy="637736"/>
          </a:xfrm>
        </p:spPr>
        <p:txBody>
          <a:bodyPr/>
          <a:lstStyle/>
          <a:p>
            <a:r>
              <a:rPr lang="en-US" b="1" dirty="0">
                <a:latin typeface="+mj-lt"/>
              </a:rPr>
              <a:t>Sam Sharma</a:t>
            </a:r>
          </a:p>
        </p:txBody>
      </p:sp>
      <p:pic>
        <p:nvPicPr>
          <p:cNvPr id="4" name="Picture 5" descr="compu_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4724400"/>
            <a:ext cx="256487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compu-genius.com/Images/SAPLogo.gif"/>
          <p:cNvPicPr>
            <a:picLocks noChangeAspect="1" noChangeArrowheads="1"/>
          </p:cNvPicPr>
          <p:nvPr/>
        </p:nvPicPr>
        <p:blipFill>
          <a:blip r:embed="rId3"/>
          <a:srcRect l="10667" t="12500" r="14667" b="18750"/>
          <a:stretch>
            <a:fillRect/>
          </a:stretch>
        </p:blipFill>
        <p:spPr bwMode="auto">
          <a:xfrm>
            <a:off x="7391400" y="5867400"/>
            <a:ext cx="1066800" cy="838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ERP Enhancement Packages</a:t>
            </a:r>
          </a:p>
        </p:txBody>
      </p:sp>
      <p:pic>
        <p:nvPicPr>
          <p:cNvPr id="119810" name="Picture 2"/>
          <p:cNvPicPr>
            <a:picLocks noChangeAspect="1" noChangeArrowheads="1"/>
          </p:cNvPicPr>
          <p:nvPr/>
        </p:nvPicPr>
        <p:blipFill>
          <a:blip r:embed="rId2"/>
          <a:srcRect t="3125"/>
          <a:stretch>
            <a:fillRect/>
          </a:stretch>
        </p:blipFill>
        <p:spPr bwMode="auto">
          <a:xfrm>
            <a:off x="533399" y="1981200"/>
            <a:ext cx="8158507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b="1" dirty="0"/>
              <a:t>SAP ERP Strategy and Roadmap </a:t>
            </a:r>
          </a:p>
        </p:txBody>
      </p:sp>
      <p:pic>
        <p:nvPicPr>
          <p:cNvPr id="12083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981200"/>
            <a:ext cx="7924800" cy="449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971800"/>
            <a:ext cx="8229600" cy="1143000"/>
          </a:xfrm>
        </p:spPr>
        <p:txBody>
          <a:bodyPr>
            <a:normAutofit/>
          </a:bodyPr>
          <a:lstStyle/>
          <a:p>
            <a:r>
              <a:rPr lang="en-US" sz="6600" b="1" dirty="0"/>
              <a:t>SAP ECC 6.0 in Detail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SAP ECC 6.0 – Solution Map</a:t>
            </a:r>
          </a:p>
        </p:txBody>
      </p:sp>
      <p:pic>
        <p:nvPicPr>
          <p:cNvPr id="1218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827" y="2133600"/>
            <a:ext cx="830376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SAP ECC 6.0 – Analytics</a:t>
            </a:r>
            <a:endParaRPr lang="en-US" dirty="0"/>
          </a:p>
        </p:txBody>
      </p:sp>
      <p:pic>
        <p:nvPicPr>
          <p:cNvPr id="1228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981200"/>
            <a:ext cx="8229600" cy="4730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ECC 6.0 - Financials</a:t>
            </a:r>
            <a:endParaRPr lang="en-US" dirty="0"/>
          </a:p>
        </p:txBody>
      </p:sp>
      <p:pic>
        <p:nvPicPr>
          <p:cNvPr id="1239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199" y="1905000"/>
            <a:ext cx="8322393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="1" dirty="0"/>
              <a:t>ECC 6.0 - Human Capital Management</a:t>
            </a:r>
            <a:endParaRPr lang="en-US" sz="4000" dirty="0"/>
          </a:p>
        </p:txBody>
      </p:sp>
      <p:pic>
        <p:nvPicPr>
          <p:cNvPr id="1249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124075"/>
            <a:ext cx="8136746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82000" cy="1143000"/>
          </a:xfrm>
        </p:spPr>
        <p:txBody>
          <a:bodyPr>
            <a:noAutofit/>
          </a:bodyPr>
          <a:lstStyle/>
          <a:p>
            <a:r>
              <a:rPr lang="en-US" sz="3500" b="1" dirty="0"/>
              <a:t>ECC 6.0 - Procurement and Logistic Execution </a:t>
            </a:r>
          </a:p>
        </p:txBody>
      </p:sp>
      <p:pic>
        <p:nvPicPr>
          <p:cNvPr id="1259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2043130"/>
            <a:ext cx="8229600" cy="4814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000" b="1" dirty="0"/>
              <a:t>ECC 6.0 – Product Development and Manufacturing</a:t>
            </a:r>
          </a:p>
        </p:txBody>
      </p:sp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981200"/>
            <a:ext cx="8235656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ECC 6.0 - Sales And Service</a:t>
            </a:r>
          </a:p>
        </p:txBody>
      </p:sp>
      <p:pic>
        <p:nvPicPr>
          <p:cNvPr id="1280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399" y="1981200"/>
            <a:ext cx="8278817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Evolution SAP R/3 to NetWeaver 2004</a:t>
            </a:r>
          </a:p>
          <a:p>
            <a:r>
              <a:rPr lang="en-US" b="1" dirty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SAP NetWeaver Business Model</a:t>
            </a:r>
          </a:p>
          <a:p>
            <a:r>
              <a:rPr lang="en-US" b="1" dirty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ECC 6.0 Functional Enhancements in Detail</a:t>
            </a:r>
          </a:p>
          <a:p>
            <a:r>
              <a:rPr lang="en-US" b="1" dirty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Action: Gap Analysis and implementation plan</a:t>
            </a:r>
          </a:p>
          <a:p>
            <a:r>
              <a:rPr lang="en-US" b="1" dirty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Live Demo of a Training System</a:t>
            </a:r>
          </a:p>
          <a:p>
            <a:r>
              <a:rPr lang="en-US" b="1" dirty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BI Analytics and Microsoft Excel </a:t>
            </a:r>
          </a:p>
          <a:p>
            <a:endParaRPr lang="en-US" b="1" dirty="0">
              <a:solidFill>
                <a:srgbClr val="FF99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http://compu-genius.com/Images/SAPLogo.gif"/>
          <p:cNvPicPr>
            <a:picLocks noChangeAspect="1" noChangeArrowheads="1"/>
          </p:cNvPicPr>
          <p:nvPr/>
        </p:nvPicPr>
        <p:blipFill>
          <a:blip r:embed="rId2"/>
          <a:srcRect l="10667" t="12500" r="14667" b="18750"/>
          <a:stretch>
            <a:fillRect/>
          </a:stretch>
        </p:blipFill>
        <p:spPr bwMode="auto">
          <a:xfrm>
            <a:off x="7696200" y="5791200"/>
            <a:ext cx="1066800" cy="838200"/>
          </a:xfrm>
          <a:prstGeom prst="rect">
            <a:avLst/>
          </a:prstGeom>
          <a:noFill/>
        </p:spPr>
      </p:pic>
      <p:pic>
        <p:nvPicPr>
          <p:cNvPr id="5" name="Picture 5" descr="compu_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4800600"/>
            <a:ext cx="256487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ECC 6.0 Corporate Services</a:t>
            </a:r>
          </a:p>
        </p:txBody>
      </p:sp>
      <p:pic>
        <p:nvPicPr>
          <p:cNvPr id="129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057400"/>
            <a:ext cx="8281012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971800"/>
            <a:ext cx="8229600" cy="1143000"/>
          </a:xfrm>
        </p:spPr>
        <p:txBody>
          <a:bodyPr>
            <a:normAutofit/>
          </a:bodyPr>
          <a:lstStyle/>
          <a:p>
            <a:r>
              <a:rPr lang="en-US" sz="6600" b="1" dirty="0"/>
              <a:t>Action: Gap Analysis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458200" cy="1143000"/>
          </a:xfrm>
        </p:spPr>
        <p:txBody>
          <a:bodyPr>
            <a:noAutofit/>
          </a:bodyPr>
          <a:lstStyle/>
          <a:p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Action: Gap Analysis and Implementation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Need for a Functional Upgrade and Gap Analysis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Implement new features of ECC 6.0 in practice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Automate processes to improve efficiency</a:t>
            </a:r>
          </a:p>
          <a:p>
            <a:pPr lvl="1"/>
            <a:r>
              <a:rPr lang="en-US" dirty="0">
                <a:latin typeface="Arial" pitchFamily="34" charset="0"/>
                <a:cs typeface="Arial" pitchFamily="34" charset="0"/>
              </a:rPr>
              <a:t>Electronic dispatch of invoices/billing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Setting alerts on business critical variable checks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Analytics, consolidation and Planning tools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Use Solution Manager for Business Blueprint/Model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User Training in ECC 6.0 and Hands-on practice for better understanding and exploring new functionality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81000"/>
            <a:ext cx="8229600" cy="1143000"/>
          </a:xfrm>
        </p:spPr>
        <p:txBody>
          <a:bodyPr>
            <a:noAutofit/>
          </a:bodyPr>
          <a:lstStyle/>
          <a:p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SAP IDES – Demo &amp; Training System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905000"/>
            <a:ext cx="7467600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00"/>
            <a:ext cx="8229600" cy="1143000"/>
          </a:xfrm>
        </p:spPr>
        <p:txBody>
          <a:bodyPr/>
          <a:lstStyle/>
          <a:p>
            <a:r>
              <a:rPr lang="en-US" b="1" dirty="0"/>
              <a:t>CompuGenius Inc. : IDES 6.0</a:t>
            </a:r>
          </a:p>
        </p:txBody>
      </p:sp>
      <p:sp>
        <p:nvSpPr>
          <p:cNvPr id="4" name="Right Arrow 3"/>
          <p:cNvSpPr/>
          <p:nvPr/>
        </p:nvSpPr>
        <p:spPr>
          <a:xfrm>
            <a:off x="2438400" y="2362200"/>
            <a:ext cx="4648200" cy="2560320"/>
          </a:xfrm>
          <a:prstGeom prst="rightArrow">
            <a:avLst/>
          </a:prstGeom>
          <a:gradFill flip="none" rotWithShape="1">
            <a:gsLst>
              <a:gs pos="0">
                <a:schemeClr val="accent3">
                  <a:tint val="98000"/>
                  <a:shade val="25000"/>
                  <a:satMod val="250000"/>
                </a:schemeClr>
              </a:gs>
              <a:gs pos="68000">
                <a:schemeClr val="accent3">
                  <a:tint val="86000"/>
                  <a:satMod val="115000"/>
                </a:schemeClr>
              </a:gs>
              <a:gs pos="100000">
                <a:schemeClr val="accent3">
                  <a:tint val="50000"/>
                  <a:satMod val="150000"/>
                </a:schemeClr>
              </a:gs>
            </a:gsLst>
            <a:lin ang="0" scaled="1"/>
            <a:tileRect/>
          </a:gradFill>
          <a:ln w="76200"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bliqueBottomLeft"/>
              <a:lightRig rig="threePt" dir="t"/>
            </a:scene3d>
            <a:sp3d extrusionH="57150">
              <a:bevelT w="25400" h="95250" prst="angle"/>
              <a:bevelB w="69850" h="63500" prst="relaxedInset"/>
            </a:sp3d>
          </a:bodyPr>
          <a:lstStyle/>
          <a:p>
            <a:pPr algn="ctr"/>
            <a:r>
              <a:rPr lang="en-US" sz="4800" dirty="0">
                <a:ln w="76200" cmpd="sng">
                  <a:solidFill>
                    <a:srgbClr val="FFFFFF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Verdana" pitchFamily="34" charset="0"/>
              </a:rPr>
              <a:t>LIVE DEMO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9718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BI Analytics and Microsoft Excel</a:t>
            </a:r>
            <a:endParaRPr lang="en-US" sz="40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sz="4400" b="1" dirty="0"/>
              <a:t>Architecture SAP NetWeaver BI 7.0</a:t>
            </a:r>
            <a:endParaRPr lang="en-US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752600"/>
            <a:ext cx="7467601" cy="4827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Architecture SAP </a:t>
            </a:r>
            <a:r>
              <a:rPr lang="en-US" sz="31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NetWeaverBI</a:t>
            </a:r>
            <a:r>
              <a:rPr lang="en-US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7.0 ODBO Connection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r="5017"/>
          <a:stretch>
            <a:fillRect/>
          </a:stretch>
        </p:blipFill>
        <p:spPr bwMode="auto">
          <a:xfrm>
            <a:off x="1003579" y="1752600"/>
            <a:ext cx="6311621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sz="4000" b="1" dirty="0"/>
              <a:t>Example: native access to SAP NetWeaver BI with Microsoft Excel 2007</a:t>
            </a:r>
            <a:endParaRPr lang="en-US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t="6667"/>
          <a:stretch>
            <a:fillRect/>
          </a:stretch>
        </p:blipFill>
        <p:spPr bwMode="auto">
          <a:xfrm>
            <a:off x="457200" y="1981200"/>
            <a:ext cx="8560083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495800" y="2514600"/>
            <a:ext cx="3270600" cy="3757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121920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900" b="1" dirty="0"/>
              <a:t>Evolution of a Technology Platform </a:t>
            </a:r>
            <a:br>
              <a:rPr lang="en-US" b="1" dirty="0"/>
            </a:br>
            <a:r>
              <a:rPr lang="en-US" sz="2700" dirty="0"/>
              <a:t>To Meet Changing Business Needs</a:t>
            </a:r>
            <a:endParaRPr lang="en-US" dirty="0"/>
          </a:p>
        </p:txBody>
      </p:sp>
      <p:pic>
        <p:nvPicPr>
          <p:cNvPr id="113667" name="Picture 3"/>
          <p:cNvPicPr>
            <a:picLocks noChangeAspect="1" noChangeArrowheads="1"/>
          </p:cNvPicPr>
          <p:nvPr/>
        </p:nvPicPr>
        <p:blipFill>
          <a:blip r:embed="rId2"/>
          <a:srcRect b="989"/>
          <a:stretch>
            <a:fillRect/>
          </a:stretch>
        </p:blipFill>
        <p:spPr bwMode="auto">
          <a:xfrm>
            <a:off x="685800" y="1975903"/>
            <a:ext cx="7739063" cy="4882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100" b="1" dirty="0"/>
              <a:t>From SAP R/3 to Business Process Platform (BPP) </a:t>
            </a:r>
            <a:br>
              <a:rPr lang="en-US" dirty="0"/>
            </a:br>
            <a:r>
              <a:rPr lang="en-US" sz="2000" dirty="0"/>
              <a:t>SAP NetWeaver Empowering SAP Applications</a:t>
            </a:r>
            <a:endParaRPr lang="en-US" dirty="0"/>
          </a:p>
        </p:txBody>
      </p:sp>
      <p:pic>
        <p:nvPicPr>
          <p:cNvPr id="1146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2487" y="1905000"/>
            <a:ext cx="7453313" cy="4842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Recap: What is SAP NetWeaver all About? </a:t>
            </a:r>
            <a:br>
              <a:rPr lang="en-US" dirty="0"/>
            </a:br>
            <a:r>
              <a:rPr lang="en-US" sz="2800" dirty="0"/>
              <a:t>SAP NetWeaver is …</a:t>
            </a:r>
            <a:endParaRPr lang="en-US" dirty="0"/>
          </a:p>
        </p:txBody>
      </p:sp>
      <p:pic>
        <p:nvPicPr>
          <p:cNvPr id="1157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905000"/>
            <a:ext cx="7753350" cy="4841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971800"/>
            <a:ext cx="8229600" cy="1143000"/>
          </a:xfrm>
        </p:spPr>
        <p:txBody>
          <a:bodyPr>
            <a:normAutofit/>
          </a:bodyPr>
          <a:lstStyle/>
          <a:p>
            <a:r>
              <a:rPr lang="en-US" sz="6600" b="1" dirty="0"/>
              <a:t>ECC 6.0 Business Model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sz="4400" b="1" dirty="0"/>
              <a:t>The changing Role of ERP </a:t>
            </a:r>
            <a:br>
              <a:rPr lang="en-US" dirty="0"/>
            </a:br>
            <a:r>
              <a:rPr lang="en-US" sz="2000" dirty="0"/>
              <a:t>Business process platform with a broad user community Financial </a:t>
            </a:r>
            <a:endParaRPr lang="en-US" dirty="0"/>
          </a:p>
        </p:txBody>
      </p:sp>
      <p:pic>
        <p:nvPicPr>
          <p:cNvPr id="1167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981200"/>
            <a:ext cx="7010400" cy="473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b="1" dirty="0"/>
              <a:t>SAP ERP </a:t>
            </a:r>
            <a:br>
              <a:rPr lang="en-US" dirty="0"/>
            </a:br>
            <a:r>
              <a:rPr lang="en-US" sz="2200" dirty="0"/>
              <a:t>Enhanced and integrated business processes</a:t>
            </a:r>
            <a:endParaRPr lang="en-US" dirty="0"/>
          </a:p>
        </p:txBody>
      </p:sp>
      <p:pic>
        <p:nvPicPr>
          <p:cNvPr id="1177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1999" y="1981200"/>
            <a:ext cx="7579251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b="1" dirty="0"/>
              <a:t>SAP ERP 6.0</a:t>
            </a:r>
            <a:br>
              <a:rPr lang="en-US" dirty="0"/>
            </a:br>
            <a:r>
              <a:rPr lang="en-US" sz="3600" dirty="0"/>
              <a:t>Enhancement Package </a:t>
            </a:r>
            <a:endParaRPr lang="en-US" dirty="0"/>
          </a:p>
        </p:txBody>
      </p:sp>
      <p:pic>
        <p:nvPicPr>
          <p:cNvPr id="1187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2800" y="1981200"/>
            <a:ext cx="75692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219</Words>
  <Application>Microsoft Office PowerPoint</Application>
  <PresentationFormat>On-screen Show (4:3)</PresentationFormat>
  <Paragraphs>44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6" baseType="lpstr">
      <vt:lpstr>Arial</vt:lpstr>
      <vt:lpstr>Calibri</vt:lpstr>
      <vt:lpstr>Constantia</vt:lpstr>
      <vt:lpstr>Eras Demi ITC</vt:lpstr>
      <vt:lpstr>Verdana</vt:lpstr>
      <vt:lpstr>Wingdings 2</vt:lpstr>
      <vt:lpstr>Flow</vt:lpstr>
      <vt:lpstr>SAP ECC 6.0 Overview</vt:lpstr>
      <vt:lpstr>Agenda</vt:lpstr>
      <vt:lpstr>Evolution of a Technology Platform  To Meet Changing Business Needs</vt:lpstr>
      <vt:lpstr>From SAP R/3 to Business Process Platform (BPP)  SAP NetWeaver Empowering SAP Applications</vt:lpstr>
      <vt:lpstr>Recap: What is SAP NetWeaver all About?  SAP NetWeaver is …</vt:lpstr>
      <vt:lpstr>ECC 6.0 Business Model</vt:lpstr>
      <vt:lpstr> The changing Role of ERP  Business process platform with a broad user community Financial </vt:lpstr>
      <vt:lpstr> SAP ERP  Enhanced and integrated business processes</vt:lpstr>
      <vt:lpstr> SAP ERP 6.0 Enhancement Package </vt:lpstr>
      <vt:lpstr>ERP Enhancement Packages</vt:lpstr>
      <vt:lpstr> SAP ERP Strategy and Roadmap </vt:lpstr>
      <vt:lpstr>SAP ECC 6.0 in Detail</vt:lpstr>
      <vt:lpstr>SAP ECC 6.0 – Solution Map</vt:lpstr>
      <vt:lpstr>SAP ECC 6.0 – Analytics</vt:lpstr>
      <vt:lpstr>ECC 6.0 - Financials</vt:lpstr>
      <vt:lpstr>ECC 6.0 - Human Capital Management</vt:lpstr>
      <vt:lpstr>ECC 6.0 - Procurement and Logistic Execution </vt:lpstr>
      <vt:lpstr>ECC 6.0 – Product Development and Manufacturing</vt:lpstr>
      <vt:lpstr>ECC 6.0 - Sales And Service</vt:lpstr>
      <vt:lpstr>ECC 6.0 Corporate Services</vt:lpstr>
      <vt:lpstr>Action: Gap Analysis</vt:lpstr>
      <vt:lpstr>Action: Gap Analysis and Implementation</vt:lpstr>
      <vt:lpstr>SAP IDES – Demo &amp; Training System</vt:lpstr>
      <vt:lpstr>CompuGenius Inc. : IDES 6.0</vt:lpstr>
      <vt:lpstr>BI Analytics and Microsoft Excel</vt:lpstr>
      <vt:lpstr> Architecture SAP NetWeaver BI 7.0</vt:lpstr>
      <vt:lpstr> Architecture SAP NetWeaverBI 7.0 ODBO Connection</vt:lpstr>
      <vt:lpstr> Example: native access to SAP NetWeaver BI with Microsoft Excel 2007</vt:lpstr>
      <vt:lpstr>PowerPoint Presentation</vt:lpstr>
    </vt:vector>
  </TitlesOfParts>
  <Company>CompuGenius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SAP NetWeaver Ourview</dc:title>
  <dc:creator>Shyam</dc:creator>
  <cp:lastModifiedBy>Mickael Quesnot</cp:lastModifiedBy>
  <cp:revision>88</cp:revision>
  <dcterms:created xsi:type="dcterms:W3CDTF">2008-11-10T18:08:49Z</dcterms:created>
  <dcterms:modified xsi:type="dcterms:W3CDTF">2019-01-23T15:54:24Z</dcterms:modified>
</cp:coreProperties>
</file>